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37"/>
  </p:handoutMasterIdLst>
  <p:sldIdLst>
    <p:sldId id="268" r:id="rId3"/>
    <p:sldId id="269" r:id="rId4"/>
    <p:sldId id="258" r:id="rId5"/>
    <p:sldId id="266" r:id="rId6"/>
    <p:sldId id="270" r:id="rId7"/>
    <p:sldId id="271" r:id="rId8"/>
    <p:sldId id="272" r:id="rId9"/>
    <p:sldId id="273" r:id="rId10"/>
    <p:sldId id="546" r:id="rId11"/>
    <p:sldId id="547" r:id="rId12"/>
    <p:sldId id="329" r:id="rId13"/>
    <p:sldId id="548" r:id="rId14"/>
    <p:sldId id="274" r:id="rId15"/>
    <p:sldId id="549" r:id="rId16"/>
    <p:sldId id="550" r:id="rId17"/>
    <p:sldId id="551" r:id="rId18"/>
    <p:sldId id="277" r:id="rId19"/>
    <p:sldId id="483" r:id="rId21"/>
    <p:sldId id="525" r:id="rId22"/>
    <p:sldId id="287" r:id="rId23"/>
    <p:sldId id="289" r:id="rId24"/>
    <p:sldId id="290" r:id="rId25"/>
    <p:sldId id="291" r:id="rId26"/>
    <p:sldId id="453" r:id="rId27"/>
    <p:sldId id="454" r:id="rId28"/>
    <p:sldId id="292" r:id="rId29"/>
    <p:sldId id="295" r:id="rId30"/>
    <p:sldId id="296" r:id="rId31"/>
    <p:sldId id="455" r:id="rId32"/>
    <p:sldId id="456" r:id="rId33"/>
    <p:sldId id="324" r:id="rId34"/>
    <p:sldId id="323" r:id="rId35"/>
    <p:sldId id="32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&lt;property&gt;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&lt;name&gt;yarn.log-aggregation-enable&lt;/name&gt;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&lt;value&gt;true&lt;/value&gt;</a:t>
            </a:r>
            <a:endParaRPr lang="zh-CN" altLang="en-US"/>
          </a:p>
          <a:p>
            <a:r>
              <a:rPr lang="zh-CN" altLang="en-US"/>
              <a:t>&lt;/property&gt;</a:t>
            </a:r>
            <a:endParaRPr lang="zh-CN" altLang="en-US"/>
          </a:p>
          <a:p>
            <a:r>
              <a:rPr lang="zh-CN" altLang="en-US"/>
              <a:t>&lt;property&gt;</a:t>
            </a:r>
            <a:endParaRPr lang="zh-CN" altLang="en-US"/>
          </a:p>
          <a:p>
            <a:r>
              <a:rPr lang="zh-CN" altLang="en-US"/>
              <a:t>	&lt;name&gt;yarn.log.server.url&lt;/name&gt;</a:t>
            </a:r>
            <a:endParaRPr lang="zh-CN" altLang="en-US"/>
          </a:p>
          <a:p>
            <a:r>
              <a:rPr lang="zh-CN" altLang="en-US"/>
              <a:t>	&lt;value&gt;http://hadoop100:19888/jobhistory/logs/&lt;/value&gt;</a:t>
            </a:r>
            <a:endParaRPr lang="zh-CN" altLang="en-US"/>
          </a:p>
          <a:p>
            <a:r>
              <a:rPr lang="zh-CN" altLang="en-US"/>
              <a:t>&lt;/property&gt;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3106738"/>
            <a:ext cx="12192000" cy="3751262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971800" y="3447256"/>
            <a:ext cx="6415850" cy="1086803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50536" y="4573034"/>
            <a:ext cx="7120128" cy="8721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078730" y="6498590"/>
            <a:ext cx="203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72533"/>
            <a:ext cx="10515599" cy="576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7"/>
          <p:cNvGrpSpPr/>
          <p:nvPr userDrawn="1"/>
        </p:nvGrpSpPr>
        <p:grpSpPr bwMode="auto">
          <a:xfrm>
            <a:off x="2144713" y="2070100"/>
            <a:ext cx="7988300" cy="2717800"/>
            <a:chOff x="2621623" y="2070100"/>
            <a:chExt cx="7988320" cy="2717800"/>
          </a:xfrm>
        </p:grpSpPr>
        <p:sp>
          <p:nvSpPr>
            <p:cNvPr id="18" name="矩形 17"/>
            <p:cNvSpPr/>
            <p:nvPr/>
          </p:nvSpPr>
          <p:spPr>
            <a:xfrm>
              <a:off x="2621623" y="2070100"/>
              <a:ext cx="7988320" cy="2717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19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747035" y="2209800"/>
              <a:ext cx="7737494" cy="2438400"/>
            </a:xfrm>
            <a:prstGeom prst="rect">
              <a:avLst/>
            </a:prstGeom>
            <a:solidFill>
              <a:srgbClr val="2169A7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19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</p:grpSp>
      <p:cxnSp>
        <p:nvCxnSpPr>
          <p:cNvPr id="20" name="直接连接符 19"/>
          <p:cNvCxnSpPr/>
          <p:nvPr userDrawn="1"/>
        </p:nvCxnSpPr>
        <p:spPr>
          <a:xfrm>
            <a:off x="4225925" y="2752725"/>
            <a:ext cx="0" cy="1352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>
            <a:spLocks noChangeAspect="1"/>
          </p:cNvSpPr>
          <p:nvPr userDrawn="1"/>
        </p:nvSpPr>
        <p:spPr>
          <a:xfrm>
            <a:off x="3065463" y="2960688"/>
            <a:ext cx="1092200" cy="949325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40250" y="3402267"/>
            <a:ext cx="3613150" cy="563308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40250" y="4105275"/>
            <a:ext cx="4754372" cy="34251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078730" y="6498590"/>
            <a:ext cx="203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736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50067"/>
            <a:ext cx="5157787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736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50067"/>
            <a:ext cx="5183188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147763"/>
            <a:ext cx="12192000" cy="4702175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888869"/>
            <a:ext cx="7570534" cy="1325563"/>
          </a:xfrm>
        </p:spPr>
        <p:txBody>
          <a:bodyPr>
            <a:no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5078730" y="6498590"/>
            <a:ext cx="203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0" y="6215063"/>
            <a:ext cx="3235325" cy="64293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直角三角形 5"/>
          <p:cNvSpPr/>
          <p:nvPr userDrawn="1"/>
        </p:nvSpPr>
        <p:spPr>
          <a:xfrm flipH="1">
            <a:off x="8982075" y="6215063"/>
            <a:ext cx="3217863" cy="644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078730" y="6498590"/>
            <a:ext cx="203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0736" y="365125"/>
            <a:ext cx="89306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5794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fld id="{B336CE23-6A48-4B71-BE35-623C397B9E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69A7"/>
          </a:solidFill>
          <a:latin typeface="+mj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971800" y="3447415"/>
            <a:ext cx="7936865" cy="10871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hadoop</a:t>
            </a:r>
            <a:r>
              <a:rPr lang="zh-CN" altLang="en-US" dirty="0"/>
              <a:t>课程</a:t>
            </a:r>
            <a:r>
              <a:rPr lang="en-US" altLang="zh-CN" dirty="0">
                <a:sym typeface="+mn-ea"/>
              </a:rPr>
              <a:t>(v2.7.5)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讲师：徐葳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0790" y="1635760"/>
            <a:ext cx="2675890" cy="676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WordCount</a:t>
            </a:r>
            <a:r>
              <a:rPr lang="zh-CN" altLang="en-US">
                <a:sym typeface="+mn-ea"/>
              </a:rPr>
              <a:t>流程详细分析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扩展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0395" y="1544955"/>
            <a:ext cx="5871210" cy="5186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map-reduce</a:t>
            </a:r>
            <a:r>
              <a:rPr lang="zh-CN" altLang="en-US"/>
              <a:t>键值对格式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689735" y="2251710"/>
          <a:ext cx="696849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830"/>
                <a:gridCol w="2322830"/>
                <a:gridCol w="23228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输入键值对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输出键值对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map()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&lt;k1,v1&gt;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&lt;k2,v2&gt;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reduce()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&lt;k2,{v2}&gt;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&lt;k3,v3&gt;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MR</a:t>
            </a:r>
            <a:r>
              <a:rPr lang="zh-CN" altLang="en-US"/>
              <a:t>执行过程</a:t>
            </a:r>
            <a:r>
              <a:rPr lang="en-US" altLang="zh-CN"/>
              <a:t>-</a:t>
            </a:r>
            <a:r>
              <a:rPr lang="en-US"/>
              <a:t>shuffle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shuffle</a:t>
            </a:r>
            <a:r>
              <a:rPr lang="zh-CN" altLang="en-US"/>
              <a:t>过程</a:t>
            </a:r>
            <a:endParaRPr lang="zh-CN" altLang="en-US"/>
          </a:p>
          <a:p>
            <a:pPr marL="457200" lvl="1" indent="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9940" y="2388870"/>
            <a:ext cx="7076440" cy="3447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WordCountApp</a:t>
            </a:r>
            <a:r>
              <a:rPr lang="zh-CN" altLang="en-US"/>
              <a:t>代码开发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Ø"/>
            </a:pPr>
            <a:r>
              <a:rPr lang="zh-CN" altLang="en-US"/>
              <a:t>添加</a:t>
            </a:r>
            <a:r>
              <a:rPr lang="en-US" altLang="zh-CN"/>
              <a:t>hadoop-client</a:t>
            </a:r>
            <a:r>
              <a:rPr lang="zh-CN" altLang="en-US"/>
              <a:t>的</a:t>
            </a:r>
            <a:r>
              <a:rPr lang="en-US" altLang="zh-CN"/>
              <a:t>pom</a:t>
            </a:r>
            <a:r>
              <a:rPr lang="zh-CN" altLang="en-US"/>
              <a:t>依赖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WordCountApp-map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8375" y="1877060"/>
            <a:ext cx="8191500" cy="3448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WordCountApp-reduce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205" y="1955800"/>
            <a:ext cx="8324850" cy="3800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WordCountApp-job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1080" y="1742440"/>
            <a:ext cx="3759835" cy="4494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90" y="1742440"/>
            <a:ext cx="5311140" cy="2310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查看</a:t>
            </a:r>
            <a:r>
              <a:rPr lang="en-US" altLang="zh-CN"/>
              <a:t>MapReduce</a:t>
            </a:r>
            <a:r>
              <a:rPr lang="zh-CN" altLang="en-US"/>
              <a:t>任务输出日志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historyserver</a:t>
            </a:r>
            <a:r>
              <a:rPr lang="zh-CN" altLang="en-US">
                <a:sym typeface="+mn-ea"/>
              </a:rPr>
              <a:t>进程作用</a:t>
            </a:r>
            <a:endParaRPr lang="zh-CN" altLang="en-US">
              <a:sym typeface="+mn-ea"/>
            </a:endParaRPr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把之前本来散落在</a:t>
            </a:r>
            <a:r>
              <a:rPr lang="en-US" altLang="zh-CN" dirty="0">
                <a:sym typeface="+mn-ea"/>
              </a:rPr>
              <a:t>nodemanager</a:t>
            </a:r>
            <a:r>
              <a:rPr lang="zh-CN" altLang="en-US" dirty="0">
                <a:sym typeface="+mn-ea"/>
              </a:rPr>
              <a:t>节点上的日志统计收集到</a:t>
            </a:r>
            <a:r>
              <a:rPr lang="en-US" altLang="zh-CN" dirty="0">
                <a:sym typeface="+mn-ea"/>
              </a:rPr>
              <a:t>hdfs</a:t>
            </a:r>
            <a:r>
              <a:rPr lang="zh-CN" altLang="en-US" dirty="0">
                <a:sym typeface="+mn-ea"/>
              </a:rPr>
              <a:t>上的指定目录中</a:t>
            </a:r>
            <a:endParaRPr lang="zh-CN" altLang="en-US" dirty="0">
              <a:sym typeface="+mn-ea"/>
            </a:endParaRPr>
          </a:p>
          <a:p>
            <a:pPr marL="342900" lvl="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修改集群配置文件【</a:t>
            </a:r>
            <a:r>
              <a:rPr lang="en-US" altLang="zh-CN" sz="2400" dirty="0">
                <a:sym typeface="+mn-ea"/>
              </a:rPr>
              <a:t>yarn-site.xml</a:t>
            </a:r>
            <a:r>
              <a:rPr lang="zh-CN" altLang="en-US" sz="2400" dirty="0">
                <a:sym typeface="+mn-ea"/>
              </a:rPr>
              <a:t>】</a:t>
            </a:r>
            <a:endParaRPr lang="zh-CN" altLang="en-US" sz="2400" dirty="0">
              <a:sym typeface="+mn-ea"/>
            </a:endParaRPr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yarn.log-aggregation-enable</a:t>
            </a:r>
            <a:endParaRPr lang="zh-CN" altLang="en-US" dirty="0">
              <a:sym typeface="+mn-ea"/>
            </a:endParaRPr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yarn.log.server.url</a:t>
            </a:r>
            <a:endParaRPr lang="zh-CN" altLang="en-US" dirty="0">
              <a:sym typeface="+mn-ea"/>
            </a:endParaRPr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这两个参数的详细配置见下面备注</a:t>
            </a:r>
            <a:endParaRPr lang="zh-CN" altLang="en-US" dirty="0">
              <a:sym typeface="+mn-ea"/>
            </a:endParaRPr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重启集群</a:t>
            </a:r>
            <a:endParaRPr lang="zh-CN" altLang="en-US" dirty="0">
              <a:sym typeface="+mn-ea"/>
            </a:endParaRPr>
          </a:p>
          <a:p>
            <a:pPr marL="342900" lvl="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启动</a:t>
            </a:r>
            <a:r>
              <a:rPr lang="en-US" altLang="zh-CN"/>
              <a:t>historyserver</a:t>
            </a:r>
            <a:r>
              <a:rPr lang="zh-CN" altLang="en-US"/>
              <a:t>【在所有</a:t>
            </a:r>
            <a:r>
              <a:rPr lang="en-US" altLang="zh-CN" dirty="0">
                <a:sym typeface="+mn-ea"/>
              </a:rPr>
              <a:t>nodemanager</a:t>
            </a:r>
            <a:r>
              <a:rPr lang="zh-CN" altLang="en-US"/>
              <a:t>节点启动】</a:t>
            </a:r>
            <a:endParaRPr lang="en-US" altLang="zh-CN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执行sbin/mr-jobhistory-daemon.sh start historyserver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historyserver</a:t>
            </a:r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/>
              <a:t>收集任务产生的日志信息，</a:t>
            </a:r>
            <a:endParaRPr lang="zh-CN" altLang="en-US" dirty="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/>
              <a:t>把之前本来散落在</a:t>
            </a:r>
            <a:r>
              <a:rPr lang="en-US" altLang="zh-CN" dirty="0"/>
              <a:t>nodemanager</a:t>
            </a:r>
            <a:r>
              <a:rPr lang="zh-CN" altLang="en-US" dirty="0"/>
              <a:t>节点上的日志统计收集到</a:t>
            </a:r>
            <a:r>
              <a:rPr lang="en-US" altLang="zh-CN" dirty="0"/>
              <a:t>hdfs</a:t>
            </a:r>
            <a:r>
              <a:rPr lang="zh-CN" altLang="en-US" dirty="0"/>
              <a:t>上的指定目录中</a:t>
            </a:r>
            <a:endParaRPr lang="zh-CN" altLang="en-US" dirty="0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/>
              <a:t>启动【</a:t>
            </a:r>
            <a:r>
              <a:rPr lang="en-US" altLang="zh-CN" dirty="0"/>
              <a:t>web</a:t>
            </a:r>
            <a:r>
              <a:rPr lang="zh-CN" altLang="en-US" dirty="0"/>
              <a:t>端口</a:t>
            </a:r>
            <a:r>
              <a:rPr lang="en-US" altLang="zh-CN" dirty="0"/>
              <a:t>19888</a:t>
            </a:r>
            <a:r>
              <a:rPr lang="zh-CN" altLang="en-US" dirty="0"/>
              <a:t>】</a:t>
            </a:r>
            <a:endParaRPr lang="en-US" altLang="zh-CN" dirty="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2000" dirty="0"/>
              <a:t>sbin/mr-jobhistory-daemon.sh start historyserver</a:t>
            </a:r>
            <a:endParaRPr lang="en-US" altLang="zh-CN" sz="2000" dirty="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dirty="0">
                <a:sym typeface="+mn-ea"/>
              </a:rPr>
              <a:t>sbin/mr-jobhistory-daemon.sh stop historyserver</a:t>
            </a:r>
            <a:endParaRPr lang="en-US" altLang="zh-CN" dirty="0">
              <a:sym typeface="+mn-ea"/>
            </a:endParaRPr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en-US" altLang="zh-CN" sz="2000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停止</a:t>
            </a:r>
            <a:r>
              <a:rPr lang="en-US" altLang="zh-CN"/>
              <a:t>yarn</a:t>
            </a:r>
            <a:r>
              <a:rPr lang="zh-CN" altLang="en-US"/>
              <a:t>上的任务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dirty="0"/>
              <a:t>yarn application -kill &lt;application_id&gt;</a:t>
            </a:r>
            <a:endParaRPr lang="en-US" altLang="zh-CN" dirty="0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/>
              <a:t>注意：</a:t>
            </a:r>
            <a:endParaRPr lang="zh-CN" altLang="en-US" dirty="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/>
              <a:t>在命令行</a:t>
            </a:r>
            <a:r>
              <a:rPr lang="en-US" altLang="zh-CN" dirty="0"/>
              <a:t>ctrl+c</a:t>
            </a:r>
            <a:r>
              <a:rPr lang="zh-CN" altLang="en-US" dirty="0"/>
              <a:t>无法停止程序，因为程序已经提交到</a:t>
            </a:r>
            <a:r>
              <a:rPr lang="en-US" altLang="zh-CN" dirty="0"/>
              <a:t>yarn</a:t>
            </a:r>
            <a:r>
              <a:rPr lang="zh-CN" altLang="en-US" dirty="0"/>
              <a:t>集群运行了</a:t>
            </a:r>
            <a:endParaRPr lang="zh-CN" altLang="en-US" dirty="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dirty="0">
                <a:sym typeface="+mn-ea"/>
              </a:rPr>
              <a:t>yarn application -kill </a:t>
            </a:r>
            <a:r>
              <a:rPr lang="zh-CN" altLang="en-US" dirty="0">
                <a:sym typeface="+mn-ea"/>
              </a:rPr>
              <a:t>不仅可以停止</a:t>
            </a:r>
            <a:r>
              <a:rPr lang="en-US" altLang="zh-CN" dirty="0">
                <a:sym typeface="+mn-ea"/>
              </a:rPr>
              <a:t>mr</a:t>
            </a:r>
            <a:r>
              <a:rPr lang="zh-CN" altLang="en-US" dirty="0">
                <a:sym typeface="+mn-ea"/>
              </a:rPr>
              <a:t>任务，只要是在</a:t>
            </a:r>
            <a:r>
              <a:rPr lang="en-US" altLang="zh-CN" dirty="0">
                <a:sym typeface="+mn-ea"/>
              </a:rPr>
              <a:t>yarn</a:t>
            </a:r>
            <a:r>
              <a:rPr lang="zh-CN" altLang="en-US" dirty="0">
                <a:sym typeface="+mn-ea"/>
              </a:rPr>
              <a:t>上运行的任务，都可以使用这个命令杀掉进程。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MapReduce</a:t>
            </a:r>
            <a:r>
              <a:rPr lang="zh-CN" altLang="en-US"/>
              <a:t>入门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hadoop</a:t>
            </a:r>
            <a:r>
              <a:rPr lang="zh-CN" altLang="en-US"/>
              <a:t>序列化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MapReduce引用第三方jar包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02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29743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hadoop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序列化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序列化的作用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2315" y="1842770"/>
            <a:ext cx="7588885" cy="36468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Hadoop序列化的特点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hadoop</a:t>
            </a:r>
            <a:r>
              <a:rPr lang="zh-CN" altLang="en-US"/>
              <a:t>序列化的特点：</a:t>
            </a: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1. 紧凑：高效使用存储空间。</a:t>
            </a: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2. 快速：读写数据的额外开销小</a:t>
            </a: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3. 可扩展：可透明地读取老格式的数据</a:t>
            </a: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4. 互操作：支持多语言的交互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Java序列化的不足：</a:t>
            </a: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1. 不精简。附加信息多。不适合随机访问。</a:t>
            </a: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2. 存储空间大。递归输出类的超类描述直到不再有超类。</a:t>
            </a: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3. 扩展性差。</a:t>
            </a:r>
            <a:endParaRPr lang="zh-CN" altLang="en-US"/>
          </a:p>
          <a:p>
            <a:pPr marL="342900" lvl="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Hadoop的序列化格式：实现Writable接口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Writable接口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Writable接口, 是根据 DataInput 和 DataOutput 实现的简单、有效的序列化对象.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MR的任意Key和Value必须实现Writable接口</a:t>
            </a: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/>
          </a:p>
          <a:p>
            <a:pPr marL="342900" lvl="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MR的任意key必须实现WritableComparable接口</a:t>
            </a: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645" y="2987675"/>
            <a:ext cx="4485640" cy="1285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5" y="4936490"/>
            <a:ext cx="6323965" cy="542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序列化和</a:t>
            </a:r>
            <a:r>
              <a:rPr lang="en-US" altLang="zh-CN"/>
              <a:t>hadoop</a:t>
            </a:r>
            <a:r>
              <a:rPr lang="zh-CN" altLang="en-US"/>
              <a:t>序列化实例对比</a:t>
            </a:r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9980" y="1557655"/>
            <a:ext cx="4764405" cy="18776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85" y="1557655"/>
            <a:ext cx="4575175" cy="38747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80" y="3535680"/>
            <a:ext cx="3485515" cy="24098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序列化和</a:t>
            </a:r>
            <a:r>
              <a:rPr lang="en-US" altLang="zh-CN"/>
              <a:t>hadoop</a:t>
            </a:r>
            <a:r>
              <a:rPr lang="zh-CN" altLang="en-US"/>
              <a:t>序列化实例对比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7460" y="1682750"/>
            <a:ext cx="4596765" cy="1894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065" y="1682750"/>
            <a:ext cx="4360545" cy="41421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60" y="3671570"/>
            <a:ext cx="3523615" cy="22574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常用的Writable实现类</a:t>
            </a:r>
            <a:endParaRPr lang="zh-CN" altLang="en-US"/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838200" y="1825625"/>
          <a:ext cx="8865870" cy="442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290"/>
                <a:gridCol w="2955290"/>
                <a:gridCol w="2955290"/>
              </a:tblGrid>
              <a:tr h="499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Java基本类型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Writable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序列化大小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字节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)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00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布尔型（boolean）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BooleanWritable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1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99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字节型（byte）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ByteWritable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1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8069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整型（int）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IntWritable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4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800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VIntWritable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1~5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99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浮点型（float）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FloatWritable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4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8069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长整型（long）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LongWritable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8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800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VLongWritable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1~9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99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双精度浮点型（double）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DoubleWritable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8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常用的Writable实现类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Text一般认为它等价于java.lang.String的Writable。针对UTF-8序列。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NullWritable是单例，获取实例使用NullWritable.get()。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直播平台开播数据统计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统计每个用户当天直播的</a:t>
            </a:r>
            <a:r>
              <a:rPr lang="zh-CN" altLang="en-US">
                <a:sym typeface="+mn-ea"/>
              </a:rPr>
              <a:t>收到金币数量，</a:t>
            </a:r>
            <a:r>
              <a:rPr lang="zh-CN" altLang="en-US"/>
              <a:t>总观看</a:t>
            </a:r>
            <a:r>
              <a:rPr lang="en-US" altLang="zh-CN"/>
              <a:t>pv</a:t>
            </a:r>
            <a:r>
              <a:rPr lang="zh-CN" altLang="en-US"/>
              <a:t>，粉丝关注数量，视频总开播时长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数据格式示例：</a:t>
            </a: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t>{"id":"15241919541468246679","uid":"</a:t>
            </a:r>
            <a:r>
              <a:rPr lang="en-US"/>
              <a:t>123456</a:t>
            </a:r>
            <a:r>
              <a:t>","nickname":"SavageSara","gold":360,"watchnumpv":97,"watchnumuv":48,"hosts":5217,"smlook":17,"follower":2,"gifter":3,"length":2031,"area":"A_US","rating":"A","exp":54,"timestamp":1524194053}</a:t>
            </a:r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{'id':'视频id','uid:'主播id','nickname':'主播nickname','gold':'视频金币数据','watchnumpv':'视频观看人数pv','watchnumuv':'视频观看人数uv','hots':'视频点赞数','smlook':'进入直播间大于20秒人数','follower':'关注数','gifter':'送礼人数uv','length':'视频时长','area':'视频分区','rating':'评级','exp':'经验'</a:t>
            </a:r>
            <a:r>
              <a:rPr lang="en-US" altLang="zh-CN"/>
              <a:t>,'</a:t>
            </a:r>
            <a:r>
              <a:rPr>
                <a:sym typeface="+mn-ea"/>
              </a:rPr>
              <a:t>timestamp</a:t>
            </a:r>
            <a:r>
              <a:rPr lang="en-US" altLang="zh-CN"/>
              <a:t>':</a:t>
            </a:r>
            <a:r>
              <a:rPr lang="zh-CN" altLang="en-US"/>
              <a:t>视频结束时间}</a:t>
            </a:r>
            <a:endParaRPr lang="zh-CN" altLang="en-US"/>
          </a:p>
          <a:p>
            <a:pPr marL="342900" lvl="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需要自定义数据类型</a:t>
            </a:r>
            <a:r>
              <a:rPr lang="en-US" altLang="zh-CN"/>
              <a:t>-VideoInfoWritable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直播平台开播数据统计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0125" y="1531620"/>
            <a:ext cx="5805170" cy="1983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615690"/>
            <a:ext cx="5804535" cy="23126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01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3408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MapReduce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入门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直播平台开播数据统计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0625" y="1554480"/>
            <a:ext cx="4408170" cy="4421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815" y="1534160"/>
            <a:ext cx="4391025" cy="44627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03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55638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MapReduce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引用第三方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MapReduce</a:t>
            </a:r>
            <a:r>
              <a:rPr lang="zh-CN" altLang="en-US">
                <a:sym typeface="+mn-ea"/>
              </a:rPr>
              <a:t>引用第三方</a:t>
            </a:r>
            <a:r>
              <a:rPr lang="en-US" altLang="zh-CN">
                <a:sym typeface="+mn-ea"/>
              </a:rPr>
              <a:t>jar</a:t>
            </a:r>
            <a:r>
              <a:rPr lang="zh-CN" altLang="en-US">
                <a:sym typeface="+mn-ea"/>
              </a:rPr>
              <a:t>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sz="1600"/>
              <a:t>第一种：将第三方jar包和你的MapReduce程序打成一个jar包</a:t>
            </a:r>
            <a:endParaRPr lang="zh-CN" sz="160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sz="1600"/>
              <a:t>优点：使用的时候方便，只需要指定</a:t>
            </a:r>
            <a:r>
              <a:rPr lang="en-US" altLang="zh-CN" sz="1600"/>
              <a:t>mapreduce</a:t>
            </a:r>
            <a:r>
              <a:rPr lang="zh-CN" sz="1600"/>
              <a:t>的jar包即可</a:t>
            </a:r>
            <a:endParaRPr lang="zh-CN" sz="160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sz="1600"/>
              <a:t>缺点：如果依赖的jar包很多，会造成打的依赖包很大，上传到服务器会比较慢</a:t>
            </a:r>
            <a:endParaRPr lang="zh-CN" sz="1600"/>
          </a:p>
          <a:p>
            <a:pPr marL="342900" lvl="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sz="1600"/>
              <a:t>第二种：使用 libjars 这个参数</a:t>
            </a:r>
            <a:endParaRPr lang="zh-CN" sz="160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sz="1600"/>
              <a:t>hadoop jar </a:t>
            </a:r>
            <a:r>
              <a:rPr lang="en-US" sz="1600"/>
              <a:t>hello</a:t>
            </a:r>
            <a:r>
              <a:rPr sz="1600"/>
              <a:t>.jar packagename.ClassName -libjars </a:t>
            </a:r>
            <a:r>
              <a:rPr lang="en-US" sz="1600"/>
              <a:t>/data/fastjson-1.2.47.jar</a:t>
            </a:r>
            <a:r>
              <a:rPr sz="1600"/>
              <a:t> </a:t>
            </a:r>
            <a:r>
              <a:rPr lang="en-US" sz="1600"/>
              <a:t>/inputpath /outputpath</a:t>
            </a:r>
            <a:endParaRPr lang="en-US" sz="160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00"/>
              <a:t>优点：</a:t>
            </a:r>
            <a:r>
              <a:rPr lang="en-US" altLang="zh-CN" sz="1600"/>
              <a:t>mapreduce</a:t>
            </a:r>
            <a:r>
              <a:rPr lang="zh-CN" altLang="en-US" sz="1600"/>
              <a:t>的</a:t>
            </a:r>
            <a:r>
              <a:rPr lang="en-US" altLang="zh-CN" sz="1600"/>
              <a:t>jar</a:t>
            </a:r>
            <a:r>
              <a:rPr lang="zh-CN" altLang="en-US" sz="1600"/>
              <a:t>包中只包含业务代码，打包以及上传都很快。</a:t>
            </a:r>
            <a:r>
              <a:rPr lang="zh-CN" altLang="en-US" sz="1600">
                <a:sym typeface="+mn-ea"/>
              </a:rPr>
              <a:t>多个依赖</a:t>
            </a:r>
            <a:r>
              <a:rPr lang="en-US" altLang="zh-CN" sz="1600">
                <a:sym typeface="+mn-ea"/>
              </a:rPr>
              <a:t>jar</a:t>
            </a:r>
            <a:r>
              <a:rPr lang="zh-CN" altLang="en-US" sz="1400">
                <a:sym typeface="+mn-ea"/>
              </a:rPr>
              <a:t>之间用逗号隔开</a:t>
            </a:r>
            <a:endParaRPr lang="zh-CN" altLang="en-US" sz="1400">
              <a:sym typeface="+mn-ea"/>
            </a:endParaRPr>
          </a:p>
          <a:p>
            <a:pPr marL="1257300" lvl="2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400"/>
              <a:t>依赖</a:t>
            </a:r>
            <a:r>
              <a:rPr lang="en-US" altLang="zh-CN" sz="1400"/>
              <a:t>jar</a:t>
            </a:r>
            <a:r>
              <a:rPr lang="zh-CN" altLang="en-US" sz="1400"/>
              <a:t>包的路径可以使用</a:t>
            </a:r>
            <a:r>
              <a:rPr lang="en-US" altLang="zh-CN" sz="1400"/>
              <a:t>hdfs</a:t>
            </a:r>
            <a:r>
              <a:rPr lang="zh-CN" altLang="en-US" sz="1400"/>
              <a:t>路径吗？可以！！</a:t>
            </a:r>
            <a:endParaRPr lang="zh-CN" altLang="en-US" sz="140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00"/>
              <a:t>缺点：每次启动</a:t>
            </a:r>
            <a:r>
              <a:rPr lang="en-US" altLang="zh-CN" sz="1600"/>
              <a:t>jar</a:t>
            </a:r>
            <a:r>
              <a:rPr lang="zh-CN" altLang="en-US" sz="1600"/>
              <a:t>包的时候都需要在后面指定一堆依赖的</a:t>
            </a:r>
            <a:r>
              <a:rPr lang="en-US" altLang="zh-CN" sz="1600"/>
              <a:t>jar</a:t>
            </a:r>
            <a:r>
              <a:rPr lang="zh-CN" altLang="en-US" sz="1600"/>
              <a:t>名称</a:t>
            </a:r>
            <a:endParaRPr lang="zh-CN" altLang="en-US" sz="1600"/>
          </a:p>
          <a:p>
            <a:pPr marL="1257300" lvl="2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400"/>
              <a:t>解决方案：【可以用</a:t>
            </a:r>
            <a:r>
              <a:rPr lang="en-US" altLang="zh-CN" sz="1400"/>
              <a:t>shell</a:t>
            </a:r>
            <a:r>
              <a:rPr lang="zh-CN" altLang="en-US" sz="1400"/>
              <a:t>脚本保存命令】</a:t>
            </a:r>
            <a:endParaRPr lang="zh-CN" altLang="en-US" sz="140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rgbClr val="FF0000"/>
                </a:solidFill>
              </a:rPr>
              <a:t>注意：想要使用</a:t>
            </a:r>
            <a:r>
              <a:rPr lang="en-US" altLang="zh-CN" sz="1600">
                <a:solidFill>
                  <a:srgbClr val="FF0000"/>
                </a:solidFill>
              </a:rPr>
              <a:t>-libjars</a:t>
            </a:r>
            <a:r>
              <a:rPr lang="zh-CN" altLang="en-US" sz="1600">
                <a:solidFill>
                  <a:srgbClr val="FF0000"/>
                </a:solidFill>
              </a:rPr>
              <a:t>需要调整一下代码</a:t>
            </a:r>
            <a:endParaRPr lang="zh-CN" altLang="en-US" sz="16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4761865"/>
            <a:ext cx="5781040" cy="1170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36620" y="2760345"/>
            <a:ext cx="2872740" cy="1170305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什么是MapReduce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你想知道一摞牌中有多少张黑桃。直观方式是一张一张检查并且数出有多少张是黑桃。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MapReduce方法则是：</a:t>
            </a: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1.给在座的所有玩家中分配这摞牌</a:t>
            </a: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2.让每个玩家数自己手中的牌有几张是黑桃，然后把这个数目汇报给你</a:t>
            </a:r>
            <a:endParaRPr lang="zh-CN" altLang="en-US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3.你把所有玩家告诉你的数字加起来，得到最后的结论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MapReduce概述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MapReduce是一种分布式计算模型，由Google提出，主要用于搜索领域，解决海量数据的计算问题. 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MapReduce是分布式运行的，由两个阶段组成：Map和Reduce，Map阶段是一个独立的程序，有很多个节点同时运行，每个节点处理一部分数据。Reduce阶段是一个独立的程序，有很多个节点同时运行，每个节点处理一部分数据【</a:t>
            </a:r>
            <a:r>
              <a:rPr lang="zh-CN" altLang="en-US">
                <a:solidFill>
                  <a:schemeClr val="accent5"/>
                </a:solidFill>
              </a:rPr>
              <a:t>在这先把</a:t>
            </a:r>
            <a:r>
              <a:rPr lang="en-US" altLang="zh-CN">
                <a:solidFill>
                  <a:schemeClr val="accent5"/>
                </a:solidFill>
              </a:rPr>
              <a:t>reduce</a:t>
            </a:r>
            <a:r>
              <a:rPr lang="zh-CN" altLang="en-US">
                <a:solidFill>
                  <a:schemeClr val="accent5"/>
                </a:solidFill>
              </a:rPr>
              <a:t>理解为一个单独的聚合程序即可</a:t>
            </a:r>
            <a:r>
              <a:rPr lang="zh-CN" altLang="en-US"/>
              <a:t>】。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MapReduce框架都有默认实现，用户只需要覆盖map()和reduce()两个函数，即可实现分布式计算，非常简单。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这两个函数的形参和返回值都是&lt;key、value&gt;，使用的时候一定要注意构造&lt;</a:t>
            </a:r>
            <a:r>
              <a:rPr lang="zh-CN" altLang="en-US">
                <a:sym typeface="+mn-ea"/>
              </a:rPr>
              <a:t>key、value</a:t>
            </a:r>
            <a:r>
              <a:rPr lang="zh-CN" altLang="en-US"/>
              <a:t>&gt;。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原理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7875" y="1845310"/>
            <a:ext cx="797877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MR执行过程</a:t>
            </a:r>
            <a:r>
              <a:rPr lang="en-US" altLang="zh-CN"/>
              <a:t>-map</a:t>
            </a:r>
            <a:r>
              <a:rPr lang="zh-CN" altLang="en-US"/>
              <a:t>阶段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171450" indent="-1714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map任务处理</a:t>
            </a:r>
            <a:endParaRPr lang="zh-CN" altLang="en-US"/>
          </a:p>
          <a:p>
            <a:pPr marL="628650" lvl="1" indent="-1714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1.1 框架使用InputFormat类的子类把输入文件(夹)划分为很多InputSplit，默认，每个HDFS的block对应一个InputSplit。通过RecordReader类，把每个InputSplit解析成一个个&lt;k1,v1&gt;。默认，框架对每个InputSplit中的每一行，解析成一个&lt;k1,v1&gt;。</a:t>
            </a:r>
            <a:endParaRPr lang="zh-CN" altLang="en-US"/>
          </a:p>
          <a:p>
            <a:pPr marL="628650" lvl="1" indent="-1714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1.2 框架调用Mapper类中的map(...)函数，map函数的形参是&lt;k1,v1&gt;对，输出是&lt;k2,v2&gt;对。一个InputSplit对应一个map task。程序员可以覆盖map函数，实现自己的逻辑。</a:t>
            </a:r>
            <a:endParaRPr lang="zh-CN" altLang="en-US"/>
          </a:p>
          <a:p>
            <a:pPr marL="628650" lvl="1" indent="-1714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1.3</a:t>
            </a:r>
            <a:endParaRPr lang="zh-CN" altLang="en-US"/>
          </a:p>
          <a:p>
            <a:pPr marL="1085850" lvl="2" indent="-1714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(假设reduce存在)框架对map输出的&lt;k2,v2&gt;进行分区。不同的分区中的&lt;k2,v2&gt;由不同的reduce task处理。默认只有1个分区。</a:t>
            </a:r>
            <a:endParaRPr lang="zh-CN" altLang="en-US"/>
          </a:p>
          <a:p>
            <a:pPr marL="1085850" lvl="2" indent="-1714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 (假设reduce不存在)框架对map结果直接输出到HDFS中。</a:t>
            </a:r>
            <a:endParaRPr lang="zh-CN" altLang="en-US"/>
          </a:p>
          <a:p>
            <a:pPr marL="628650" lvl="1" indent="-1714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1.4 (假设reduce存在)框架对每个分区中的数据，按照k2进行排序、分组。分组指的是相同k2的v2分成一个组。注意：分组不会减少&lt;k2,v2&gt;数量。</a:t>
            </a:r>
            <a:endParaRPr lang="zh-CN" altLang="en-US"/>
          </a:p>
          <a:p>
            <a:pPr marL="628650" lvl="1" indent="-1714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1.5 (假设reduce存在，可选)在map节点，框架可以执行reduce归约</a:t>
            </a:r>
            <a:r>
              <a:rPr lang="en-US" altLang="zh-CN"/>
              <a:t>(combine)</a:t>
            </a:r>
            <a:r>
              <a:rPr lang="zh-CN" altLang="en-US"/>
              <a:t>。</a:t>
            </a:r>
            <a:endParaRPr lang="zh-CN" altLang="en-US"/>
          </a:p>
          <a:p>
            <a:pPr marL="628650" lvl="1" indent="-1714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1.6 (假设reduce存在)框架会对map task输出的&lt;k2,v2&gt;写入到linux 的磁盘文件中。</a:t>
            </a:r>
            <a:endParaRPr lang="zh-CN" altLang="en-US"/>
          </a:p>
          <a:p>
            <a:pPr marL="628650" lvl="1" indent="-1714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至此，整个map阶段结束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MR</a:t>
            </a:r>
            <a:r>
              <a:rPr lang="zh-CN" altLang="en-US"/>
              <a:t>执行过程</a:t>
            </a:r>
            <a:r>
              <a:rPr lang="en-US" altLang="zh-CN"/>
              <a:t>-reduce</a:t>
            </a:r>
            <a:r>
              <a:rPr lang="zh-CN" altLang="en-US"/>
              <a:t>阶段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reduce任务处理</a:t>
            </a:r>
            <a:endParaRPr lang="zh-CN" altLang="en-US"/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2.1 框架对多个map任务的输出，按照不同的分区，通过网络copy到不同的reduce节点。这个过程称作shuffle。</a:t>
            </a:r>
            <a:endParaRPr lang="zh-CN" altLang="en-US"/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2.2 框架对reduce端接收的</a:t>
            </a:r>
            <a:r>
              <a:rPr lang="en-US" altLang="zh-CN"/>
              <a:t>[map</a:t>
            </a:r>
            <a:r>
              <a:rPr lang="zh-CN" altLang="en-US"/>
              <a:t>任务输出的</a:t>
            </a:r>
            <a:r>
              <a:rPr lang="en-US" altLang="zh-CN"/>
              <a:t>]</a:t>
            </a:r>
            <a:r>
              <a:rPr lang="zh-CN" altLang="en-US"/>
              <a:t>相同分区的&lt;k2,v2&gt;数据进行合并、排序、分组。</a:t>
            </a:r>
            <a:endParaRPr lang="zh-CN" altLang="en-US"/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2.3 框架调用Reducer类中的reduce方法，reduce方法的形参是&lt;k2,{v2</a:t>
            </a:r>
            <a:r>
              <a:rPr lang="en-US" altLang="zh-CN"/>
              <a:t>...</a:t>
            </a:r>
            <a:r>
              <a:rPr lang="zh-CN" altLang="en-US"/>
              <a:t>}&gt;，输出是&lt;k3,v3&gt;。一个&lt;k2,{v2</a:t>
            </a:r>
            <a:r>
              <a:rPr lang="en-US" altLang="zh-CN"/>
              <a:t>...</a:t>
            </a:r>
            <a:r>
              <a:rPr lang="zh-CN" altLang="en-US"/>
              <a:t>}&gt;调用一次reduce函数。程序员可以覆盖reduce函数，实现自己的逻辑。</a:t>
            </a:r>
            <a:endParaRPr lang="zh-CN" altLang="en-US"/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2.4 框架把reduce的输出保存到HDFS中。</a:t>
            </a:r>
            <a:endParaRPr lang="zh-CN" altLang="en-US"/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至此，整个reduce阶段结束。</a:t>
            </a:r>
            <a:endParaRPr lang="zh-CN" altLang="en-US"/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例子：实现WordCountApp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WordCount</a:t>
            </a:r>
            <a:r>
              <a:rPr lang="zh-CN" altLang="en-US"/>
              <a:t>流程详细分析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4315" y="1825625"/>
            <a:ext cx="664273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51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51"/>
</p:tagLst>
</file>

<file path=ppt/tags/tag2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3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ags/tag2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BEAUTIFY_FLAG" val="#wm#"/>
  <p:tag name="KSO_WM_TEMPLATE_THUMBS_INDEX" val="1、5、6、7、9、11、19、23、27、29、34"/>
</p:tagLst>
</file>

<file path=ppt/tags/tag3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4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ags/tag3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6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34"/>
  <p:tag name="KSO_WM_SLIDE_INDEX" val="34"/>
  <p:tag name="KSO_WM_SLIDE_ITEM_CNT" val="0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1"/>
  <p:tag name="KSO_WM_SLIDE_INDEX" val="1"/>
  <p:tag name="KSO_WM_SLIDE_ITEM_CNT" val="0"/>
  <p:tag name="KSO_WM_SLIDE_TYPE" val="title"/>
  <p:tag name="KSO_WM_BEAUTIFY_FLAG" val="#wm#"/>
  <p:tag name="KSO_WM_TEMPLATE_THUMBS_INDEX" val="1、5、6、7、9、11、19、23、27、29、34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6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heme/theme1.xml><?xml version="1.0" encoding="utf-8"?>
<a:theme xmlns:a="http://schemas.openxmlformats.org/drawingml/2006/main" name="徐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3950</Words>
  <Application>WPS 演示</Application>
  <PresentationFormat>宽屏</PresentationFormat>
  <Paragraphs>250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黑体</vt:lpstr>
      <vt:lpstr>徐葳</vt:lpstr>
      <vt:lpstr>hadoop课程(v2.7.5)</vt:lpstr>
      <vt:lpstr>课程目录</vt:lpstr>
      <vt:lpstr>PowerPoint 演示文稿</vt:lpstr>
      <vt:lpstr>什么是MapReduce</vt:lpstr>
      <vt:lpstr>MapReduce概述</vt:lpstr>
      <vt:lpstr>MapReduce原理</vt:lpstr>
      <vt:lpstr>MR执行过程-map阶段</vt:lpstr>
      <vt:lpstr>MR执行过程-reduce阶段</vt:lpstr>
      <vt:lpstr>PowerPoint 演示文稿</vt:lpstr>
      <vt:lpstr>PowerPoint 演示文稿</vt:lpstr>
      <vt:lpstr>map-reduce键值对格式</vt:lpstr>
      <vt:lpstr>MR执行过程-shuffle过程</vt:lpstr>
      <vt:lpstr>WordCountApp-map代码</vt:lpstr>
      <vt:lpstr>PowerPoint 演示文稿</vt:lpstr>
      <vt:lpstr>PowerPoint 演示文稿</vt:lpstr>
      <vt:lpstr>PowerPoint 演示文稿</vt:lpstr>
      <vt:lpstr>查看MapReduce任务输出日志</vt:lpstr>
      <vt:lpstr>historyserver进程</vt:lpstr>
      <vt:lpstr>停止yarn上的任务</vt:lpstr>
      <vt:lpstr>PowerPoint 演示文稿</vt:lpstr>
      <vt:lpstr>序列化的作用</vt:lpstr>
      <vt:lpstr>Hadoop序列化的特点</vt:lpstr>
      <vt:lpstr>Writable接口</vt:lpstr>
      <vt:lpstr>java序列化和hadoop序列化实例对比</vt:lpstr>
      <vt:lpstr>java序列化和hadoop序列化实例对比</vt:lpstr>
      <vt:lpstr>常用的Writable实现类</vt:lpstr>
      <vt:lpstr>常用的Writable实现类</vt:lpstr>
      <vt:lpstr>直播平台开播数据统计</vt:lpstr>
      <vt:lpstr>直播平台开播数据统计-代码</vt:lpstr>
      <vt:lpstr>直播平台开播数据统计-代码</vt:lpstr>
      <vt:lpstr>PowerPoint 演示文稿</vt:lpstr>
      <vt:lpstr>MapReduce引用第三方jar包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徐葳</cp:lastModifiedBy>
  <cp:revision>337</cp:revision>
  <dcterms:created xsi:type="dcterms:W3CDTF">2015-05-05T08:02:00Z</dcterms:created>
  <dcterms:modified xsi:type="dcterms:W3CDTF">2018-09-15T16:04:33Z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