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8" r:id="rId5"/>
    <p:sldId id="264" r:id="rId6"/>
    <p:sldId id="3979" r:id="rId7"/>
    <p:sldId id="3980" r:id="rId8"/>
    <p:sldId id="3964" r:id="rId9"/>
    <p:sldId id="3952" r:id="rId10"/>
    <p:sldId id="3935" r:id="rId11"/>
    <p:sldId id="3934" r:id="rId12"/>
    <p:sldId id="3981" r:id="rId13"/>
    <p:sldId id="3936" r:id="rId14"/>
    <p:sldId id="3937" r:id="rId15"/>
    <p:sldId id="3940" r:id="rId16"/>
    <p:sldId id="3982" r:id="rId17"/>
    <p:sldId id="3944" r:id="rId18"/>
    <p:sldId id="3985" r:id="rId19"/>
    <p:sldId id="3983" r:id="rId20"/>
    <p:sldId id="3945" r:id="rId21"/>
    <p:sldId id="3989" r:id="rId22"/>
    <p:sldId id="3984" r:id="rId23"/>
    <p:sldId id="3994" r:id="rId24"/>
    <p:sldId id="3993" r:id="rId25"/>
    <p:sldId id="3950" r:id="rId26"/>
    <p:sldId id="3954" r:id="rId27"/>
    <p:sldId id="3955" r:id="rId28"/>
    <p:sldId id="3961" r:id="rId29"/>
    <p:sldId id="3965" r:id="rId30"/>
    <p:sldId id="3966" r:id="rId31"/>
    <p:sldId id="3967" r:id="rId32"/>
    <p:sldId id="3968" r:id="rId33"/>
    <p:sldId id="3969" r:id="rId34"/>
    <p:sldId id="3987" r:id="rId35"/>
    <p:sldId id="3970" r:id="rId36"/>
    <p:sldId id="3971" r:id="rId37"/>
    <p:sldId id="3990" r:id="rId38"/>
    <p:sldId id="3991" r:id="rId39"/>
    <p:sldId id="3973" r:id="rId40"/>
    <p:sldId id="3974" r:id="rId41"/>
    <p:sldId id="3975" r:id="rId42"/>
    <p:sldId id="3976" r:id="rId43"/>
    <p:sldId id="3972" r:id="rId44"/>
    <p:sldId id="4000" r:id="rId45"/>
    <p:sldId id="3957" r:id="rId46"/>
    <p:sldId id="3992" r:id="rId47"/>
    <p:sldId id="3959" r:id="rId48"/>
    <p:sldId id="4001" r:id="rId49"/>
    <p:sldId id="3977" r:id="rId50"/>
    <p:sldId id="4003" r:id="rId51"/>
    <p:sldId id="4005" r:id="rId52"/>
    <p:sldId id="3958" r:id="rId53"/>
    <p:sldId id="3995" r:id="rId54"/>
    <p:sldId id="4007" r:id="rId55"/>
    <p:sldId id="3997" r:id="rId56"/>
    <p:sldId id="3998" r:id="rId57"/>
    <p:sldId id="4009" r:id="rId58"/>
    <p:sldId id="266" r:id="rId5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E8"/>
    <a:srgbClr val="E1E2E5"/>
    <a:srgbClr val="F57129"/>
    <a:srgbClr val="0E163B"/>
    <a:srgbClr val="AFABAB"/>
    <a:srgbClr val="FF7903"/>
    <a:srgbClr val="CDC074"/>
    <a:srgbClr val="F4BA80"/>
    <a:srgbClr val="7FA0A5"/>
    <a:srgbClr val="82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424" autoAdjust="0"/>
  </p:normalViewPr>
  <p:slideViewPr>
    <p:cSldViewPr snapToGrid="0">
      <p:cViewPr varScale="1">
        <p:scale>
          <a:sx n="86" d="100"/>
          <a:sy n="86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0387" y="6535198"/>
            <a:ext cx="1211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40406" y="1763796"/>
            <a:ext cx="6253058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[</a:t>
            </a:r>
            <a:r>
              <a:rPr lang="en-US" altLang="zh-CN" sz="3000" dirty="0" err="1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vip</a:t>
            </a:r>
            <a:r>
              <a:rPr lang="zh-CN" altLang="en-US" sz="3000" dirty="0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课程</a:t>
            </a:r>
            <a:r>
              <a:rPr lang="en-US" altLang="zh-CN" sz="3000" dirty="0" smtClean="0">
                <a:solidFill>
                  <a:srgbClr val="FF78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]</a:t>
            </a:r>
            <a:endParaRPr lang="en-US" altLang="zh-CN" sz="3000" dirty="0" smtClean="0">
              <a:solidFill>
                <a:srgbClr val="FF78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rPr>
              <a:t>亿</a:t>
            </a:r>
            <a:r>
              <a:rPr lang="zh-CN" alt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rPr>
              <a:t>级数据量系统，数据库性能优化方案（</a:t>
            </a:r>
            <a:r>
              <a:rPr lang="en-US" altLang="zh-CN" sz="22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rPr>
              <a:t>Mycat</a:t>
            </a:r>
            <a:r>
              <a:rPr lang="zh-CN" alt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+mn-lt"/>
              </a:rPr>
              <a:t>）</a:t>
            </a:r>
            <a:endParaRPr lang="zh-CN" altLang="en-US" sz="2200" dirty="0">
              <a:solidFill>
                <a:schemeClr val="accent5">
                  <a:lumMod val="20000"/>
                  <a:lumOff val="80000"/>
                </a:schemeClr>
              </a:solidFill>
              <a:sym typeface="+mn-lt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4855943" y="3824605"/>
            <a:ext cx="584454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44085" y="4071620"/>
            <a:ext cx="464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Seven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b="1" dirty="0" smtClean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2781278695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咕泡学院官网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5943" y="3499405"/>
            <a:ext cx="356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Never give up until the last seconds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主从形式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柱形 1"/>
          <p:cNvSpPr/>
          <p:nvPr/>
        </p:nvSpPr>
        <p:spPr>
          <a:xfrm>
            <a:off x="1073785" y="1648074"/>
            <a:ext cx="914400" cy="663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2664460" y="1648074"/>
            <a:ext cx="914400" cy="663962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4"/>
            <a:endCxn id="8" idx="2"/>
          </p:cNvCxnSpPr>
          <p:nvPr/>
        </p:nvCxnSpPr>
        <p:spPr>
          <a:xfrm>
            <a:off x="1988185" y="198005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形 16"/>
          <p:cNvSpPr/>
          <p:nvPr/>
        </p:nvSpPr>
        <p:spPr>
          <a:xfrm>
            <a:off x="5426710" y="1675293"/>
            <a:ext cx="914400" cy="663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圆柱形 17"/>
          <p:cNvSpPr/>
          <p:nvPr/>
        </p:nvSpPr>
        <p:spPr>
          <a:xfrm>
            <a:off x="7066280" y="1648074"/>
            <a:ext cx="914400" cy="66396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7" idx="4"/>
            <a:endCxn id="18" idx="2"/>
          </p:cNvCxnSpPr>
          <p:nvPr/>
        </p:nvCxnSpPr>
        <p:spPr>
          <a:xfrm flipV="1">
            <a:off x="6341110" y="1980055"/>
            <a:ext cx="725170" cy="2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柱形 21"/>
          <p:cNvSpPr/>
          <p:nvPr/>
        </p:nvSpPr>
        <p:spPr>
          <a:xfrm>
            <a:off x="982345" y="3988163"/>
            <a:ext cx="914400" cy="6775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2683510" y="4009940"/>
            <a:ext cx="914400" cy="677557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2" idx="4"/>
            <a:endCxn id="23" idx="2"/>
          </p:cNvCxnSpPr>
          <p:nvPr/>
        </p:nvCxnSpPr>
        <p:spPr>
          <a:xfrm>
            <a:off x="1896745" y="4326942"/>
            <a:ext cx="786765" cy="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形 24"/>
          <p:cNvSpPr/>
          <p:nvPr/>
        </p:nvSpPr>
        <p:spPr>
          <a:xfrm>
            <a:off x="2664460" y="3146700"/>
            <a:ext cx="914400" cy="677557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2683510" y="4872319"/>
            <a:ext cx="914400" cy="677557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2" idx="4"/>
            <a:endCxn id="25" idx="2"/>
          </p:cNvCxnSpPr>
          <p:nvPr/>
        </p:nvCxnSpPr>
        <p:spPr>
          <a:xfrm flipV="1">
            <a:off x="1896745" y="3485479"/>
            <a:ext cx="767715" cy="84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4"/>
            <a:endCxn id="26" idx="2"/>
          </p:cNvCxnSpPr>
          <p:nvPr/>
        </p:nvCxnSpPr>
        <p:spPr>
          <a:xfrm>
            <a:off x="1896745" y="4326942"/>
            <a:ext cx="786765" cy="8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51"/>
          <p:cNvSpPr/>
          <p:nvPr/>
        </p:nvSpPr>
        <p:spPr>
          <a:xfrm>
            <a:off x="5458381" y="4058048"/>
            <a:ext cx="914400" cy="663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3" name="圆柱形 52"/>
          <p:cNvSpPr/>
          <p:nvPr/>
        </p:nvSpPr>
        <p:spPr>
          <a:xfrm>
            <a:off x="7005241" y="4047159"/>
            <a:ext cx="914400" cy="663962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52" idx="4"/>
            <a:endCxn id="53" idx="2"/>
          </p:cNvCxnSpPr>
          <p:nvPr/>
        </p:nvCxnSpPr>
        <p:spPr>
          <a:xfrm flipV="1">
            <a:off x="6372781" y="4379140"/>
            <a:ext cx="632460" cy="1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8672116" y="4068839"/>
            <a:ext cx="914400" cy="663962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3" idx="4"/>
            <a:endCxn id="60" idx="2"/>
          </p:cNvCxnSpPr>
          <p:nvPr/>
        </p:nvCxnSpPr>
        <p:spPr>
          <a:xfrm>
            <a:off x="7919641" y="4379140"/>
            <a:ext cx="752475" cy="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柱形 61"/>
          <p:cNvSpPr/>
          <p:nvPr/>
        </p:nvSpPr>
        <p:spPr>
          <a:xfrm>
            <a:off x="8672116" y="3188010"/>
            <a:ext cx="914400" cy="663962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672116" y="4949198"/>
            <a:ext cx="914400" cy="663962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53" idx="4"/>
            <a:endCxn id="62" idx="2"/>
          </p:cNvCxnSpPr>
          <p:nvPr/>
        </p:nvCxnSpPr>
        <p:spPr>
          <a:xfrm flipV="1">
            <a:off x="7919641" y="3519991"/>
            <a:ext cx="752475" cy="85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4"/>
            <a:endCxn id="63" idx="2"/>
          </p:cNvCxnSpPr>
          <p:nvPr/>
        </p:nvCxnSpPr>
        <p:spPr>
          <a:xfrm>
            <a:off x="7919641" y="4379140"/>
            <a:ext cx="752475" cy="90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976987" y="120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一主一从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5329912" y="11790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互</a:t>
            </a:r>
            <a:r>
              <a:rPr lang="zh-CN" altLang="en-US" dirty="0" smtClean="0"/>
              <a:t>为主从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976987" y="3227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一主多从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426710" y="3403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级联主从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解决方案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1982" y="137804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读写分离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2021982" y="355593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分库分表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498502" y="1987946"/>
            <a:ext cx="8895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区别读、写多数据源方式进行数据的存储和</a:t>
            </a:r>
            <a:r>
              <a:rPr lang="zh-CN" altLang="en-US" sz="2400" dirty="0" smtClean="0"/>
              <a:t>加载。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的存储（增删改）一般指定写数据源，数据的</a:t>
            </a:r>
            <a:r>
              <a:rPr lang="zh-CN" altLang="en-US" sz="2400" dirty="0" smtClean="0"/>
              <a:t>读取（查询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指定</a:t>
            </a:r>
            <a:r>
              <a:rPr lang="zh-CN" altLang="en-US" sz="2400" dirty="0"/>
              <a:t>读数据源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493176" y="4113784"/>
            <a:ext cx="7919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对数据的库表进行拆分，用分片的方式对数据进行管理。</a:t>
            </a:r>
            <a:endParaRPr lang="zh-CN" altLang="en-US" sz="2400" b="1" dirty="0"/>
          </a:p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176386" y="53162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如何拆分？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分库分表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拆分规则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1085" y="1516585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、垂直拆分</a:t>
            </a:r>
            <a:endParaRPr lang="zh-CN" altLang="en-US" sz="2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192769" y="1045428"/>
            <a:ext cx="7038658" cy="4231259"/>
            <a:chOff x="1800542" y="1239393"/>
            <a:chExt cx="7038658" cy="4231259"/>
          </a:xfrm>
        </p:grpSpPr>
        <p:sp>
          <p:nvSpPr>
            <p:cNvPr id="12" name="圆柱形 11"/>
            <p:cNvSpPr/>
            <p:nvPr/>
          </p:nvSpPr>
          <p:spPr>
            <a:xfrm>
              <a:off x="4361814" y="1239393"/>
              <a:ext cx="1746885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单库</a:t>
              </a:r>
              <a:endParaRPr lang="zh-CN" altLang="en-US" dirty="0"/>
            </a:p>
          </p:txBody>
        </p:sp>
        <p:sp>
          <p:nvSpPr>
            <p:cNvPr id="13" name="圆柱形 12"/>
            <p:cNvSpPr/>
            <p:nvPr/>
          </p:nvSpPr>
          <p:spPr>
            <a:xfrm>
              <a:off x="1800542" y="4254500"/>
              <a:ext cx="1746885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用户库</a:t>
              </a:r>
              <a:endParaRPr lang="zh-CN" altLang="en-US" dirty="0"/>
            </a:p>
          </p:txBody>
        </p:sp>
        <p:sp>
          <p:nvSpPr>
            <p:cNvPr id="14" name="圆柱形 13"/>
            <p:cNvSpPr/>
            <p:nvPr/>
          </p:nvSpPr>
          <p:spPr>
            <a:xfrm>
              <a:off x="4387214" y="4252976"/>
              <a:ext cx="1746885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订单库</a:t>
              </a:r>
              <a:endParaRPr lang="zh-CN" altLang="en-US" dirty="0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7092315" y="4254500"/>
              <a:ext cx="1746885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账户库</a:t>
              </a:r>
              <a:endParaRPr lang="zh-CN" altLang="en-US" dirty="0"/>
            </a:p>
          </p:txBody>
        </p:sp>
        <p:cxnSp>
          <p:nvCxnSpPr>
            <p:cNvPr id="16" name="肘形连接符 15"/>
            <p:cNvCxnSpPr>
              <a:stCxn id="12" idx="3"/>
              <a:endCxn id="13" idx="1"/>
            </p:cNvCxnSpPr>
            <p:nvPr/>
          </p:nvCxnSpPr>
          <p:spPr>
            <a:xfrm rot="5400000">
              <a:off x="3055144" y="2074386"/>
              <a:ext cx="1798955" cy="25612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2" idx="3"/>
              <a:endCxn id="14" idx="1"/>
            </p:cNvCxnSpPr>
            <p:nvPr/>
          </p:nvCxnSpPr>
          <p:spPr>
            <a:xfrm rot="16200000" flipH="1">
              <a:off x="4349242" y="3341560"/>
              <a:ext cx="1797431" cy="25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2" idx="3"/>
              <a:endCxn id="15" idx="1"/>
            </p:cNvCxnSpPr>
            <p:nvPr/>
          </p:nvCxnSpPr>
          <p:spPr>
            <a:xfrm rot="16200000" flipH="1">
              <a:off x="5701030" y="1989771"/>
              <a:ext cx="1798955" cy="27305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87610" y="31886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垂直拆分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分库分表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拆分规则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磁盘 2"/>
          <p:cNvSpPr/>
          <p:nvPr/>
        </p:nvSpPr>
        <p:spPr>
          <a:xfrm>
            <a:off x="2841710" y="2858278"/>
            <a:ext cx="14478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84782" y="854667"/>
            <a:ext cx="2869184" cy="13078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8176726" y="1063225"/>
            <a:ext cx="1447800" cy="81178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dirty="0" smtClean="0">
                <a:solidFill>
                  <a:schemeClr val="tx1"/>
                </a:solidFill>
              </a:rPr>
              <a:t>serID%10=0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62610" y="3353070"/>
            <a:ext cx="1905000" cy="763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水平拆分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3" idx="4"/>
            <a:endCxn id="7" idx="2"/>
          </p:cNvCxnSpPr>
          <p:nvPr/>
        </p:nvCxnSpPr>
        <p:spPr>
          <a:xfrm>
            <a:off x="4289510" y="3734578"/>
            <a:ext cx="6731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6"/>
            <a:endCxn id="5" idx="1"/>
          </p:cNvCxnSpPr>
          <p:nvPr/>
        </p:nvCxnSpPr>
        <p:spPr>
          <a:xfrm flipV="1">
            <a:off x="6867610" y="1508590"/>
            <a:ext cx="717172" cy="2225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61085" y="1639293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、水平拆分</a:t>
            </a:r>
            <a:endParaRPr lang="zh-CN" altLang="en-US" sz="2800" b="1" dirty="0"/>
          </a:p>
        </p:txBody>
      </p:sp>
      <p:sp>
        <p:nvSpPr>
          <p:cNvPr id="19" name="圆角矩形 18"/>
          <p:cNvSpPr/>
          <p:nvPr/>
        </p:nvSpPr>
        <p:spPr>
          <a:xfrm>
            <a:off x="7584782" y="2371071"/>
            <a:ext cx="2869184" cy="13078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磁盘 19"/>
          <p:cNvSpPr/>
          <p:nvPr/>
        </p:nvSpPr>
        <p:spPr>
          <a:xfrm>
            <a:off x="8176726" y="2579629"/>
            <a:ext cx="1447800" cy="81178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userID%10=1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84782" y="4664505"/>
            <a:ext cx="2869184" cy="130784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8176726" y="4873063"/>
            <a:ext cx="1447800" cy="81178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userID%10=9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71236" y="4006228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7" idx="6"/>
            <a:endCxn id="19" idx="1"/>
          </p:cNvCxnSpPr>
          <p:nvPr/>
        </p:nvCxnSpPr>
        <p:spPr>
          <a:xfrm flipV="1">
            <a:off x="6867610" y="3024994"/>
            <a:ext cx="717172" cy="709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6"/>
            <a:endCxn id="27" idx="1"/>
          </p:cNvCxnSpPr>
          <p:nvPr/>
        </p:nvCxnSpPr>
        <p:spPr>
          <a:xfrm>
            <a:off x="6867610" y="3734578"/>
            <a:ext cx="717172" cy="1583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33145" y="18611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思考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放开那姑娘让我来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燕尾形箭头 3"/>
          <p:cNvSpPr/>
          <p:nvPr/>
        </p:nvSpPr>
        <p:spPr>
          <a:xfrm>
            <a:off x="2799312" y="2452252"/>
            <a:ext cx="1789511" cy="134389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数据源管理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471747" y="2452253"/>
            <a:ext cx="1789511" cy="134389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5126877" y="2473031"/>
            <a:ext cx="1789511" cy="134389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数据源分配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燕尾形箭头 10"/>
          <p:cNvSpPr/>
          <p:nvPr/>
        </p:nvSpPr>
        <p:spPr>
          <a:xfrm>
            <a:off x="7454442" y="2473031"/>
            <a:ext cx="1789511" cy="134389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请求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响应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9782007" y="2473030"/>
            <a:ext cx="1789511" cy="1343891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结果整合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0625" y="506730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原来我的家里没有草原！！！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 err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Mycat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343143" y="18611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是什么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158615" y="1193800"/>
            <a:ext cx="7749338" cy="4703723"/>
            <a:chOff x="2070100" y="1206500"/>
            <a:chExt cx="7749338" cy="4703723"/>
          </a:xfrm>
        </p:grpSpPr>
        <p:sp>
          <p:nvSpPr>
            <p:cNvPr id="2" name="圆角矩形 1"/>
            <p:cNvSpPr/>
            <p:nvPr/>
          </p:nvSpPr>
          <p:spPr>
            <a:xfrm>
              <a:off x="3060700" y="1206500"/>
              <a:ext cx="5562600" cy="50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应用服务器</a:t>
              </a:r>
              <a:endParaRPr lang="zh-CN" altLang="en-US" dirty="0"/>
            </a:p>
          </p:txBody>
        </p:sp>
        <p:sp>
          <p:nvSpPr>
            <p:cNvPr id="4" name="下箭头 3"/>
            <p:cNvSpPr/>
            <p:nvPr/>
          </p:nvSpPr>
          <p:spPr>
            <a:xfrm>
              <a:off x="5651500" y="1714500"/>
              <a:ext cx="215900" cy="69850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4737100" y="2413000"/>
              <a:ext cx="2057400" cy="723392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</a:rPr>
                <a:t>mycat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2490874" y="3836760"/>
              <a:ext cx="1409700" cy="72339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 server</a:t>
              </a:r>
              <a:endParaRPr lang="zh-CN" altLang="en-US" dirty="0"/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5056274" y="3824060"/>
              <a:ext cx="1409700" cy="72339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 server</a:t>
              </a:r>
              <a:endParaRPr lang="zh-CN" altLang="en-US" dirty="0"/>
            </a:p>
          </p:txBody>
        </p:sp>
        <p:sp>
          <p:nvSpPr>
            <p:cNvPr id="22" name="流程图: 磁盘 21"/>
            <p:cNvSpPr/>
            <p:nvPr/>
          </p:nvSpPr>
          <p:spPr>
            <a:xfrm>
              <a:off x="7710574" y="3785960"/>
              <a:ext cx="1409700" cy="72339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 server</a:t>
              </a:r>
              <a:endParaRPr lang="zh-CN" altLang="en-US" dirty="0"/>
            </a:p>
          </p:txBody>
        </p:sp>
        <p:sp>
          <p:nvSpPr>
            <p:cNvPr id="8" name="上下箭头 7"/>
            <p:cNvSpPr/>
            <p:nvPr/>
          </p:nvSpPr>
          <p:spPr>
            <a:xfrm rot="2945747" flipH="1">
              <a:off x="4075117" y="2995409"/>
              <a:ext cx="251794" cy="881412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右箭头 8"/>
            <p:cNvSpPr/>
            <p:nvPr/>
          </p:nvSpPr>
          <p:spPr>
            <a:xfrm rot="16200000">
              <a:off x="5472986" y="3370526"/>
              <a:ext cx="572927" cy="215900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上下箭头 26"/>
            <p:cNvSpPr/>
            <p:nvPr/>
          </p:nvSpPr>
          <p:spPr>
            <a:xfrm rot="8187559" flipH="1">
              <a:off x="7273301" y="2989331"/>
              <a:ext cx="219688" cy="875235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2070100" y="5186831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9" name="流程图: 磁盘 28"/>
            <p:cNvSpPr/>
            <p:nvPr/>
          </p:nvSpPr>
          <p:spPr>
            <a:xfrm>
              <a:off x="3401262" y="5186831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4783224" y="5186831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6146800" y="5186831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32" name="流程图: 磁盘 31"/>
            <p:cNvSpPr/>
            <p:nvPr/>
          </p:nvSpPr>
          <p:spPr>
            <a:xfrm>
              <a:off x="7510376" y="5163113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33" name="流程图: 磁盘 32"/>
            <p:cNvSpPr/>
            <p:nvPr/>
          </p:nvSpPr>
          <p:spPr>
            <a:xfrm>
              <a:off x="8841538" y="5186831"/>
              <a:ext cx="977900" cy="723392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分片</a:t>
              </a:r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 rot="874464">
              <a:off x="2562295" y="4592460"/>
              <a:ext cx="198157" cy="59299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874464">
              <a:off x="5180109" y="4570642"/>
              <a:ext cx="198157" cy="59299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874464">
              <a:off x="7900246" y="4554725"/>
              <a:ext cx="198157" cy="59299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9732665">
              <a:off x="8886315" y="4526938"/>
              <a:ext cx="181376" cy="60588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下箭头 37"/>
            <p:cNvSpPr/>
            <p:nvPr/>
          </p:nvSpPr>
          <p:spPr>
            <a:xfrm rot="19732665">
              <a:off x="6231793" y="4596599"/>
              <a:ext cx="181376" cy="605886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下箭头 38"/>
            <p:cNvSpPr/>
            <p:nvPr/>
          </p:nvSpPr>
          <p:spPr>
            <a:xfrm rot="19732665">
              <a:off x="3604160" y="4598008"/>
              <a:ext cx="186043" cy="603068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9396" y="1802606"/>
            <a:ext cx="3738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Mycat</a:t>
            </a:r>
            <a:r>
              <a:rPr lang="en-US" altLang="zh-CN" sz="2000" dirty="0"/>
              <a:t> </a:t>
            </a:r>
            <a:r>
              <a:rPr lang="zh-CN" altLang="en-US" sz="2000" dirty="0"/>
              <a:t>是开</a:t>
            </a:r>
            <a:r>
              <a:rPr lang="zh-CN" altLang="en-US" sz="2000" dirty="0" smtClean="0"/>
              <a:t>源的</a:t>
            </a:r>
            <a:r>
              <a:rPr lang="zh-CN" altLang="en-US" sz="2000" dirty="0"/>
              <a:t>分布式数据库中间</a:t>
            </a:r>
            <a:r>
              <a:rPr lang="zh-CN" altLang="en-US" sz="2000" dirty="0" smtClean="0"/>
              <a:t>件，基于阿里的</a:t>
            </a:r>
            <a:r>
              <a:rPr lang="en-US" altLang="zh-CN" sz="2000" dirty="0" err="1" smtClean="0"/>
              <a:t>cobar</a:t>
            </a:r>
            <a:r>
              <a:rPr lang="zh-CN" altLang="en-US" sz="2000" dirty="0" smtClean="0"/>
              <a:t>的开源框架之上。它处于数据库服务与应用服务之间。它是进行</a:t>
            </a:r>
            <a:r>
              <a:rPr lang="zh-CN" altLang="en-US" sz="2000" dirty="0"/>
              <a:t>数据处理</a:t>
            </a:r>
            <a:r>
              <a:rPr lang="zh-CN" altLang="en-US" sz="2000" dirty="0" smtClean="0"/>
              <a:t>与整合的</a:t>
            </a:r>
            <a:r>
              <a:rPr lang="zh-CN" altLang="en-US" sz="2000" dirty="0"/>
              <a:t>中间</a:t>
            </a:r>
            <a:r>
              <a:rPr lang="zh-CN" altLang="en-US" sz="2000" dirty="0" smtClean="0"/>
              <a:t>服务。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/>
              <a:t>通俗点讲，应用层可以将它看作是一个数据库的代理（或者直接</a:t>
            </a:r>
            <a:r>
              <a:rPr lang="zh-CN" altLang="en-US" sz="2000" b="1" dirty="0" smtClean="0"/>
              <a:t>看成加强版数据库</a:t>
            </a:r>
            <a:r>
              <a:rPr lang="zh-CN" altLang="en-US" sz="2000" b="1" dirty="0"/>
              <a:t>）</a:t>
            </a:r>
            <a:endParaRPr lang="zh-CN" altLang="en-US" sz="2000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之旅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名词理解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5721" y="868995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/>
          </a:p>
          <a:p>
            <a:r>
              <a:rPr lang="zh-CN" altLang="en-US" b="1" dirty="0" smtClean="0"/>
              <a:t>逻辑库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逻辑表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分片表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分片规则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全局表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ER</a:t>
            </a:r>
            <a:r>
              <a:rPr lang="zh-CN" altLang="en-US" b="1" dirty="0" smtClean="0"/>
              <a:t>表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非分片表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节点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节点主机（写、读节点主机）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之旅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示例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设计图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0" y="657209"/>
            <a:ext cx="9834336" cy="580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Mysql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基于</a:t>
            </a:r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binlog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的主从复制原理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http://hi.csdn.net/attachment/201202/28/0_1330439010P7lI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9" y="1000683"/>
            <a:ext cx="6721334" cy="49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022123" y="1144753"/>
            <a:ext cx="5221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master</a:t>
            </a:r>
            <a:r>
              <a:rPr lang="zh-CN" altLang="zh-CN" dirty="0" smtClean="0"/>
              <a:t>将</a:t>
            </a:r>
            <a:r>
              <a:rPr lang="zh-CN" altLang="en-US" dirty="0" smtClean="0"/>
              <a:t>操作</a:t>
            </a:r>
            <a:r>
              <a:rPr lang="zh-CN" altLang="zh-CN" dirty="0" smtClean="0"/>
              <a:t>记录</a:t>
            </a:r>
            <a:r>
              <a:rPr lang="zh-CN" altLang="zh-CN" dirty="0"/>
              <a:t>到二进制日志</a:t>
            </a:r>
            <a:r>
              <a:rPr lang="en-US" altLang="zh-CN" dirty="0"/>
              <a:t>(binary log)</a:t>
            </a:r>
            <a:r>
              <a:rPr lang="zh-CN" altLang="zh-CN" dirty="0" smtClean="0"/>
              <a:t>中</a:t>
            </a:r>
            <a:br>
              <a:rPr lang="en-US" altLang="zh-CN" dirty="0" smtClean="0"/>
            </a:br>
            <a:r>
              <a:rPr lang="zh-CN" altLang="zh-CN" dirty="0" smtClean="0"/>
              <a:t>（</a:t>
            </a:r>
            <a:r>
              <a:rPr lang="zh-CN" altLang="zh-CN" dirty="0"/>
              <a:t>这些记录叫做二进制日志事件，</a:t>
            </a:r>
            <a:r>
              <a:rPr lang="en-US" altLang="zh-CN" dirty="0"/>
              <a:t>binary log events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Slave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I/O Thread</a:t>
            </a:r>
            <a:r>
              <a:rPr lang="zh-CN" altLang="en-US" dirty="0"/>
              <a:t>异步</a:t>
            </a:r>
            <a:r>
              <a:rPr lang="zh-CN" altLang="zh-CN" dirty="0" smtClean="0"/>
              <a:t>将</a:t>
            </a:r>
            <a:r>
              <a:rPr lang="en-US" altLang="zh-CN" dirty="0"/>
              <a:t>master</a:t>
            </a:r>
            <a:r>
              <a:rPr lang="zh-CN" altLang="zh-CN" dirty="0"/>
              <a:t>的</a:t>
            </a:r>
            <a:r>
              <a:rPr lang="en-US" altLang="zh-CN" dirty="0"/>
              <a:t>binary log events</a:t>
            </a:r>
            <a:r>
              <a:rPr lang="zh-CN" altLang="zh-CN" dirty="0"/>
              <a:t>拷贝到它的中继日志</a:t>
            </a:r>
            <a:r>
              <a:rPr lang="en-US" altLang="zh-CN" dirty="0"/>
              <a:t>(relay log)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Slave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relay</a:t>
            </a:r>
            <a:r>
              <a:rPr lang="zh-CN" altLang="zh-CN" dirty="0" smtClean="0"/>
              <a:t>日志</a:t>
            </a:r>
            <a:r>
              <a:rPr lang="zh-CN" altLang="zh-CN" dirty="0"/>
              <a:t>中的事件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匹配自己的配置将需要执行的数据，在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服务上执行一遍从而达到复制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的目的。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新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660" y="280035"/>
            <a:ext cx="5588635" cy="598932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186180" y="196215"/>
            <a:ext cx="4822825" cy="5848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rgbClr val="0E163B"/>
                </a:solidFill>
              </a:rPr>
              <a:t>自我介绍</a:t>
            </a:r>
            <a:endParaRPr lang="zh-CN" altLang="en-US" sz="3200" b="1" dirty="0">
              <a:solidFill>
                <a:srgbClr val="0E163B"/>
              </a:solidFill>
            </a:endParaRPr>
          </a:p>
        </p:txBody>
      </p:sp>
      <p:sp>
        <p:nvSpPr>
          <p:cNvPr id="58" name="Rounded Rectangle 11"/>
          <p:cNvSpPr/>
          <p:nvPr/>
        </p:nvSpPr>
        <p:spPr>
          <a:xfrm>
            <a:off x="2449830" y="2543175"/>
            <a:ext cx="6806565" cy="2174875"/>
          </a:xfrm>
          <a:prstGeom prst="roundRect">
            <a:avLst>
              <a:gd name="adj" fmla="val 1231"/>
            </a:avLst>
          </a:prstGeom>
          <a:noFill/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59" name="Title 3"/>
          <p:cNvSpPr txBox="1"/>
          <p:nvPr/>
        </p:nvSpPr>
        <p:spPr>
          <a:xfrm>
            <a:off x="1315885" y="952823"/>
            <a:ext cx="2294255" cy="436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zh-CN" sz="4000" b="0" dirty="0" smtClean="0">
                <a:solidFill>
                  <a:srgbClr val="2B8F94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cs typeface="Roboto Light" charset="0"/>
              </a:rPr>
              <a:t>seven</a:t>
            </a:r>
            <a:endParaRPr lang="en-US" sz="4000" b="0" dirty="0">
              <a:solidFill>
                <a:srgbClr val="2B8F94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cs typeface="Roboto Light" charset="0"/>
            </a:endParaRPr>
          </a:p>
        </p:txBody>
      </p:sp>
      <p:sp>
        <p:nvSpPr>
          <p:cNvPr id="61" name="Title 3"/>
          <p:cNvSpPr txBox="1"/>
          <p:nvPr/>
        </p:nvSpPr>
        <p:spPr>
          <a:xfrm>
            <a:off x="5011702" y="2044134"/>
            <a:ext cx="3821431" cy="31729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200000"/>
              </a:lnSpc>
              <a:spcBef>
                <a:spcPts val="900"/>
              </a:spcBef>
              <a:buClr>
                <a:schemeClr val="accent2"/>
              </a:buClr>
              <a:buSzPct val="150000"/>
            </a:pPr>
            <a: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9</a:t>
            </a: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年</a:t>
            </a:r>
            <a: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JAVA</a:t>
            </a: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从业经验，服务过物联网、移动互联网、互联网加等多家企业。发明了基于</a:t>
            </a:r>
            <a: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JavaScript</a:t>
            </a: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语言的</a:t>
            </a:r>
            <a: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SOA</a:t>
            </a: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服务引擎等相关专利；</a:t>
            </a:r>
            <a:endParaRPr lang="en-US" altLang="zh-CN" sz="1400" b="0" dirty="0" smtClean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</a:endParaRPr>
          </a:p>
          <a:p>
            <a:pPr>
              <a:lnSpc>
                <a:spcPct val="200000"/>
              </a:lnSpc>
              <a:spcBef>
                <a:spcPts val="900"/>
              </a:spcBef>
              <a:buClr>
                <a:schemeClr val="accent2"/>
              </a:buClr>
              <a:buSzPct val="150000"/>
            </a:pP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主导负责在线分时车险平台、家居建材</a:t>
            </a:r>
            <a: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O2O</a:t>
            </a:r>
            <a:r>
              <a:rPr lang="zh-CN" altLang="en-US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平台，亿级在线联机交易系统（一体化会员系统）、百果电商系统等项目的架构及设计。</a:t>
            </a:r>
            <a:br>
              <a:rPr lang="en-US" altLang="zh-CN" sz="1400" b="0" dirty="0" smtClean="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</a:br>
            <a:r>
              <a:rPr lang="en-US" altLang="zh-CN" sz="1400" dirty="0">
                <a:cs typeface="+mn-ea"/>
                <a:sym typeface="+mn-lt"/>
              </a:rPr>
              <a:t>Seven</a:t>
            </a:r>
            <a:r>
              <a:rPr lang="zh-CN" altLang="en-US" sz="1400" dirty="0">
                <a:cs typeface="+mn-ea"/>
                <a:sym typeface="+mn-lt"/>
              </a:rPr>
              <a:t>  </a:t>
            </a:r>
            <a:r>
              <a:rPr lang="en-US" altLang="zh-CN" sz="1400" dirty="0">
                <a:cs typeface="+mn-ea"/>
                <a:sym typeface="+mn-lt"/>
              </a:rPr>
              <a:t>QQ</a:t>
            </a:r>
            <a:r>
              <a:rPr lang="zh-CN" altLang="en-US" sz="1400" dirty="0">
                <a:cs typeface="+mn-ea"/>
                <a:sym typeface="+mn-lt"/>
              </a:rPr>
              <a:t>号：</a:t>
            </a:r>
            <a:r>
              <a:rPr lang="en-US" altLang="zh-CN" sz="1400" dirty="0">
                <a:cs typeface="+mn-ea"/>
                <a:sym typeface="+mn-lt"/>
              </a:rPr>
              <a:t> 2781278695</a:t>
            </a:r>
            <a:r>
              <a:rPr lang="zh-CN" altLang="en-US" sz="1400" dirty="0">
                <a:cs typeface="+mn-ea"/>
                <a:sym typeface="+mn-lt"/>
              </a:rPr>
              <a:t>     </a:t>
            </a:r>
            <a:endParaRPr lang="en-US" altLang="zh-CN" sz="1400" dirty="0">
              <a:cs typeface="+mn-ea"/>
              <a:sym typeface="+mn-lt"/>
            </a:endParaRPr>
          </a:p>
          <a:p>
            <a:pPr>
              <a:lnSpc>
                <a:spcPct val="200000"/>
              </a:lnSpc>
              <a:spcBef>
                <a:spcPts val="900"/>
              </a:spcBef>
              <a:buClr>
                <a:schemeClr val="accent2"/>
              </a:buClr>
              <a:buSzPct val="150000"/>
            </a:pPr>
            <a:endParaRPr lang="en-US" sz="1400" b="0" dirty="0">
              <a:solidFill>
                <a:schemeClr val="tx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Roboto Medium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IT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3" name="图片 22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14" y="1561476"/>
            <a:ext cx="2219055" cy="39063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6717" y="5728335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理念：用普通话进行知识的分享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Mysql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基于</a:t>
            </a:r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binlog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的主从复制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2977" y="1365504"/>
            <a:ext cx="4839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操作：</a:t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接入</a:t>
            </a:r>
            <a:r>
              <a:rPr lang="en-US" altLang="zh-CN" dirty="0" err="1" smtClean="0"/>
              <a:t>mysql</a:t>
            </a:r>
            <a:r>
              <a:rPr lang="zh-CN" altLang="en-US" dirty="0"/>
              <a:t>并</a:t>
            </a:r>
            <a:r>
              <a:rPr lang="zh-CN" altLang="en-US" dirty="0" smtClean="0"/>
              <a:t>创建</a:t>
            </a:r>
            <a:r>
              <a:rPr lang="zh-CN" altLang="en-US" dirty="0"/>
              <a:t>主从复制的用户</a:t>
            </a:r>
            <a:endParaRPr lang="zh-CN" altLang="en-US" dirty="0"/>
          </a:p>
          <a:p>
            <a:r>
              <a:rPr lang="en-US" altLang="zh-CN" dirty="0"/>
              <a:t>create user </a:t>
            </a:r>
            <a:r>
              <a:rPr lang="en-US" altLang="zh-CN" dirty="0" smtClean="0"/>
              <a:t>m2ssync </a:t>
            </a:r>
            <a:r>
              <a:rPr lang="en-US" altLang="zh-CN" dirty="0"/>
              <a:t>identified by 'Qq123</a:t>
            </a:r>
            <a:r>
              <a:rPr lang="en-US" altLang="zh-CN" dirty="0" smtClean="0"/>
              <a:t>!@#';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给新建的用户赋权</a:t>
            </a:r>
            <a:endParaRPr lang="zh-CN" altLang="en-US" dirty="0"/>
          </a:p>
          <a:p>
            <a:r>
              <a:rPr lang="en-US" altLang="zh-CN" dirty="0"/>
              <a:t>GRANT REPLICATION SLAVE ON *.* TO </a:t>
            </a:r>
            <a:r>
              <a:rPr lang="en-US" altLang="zh-CN" dirty="0" smtClean="0"/>
              <a:t>'m2ssync'@'%' </a:t>
            </a:r>
            <a:r>
              <a:rPr lang="en-US" altLang="zh-CN" dirty="0"/>
              <a:t>IDENTIFIED BY </a:t>
            </a:r>
            <a:r>
              <a:rPr lang="en-US" altLang="zh-CN" dirty="0" smtClean="0"/>
              <a:t>'</a:t>
            </a:r>
            <a:r>
              <a:rPr lang="en-US" altLang="zh-CN" dirty="0"/>
              <a:t>Qq123!@#</a:t>
            </a:r>
            <a:r>
              <a:rPr lang="en-US" altLang="zh-CN" dirty="0" smtClean="0"/>
              <a:t>';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指定服务</a:t>
            </a:r>
            <a:r>
              <a:rPr lang="en-US" altLang="zh-CN" dirty="0" smtClean="0"/>
              <a:t>ID</a:t>
            </a:r>
            <a:r>
              <a:rPr lang="zh-CN" altLang="en-US" dirty="0"/>
              <a:t>，</a:t>
            </a:r>
            <a:r>
              <a:rPr lang="zh-CN" altLang="en-US" dirty="0" smtClean="0"/>
              <a:t>开启</a:t>
            </a:r>
            <a:r>
              <a:rPr lang="en-US" altLang="zh-CN" dirty="0" err="1"/>
              <a:t>binlog</a:t>
            </a:r>
            <a:r>
              <a:rPr lang="zh-CN" altLang="en-US" dirty="0"/>
              <a:t>日志</a:t>
            </a:r>
            <a:r>
              <a:rPr lang="zh-CN" altLang="en-US" dirty="0" smtClean="0"/>
              <a:t>记录，在</a:t>
            </a:r>
            <a:r>
              <a:rPr lang="en-US" altLang="zh-CN" dirty="0" err="1"/>
              <a:t>my.cnf</a:t>
            </a:r>
            <a:r>
              <a:rPr lang="zh-CN" altLang="en-US" dirty="0" smtClean="0"/>
              <a:t>中加入 </a:t>
            </a:r>
            <a:endParaRPr lang="en-US" altLang="zh-CN" dirty="0" smtClean="0"/>
          </a:p>
          <a:p>
            <a:r>
              <a:rPr lang="en-US" altLang="zh-CN" dirty="0" smtClean="0"/>
              <a:t>server-id=137</a:t>
            </a:r>
            <a:endParaRPr lang="zh-CN" altLang="en-US" dirty="0"/>
          </a:p>
          <a:p>
            <a:r>
              <a:rPr lang="en-US" altLang="zh-CN" dirty="0" smtClean="0"/>
              <a:t>log-bin=</a:t>
            </a:r>
            <a:r>
              <a:rPr lang="en-US" altLang="zh-CN" dirty="0" err="1" smtClean="0"/>
              <a:t>dbstore_binlog</a:t>
            </a:r>
            <a:endParaRPr lang="en-US" altLang="zh-CN" dirty="0" smtClean="0"/>
          </a:p>
          <a:p>
            <a:r>
              <a:rPr lang="en-US" altLang="zh-CN" dirty="0" err="1" smtClean="0"/>
              <a:t>binlog</a:t>
            </a:r>
            <a:r>
              <a:rPr lang="en-US" altLang="zh-CN" dirty="0" smtClean="0"/>
              <a:t>-do-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db_store</a:t>
            </a:r>
            <a:br>
              <a:rPr lang="en-US" altLang="zh-CN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通过</a:t>
            </a:r>
            <a:r>
              <a:rPr lang="en-US" altLang="zh-CN" dirty="0"/>
              <a:t>SHOW MASTER STATUS</a:t>
            </a:r>
            <a:r>
              <a:rPr lang="en-US" altLang="zh-CN" dirty="0" smtClean="0"/>
              <a:t>;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Master 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52781" y="1365504"/>
            <a:ext cx="5126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Slave</a:t>
            </a:r>
            <a:r>
              <a:rPr lang="zh-CN" altLang="en-US" dirty="0" smtClean="0"/>
              <a:t>操作：</a:t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指定服务器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，指定同步的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存储位置，在</a:t>
            </a:r>
            <a:r>
              <a:rPr lang="en-US" altLang="zh-CN" dirty="0" err="1" smtClean="0"/>
              <a:t>my.cnf</a:t>
            </a:r>
            <a:r>
              <a:rPr lang="zh-CN" altLang="en-US" dirty="0" smtClean="0"/>
              <a:t>中加入</a:t>
            </a:r>
            <a:endParaRPr lang="en-US" altLang="zh-CN" dirty="0" smtClean="0"/>
          </a:p>
          <a:p>
            <a:r>
              <a:rPr lang="en-US" altLang="zh-CN" dirty="0" smtClean="0"/>
              <a:t>server-id=101</a:t>
            </a:r>
            <a:endParaRPr lang="en-US" altLang="zh-CN" dirty="0" smtClean="0"/>
          </a:p>
          <a:p>
            <a:r>
              <a:rPr lang="en-US" altLang="zh-CN" dirty="0"/>
              <a:t>relay-log=slave-relay-bin</a:t>
            </a:r>
            <a:endParaRPr lang="zh-CN" altLang="zh-CN" dirty="0"/>
          </a:p>
          <a:p>
            <a:r>
              <a:rPr lang="en-US" altLang="zh-CN" dirty="0" smtClean="0"/>
              <a:t>relay-log-index=slave-relay-</a:t>
            </a:r>
            <a:r>
              <a:rPr lang="en-US" altLang="zh-CN" dirty="0" err="1" smtClean="0"/>
              <a:t>bin.index</a:t>
            </a:r>
            <a:endParaRPr lang="zh-CN" altLang="zh-CN" dirty="0"/>
          </a:p>
          <a:p>
            <a:r>
              <a:rPr lang="en-US" altLang="zh-CN" dirty="0" err="1" smtClean="0"/>
              <a:t>read_only</a:t>
            </a:r>
            <a:r>
              <a:rPr lang="en-US" altLang="zh-CN" dirty="0" smtClean="0"/>
              <a:t>=1</a:t>
            </a:r>
            <a:endParaRPr lang="en-US" altLang="zh-CN" dirty="0" smtClean="0"/>
          </a:p>
          <a:p>
            <a:r>
              <a:rPr lang="en-US" altLang="zh-CN" dirty="0" err="1" smtClean="0"/>
              <a:t>replicate_do_db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db_store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服务，并配置</a:t>
            </a:r>
            <a:r>
              <a:rPr lang="en-US" altLang="zh-CN" dirty="0"/>
              <a:t>change master to </a:t>
            </a:r>
            <a:r>
              <a:rPr lang="en-US" altLang="zh-CN" dirty="0" err="1"/>
              <a:t>master_host</a:t>
            </a:r>
            <a:r>
              <a:rPr lang="en-US" altLang="zh-CN" dirty="0" smtClean="0"/>
              <a:t>=</a:t>
            </a:r>
            <a:r>
              <a:rPr lang="en-US" altLang="zh-CN" dirty="0"/>
              <a:t>'</a:t>
            </a:r>
            <a:r>
              <a:rPr lang="en-US" altLang="zh-CN" dirty="0" smtClean="0"/>
              <a:t>192.168.8.137', </a:t>
            </a:r>
            <a:r>
              <a:rPr lang="en-US" altLang="zh-CN" dirty="0" err="1" smtClean="0"/>
              <a:t>master_port</a:t>
            </a:r>
            <a:r>
              <a:rPr lang="en-US" altLang="zh-CN" dirty="0" smtClean="0"/>
              <a:t>=3306,master_user='m2ssync',master_password</a:t>
            </a:r>
            <a:r>
              <a:rPr lang="en-US" altLang="zh-CN" dirty="0"/>
              <a:t>='Qq123</a:t>
            </a:r>
            <a:r>
              <a:rPr lang="en-US" altLang="zh-CN" dirty="0" smtClean="0"/>
              <a:t>!@#',</a:t>
            </a:r>
            <a:r>
              <a:rPr lang="en-US" altLang="zh-CN" dirty="0" err="1" smtClean="0"/>
              <a:t>master_log_file</a:t>
            </a:r>
            <a:r>
              <a:rPr lang="en-US" altLang="zh-CN" dirty="0" smtClean="0"/>
              <a:t>='db_store_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',</a:t>
            </a:r>
            <a:r>
              <a:rPr lang="en-US" altLang="zh-CN" dirty="0" err="1" smtClean="0"/>
              <a:t>master_log_pos</a:t>
            </a:r>
            <a:r>
              <a:rPr lang="en-US" altLang="zh-CN" dirty="0" smtClean="0"/>
              <a:t>=0;</a:t>
            </a:r>
            <a:endParaRPr lang="zh-CN" altLang="zh-CN" dirty="0"/>
          </a:p>
          <a:p>
            <a:r>
              <a:rPr lang="en-US" altLang="zh-CN" dirty="0" smtClean="0"/>
              <a:t>3.start slave;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/>
              <a:t> show slave status\G </a:t>
            </a:r>
            <a:r>
              <a:rPr lang="en-US" altLang="zh-CN" dirty="0" smtClean="0"/>
              <a:t>;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服务器状态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目录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32" y="860713"/>
            <a:ext cx="5838825" cy="186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1636" y="3112655"/>
            <a:ext cx="9799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 </a:t>
            </a:r>
            <a:r>
              <a:rPr lang="zh-CN" altLang="en-US" dirty="0"/>
              <a:t>程序目录，存放了 </a:t>
            </a:r>
            <a:r>
              <a:rPr lang="en-US" altLang="zh-CN" dirty="0"/>
              <a:t>window </a:t>
            </a:r>
            <a:r>
              <a:rPr lang="zh-CN" altLang="en-US" dirty="0"/>
              <a:t>版本和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 smtClean="0"/>
              <a:t>版本可执行文件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mycat</a:t>
            </a:r>
            <a:r>
              <a:rPr lang="en-US" altLang="zh-CN" dirty="0" smtClean="0"/>
              <a:t> {</a:t>
            </a:r>
            <a:r>
              <a:rPr lang="en-US" altLang="zh-CN" dirty="0" err="1" smtClean="0"/>
              <a:t>start|restart|stop|status</a:t>
            </a:r>
            <a:r>
              <a:rPr lang="en-US" altLang="zh-CN" dirty="0" smtClean="0"/>
              <a:t>…}</a:t>
            </a:r>
            <a:endParaRPr lang="zh-CN" altLang="en-US" dirty="0"/>
          </a:p>
          <a:p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zh-CN" altLang="en-US" dirty="0"/>
              <a:t>目录下存放配置文件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server.xml </a:t>
            </a:r>
            <a:r>
              <a:rPr lang="zh-CN" altLang="en-US" dirty="0"/>
              <a:t>是 </a:t>
            </a:r>
            <a:r>
              <a:rPr lang="en-US" altLang="zh-CN" dirty="0" err="1"/>
              <a:t>Mycat</a:t>
            </a:r>
            <a:r>
              <a:rPr lang="en-US" altLang="zh-CN" dirty="0"/>
              <a:t> </a:t>
            </a:r>
            <a:r>
              <a:rPr lang="zh-CN" altLang="en-US" dirty="0"/>
              <a:t>服务器参数调整和用户授权的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/>
              <a:t>	schema.xml </a:t>
            </a:r>
            <a:r>
              <a:rPr lang="zh-CN" altLang="en-US" dirty="0"/>
              <a:t>是</a:t>
            </a:r>
            <a:r>
              <a:rPr lang="zh-CN" altLang="en-US" dirty="0" smtClean="0"/>
              <a:t>逻辑</a:t>
            </a:r>
            <a:r>
              <a:rPr lang="zh-CN" altLang="en-US" dirty="0"/>
              <a:t>库定义和表以及分片定义的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/>
              <a:t>	rule.xml </a:t>
            </a:r>
            <a:r>
              <a:rPr lang="zh-CN" altLang="en-US" dirty="0"/>
              <a:t>是</a:t>
            </a:r>
            <a:r>
              <a:rPr lang="zh-CN" altLang="en-US" dirty="0" smtClean="0"/>
              <a:t>分片规则</a:t>
            </a:r>
            <a:r>
              <a:rPr lang="zh-CN" altLang="en-US" dirty="0"/>
              <a:t>的配置文件，分片规则的具体一些参数信息单独</a:t>
            </a:r>
            <a:r>
              <a:rPr lang="zh-CN" altLang="en-US" dirty="0" smtClean="0"/>
              <a:t>存放</a:t>
            </a:r>
            <a:r>
              <a:rPr lang="zh-CN" altLang="en-US" dirty="0"/>
              <a:t>为文件，也</a:t>
            </a:r>
            <a:r>
              <a:rPr lang="zh-CN" altLang="en-US" dirty="0" smtClean="0"/>
              <a:t>在</a:t>
            </a:r>
            <a:r>
              <a:rPr lang="en-US" altLang="zh-CN" dirty="0" smtClean="0"/>
              <a:t>	</a:t>
            </a:r>
            <a:r>
              <a:rPr lang="zh-CN" altLang="en-US" dirty="0" smtClean="0"/>
              <a:t>这个</a:t>
            </a:r>
            <a:r>
              <a:rPr lang="zh-CN" altLang="en-US" dirty="0"/>
              <a:t>目录</a:t>
            </a:r>
            <a:r>
              <a:rPr lang="zh-CN" altLang="en-US" dirty="0" smtClean="0"/>
              <a:t>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log4j2.xml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logs</a:t>
            </a:r>
            <a:r>
              <a:rPr lang="zh-CN" altLang="en-US" dirty="0" smtClean="0"/>
              <a:t>目录日志输出规则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wrapper.conf</a:t>
            </a:r>
            <a:r>
              <a:rPr lang="en-US" altLang="zh-CN" dirty="0" smtClean="0"/>
              <a:t> JVM</a:t>
            </a:r>
            <a:r>
              <a:rPr lang="zh-CN" altLang="en-US" dirty="0" smtClean="0"/>
              <a:t>相关参数调整</a:t>
            </a:r>
            <a:endParaRPr lang="en-US" altLang="zh-CN" dirty="0" smtClean="0"/>
          </a:p>
          <a:p>
            <a:r>
              <a:rPr lang="en-US" altLang="zh-CN" dirty="0"/>
              <a:t>lib </a:t>
            </a:r>
            <a:r>
              <a:rPr lang="zh-CN" altLang="en-US" dirty="0"/>
              <a:t>目录下主要存放 </a:t>
            </a:r>
            <a:r>
              <a:rPr lang="en-US" altLang="zh-CN" dirty="0" err="1"/>
              <a:t>mycat</a:t>
            </a:r>
            <a:r>
              <a:rPr lang="en-US" altLang="zh-CN" dirty="0"/>
              <a:t> </a:t>
            </a:r>
            <a:r>
              <a:rPr lang="zh-CN" altLang="en-US" dirty="0"/>
              <a:t>依赖的一些 </a:t>
            </a:r>
            <a:r>
              <a:rPr lang="en-US" altLang="zh-CN" dirty="0"/>
              <a:t>jar 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 smtClean="0"/>
              <a:t>logs</a:t>
            </a:r>
            <a:r>
              <a:rPr lang="zh-CN" altLang="en-US" dirty="0"/>
              <a:t>目录</a:t>
            </a:r>
            <a:r>
              <a:rPr lang="zh-CN" altLang="en-US" dirty="0" smtClean="0"/>
              <a:t>日志存放日志文件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3600" b="1" dirty="0" err="1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Mycat</a:t>
            </a:r>
            <a:r>
              <a:rPr lang="zh-CN" altLang="en-US" sz="3600" b="1" dirty="0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配置文件详解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之搞定配置文件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4407" y="1311269"/>
            <a:ext cx="7859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</a:t>
            </a:r>
            <a:r>
              <a:rPr lang="en-US" altLang="zh-CN" sz="2800" dirty="0" smtClean="0"/>
              <a:t>chema.xml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逻辑库表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server.xml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启动参数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rule.xml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拆分规则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wrapper.conf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jvm</a:t>
            </a:r>
            <a:r>
              <a:rPr lang="zh-CN" altLang="en-US" sz="2800" dirty="0" smtClean="0"/>
              <a:t>内核调整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749035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schema.xml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（定义逻辑库表）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2345" y="938463"/>
            <a:ext cx="103273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dataHost</a:t>
            </a:r>
            <a:endParaRPr lang="en-US" altLang="zh-CN" sz="2400" dirty="0" smtClean="0"/>
          </a:p>
          <a:p>
            <a:r>
              <a:rPr lang="en-US" altLang="zh-CN" sz="2400" dirty="0" smtClean="0"/>
              <a:t>	balance,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writeType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switchType</a:t>
            </a:r>
            <a:endParaRPr lang="zh-CN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writeHost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readHost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usingDecrypt</a:t>
            </a:r>
            <a:endParaRPr lang="zh-CN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dataNode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sqlMaxLimit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t</a:t>
            </a:r>
            <a:r>
              <a:rPr lang="en-US" altLang="zh-CN" sz="2400" dirty="0" smtClean="0"/>
              <a:t>able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rule,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primaryKey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autoIncrement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needAddLimit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/>
              <a:t>childTable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joinKey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parentKey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4" y="187325"/>
            <a:ext cx="783603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server.xml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（配置系统参数）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2345" y="938463"/>
            <a:ext cx="10327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system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sequnceHandlerType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Processors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processorExecutor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serverPort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managerPort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f</a:t>
            </a:r>
            <a:r>
              <a:rPr lang="en-US" altLang="zh-CN" sz="2400" dirty="0" smtClean="0"/>
              <a:t>irewall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user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smtClean="0"/>
              <a:t>benchmark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err="1" smtClean="0"/>
              <a:t>usingDecrypt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	privileges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en-US" altLang="zh-CN" sz="3200" dirty="0">
                <a:solidFill>
                  <a:srgbClr val="0E163B"/>
                </a:solidFill>
                <a:latin typeface="+mn-ea"/>
                <a:cs typeface="+mn-ea"/>
              </a:rPr>
              <a:t>rule.xml</a:t>
            </a:r>
            <a:endParaRPr lang="zh-CN" alt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96" y="1035584"/>
            <a:ext cx="36425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连续分片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000" dirty="0" smtClean="0"/>
              <a:t>优点：扩容无需迁移数据，范围条件查询资源消耗小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缺点：数据热点问题，并发能力受限于分片节点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代表：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按日期</a:t>
            </a:r>
            <a:r>
              <a:rPr lang="en-US" altLang="zh-CN" sz="2000" dirty="0" err="1"/>
              <a:t>（天）</a:t>
            </a:r>
            <a:r>
              <a:rPr lang="en-US" altLang="zh-CN" sz="2000" dirty="0" err="1" smtClean="0"/>
              <a:t>分片</a:t>
            </a:r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/>
              <a:t>自定义数字范围</a:t>
            </a:r>
            <a:r>
              <a:rPr lang="zh-CN" altLang="en-US" sz="2000" dirty="0" smtClean="0"/>
              <a:t>分片</a:t>
            </a:r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自然月分片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4186989" y="1036452"/>
            <a:ext cx="35252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离散</a:t>
            </a:r>
            <a:r>
              <a:rPr lang="zh-CN" altLang="en-US" sz="2400" b="1" dirty="0" smtClean="0"/>
              <a:t>分片</a:t>
            </a:r>
            <a:endParaRPr lang="en-US" altLang="zh-CN" sz="2400" b="1" dirty="0" smtClean="0"/>
          </a:p>
          <a:p>
            <a:endParaRPr lang="en-US" altLang="zh-CN" dirty="0"/>
          </a:p>
          <a:p>
            <a:r>
              <a:rPr lang="zh-CN" altLang="en-US" sz="2000" dirty="0"/>
              <a:t>优点</a:t>
            </a:r>
            <a:r>
              <a:rPr lang="zh-CN" altLang="en-US" sz="2000" dirty="0" smtClean="0"/>
              <a:t>：数据分布均匀，并发</a:t>
            </a:r>
            <a:r>
              <a:rPr lang="zh-CN" altLang="en-US" sz="2000" dirty="0"/>
              <a:t>能力强，不受限分片</a:t>
            </a:r>
            <a:r>
              <a:rPr lang="zh-CN" altLang="en-US" sz="2000" dirty="0" smtClean="0"/>
              <a:t>节点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缺点：移植性差，扩容</a:t>
            </a:r>
            <a:r>
              <a:rPr lang="zh-CN" altLang="en-US" sz="2000" dirty="0" smtClean="0"/>
              <a:t>难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代表：</a:t>
            </a:r>
            <a:endParaRPr lang="en-US" altLang="zh-CN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/>
              <a:t>枚举</a:t>
            </a:r>
            <a:r>
              <a:rPr lang="zh-CN" altLang="en-US" sz="2000" dirty="0" smtClean="0"/>
              <a:t>分片</a:t>
            </a:r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数字取</a:t>
            </a:r>
            <a:r>
              <a:rPr lang="en-US" altLang="zh-CN" sz="2000" dirty="0" smtClean="0"/>
              <a:t>模</a:t>
            </a:r>
            <a:r>
              <a:rPr lang="zh-CN" altLang="en-US" sz="2000" dirty="0"/>
              <a:t>分片</a:t>
            </a:r>
            <a:endParaRPr lang="en-US" altLang="zh-CN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字符串</a:t>
            </a:r>
            <a:r>
              <a:rPr lang="zh-CN" altLang="en-US" sz="2000" dirty="0" smtClean="0"/>
              <a:t>数字</a:t>
            </a:r>
            <a:r>
              <a:rPr lang="en-US" altLang="zh-CN" sz="2000" dirty="0" smtClean="0"/>
              <a:t>hash</a:t>
            </a:r>
            <a:r>
              <a:rPr lang="zh-CN" altLang="en-US" sz="2000" dirty="0"/>
              <a:t>分片</a:t>
            </a:r>
            <a:endParaRPr lang="en-US" altLang="zh-CN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一致性哈希</a:t>
            </a:r>
            <a:r>
              <a:rPr lang="zh-CN" altLang="en-US" sz="2000" dirty="0" smtClean="0"/>
              <a:t>分片</a:t>
            </a:r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程序指定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sz="2000" dirty="0"/>
          </a:p>
        </p:txBody>
      </p:sp>
      <p:sp>
        <p:nvSpPr>
          <p:cNvPr id="35" name="矩形 34"/>
          <p:cNvSpPr/>
          <p:nvPr/>
        </p:nvSpPr>
        <p:spPr>
          <a:xfrm>
            <a:off x="7993346" y="1036452"/>
            <a:ext cx="37935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综合类分片</a:t>
            </a:r>
            <a:endParaRPr lang="en-US" altLang="zh-CN" sz="2400" b="1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兼并</a:t>
            </a:r>
            <a:r>
              <a:rPr lang="zh-CN" altLang="en-US" sz="2000" dirty="0"/>
              <a:t>二</a:t>
            </a:r>
            <a:r>
              <a:rPr lang="zh-CN" altLang="en-US" sz="2000" dirty="0" smtClean="0"/>
              <a:t>者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代表：</a:t>
            </a:r>
            <a:endParaRPr lang="en-US" altLang="zh-CN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范围求模分片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取模范围约束</a:t>
            </a:r>
            <a:r>
              <a:rPr lang="zh-CN" altLang="en-US" sz="2000" dirty="0" smtClean="0"/>
              <a:t>分片</a:t>
            </a:r>
            <a:endParaRPr lang="en-US" altLang="zh-CN" sz="2000" dirty="0" smtClean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连续分片</a:t>
            </a:r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 smtClean="0"/>
              <a:t>自定义</a:t>
            </a:r>
            <a:r>
              <a:rPr lang="zh-CN" altLang="en-US" sz="3200" dirty="0"/>
              <a:t>数字范围分片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463963" y="1117422"/>
            <a:ext cx="106411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自定义数字范</a:t>
            </a:r>
            <a:r>
              <a:rPr lang="zh-CN" altLang="en-US" sz="2000" b="1" dirty="0" smtClean="0"/>
              <a:t>围分片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提前规划好分片字段某个范围属于哪个分片</a:t>
            </a:r>
            <a:endParaRPr lang="en-US" sz="2000" dirty="0"/>
          </a:p>
          <a:p>
            <a:r>
              <a:rPr lang="en-US" sz="2000" dirty="0" smtClean="0"/>
              <a:t>&lt;</a:t>
            </a:r>
            <a:r>
              <a:rPr lang="en-US" sz="2000" dirty="0"/>
              <a:t>function name="rang-long"</a:t>
            </a:r>
            <a:endParaRPr lang="en-US" sz="2000" dirty="0"/>
          </a:p>
          <a:p>
            <a:r>
              <a:rPr lang="en-US" sz="2000" dirty="0"/>
              <a:t>		class="</a:t>
            </a:r>
            <a:r>
              <a:rPr lang="en-US" sz="2000" dirty="0" err="1"/>
              <a:t>io.mycat.route.function.AutoPartitionByLong</a:t>
            </a:r>
            <a:r>
              <a:rPr lang="en-US" sz="2000" dirty="0"/>
              <a:t>"&gt;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property name="</a:t>
            </a:r>
            <a:r>
              <a:rPr lang="en-US" sz="2000" dirty="0" err="1"/>
              <a:t>mapFile</a:t>
            </a:r>
            <a:r>
              <a:rPr lang="en-US" sz="2000" dirty="0"/>
              <a:t>"&gt;autopartition-long.txt&lt;/property&gt;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property name="</a:t>
            </a:r>
            <a:r>
              <a:rPr lang="en-US" altLang="zh-CN" sz="2000" dirty="0" err="1"/>
              <a:t>defaultNode</a:t>
            </a:r>
            <a:r>
              <a:rPr lang="en-US" altLang="zh-CN" sz="2000" dirty="0"/>
              <a:t>"&gt;0&lt;/property&gt; </a:t>
            </a:r>
            <a:endParaRPr lang="en-US" sz="2000" dirty="0"/>
          </a:p>
          <a:p>
            <a:r>
              <a:rPr lang="en-US" sz="2000" dirty="0" smtClean="0"/>
              <a:t>&lt;/</a:t>
            </a:r>
            <a:r>
              <a:rPr lang="en-US" sz="2000" dirty="0"/>
              <a:t>function&gt;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defaultNode</a:t>
            </a:r>
            <a:r>
              <a:rPr lang="en-US" sz="2000" dirty="0"/>
              <a:t> </a:t>
            </a:r>
            <a:r>
              <a:rPr lang="en-US" sz="2000" dirty="0" err="1"/>
              <a:t>超过范围后的默认节点</a:t>
            </a:r>
            <a:r>
              <a:rPr lang="en-US" sz="2000" dirty="0"/>
              <a:t>。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此配置非常简单</a:t>
            </a:r>
            <a:r>
              <a:rPr lang="en-US" sz="2000" dirty="0" err="1"/>
              <a:t>，即预先制定可能的id范围到某个分片</a:t>
            </a:r>
            <a:endParaRPr lang="en-US" sz="2000" dirty="0"/>
          </a:p>
          <a:p>
            <a:r>
              <a:rPr lang="en-US" sz="2000" dirty="0" smtClean="0"/>
              <a:t>0-500M=0</a:t>
            </a:r>
            <a:endParaRPr lang="en-US" sz="2000" dirty="0" smtClean="0"/>
          </a:p>
          <a:p>
            <a:r>
              <a:rPr lang="en-US" sz="2000" dirty="0" smtClean="0"/>
              <a:t>500M-1000M=1</a:t>
            </a:r>
            <a:endParaRPr lang="en-US" sz="2000" dirty="0" smtClean="0"/>
          </a:p>
          <a:p>
            <a:r>
              <a:rPr lang="en-US" sz="2000" dirty="0" smtClean="0"/>
              <a:t>1000M-1500M=2</a:t>
            </a:r>
            <a:endParaRPr lang="en-US" sz="2000" dirty="0" smtClean="0"/>
          </a:p>
          <a:p>
            <a:r>
              <a:rPr lang="en-US" sz="2000" dirty="0" smtClean="0"/>
              <a:t>或</a:t>
            </a:r>
            <a:endParaRPr lang="en-US" sz="2000" dirty="0"/>
          </a:p>
          <a:p>
            <a:r>
              <a:rPr lang="en-US" sz="2000" dirty="0" smtClean="0"/>
              <a:t>0-10000000=0</a:t>
            </a:r>
            <a:endParaRPr lang="en-US" sz="2000" dirty="0"/>
          </a:p>
          <a:p>
            <a:r>
              <a:rPr lang="en-US" sz="2000" dirty="0" smtClean="0"/>
              <a:t>10000001-20000000=1</a:t>
            </a:r>
            <a:endParaRPr lang="en-US" sz="2000" dirty="0" smtClean="0"/>
          </a:p>
          <a:p>
            <a:r>
              <a:rPr lang="zh-CN" altLang="en-US" sz="2000" dirty="0"/>
              <a:t>注</a:t>
            </a:r>
            <a:r>
              <a:rPr lang="zh-CN" altLang="en-US" sz="2000" dirty="0" smtClean="0"/>
              <a:t>意：</a:t>
            </a:r>
            <a:r>
              <a:rPr lang="en-US" sz="2000" dirty="0"/>
              <a:t> 所有的节点配置都是从0开始，及0代表节点</a:t>
            </a:r>
            <a:r>
              <a:rPr lang="en-US" sz="2000" dirty="0" smtClean="0"/>
              <a:t>1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连续分片之按日期（天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,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月）分片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463963" y="1117422"/>
            <a:ext cx="106411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按日期（天）</a:t>
            </a:r>
            <a:r>
              <a:rPr lang="zh-CN" altLang="en-US" sz="2000" b="1" dirty="0" smtClean="0"/>
              <a:t>分片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从开始日期算起，按照天数来分片</a:t>
            </a:r>
            <a:endParaRPr lang="en-US" sz="2000" dirty="0"/>
          </a:p>
          <a:p>
            <a:r>
              <a:rPr lang="en-US" altLang="zh-CN" sz="2000" dirty="0"/>
              <a:t>&lt;function name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sharding</a:t>
            </a:r>
            <a:r>
              <a:rPr lang="en-US" altLang="zh-CN" sz="2000" dirty="0" smtClean="0"/>
              <a:t>-by-date” </a:t>
            </a:r>
            <a:r>
              <a:rPr lang="en-US" altLang="zh-CN" sz="2000" dirty="0"/>
              <a:t>class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io.mycat.route.function.PartitionByDate</a:t>
            </a:r>
            <a:r>
              <a:rPr lang="en-US" altLang="zh-CN" sz="2000" dirty="0"/>
              <a:t>"&gt;</a:t>
            </a:r>
            <a:endParaRPr lang="en-US" altLang="zh-CN" sz="2000" dirty="0"/>
          </a:p>
          <a:p>
            <a:r>
              <a:rPr lang="en-US" altLang="zh-CN" sz="2000" dirty="0" smtClean="0"/>
              <a:t>	&lt;</a:t>
            </a:r>
            <a:r>
              <a:rPr lang="en-US" altLang="zh-CN" sz="2000" dirty="0"/>
              <a:t>property name=“</a:t>
            </a:r>
            <a:r>
              <a:rPr lang="en-US" altLang="zh-CN" sz="2000" dirty="0" err="1"/>
              <a:t>dateFormat</a:t>
            </a:r>
            <a:r>
              <a:rPr lang="en-US" altLang="zh-CN" sz="2000" dirty="0"/>
              <a:t>”&gt;</a:t>
            </a:r>
            <a:r>
              <a:rPr lang="en-US" altLang="zh-CN" sz="2000" dirty="0" err="1"/>
              <a:t>yyyy</a:t>
            </a:r>
            <a:r>
              <a:rPr lang="en-US" altLang="zh-CN" sz="2000" dirty="0"/>
              <a:t>-MM-</a:t>
            </a:r>
            <a:r>
              <a:rPr lang="en-US" altLang="zh-CN" sz="2000" dirty="0" err="1"/>
              <a:t>dd</a:t>
            </a:r>
            <a:r>
              <a:rPr lang="en-US" altLang="zh-CN" sz="2000" dirty="0"/>
              <a:t>&lt;/property&gt;      &lt;!—</a:t>
            </a:r>
            <a:r>
              <a:rPr lang="en-US" altLang="zh-CN" sz="2000" dirty="0" err="1"/>
              <a:t>日期格式</a:t>
            </a:r>
            <a:r>
              <a:rPr lang="en-US" altLang="zh-CN" sz="2000" dirty="0"/>
              <a:t>--&gt;</a:t>
            </a:r>
            <a:endParaRPr lang="en-US" altLang="zh-CN" sz="2000" dirty="0"/>
          </a:p>
          <a:p>
            <a:r>
              <a:rPr lang="en-US" altLang="zh-CN" sz="2000" dirty="0" smtClean="0"/>
              <a:t>	&lt;</a:t>
            </a:r>
            <a:r>
              <a:rPr lang="en-US" altLang="zh-CN" sz="2000" dirty="0"/>
              <a:t>property name=“</a:t>
            </a:r>
            <a:r>
              <a:rPr lang="en-US" altLang="zh-CN" sz="2000" dirty="0" err="1"/>
              <a:t>sBeginDate</a:t>
            </a:r>
            <a:r>
              <a:rPr lang="en-US" altLang="zh-CN" sz="2000" dirty="0"/>
              <a:t>”&gt;2014-01-01&lt;/property&gt;            &lt;!—</a:t>
            </a:r>
            <a:r>
              <a:rPr lang="en-US" altLang="zh-CN" sz="2000" dirty="0" err="1"/>
              <a:t>开始日期</a:t>
            </a:r>
            <a:r>
              <a:rPr lang="en-US" altLang="zh-CN" sz="2000" dirty="0"/>
              <a:t>--&gt;</a:t>
            </a:r>
            <a:endParaRPr lang="en-US" altLang="zh-CN" sz="2000" dirty="0"/>
          </a:p>
          <a:p>
            <a:r>
              <a:rPr lang="en-US" altLang="zh-CN" sz="2000" dirty="0" smtClean="0"/>
              <a:t>	&lt;</a:t>
            </a:r>
            <a:r>
              <a:rPr lang="en-US" altLang="zh-CN" sz="2000" dirty="0"/>
              <a:t>property name=“</a:t>
            </a:r>
            <a:r>
              <a:rPr lang="en-US" altLang="zh-CN" sz="2000" dirty="0" err="1"/>
              <a:t>sPartionDay</a:t>
            </a:r>
            <a:r>
              <a:rPr lang="en-US" altLang="zh-CN" sz="2000" dirty="0"/>
              <a:t>”&gt;10&lt;/property&gt; &lt;!—</a:t>
            </a:r>
            <a:r>
              <a:rPr lang="en-US" altLang="zh-CN" sz="2000" dirty="0" err="1"/>
              <a:t>每分片天数</a:t>
            </a:r>
            <a:r>
              <a:rPr lang="en-US" altLang="zh-CN" sz="2000" dirty="0" smtClean="0"/>
              <a:t>--&gt;</a:t>
            </a:r>
            <a:endParaRPr lang="en-US" altLang="zh-CN" sz="2000" dirty="0" smtClean="0"/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function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zh-CN" altLang="en-US" sz="2000" b="1" dirty="0"/>
              <a:t>按日期</a:t>
            </a:r>
            <a:r>
              <a:rPr lang="zh-CN" altLang="en-US" sz="2000" b="1" dirty="0" smtClean="0"/>
              <a:t>（自然月）</a:t>
            </a:r>
            <a:r>
              <a:rPr lang="zh-CN" altLang="en-US" sz="2000" b="1" dirty="0"/>
              <a:t>分片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从开始日期算起，</a:t>
            </a:r>
            <a:r>
              <a:rPr lang="en-US" altLang="zh-CN" sz="2000" dirty="0" err="1" smtClean="0"/>
              <a:t>按照</a:t>
            </a:r>
            <a:r>
              <a:rPr lang="zh-CN" altLang="en-US" sz="2000" dirty="0" smtClean="0"/>
              <a:t>自然月</a:t>
            </a:r>
            <a:r>
              <a:rPr lang="en-US" altLang="zh-CN" sz="2000" dirty="0" err="1" smtClean="0"/>
              <a:t>来分片</a:t>
            </a:r>
            <a:endParaRPr lang="en-US" altLang="zh-CN" sz="2000" dirty="0"/>
          </a:p>
          <a:p>
            <a:r>
              <a:rPr lang="en-US" altLang="zh-CN" sz="2000" dirty="0"/>
              <a:t>&lt;function name=“</a:t>
            </a:r>
            <a:r>
              <a:rPr lang="en-US" altLang="zh-CN" sz="2000" dirty="0" err="1" smtClean="0"/>
              <a:t>sharding</a:t>
            </a:r>
            <a:r>
              <a:rPr lang="en-US" altLang="zh-CN" sz="2000" dirty="0" smtClean="0"/>
              <a:t>-by-month” </a:t>
            </a:r>
            <a:r>
              <a:rPr lang="en-US" altLang="zh-CN" sz="2000" dirty="0"/>
              <a:t>class=“</a:t>
            </a:r>
            <a:r>
              <a:rPr lang="en-US" altLang="zh-CN" sz="2000" dirty="0" err="1" smtClean="0"/>
              <a:t>io.mycat.route.function.PartitionByMonth</a:t>
            </a:r>
            <a:r>
              <a:rPr lang="en-US" altLang="zh-CN" sz="2000" dirty="0" smtClean="0"/>
              <a:t>"&gt;</a:t>
            </a:r>
            <a:endParaRPr lang="en-US" altLang="zh-CN" sz="2000" dirty="0"/>
          </a:p>
          <a:p>
            <a:r>
              <a:rPr lang="en-US" altLang="zh-CN" sz="2000" dirty="0"/>
              <a:t>	&lt;property name=“</a:t>
            </a:r>
            <a:r>
              <a:rPr lang="en-US" altLang="zh-CN" sz="2000" dirty="0" err="1"/>
              <a:t>dateFormat</a:t>
            </a:r>
            <a:r>
              <a:rPr lang="en-US" altLang="zh-CN" sz="2000" dirty="0"/>
              <a:t>”&gt;</a:t>
            </a:r>
            <a:r>
              <a:rPr lang="en-US" altLang="zh-CN" sz="2000" dirty="0" err="1"/>
              <a:t>yyyy</a:t>
            </a:r>
            <a:r>
              <a:rPr lang="en-US" altLang="zh-CN" sz="2000" dirty="0"/>
              <a:t>-MM-</a:t>
            </a:r>
            <a:r>
              <a:rPr lang="en-US" altLang="zh-CN" sz="2000" dirty="0" err="1"/>
              <a:t>dd</a:t>
            </a:r>
            <a:r>
              <a:rPr lang="en-US" altLang="zh-CN" sz="2000" dirty="0"/>
              <a:t>&lt;/property&gt; 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&lt;!—</a:t>
            </a:r>
            <a:r>
              <a:rPr lang="en-US" altLang="zh-CN" sz="2000" dirty="0" err="1"/>
              <a:t>日期格式</a:t>
            </a:r>
            <a:r>
              <a:rPr lang="en-US" altLang="zh-CN" sz="2000" dirty="0"/>
              <a:t>--&gt;</a:t>
            </a:r>
            <a:endParaRPr lang="en-US" altLang="zh-CN" sz="2000" dirty="0"/>
          </a:p>
          <a:p>
            <a:r>
              <a:rPr lang="en-US" altLang="zh-CN" sz="2000" dirty="0"/>
              <a:t>	&lt;property name=“</a:t>
            </a:r>
            <a:r>
              <a:rPr lang="en-US" altLang="zh-CN" sz="2000" dirty="0" err="1"/>
              <a:t>sBeginDate</a:t>
            </a:r>
            <a:r>
              <a:rPr lang="en-US" altLang="zh-CN" sz="2000" dirty="0"/>
              <a:t>”&gt;2014-01-01&lt;/property&gt;            &lt;!—</a:t>
            </a:r>
            <a:r>
              <a:rPr lang="en-US" altLang="zh-CN" sz="2000" dirty="0" err="1"/>
              <a:t>开始日期</a:t>
            </a:r>
            <a:r>
              <a:rPr lang="en-US" altLang="zh-CN" sz="2000" dirty="0" smtClean="0"/>
              <a:t>--&gt;</a:t>
            </a:r>
            <a:endParaRPr lang="en-US" altLang="zh-CN" sz="2000" dirty="0" smtClean="0"/>
          </a:p>
          <a:p>
            <a:r>
              <a:rPr lang="en-US" altLang="zh-CN" sz="2000" dirty="0" smtClean="0"/>
              <a:t>&lt;/</a:t>
            </a:r>
            <a:r>
              <a:rPr lang="en-US" altLang="zh-CN" sz="2000" dirty="0"/>
              <a:t>function&gt;</a:t>
            </a:r>
            <a:endParaRPr lang="en-US" altLang="zh-CN" sz="2000" dirty="0"/>
          </a:p>
          <a:p>
            <a:endParaRPr lang="en-US" sz="2000" dirty="0"/>
          </a:p>
          <a:p>
            <a:r>
              <a:rPr lang="zh-CN" altLang="en-US" sz="2000" dirty="0" smtClean="0"/>
              <a:t>注意：</a:t>
            </a:r>
            <a:r>
              <a:rPr lang="en-US" sz="2000" dirty="0"/>
              <a:t> </a:t>
            </a:r>
            <a:r>
              <a:rPr lang="en-US" altLang="zh-CN" sz="2000" dirty="0" err="1"/>
              <a:t>需要提前将分片规划好，建好，否则有可能日期超出实际配置分片数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连续分片之</a:t>
            </a:r>
            <a:r>
              <a:rPr lang="en-US" altLang="zh-CN" sz="3200" dirty="0" err="1" smtClean="0"/>
              <a:t>按单月小时</a:t>
            </a:r>
            <a:r>
              <a:rPr lang="zh-CN" altLang="en-US" sz="3200" dirty="0" smtClean="0"/>
              <a:t>分片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/>
          <p:nvPr/>
        </p:nvSpPr>
        <p:spPr>
          <a:xfrm>
            <a:off x="413718" y="1582341"/>
            <a:ext cx="11305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按单月小时</a:t>
            </a:r>
            <a:r>
              <a:rPr lang="zh-CN" altLang="en-US" b="1" dirty="0"/>
              <a:t>分</a:t>
            </a:r>
            <a:r>
              <a:rPr lang="zh-CN" altLang="en-US" b="1" dirty="0" smtClean="0"/>
              <a:t>片</a:t>
            </a:r>
            <a:r>
              <a:rPr lang="zh-CN" altLang="en-US" dirty="0" smtClean="0"/>
              <a:t>：</a:t>
            </a:r>
            <a:r>
              <a:rPr lang="en-US" dirty="0" smtClean="0"/>
              <a:t>最小粒度是小时</a:t>
            </a:r>
            <a:r>
              <a:rPr lang="en-US" dirty="0"/>
              <a:t>，可以一天最多24个分片，最少1个分片，一个月完后下月从头开始循环。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&lt;function name="</a:t>
            </a:r>
            <a:r>
              <a:rPr lang="en-US" dirty="0" err="1"/>
              <a:t>sharding</a:t>
            </a:r>
            <a:r>
              <a:rPr lang="en-US" dirty="0"/>
              <a:t>-by-hour" class</a:t>
            </a:r>
            <a:r>
              <a:rPr lang="en-US" dirty="0" smtClean="0"/>
              <a:t>=“</a:t>
            </a:r>
            <a:r>
              <a:rPr lang="en-US" dirty="0" err="1" smtClean="0"/>
              <a:t>io.mycat.route.function.LatestMonthPartion</a:t>
            </a:r>
            <a:r>
              <a:rPr lang="en-US" dirty="0"/>
              <a:t>"&gt;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</a:t>
            </a:r>
            <a:r>
              <a:rPr lang="en-US" dirty="0" smtClean="0"/>
              <a:t>=“</a:t>
            </a:r>
            <a:r>
              <a:rPr lang="en-US" dirty="0" err="1" smtClean="0"/>
              <a:t>splitOneDay</a:t>
            </a:r>
            <a:r>
              <a:rPr lang="en-US" dirty="0" smtClean="0"/>
              <a:t>”&gt;</a:t>
            </a:r>
            <a:r>
              <a:rPr lang="en-US" dirty="0"/>
              <a:t>24&lt;/property&gt; </a:t>
            </a:r>
            <a:r>
              <a:rPr lang="en-US" dirty="0" smtClean="0"/>
              <a:t>&lt;!</a:t>
            </a:r>
            <a:r>
              <a:rPr lang="en-US" altLang="zh-CN" dirty="0" smtClean="0"/>
              <a:t>--</a:t>
            </a:r>
            <a:r>
              <a:rPr lang="en-US" dirty="0" smtClean="0"/>
              <a:t> </a:t>
            </a:r>
            <a:r>
              <a:rPr lang="zh-CN" altLang="en-US" dirty="0" smtClean="0"/>
              <a:t>将一天的数据拆解成几个分片</a:t>
            </a:r>
            <a:r>
              <a:rPr lang="en-US" dirty="0" smtClean="0"/>
              <a:t>--&gt;</a:t>
            </a:r>
            <a:endParaRPr lang="en-US" dirty="0"/>
          </a:p>
          <a:p>
            <a:r>
              <a:rPr lang="en-US" dirty="0"/>
              <a:t>&lt;/function&gt;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 err="1"/>
              <a:t>注意事项：每个月月尾，需要手工清理数据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数据库性能</a:t>
            </a:r>
            <a:r>
              <a:rPr lang="zh-CN" altLang="en-US" sz="3600" b="1" dirty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瓶颈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离散分片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/>
              <a:t>枚举分片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"/>
          <p:cNvSpPr/>
          <p:nvPr/>
        </p:nvSpPr>
        <p:spPr>
          <a:xfrm>
            <a:off x="401320" y="1137207"/>
            <a:ext cx="11449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枚举分片</a:t>
            </a:r>
            <a:r>
              <a:rPr lang="zh-CN" altLang="en-US" dirty="0" smtClean="0"/>
              <a:t>：</a:t>
            </a:r>
            <a:r>
              <a:rPr lang="en-US" dirty="0" smtClean="0"/>
              <a:t>通过在配置文件中配置可能的枚举</a:t>
            </a:r>
            <a:r>
              <a:rPr lang="en-US" dirty="0"/>
              <a:t>id，自己配置分片，本规则适用于特定的场景，比如有些业务需要按照省份或区县来做保存，而全国省份区县固定的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&lt;function name="hash-</a:t>
            </a:r>
            <a:r>
              <a:rPr lang="en-US" dirty="0" err="1"/>
              <a:t>int</a:t>
            </a:r>
            <a:r>
              <a:rPr lang="en-US" dirty="0"/>
              <a:t>" class</a:t>
            </a:r>
            <a:r>
              <a:rPr lang="en-US" dirty="0" smtClean="0"/>
              <a:t>=“</a:t>
            </a:r>
            <a:r>
              <a:rPr lang="en-US" dirty="0" err="1" smtClean="0"/>
              <a:t>io.mycat.route.function.PartitionByFileMap</a:t>
            </a:r>
            <a:r>
              <a:rPr lang="en-US" dirty="0"/>
              <a:t>"&gt;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mapFile</a:t>
            </a:r>
            <a:r>
              <a:rPr lang="en-US" dirty="0"/>
              <a:t>"&gt;partition-hash-int.txt&lt;/property&gt;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name="type"&gt;0&lt;/property&gt;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defaultNode</a:t>
            </a:r>
            <a:r>
              <a:rPr lang="en-US" dirty="0"/>
              <a:t>"&gt;0&lt;/property&gt; </a:t>
            </a:r>
            <a:endParaRPr lang="en-US" dirty="0"/>
          </a:p>
          <a:p>
            <a:r>
              <a:rPr lang="en-US" dirty="0"/>
              <a:t>&lt;/function&gt; 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partition-hash-int.txt </a:t>
            </a:r>
            <a:r>
              <a:rPr lang="en-US" dirty="0" err="1"/>
              <a:t>配置</a:t>
            </a:r>
            <a:r>
              <a:rPr lang="en-US" dirty="0"/>
              <a:t>： </a:t>
            </a:r>
            <a:endParaRPr lang="en-US" dirty="0"/>
          </a:p>
          <a:p>
            <a:r>
              <a:rPr lang="en-US" dirty="0"/>
              <a:t>10000=0 </a:t>
            </a:r>
            <a:endParaRPr lang="en-US" dirty="0"/>
          </a:p>
          <a:p>
            <a:r>
              <a:rPr lang="en-US" dirty="0"/>
              <a:t>10010=1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mapFile标识配置文件名称</a:t>
            </a:r>
            <a:endParaRPr lang="en-US" dirty="0"/>
          </a:p>
          <a:p>
            <a:r>
              <a:rPr lang="en-US" dirty="0"/>
              <a:t>type默认值为0（0表示Integer，非零表示String）</a:t>
            </a:r>
            <a:endParaRPr lang="en-US" dirty="0"/>
          </a:p>
          <a:p>
            <a:r>
              <a:rPr lang="en-US" dirty="0" err="1"/>
              <a:t>默认节点的作用：枚举分片时，如果碰到不识别的枚举值，</a:t>
            </a:r>
            <a:r>
              <a:rPr lang="en-US" dirty="0" err="1" smtClean="0"/>
              <a:t>就让它路由到默认节点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离散分片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 smtClean="0"/>
              <a:t>十进制取模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/>
          <p:nvPr/>
        </p:nvSpPr>
        <p:spPr>
          <a:xfrm>
            <a:off x="802640" y="1425421"/>
            <a:ext cx="11017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十进制求模</a:t>
            </a:r>
            <a:r>
              <a:rPr lang="zh-CN" altLang="en-US" b="1" dirty="0"/>
              <a:t>分</a:t>
            </a:r>
            <a:r>
              <a:rPr lang="zh-CN" altLang="en-US" b="1" dirty="0" smtClean="0"/>
              <a:t>片</a:t>
            </a:r>
            <a:r>
              <a:rPr lang="zh-CN" altLang="en-US" dirty="0" smtClean="0"/>
              <a:t>：</a:t>
            </a:r>
            <a:r>
              <a:rPr lang="en-US" dirty="0" err="1" smtClean="0"/>
              <a:t>规则为对分片字段十进制取模运算</a:t>
            </a:r>
            <a:r>
              <a:rPr lang="en-US" dirty="0" err="1"/>
              <a:t>。数据分布最均匀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function name="mod-long" class</a:t>
            </a:r>
            <a:r>
              <a:rPr lang="en-US" dirty="0" smtClean="0"/>
              <a:t>=“</a:t>
            </a:r>
            <a:r>
              <a:rPr lang="en-US" altLang="zh-CN" dirty="0" err="1" smtClean="0"/>
              <a:t>io.mycat</a:t>
            </a:r>
            <a:r>
              <a:rPr lang="en-US" dirty="0" err="1" smtClean="0"/>
              <a:t>.route.function.PartitionByMod</a:t>
            </a:r>
            <a:r>
              <a:rPr lang="en-US" dirty="0"/>
              <a:t>"&gt; </a:t>
            </a:r>
            <a:endParaRPr lang="en-US" dirty="0"/>
          </a:p>
          <a:p>
            <a:r>
              <a:rPr lang="en-US" dirty="0" smtClean="0"/>
              <a:t>	&lt;!-- </a:t>
            </a:r>
            <a:r>
              <a:rPr lang="en-US" dirty="0"/>
              <a:t>how many data nodes  --&gt;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name="count"&gt;3&lt;/property&gt; </a:t>
            </a:r>
            <a:endParaRPr lang="en-US" dirty="0"/>
          </a:p>
          <a:p>
            <a:r>
              <a:rPr lang="en-US" dirty="0"/>
              <a:t>&lt;/function&gt;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离散分片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/>
              <a:t>应用</a:t>
            </a:r>
            <a:r>
              <a:rPr lang="zh-CN" altLang="en-US" sz="3200" dirty="0" smtClean="0"/>
              <a:t>指定分片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/>
          <p:nvPr/>
        </p:nvSpPr>
        <p:spPr>
          <a:xfrm>
            <a:off x="802640" y="1425421"/>
            <a:ext cx="110172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应用指定分片</a:t>
            </a:r>
            <a:r>
              <a:rPr lang="zh-CN" altLang="en-US" dirty="0" smtClean="0"/>
              <a:t>：</a:t>
            </a:r>
            <a:r>
              <a:rPr lang="en-US" dirty="0" err="1" smtClean="0"/>
              <a:t>规则为对分片字段</a:t>
            </a:r>
            <a:r>
              <a:rPr lang="zh-CN" altLang="en-US" dirty="0" smtClean="0"/>
              <a:t>进行字符串截取，获取的字符串即指定分片</a:t>
            </a:r>
            <a:r>
              <a:rPr lang="en-US" dirty="0" smtClean="0"/>
              <a:t>。</a:t>
            </a:r>
            <a:endParaRPr lang="en-US" dirty="0"/>
          </a:p>
          <a:p>
            <a:r>
              <a:rPr lang="en-US" dirty="0"/>
              <a:t>&lt;function name="</a:t>
            </a:r>
            <a:r>
              <a:rPr lang="en-US" dirty="0" err="1" smtClean="0"/>
              <a:t>sharding</a:t>
            </a:r>
            <a:r>
              <a:rPr lang="en-US" dirty="0" smtClean="0"/>
              <a:t>-by-substring“ class</a:t>
            </a:r>
            <a:r>
              <a:rPr lang="en-US" dirty="0"/>
              <a:t>="</a:t>
            </a:r>
            <a:r>
              <a:rPr lang="en-US" dirty="0" err="1"/>
              <a:t>io.mycat.route.function.PartitionDirectBySubString</a:t>
            </a:r>
            <a:r>
              <a:rPr lang="en-US" dirty="0"/>
              <a:t>"&gt;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startIndex</a:t>
            </a:r>
            <a:r>
              <a:rPr lang="en-US" dirty="0"/>
              <a:t>"&gt;0&lt;/property&gt;&lt;!-- zero-based --&gt;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name="size"&gt;2&lt;/property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property name="</a:t>
            </a:r>
            <a:r>
              <a:rPr lang="en-US" dirty="0" err="1"/>
              <a:t>partitionCount</a:t>
            </a:r>
            <a:r>
              <a:rPr lang="en-US" dirty="0"/>
              <a:t>"&gt;8&lt;/property&gt;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defaultPartition</a:t>
            </a:r>
            <a:r>
              <a:rPr lang="en-US" dirty="0"/>
              <a:t>"&gt;0&lt;/property&gt;</a:t>
            </a:r>
            <a:endParaRPr lang="en-US" dirty="0"/>
          </a:p>
          <a:p>
            <a:r>
              <a:rPr lang="en-US" dirty="0"/>
              <a:t>&lt;/function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 smtClean="0"/>
              <a:t>startIndex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开始截取的位置</a:t>
            </a:r>
            <a:endParaRPr lang="en-US" altLang="zh-CN" dirty="0" smtClean="0"/>
          </a:p>
          <a:p>
            <a:r>
              <a:rPr lang="en-US" altLang="zh-CN" dirty="0" smtClean="0"/>
              <a:t>size </a:t>
            </a:r>
            <a:r>
              <a:rPr lang="zh-CN" altLang="en-US" dirty="0" smtClean="0"/>
              <a:t>截取的长度</a:t>
            </a:r>
            <a:endParaRPr lang="en-US" altLang="zh-CN" dirty="0" smtClean="0"/>
          </a:p>
          <a:p>
            <a:r>
              <a:rPr lang="en-US" altLang="zh-CN" dirty="0" err="1" smtClean="0"/>
              <a:t>partitionCount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分片数量</a:t>
            </a:r>
            <a:endParaRPr lang="en-US" altLang="zh-CN" dirty="0" smtClean="0"/>
          </a:p>
          <a:p>
            <a:r>
              <a:rPr lang="en-US" altLang="zh-CN" dirty="0" err="1" smtClean="0"/>
              <a:t>defaultPartition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默认分片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/>
              <a:t>例如 </a:t>
            </a:r>
            <a:r>
              <a:rPr lang="en-US" dirty="0" smtClean="0"/>
              <a:t>id=05-100000002</a:t>
            </a:r>
            <a:endParaRPr lang="en-US" dirty="0" smtClean="0"/>
          </a:p>
          <a:p>
            <a:r>
              <a:rPr lang="zh-CN" altLang="en-US" dirty="0"/>
              <a:t>在此配置中代表根据 </a:t>
            </a:r>
            <a:r>
              <a:rPr lang="en-US" dirty="0"/>
              <a:t>id </a:t>
            </a:r>
            <a:r>
              <a:rPr lang="zh-CN" altLang="en-US" dirty="0"/>
              <a:t>中从 </a:t>
            </a:r>
            <a:r>
              <a:rPr lang="en-US" dirty="0" err="1"/>
              <a:t>startIndex</a:t>
            </a:r>
            <a:r>
              <a:rPr lang="en-US" dirty="0"/>
              <a:t>=0，</a:t>
            </a:r>
            <a:r>
              <a:rPr lang="zh-CN" altLang="en-US" dirty="0"/>
              <a:t>开始，截取 </a:t>
            </a:r>
            <a:r>
              <a:rPr lang="en-US" dirty="0" smtClean="0"/>
              <a:t>siz</a:t>
            </a:r>
            <a:r>
              <a:rPr lang="en-US" altLang="zh-CN" dirty="0" smtClean="0"/>
              <a:t>e</a:t>
            </a:r>
            <a:r>
              <a:rPr lang="en-US" dirty="0" smtClean="0"/>
              <a:t>=2 </a:t>
            </a:r>
            <a:r>
              <a:rPr lang="zh-CN" altLang="en-US" dirty="0"/>
              <a:t>位数字即 </a:t>
            </a:r>
            <a:r>
              <a:rPr lang="en-US" altLang="zh-CN" dirty="0"/>
              <a:t>05</a:t>
            </a:r>
            <a:r>
              <a:rPr lang="zh-CN" altLang="en-US" dirty="0"/>
              <a:t>，</a:t>
            </a:r>
            <a:r>
              <a:rPr lang="en-US" altLang="zh-CN" dirty="0"/>
              <a:t>05 </a:t>
            </a:r>
            <a:r>
              <a:rPr lang="zh-CN" altLang="en-US" dirty="0"/>
              <a:t>就是获取的分区，如果没传</a:t>
            </a:r>
            <a:endParaRPr lang="zh-CN" altLang="en-US" dirty="0"/>
          </a:p>
          <a:p>
            <a:r>
              <a:rPr lang="zh-CN" altLang="en-US" dirty="0"/>
              <a:t>默认分配到 </a:t>
            </a:r>
            <a:r>
              <a:rPr lang="en-US" dirty="0" err="1"/>
              <a:t>defaultPartition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6" y="162279"/>
            <a:ext cx="724385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离散分片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/>
              <a:t>字</a:t>
            </a:r>
            <a:r>
              <a:rPr lang="en-US" altLang="zh-CN" sz="3200" dirty="0" err="1" smtClean="0"/>
              <a:t>符串</a:t>
            </a:r>
            <a:r>
              <a:rPr lang="zh-CN" altLang="en-US" sz="3200" dirty="0" smtClean="0"/>
              <a:t>截取数字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分片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/>
          <p:nvPr/>
        </p:nvSpPr>
        <p:spPr>
          <a:xfrm>
            <a:off x="802640" y="1065018"/>
            <a:ext cx="10441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截取数字</a:t>
            </a:r>
            <a:r>
              <a:rPr lang="en-US" b="1" dirty="0" smtClean="0"/>
              <a:t>hash</a:t>
            </a:r>
            <a:r>
              <a:rPr lang="zh-CN" altLang="en-US" b="1" dirty="0"/>
              <a:t>分</a:t>
            </a:r>
            <a:r>
              <a:rPr lang="zh-CN" altLang="en-US" b="1" dirty="0" smtClean="0"/>
              <a:t>片</a:t>
            </a:r>
            <a:endParaRPr lang="en-US" altLang="zh-CN" b="1" dirty="0" smtClean="0"/>
          </a:p>
          <a:p>
            <a:r>
              <a:rPr lang="zh-CN" altLang="en-US" dirty="0"/>
              <a:t>此规则是截取字符串中的</a:t>
            </a:r>
            <a:r>
              <a:rPr lang="en-US" altLang="zh-CN" dirty="0" err="1"/>
              <a:t>int</a:t>
            </a:r>
            <a:r>
              <a:rPr lang="zh-CN" altLang="en-US" dirty="0"/>
              <a:t>数值</a:t>
            </a:r>
            <a:r>
              <a:rPr lang="en-US" altLang="zh-CN" dirty="0"/>
              <a:t>hash</a:t>
            </a:r>
            <a:r>
              <a:rPr lang="zh-CN" altLang="en-US" dirty="0"/>
              <a:t>分片</a:t>
            </a:r>
            <a:endParaRPr lang="zh-CN" altLang="en-US" dirty="0"/>
          </a:p>
          <a:p>
            <a:r>
              <a:rPr lang="en-US" altLang="zh-CN" dirty="0"/>
              <a:t>&lt;function name="</a:t>
            </a:r>
            <a:r>
              <a:rPr lang="en-US" altLang="zh-CN" dirty="0" err="1"/>
              <a:t>sharding</a:t>
            </a:r>
            <a:r>
              <a:rPr lang="en-US" altLang="zh-CN" dirty="0"/>
              <a:t>-by-</a:t>
            </a:r>
            <a:r>
              <a:rPr lang="en-US" altLang="zh-CN" dirty="0" err="1"/>
              <a:t>stringhash</a:t>
            </a:r>
            <a:r>
              <a:rPr lang="en-US" altLang="zh-CN" dirty="0"/>
              <a:t>" class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io.mycat.route.function.PartitionByString</a:t>
            </a:r>
            <a:r>
              <a:rPr lang="en-US" altLang="zh-CN" dirty="0"/>
              <a:t>"&gt; </a:t>
            </a:r>
            <a:endParaRPr lang="en-US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name=length&gt;512&lt;/property&gt;&lt;!-- zero-based --&gt; </a:t>
            </a:r>
            <a:endParaRPr lang="en-US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name="count"&gt;2&lt;/property&gt; </a:t>
            </a:r>
            <a:endParaRPr lang="en-US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name="</a:t>
            </a:r>
            <a:r>
              <a:rPr lang="en-US" altLang="zh-CN" dirty="0" err="1"/>
              <a:t>hashSlice</a:t>
            </a:r>
            <a:r>
              <a:rPr lang="en-US" altLang="zh-CN" dirty="0"/>
              <a:t>"&gt;0:2&lt;/property&gt;</a:t>
            </a:r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function&gt;</a:t>
            </a:r>
            <a:endParaRPr lang="en-US" altLang="zh-CN" dirty="0"/>
          </a:p>
          <a:p>
            <a:r>
              <a:rPr lang="en-US" altLang="zh-CN" dirty="0"/>
              <a:t>length</a:t>
            </a:r>
            <a:r>
              <a:rPr lang="zh-CN" altLang="en-US" dirty="0"/>
              <a:t>代表字符串</a:t>
            </a:r>
            <a:r>
              <a:rPr lang="en-US" altLang="zh-CN" dirty="0"/>
              <a:t>hash</a:t>
            </a:r>
            <a:r>
              <a:rPr lang="zh-CN" altLang="en-US" dirty="0"/>
              <a:t>求模基数，</a:t>
            </a:r>
            <a:r>
              <a:rPr lang="en-US" altLang="zh-CN" dirty="0"/>
              <a:t>count</a:t>
            </a:r>
            <a:r>
              <a:rPr lang="zh-CN" altLang="en-US" dirty="0"/>
              <a:t>分区数，其中</a:t>
            </a:r>
            <a:r>
              <a:rPr lang="en-US" altLang="zh-CN" dirty="0"/>
              <a:t>length*count=1024</a:t>
            </a:r>
            <a:endParaRPr lang="en-US" altLang="zh-CN" dirty="0"/>
          </a:p>
          <a:p>
            <a:r>
              <a:rPr lang="en-US" altLang="zh-CN" dirty="0" err="1"/>
              <a:t>hashSlice</a:t>
            </a:r>
            <a:r>
              <a:rPr lang="en-US" altLang="zh-CN" dirty="0"/>
              <a:t> hash</a:t>
            </a:r>
            <a:r>
              <a:rPr lang="zh-CN" altLang="en-US" dirty="0"/>
              <a:t>预算位，即根据子字符串中</a:t>
            </a:r>
            <a:r>
              <a:rPr lang="en-US" altLang="zh-CN" dirty="0" err="1"/>
              <a:t>int</a:t>
            </a:r>
            <a:r>
              <a:rPr lang="zh-CN" altLang="en-US" dirty="0"/>
              <a:t>值 </a:t>
            </a:r>
            <a:r>
              <a:rPr lang="en-US" altLang="zh-CN" dirty="0"/>
              <a:t>hash</a:t>
            </a:r>
            <a:r>
              <a:rPr lang="zh-CN" altLang="en-US" dirty="0"/>
              <a:t>运算</a:t>
            </a:r>
            <a:endParaRPr lang="zh-CN" altLang="en-US" dirty="0"/>
          </a:p>
          <a:p>
            <a:r>
              <a:rPr lang="en-US" altLang="zh-CN" dirty="0"/>
              <a:t>0 </a:t>
            </a:r>
            <a:r>
              <a:rPr lang="zh-CN" altLang="en-US" dirty="0"/>
              <a:t>代表 </a:t>
            </a:r>
            <a:r>
              <a:rPr lang="en-US" altLang="zh-CN" dirty="0" err="1"/>
              <a:t>str.length</a:t>
            </a:r>
            <a:r>
              <a:rPr lang="en-US" altLang="zh-CN" dirty="0"/>
              <a:t>(), -1 </a:t>
            </a:r>
            <a:r>
              <a:rPr lang="zh-CN" altLang="en-US" dirty="0"/>
              <a:t>代表 </a:t>
            </a:r>
            <a:r>
              <a:rPr lang="en-US" altLang="zh-CN" dirty="0" err="1"/>
              <a:t>str.length</a:t>
            </a:r>
            <a:r>
              <a:rPr lang="en-US" altLang="zh-CN" dirty="0"/>
              <a:t>()-1</a:t>
            </a:r>
            <a:r>
              <a:rPr lang="zh-CN" altLang="en-US" dirty="0"/>
              <a:t>，大于</a:t>
            </a:r>
            <a:r>
              <a:rPr lang="en-US" altLang="zh-CN" dirty="0"/>
              <a:t>0</a:t>
            </a:r>
            <a:r>
              <a:rPr lang="zh-CN" altLang="en-US" dirty="0"/>
              <a:t>只代表数字自身</a:t>
            </a:r>
            <a:endParaRPr lang="zh-CN" altLang="en-US" dirty="0"/>
          </a:p>
          <a:p>
            <a:r>
              <a:rPr lang="zh-CN" altLang="en-US" dirty="0"/>
              <a:t>可以理解为</a:t>
            </a:r>
            <a:r>
              <a:rPr lang="en-US" altLang="zh-CN" dirty="0"/>
              <a:t>substring</a:t>
            </a:r>
            <a:r>
              <a:rPr lang="zh-CN" altLang="en-US" dirty="0"/>
              <a:t>（</a:t>
            </a:r>
            <a:r>
              <a:rPr lang="en-US" altLang="zh-CN" dirty="0"/>
              <a:t>start</a:t>
            </a:r>
            <a:r>
              <a:rPr lang="zh-CN" altLang="en-US" dirty="0"/>
              <a:t>，</a:t>
            </a:r>
            <a:r>
              <a:rPr lang="en-US" altLang="zh-CN" dirty="0"/>
              <a:t>end</a:t>
            </a:r>
            <a:r>
              <a:rPr lang="zh-CN" altLang="en-US" dirty="0"/>
              <a:t>），</a:t>
            </a:r>
            <a:r>
              <a:rPr lang="en-US" altLang="zh-CN" dirty="0"/>
              <a:t>start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则只表示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：值“</a:t>
            </a:r>
            <a:r>
              <a:rPr lang="en-US" altLang="zh-CN" dirty="0"/>
              <a:t>45abc”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/>
              <a:t>预算位</a:t>
            </a:r>
            <a:r>
              <a:rPr lang="en-US" altLang="zh-CN" dirty="0"/>
              <a:t>0:2 </a:t>
            </a:r>
            <a:r>
              <a:rPr lang="zh-CN" altLang="en-US" dirty="0"/>
              <a:t>，取其中</a:t>
            </a:r>
            <a:r>
              <a:rPr lang="en-US" altLang="zh-CN" dirty="0"/>
              <a:t>45</a:t>
            </a:r>
            <a:r>
              <a:rPr lang="zh-CN" altLang="en-US" dirty="0"/>
              <a:t>进行计算</a:t>
            </a:r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：值“</a:t>
            </a:r>
            <a:r>
              <a:rPr lang="en-US" altLang="zh-CN" dirty="0"/>
              <a:t>aaaabbb2345”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/>
              <a:t>预算位</a:t>
            </a:r>
            <a:r>
              <a:rPr lang="en-US" altLang="zh-CN" dirty="0"/>
              <a:t>-4:0 </a:t>
            </a:r>
            <a:r>
              <a:rPr lang="zh-CN" altLang="en-US" dirty="0"/>
              <a:t>，取其中</a:t>
            </a:r>
            <a:r>
              <a:rPr lang="en-US" altLang="zh-CN" dirty="0"/>
              <a:t>2345</a:t>
            </a:r>
            <a:r>
              <a:rPr lang="zh-CN" altLang="en-US" dirty="0"/>
              <a:t>进行计算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离散分片之</a:t>
            </a:r>
            <a:r>
              <a:rPr lang="zh-CN" altLang="en-US" sz="3200" dirty="0" smtClean="0"/>
              <a:t>一致性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分片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630286" y="1593136"/>
            <a:ext cx="110884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一致性</a:t>
            </a:r>
            <a:r>
              <a:rPr lang="en-US" altLang="zh-CN" b="1" dirty="0" smtClean="0"/>
              <a:t>Hash</a:t>
            </a:r>
            <a:r>
              <a:rPr lang="zh-CN" altLang="en-US" b="1" dirty="0" smtClean="0"/>
              <a:t>分片：</a:t>
            </a:r>
            <a:endParaRPr lang="en-US" altLang="zh-CN" b="1" dirty="0" smtClean="0"/>
          </a:p>
          <a:p>
            <a:r>
              <a:rPr lang="en-US" dirty="0" err="1" smtClean="0"/>
              <a:t>此规则优点在于扩容时迁移数据量比较少</a:t>
            </a:r>
            <a:r>
              <a:rPr lang="en-US" dirty="0" err="1"/>
              <a:t>，前提分片节点比较多，虚拟节点分配多些</a:t>
            </a:r>
            <a:r>
              <a:rPr lang="en-US" dirty="0"/>
              <a:t>。</a:t>
            </a:r>
            <a:endParaRPr lang="en-US" dirty="0"/>
          </a:p>
          <a:p>
            <a:r>
              <a:rPr lang="en-US" dirty="0" err="1"/>
              <a:t>虚拟节点少的缺点是会造成数据分布不够均匀</a:t>
            </a:r>
            <a:endParaRPr lang="en-US" dirty="0"/>
          </a:p>
          <a:p>
            <a:r>
              <a:rPr lang="en-US" dirty="0" err="1"/>
              <a:t>如果实际分片数量比较少，迁移量会比较多</a:t>
            </a:r>
            <a:endParaRPr lang="en-US" dirty="0"/>
          </a:p>
          <a:p>
            <a:r>
              <a:rPr lang="en-US" dirty="0"/>
              <a:t>&lt;function name="murmur" class</a:t>
            </a:r>
            <a:r>
              <a:rPr lang="en-US" dirty="0" smtClean="0"/>
              <a:t>=“</a:t>
            </a:r>
            <a:r>
              <a:rPr lang="en-US" altLang="zh-CN" dirty="0" err="1" smtClean="0"/>
              <a:t>io.mycat</a:t>
            </a:r>
            <a:r>
              <a:rPr lang="en-US" dirty="0" err="1" smtClean="0"/>
              <a:t>.route.function.PartitionByMurmurHash</a:t>
            </a:r>
            <a:r>
              <a:rPr lang="en-US" dirty="0"/>
              <a:t>"&gt;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</a:t>
            </a:r>
            <a:r>
              <a:rPr lang="en-US" dirty="0" smtClean="0"/>
              <a:t>=“seed”&gt;</a:t>
            </a:r>
            <a:r>
              <a:rPr lang="en-US" dirty="0"/>
              <a:t>0&lt;/property&gt;&lt;!-- </a:t>
            </a:r>
            <a:r>
              <a:rPr lang="zh-CN" altLang="en-US" dirty="0" smtClean="0"/>
              <a:t>创建</a:t>
            </a:r>
            <a:r>
              <a:rPr lang="en-US" dirty="0" smtClean="0"/>
              <a:t>hash</a:t>
            </a:r>
            <a:r>
              <a:rPr lang="zh-CN" altLang="en-US" dirty="0"/>
              <a:t>对象的种子，默认</a:t>
            </a:r>
            <a:r>
              <a:rPr lang="en-US" altLang="zh-CN" dirty="0"/>
              <a:t>0</a:t>
            </a:r>
            <a:r>
              <a:rPr lang="en-US" dirty="0" smtClean="0"/>
              <a:t>--&gt;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name="count"&gt;2&lt;/property&gt;&lt;!-- </a:t>
            </a:r>
            <a:r>
              <a:rPr lang="en-US" dirty="0" err="1"/>
              <a:t>要分片的数据库节点数量，必须指定，否则没法分片</a:t>
            </a:r>
            <a:r>
              <a:rPr lang="en-US" dirty="0"/>
              <a:t>--&gt;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virtualBucketTimes</a:t>
            </a:r>
            <a:r>
              <a:rPr lang="en-US" dirty="0"/>
              <a:t>"&gt;160&lt;/property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altLang="zh-CN" dirty="0"/>
              <a:t> </a:t>
            </a:r>
            <a:r>
              <a:rPr lang="en-US" altLang="zh-CN" dirty="0" smtClean="0"/>
              <a:t>function&gt;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注意：</a:t>
            </a:r>
            <a:endParaRPr lang="en-US" dirty="0" smtClean="0"/>
          </a:p>
          <a:p>
            <a:r>
              <a:rPr lang="en-US" altLang="zh-CN" dirty="0"/>
              <a:t>一个实际的数据库节点被映射为这么多虚拟节点，默认是160倍，也就是虚拟节点数是物理节点数的160倍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/>
              <a:t>理解一致性</a:t>
            </a:r>
            <a:r>
              <a:rPr lang="en-US" altLang="zh-CN" sz="3200" dirty="0" smtClean="0"/>
              <a:t>Hash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images2015.cnblogs.com/blog/498077/201608/498077-20160822172408386-3663416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6" y="747054"/>
            <a:ext cx="7656446" cy="569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934712" y="770890"/>
            <a:ext cx="411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1.hash(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{ </a:t>
            </a:r>
            <a:r>
              <a:rPr lang="en-US" altLang="zh-CN" dirty="0" smtClean="0">
                <a:sym typeface="Wingdings" panose="05000000000000000000" pitchFamily="2" charset="2"/>
              </a:rPr>
              <a:t>return  0 -&gt; 2^32 },</a:t>
            </a:r>
            <a:r>
              <a:rPr lang="zh-CN" altLang="en-US" dirty="0" smtClean="0">
                <a:sym typeface="Wingdings" panose="05000000000000000000" pitchFamily="2" charset="2"/>
              </a:rPr>
              <a:t>将整个</a:t>
            </a:r>
            <a:r>
              <a:rPr lang="en-US" altLang="zh-CN" dirty="0" smtClean="0">
                <a:sym typeface="Wingdings" panose="05000000000000000000" pitchFamily="2" charset="2"/>
              </a:rPr>
              <a:t>0-2^32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ym typeface="Wingdings" panose="05000000000000000000" pitchFamily="2" charset="2"/>
              </a:rPr>
              <a:t>hash</a:t>
            </a:r>
            <a:r>
              <a:rPr lang="zh-CN" altLang="en-US" dirty="0" smtClean="0">
                <a:sym typeface="Wingdings" panose="05000000000000000000" pitchFamily="2" charset="2"/>
              </a:rPr>
              <a:t>值，作为一个</a:t>
            </a:r>
            <a:r>
              <a:rPr lang="en-US" altLang="zh-CN" dirty="0" smtClean="0">
                <a:sym typeface="Wingdings" panose="05000000000000000000" pitchFamily="2" charset="2"/>
              </a:rPr>
              <a:t>hash</a:t>
            </a:r>
            <a:r>
              <a:rPr lang="zh-CN" altLang="en-US" dirty="0" smtClean="0">
                <a:sym typeface="Wingdings" panose="05000000000000000000" pitchFamily="2" charset="2"/>
              </a:rPr>
              <a:t>环。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取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唯一标示计算出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值，该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结果即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在整个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环中的位置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将数据进行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计算之后，顺时针找对应的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，改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即为该数据的服务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/>
              <a:t>理解一致性</a:t>
            </a:r>
            <a:r>
              <a:rPr lang="en-US" altLang="zh-CN" sz="3200" dirty="0" smtClean="0"/>
              <a:t>Hash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images2015.cnblogs.com/blog/498077/201608/498077-20160822172431933-5462867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4" y="770890"/>
            <a:ext cx="8195109" cy="566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42" y="1405402"/>
            <a:ext cx="3429000" cy="157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综合分片之</a:t>
            </a:r>
            <a:r>
              <a:rPr lang="en-US" altLang="zh-CN" sz="3200" dirty="0" err="1"/>
              <a:t>范围求模分片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667852" y="860481"/>
            <a:ext cx="9417963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范围求模分片</a:t>
            </a:r>
            <a:r>
              <a:rPr lang="zh-CN" altLang="en-US" b="1" dirty="0"/>
              <a:t>：</a:t>
            </a:r>
            <a:r>
              <a:rPr lang="zh-CN" altLang="en-US" dirty="0"/>
              <a:t>先进行范围分片计算出分片组，组内再求</a:t>
            </a:r>
            <a:r>
              <a:rPr lang="zh-CN" altLang="en-US" dirty="0" smtClean="0"/>
              <a:t>模。</a:t>
            </a:r>
            <a:endParaRPr lang="zh-CN" altLang="en-US" dirty="0"/>
          </a:p>
          <a:p>
            <a:r>
              <a:rPr lang="zh-CN" altLang="en-US" dirty="0"/>
              <a:t>优点可以避免扩容时的数据迁移，又可以一定程度上避免范围分片的热点问题</a:t>
            </a:r>
            <a:endParaRPr lang="zh-CN" altLang="en-US" dirty="0"/>
          </a:p>
          <a:p>
            <a:r>
              <a:rPr lang="zh-CN" altLang="en-US" dirty="0"/>
              <a:t>分片组内使用求模可以保证组内数据比较均匀，分片组之间是范围分片可以兼顾范围查询。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最好事先规划好分片的数量，数据扩容时按分片组扩容，则原有分片组的数据不需要迁移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分片组内数据比较均匀，所以分片组内可以避免热点数据问题。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&lt;function name="rang-mod" class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io.mycat.route.function.PartitionByRangeMod</a:t>
            </a:r>
            <a:r>
              <a:rPr lang="en-US" altLang="zh-CN" dirty="0"/>
              <a:t>"&gt; </a:t>
            </a:r>
            <a:endParaRPr lang="en-US" altLang="zh-CN" dirty="0"/>
          </a:p>
          <a:p>
            <a:r>
              <a:rPr lang="en-US" altLang="zh-CN" dirty="0" smtClean="0"/>
              <a:t>	&lt;</a:t>
            </a:r>
            <a:r>
              <a:rPr lang="en-US" altLang="zh-CN" dirty="0"/>
              <a:t>property name="</a:t>
            </a:r>
            <a:r>
              <a:rPr lang="en-US" altLang="zh-CN" dirty="0" err="1"/>
              <a:t>mapFile</a:t>
            </a:r>
            <a:r>
              <a:rPr lang="en-US" altLang="zh-CN" dirty="0"/>
              <a:t>"&gt;partition-range-mod.txt&lt;/property&gt;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	&lt;</a:t>
            </a:r>
            <a:r>
              <a:rPr lang="en-US" altLang="zh-CN" dirty="0"/>
              <a:t>property name="</a:t>
            </a:r>
            <a:r>
              <a:rPr lang="en-US" altLang="zh-CN" dirty="0" err="1"/>
              <a:t>defaultNode</a:t>
            </a:r>
            <a:r>
              <a:rPr lang="en-US" altLang="zh-CN" dirty="0" smtClean="0"/>
              <a:t>"&gt;32&lt;/</a:t>
            </a:r>
            <a:r>
              <a:rPr lang="en-US" altLang="zh-CN" dirty="0"/>
              <a:t>property&gt; </a:t>
            </a:r>
            <a:endParaRPr lang="en-US" altLang="zh-CN" dirty="0"/>
          </a:p>
          <a:p>
            <a:r>
              <a:rPr lang="en-US" altLang="zh-CN" dirty="0"/>
              <a:t>&lt;/function&gt;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partition-range-mod.txt</a:t>
            </a:r>
            <a:endParaRPr lang="en-US" altLang="zh-CN" dirty="0"/>
          </a:p>
          <a:p>
            <a:r>
              <a:rPr lang="zh-CN" altLang="en-US" dirty="0"/>
              <a:t>以下配置一个范围代表一个分片组，</a:t>
            </a:r>
            <a:r>
              <a:rPr lang="en-US" altLang="zh-CN" dirty="0"/>
              <a:t>=</a:t>
            </a:r>
            <a:r>
              <a:rPr lang="zh-CN" altLang="en-US" dirty="0"/>
              <a:t>号后面的数字代表该分片组所拥有的分片的数量。</a:t>
            </a:r>
            <a:endParaRPr lang="zh-CN" altLang="en-US" dirty="0"/>
          </a:p>
          <a:p>
            <a:r>
              <a:rPr lang="en-US" altLang="zh-CN" dirty="0" smtClean="0"/>
              <a:t>0-200M=5 	//</a:t>
            </a:r>
            <a:r>
              <a:rPr lang="zh-CN" altLang="en-US" dirty="0"/>
              <a:t>代表有</a:t>
            </a:r>
            <a:r>
              <a:rPr lang="en-US" altLang="zh-CN" dirty="0"/>
              <a:t>5</a:t>
            </a:r>
            <a:r>
              <a:rPr lang="zh-CN" altLang="en-US" dirty="0"/>
              <a:t>个分片节点</a:t>
            </a:r>
            <a:endParaRPr lang="zh-CN" altLang="en-US" dirty="0"/>
          </a:p>
          <a:p>
            <a:r>
              <a:rPr lang="en-US" altLang="zh-CN" dirty="0" smtClean="0"/>
              <a:t>200M-400M=6</a:t>
            </a:r>
            <a:endParaRPr lang="en-US" altLang="zh-CN" dirty="0"/>
          </a:p>
          <a:p>
            <a:r>
              <a:rPr lang="en-US" altLang="zh-CN" dirty="0" smtClean="0"/>
              <a:t>400M-600M=6</a:t>
            </a:r>
            <a:endParaRPr lang="en-US" altLang="zh-CN" dirty="0"/>
          </a:p>
          <a:p>
            <a:r>
              <a:rPr lang="en-US" altLang="zh-CN" dirty="0" smtClean="0"/>
              <a:t>600M-800M=8</a:t>
            </a:r>
            <a:endParaRPr lang="en-US" altLang="zh-CN" dirty="0"/>
          </a:p>
          <a:p>
            <a:r>
              <a:rPr lang="en-US" altLang="zh-CN" dirty="0" smtClean="0"/>
              <a:t>800M-1000M=7</a:t>
            </a:r>
            <a:endParaRPr lang="en-US" altLang="zh-CN" dirty="0" smtClean="0"/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综合分片之</a:t>
            </a:r>
            <a:r>
              <a:rPr lang="en-US" altLang="zh-CN" sz="3200" dirty="0" err="1"/>
              <a:t>取模范围约束</a:t>
            </a:r>
            <a:r>
              <a:rPr lang="zh-CN" altLang="en-US" sz="3200" dirty="0"/>
              <a:t>分片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2"/>
          <p:cNvSpPr/>
          <p:nvPr/>
        </p:nvSpPr>
        <p:spPr>
          <a:xfrm>
            <a:off x="401320" y="867143"/>
            <a:ext cx="11233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取模范围约束</a:t>
            </a:r>
            <a:r>
              <a:rPr lang="zh-CN" altLang="en-US" b="1" dirty="0"/>
              <a:t>分</a:t>
            </a:r>
            <a:r>
              <a:rPr lang="zh-CN" altLang="en-US" b="1" dirty="0" smtClean="0"/>
              <a:t>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指定分片列进行</a:t>
            </a:r>
            <a:r>
              <a:rPr lang="en-US" altLang="zh-CN" dirty="0" err="1"/>
              <a:t>取模后</a:t>
            </a:r>
            <a:r>
              <a:rPr lang="zh-CN" altLang="en-US" dirty="0"/>
              <a:t>再由配置决定</a:t>
            </a:r>
            <a:r>
              <a:rPr lang="en-US" altLang="zh-CN" dirty="0" err="1"/>
              <a:t>数据的节点分布</a:t>
            </a:r>
            <a:r>
              <a:rPr lang="en-US" altLang="zh-CN" dirty="0"/>
              <a:t>。</a:t>
            </a:r>
            <a:endParaRPr lang="en-US" dirty="0"/>
          </a:p>
          <a:p>
            <a:r>
              <a:rPr lang="en-US" dirty="0"/>
              <a:t>&lt;function name="</a:t>
            </a:r>
            <a:r>
              <a:rPr lang="en-US" dirty="0" err="1"/>
              <a:t>sharding</a:t>
            </a:r>
            <a:r>
              <a:rPr lang="en-US" dirty="0"/>
              <a:t>-by-pattern" class</a:t>
            </a:r>
            <a:r>
              <a:rPr lang="en-US" dirty="0" smtClean="0"/>
              <a:t>=“</a:t>
            </a:r>
            <a:r>
              <a:rPr lang="en-US" altLang="zh-CN" dirty="0" err="1" smtClean="0"/>
              <a:t>io.mycat</a:t>
            </a:r>
            <a:r>
              <a:rPr lang="en-US" dirty="0" err="1" smtClean="0"/>
              <a:t>.route.function.PartitionByPattern</a:t>
            </a:r>
            <a:r>
              <a:rPr lang="en-US" dirty="0"/>
              <a:t>"&gt;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patternValue</a:t>
            </a:r>
            <a:r>
              <a:rPr lang="en-US" dirty="0"/>
              <a:t>"&gt;256&lt;/property&gt;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defaultNode</a:t>
            </a:r>
            <a:r>
              <a:rPr lang="en-US" dirty="0"/>
              <a:t>"&gt;2&lt;/property&gt; </a:t>
            </a:r>
            <a:endParaRPr lang="en-US" dirty="0"/>
          </a:p>
          <a:p>
            <a:r>
              <a:rPr lang="en-US" dirty="0" smtClean="0"/>
              <a:t>	&lt;</a:t>
            </a:r>
            <a:r>
              <a:rPr lang="en-US" dirty="0"/>
              <a:t>property name="</a:t>
            </a:r>
            <a:r>
              <a:rPr lang="en-US" dirty="0" err="1"/>
              <a:t>mapFile</a:t>
            </a:r>
            <a:r>
              <a:rPr lang="en-US" dirty="0"/>
              <a:t>"&gt;partition-pattern.txt&lt;/property&gt; </a:t>
            </a:r>
            <a:endParaRPr lang="en-US" dirty="0"/>
          </a:p>
          <a:p>
            <a:r>
              <a:rPr lang="en-US" dirty="0"/>
              <a:t> &lt;/function&gt;</a:t>
            </a:r>
            <a:endParaRPr lang="en-US" dirty="0"/>
          </a:p>
          <a:p>
            <a:r>
              <a:rPr lang="en-US" dirty="0" err="1" smtClean="0"/>
              <a:t>patternValue</a:t>
            </a:r>
            <a:r>
              <a:rPr lang="en-US" dirty="0" smtClean="0"/>
              <a:t> </a:t>
            </a:r>
            <a:r>
              <a:rPr lang="en-US" dirty="0" err="1"/>
              <a:t>即求模基数</a:t>
            </a:r>
            <a:r>
              <a:rPr lang="en-US" dirty="0"/>
              <a:t>，</a:t>
            </a:r>
            <a:endParaRPr lang="en-US" dirty="0"/>
          </a:p>
          <a:p>
            <a:r>
              <a:rPr lang="en-US" dirty="0" err="1"/>
              <a:t>defaoultNode</a:t>
            </a:r>
            <a:r>
              <a:rPr lang="en-US" dirty="0"/>
              <a:t> </a:t>
            </a:r>
            <a:r>
              <a:rPr lang="en-US" dirty="0" err="1" smtClean="0"/>
              <a:t>默认节点</a:t>
            </a:r>
            <a:endParaRPr lang="en-US" dirty="0" smtClean="0"/>
          </a:p>
          <a:p>
            <a:r>
              <a:rPr lang="en-US" altLang="zh-CN" dirty="0" smtClean="0"/>
              <a:t>partition-pattern.txt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dirty="0" smtClean="0"/>
              <a:t>1</a:t>
            </a:r>
            <a:r>
              <a:rPr lang="en-US" altLang="zh-CN" dirty="0" smtClean="0"/>
              <a:t>-32=0</a:t>
            </a:r>
            <a:endParaRPr lang="en-US" altLang="zh-CN" dirty="0"/>
          </a:p>
          <a:p>
            <a:r>
              <a:rPr lang="en-US" dirty="0" smtClean="0"/>
              <a:t>33</a:t>
            </a:r>
            <a:r>
              <a:rPr lang="en-US" altLang="zh-CN" dirty="0" smtClean="0"/>
              <a:t>-64=1</a:t>
            </a:r>
            <a:endParaRPr lang="en-US" altLang="zh-CN" dirty="0" smtClean="0"/>
          </a:p>
          <a:p>
            <a:r>
              <a:rPr lang="en-US" dirty="0" smtClean="0"/>
              <a:t>65</a:t>
            </a:r>
            <a:r>
              <a:rPr lang="en-US" altLang="zh-CN" dirty="0" smtClean="0"/>
              <a:t>-96=2</a:t>
            </a:r>
            <a:endParaRPr lang="en-US" altLang="zh-CN" dirty="0"/>
          </a:p>
          <a:p>
            <a:r>
              <a:rPr lang="en-US" dirty="0" smtClean="0"/>
              <a:t>97</a:t>
            </a:r>
            <a:r>
              <a:rPr lang="en-US" altLang="zh-CN" dirty="0" smtClean="0"/>
              <a:t>-128=3</a:t>
            </a:r>
            <a:endParaRPr lang="en-US" altLang="zh-CN" dirty="0" smtClean="0"/>
          </a:p>
          <a:p>
            <a:r>
              <a:rPr lang="en-US" dirty="0" smtClean="0"/>
              <a:t>128</a:t>
            </a:r>
            <a:r>
              <a:rPr lang="en-US" altLang="zh-CN" dirty="0" smtClean="0"/>
              <a:t>-256=4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配置文件中</a:t>
            </a:r>
            <a:r>
              <a:rPr lang="en-US" dirty="0"/>
              <a:t>，1-32 即代表id%256</a:t>
            </a:r>
            <a:r>
              <a:rPr lang="en-US" dirty="0" smtClean="0"/>
              <a:t>后分布的范围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err="1" smtClean="0"/>
              <a:t>如果</a:t>
            </a:r>
            <a:r>
              <a:rPr lang="en-US" dirty="0" err="1"/>
              <a:t>id非数字，则会分配在defaoultNode</a:t>
            </a:r>
            <a:r>
              <a:rPr lang="en-US" dirty="0"/>
              <a:t> </a:t>
            </a:r>
            <a:r>
              <a:rPr lang="en-US" dirty="0" err="1"/>
              <a:t>默认节点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/>
              <a:t>分片取舍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401320" y="993648"/>
            <a:ext cx="5493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数据特点：</a:t>
            </a:r>
            <a:endParaRPr lang="en-US" altLang="zh-CN" sz="2400" b="1" dirty="0" smtClean="0"/>
          </a:p>
          <a:p>
            <a:r>
              <a:rPr lang="zh-CN" altLang="en-US" dirty="0" smtClean="0"/>
              <a:t>活跃</a:t>
            </a:r>
            <a:r>
              <a:rPr lang="zh-CN" altLang="en-US" smtClean="0"/>
              <a:t>的数据热度较高规模</a:t>
            </a:r>
            <a:r>
              <a:rPr lang="zh-CN" altLang="en-US" dirty="0" smtClean="0"/>
              <a:t>可以预期，增长量比较稳定</a:t>
            </a:r>
            <a:endParaRPr lang="en-US" dirty="0"/>
          </a:p>
        </p:txBody>
      </p:sp>
      <p:sp>
        <p:nvSpPr>
          <p:cNvPr id="8" name="Rounded Rectangle 5"/>
          <p:cNvSpPr/>
          <p:nvPr/>
        </p:nvSpPr>
        <p:spPr>
          <a:xfrm>
            <a:off x="251937" y="2210178"/>
            <a:ext cx="3096344" cy="7920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固定数量的</a:t>
            </a:r>
            <a:r>
              <a:rPr lang="zh-CN" altLang="en-US" dirty="0"/>
              <a:t>离</a:t>
            </a:r>
            <a:r>
              <a:rPr lang="zh-CN" altLang="en-US" dirty="0" smtClean="0"/>
              <a:t>散分片规则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45962" y="2255423"/>
            <a:ext cx="779061" cy="774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</a:t>
            </a:r>
            <a:endParaRPr lang="en-US" dirty="0"/>
          </a:p>
        </p:txBody>
      </p:sp>
      <p:sp>
        <p:nvSpPr>
          <p:cNvPr id="11" name="Oval 9"/>
          <p:cNvSpPr/>
          <p:nvPr/>
        </p:nvSpPr>
        <p:spPr>
          <a:xfrm>
            <a:off x="4345962" y="3277792"/>
            <a:ext cx="779059" cy="756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</a:t>
            </a:r>
            <a:endParaRPr lang="en-US" dirty="0"/>
          </a:p>
        </p:txBody>
      </p:sp>
      <p:sp>
        <p:nvSpPr>
          <p:cNvPr id="12" name="Oval 10"/>
          <p:cNvSpPr/>
          <p:nvPr/>
        </p:nvSpPr>
        <p:spPr>
          <a:xfrm>
            <a:off x="4345962" y="4355247"/>
            <a:ext cx="821208" cy="77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</a:t>
            </a:r>
            <a:endParaRPr lang="en-US" dirty="0"/>
          </a:p>
        </p:txBody>
      </p:sp>
      <p:sp>
        <p:nvSpPr>
          <p:cNvPr id="13" name="Oval 11"/>
          <p:cNvSpPr/>
          <p:nvPr/>
        </p:nvSpPr>
        <p:spPr>
          <a:xfrm>
            <a:off x="4404944" y="5377616"/>
            <a:ext cx="762226" cy="69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2"/>
          </p:cNvCxnSpPr>
          <p:nvPr/>
        </p:nvCxnSpPr>
        <p:spPr>
          <a:xfrm>
            <a:off x="3348281" y="2606222"/>
            <a:ext cx="997681" cy="36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5"/>
          <p:cNvSpPr/>
          <p:nvPr/>
        </p:nvSpPr>
        <p:spPr>
          <a:xfrm>
            <a:off x="6042509" y="2531275"/>
            <a:ext cx="864096" cy="920883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6"/>
          <p:cNvCxnSpPr>
            <a:stCxn id="9" idx="6"/>
            <a:endCxn id="15" idx="2"/>
          </p:cNvCxnSpPr>
          <p:nvPr/>
        </p:nvCxnSpPr>
        <p:spPr>
          <a:xfrm>
            <a:off x="5125023" y="2642582"/>
            <a:ext cx="917486" cy="34913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/>
          <p:cNvCxnSpPr>
            <a:stCxn id="11" idx="6"/>
            <a:endCxn id="40" idx="2"/>
          </p:cNvCxnSpPr>
          <p:nvPr/>
        </p:nvCxnSpPr>
        <p:spPr>
          <a:xfrm>
            <a:off x="5125021" y="3656133"/>
            <a:ext cx="933093" cy="9693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/>
          <p:cNvCxnSpPr>
            <a:stCxn id="12" idx="6"/>
            <a:endCxn id="15" idx="2"/>
          </p:cNvCxnSpPr>
          <p:nvPr/>
        </p:nvCxnSpPr>
        <p:spPr>
          <a:xfrm flipV="1">
            <a:off x="5167170" y="2991717"/>
            <a:ext cx="875339" cy="17529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8"/>
          <p:cNvCxnSpPr>
            <a:stCxn id="13" idx="7"/>
            <a:endCxn id="40" idx="2"/>
          </p:cNvCxnSpPr>
          <p:nvPr/>
        </p:nvCxnSpPr>
        <p:spPr>
          <a:xfrm flipV="1">
            <a:off x="5055545" y="4625499"/>
            <a:ext cx="1002569" cy="85353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>
            <a:stCxn id="8" idx="3"/>
            <a:endCxn id="11" idx="2"/>
          </p:cNvCxnSpPr>
          <p:nvPr/>
        </p:nvCxnSpPr>
        <p:spPr>
          <a:xfrm>
            <a:off x="3348281" y="2606222"/>
            <a:ext cx="997681" cy="1049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8"/>
          <p:cNvCxnSpPr>
            <a:stCxn id="8" idx="3"/>
            <a:endCxn id="12" idx="2"/>
          </p:cNvCxnSpPr>
          <p:nvPr/>
        </p:nvCxnSpPr>
        <p:spPr>
          <a:xfrm>
            <a:off x="3348281" y="2606222"/>
            <a:ext cx="997681" cy="213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stCxn id="8" idx="3"/>
            <a:endCxn id="13" idx="2"/>
          </p:cNvCxnSpPr>
          <p:nvPr/>
        </p:nvCxnSpPr>
        <p:spPr>
          <a:xfrm>
            <a:off x="3348281" y="2606222"/>
            <a:ext cx="1056663" cy="311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46"/>
          <p:cNvSpPr/>
          <p:nvPr/>
        </p:nvSpPr>
        <p:spPr>
          <a:xfrm>
            <a:off x="7360360" y="3848130"/>
            <a:ext cx="2520280" cy="65912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扩容或减压</a:t>
            </a:r>
            <a:endParaRPr lang="en-US" dirty="0"/>
          </a:p>
        </p:txBody>
      </p:sp>
      <p:sp>
        <p:nvSpPr>
          <p:cNvPr id="24" name="Flowchart: Magnetic Disk 47"/>
          <p:cNvSpPr/>
          <p:nvPr/>
        </p:nvSpPr>
        <p:spPr>
          <a:xfrm>
            <a:off x="10421076" y="2642581"/>
            <a:ext cx="864096" cy="920883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48"/>
          <p:cNvSpPr/>
          <p:nvPr/>
        </p:nvSpPr>
        <p:spPr>
          <a:xfrm>
            <a:off x="10421076" y="3894805"/>
            <a:ext cx="864096" cy="920883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1"/>
          <p:cNvSpPr txBox="1"/>
          <p:nvPr/>
        </p:nvSpPr>
        <p:spPr>
          <a:xfrm>
            <a:off x="7254478" y="35222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部分分片迁移另外机器</a:t>
            </a:r>
            <a:endParaRPr lang="en-US" dirty="0"/>
          </a:p>
        </p:txBody>
      </p:sp>
      <p:sp>
        <p:nvSpPr>
          <p:cNvPr id="40" name="Flowchart: Magnetic Disk 15"/>
          <p:cNvSpPr/>
          <p:nvPr/>
        </p:nvSpPr>
        <p:spPr>
          <a:xfrm>
            <a:off x="6058114" y="4165057"/>
            <a:ext cx="864096" cy="920883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7"/>
          <p:cNvSpPr/>
          <p:nvPr/>
        </p:nvSpPr>
        <p:spPr>
          <a:xfrm>
            <a:off x="10421076" y="1458761"/>
            <a:ext cx="864096" cy="920883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Magnetic Disk 47"/>
          <p:cNvSpPr/>
          <p:nvPr/>
        </p:nvSpPr>
        <p:spPr>
          <a:xfrm>
            <a:off x="10421076" y="5085940"/>
            <a:ext cx="864096" cy="920883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产生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性能瓶颈的原因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91945" y="1224495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在线客服系统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5159840" y="2073290"/>
            <a:ext cx="2096305" cy="2209799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单</a:t>
            </a:r>
            <a:r>
              <a:rPr lang="en-US" altLang="zh-CN" dirty="0" smtClean="0">
                <a:solidFill>
                  <a:srgbClr val="002060"/>
                </a:solidFill>
              </a:rPr>
              <a:t>DB</a:t>
            </a:r>
            <a:r>
              <a:rPr lang="zh-CN" altLang="en-US" dirty="0" smtClean="0">
                <a:solidFill>
                  <a:srgbClr val="002060"/>
                </a:solidFill>
              </a:rPr>
              <a:t>实例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en-US" altLang="zh-CN" b="1" dirty="0" smtClean="0">
                <a:solidFill>
                  <a:srgbClr val="002060"/>
                </a:solidFill>
              </a:rPr>
              <a:t>1500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591945" y="4283089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会员系统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576824" y="2753792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电商系统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805773" y="1081973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运营系统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8805773" y="2737391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0" idx="3"/>
            <a:endCxn id="6" idx="2"/>
          </p:cNvCxnSpPr>
          <p:nvPr/>
        </p:nvCxnSpPr>
        <p:spPr>
          <a:xfrm>
            <a:off x="3233105" y="1681695"/>
            <a:ext cx="1926735" cy="1496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6" idx="2"/>
          </p:cNvCxnSpPr>
          <p:nvPr/>
        </p:nvCxnSpPr>
        <p:spPr>
          <a:xfrm flipV="1">
            <a:off x="3217984" y="3178190"/>
            <a:ext cx="1941856" cy="32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3"/>
            <a:endCxn id="6" idx="2"/>
          </p:cNvCxnSpPr>
          <p:nvPr/>
        </p:nvCxnSpPr>
        <p:spPr>
          <a:xfrm flipV="1">
            <a:off x="3233105" y="3178190"/>
            <a:ext cx="1926735" cy="156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4"/>
            <a:endCxn id="18" idx="1"/>
          </p:cNvCxnSpPr>
          <p:nvPr/>
        </p:nvCxnSpPr>
        <p:spPr>
          <a:xfrm flipV="1">
            <a:off x="7256145" y="1539173"/>
            <a:ext cx="1549628" cy="1639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4"/>
            <a:endCxn id="19" idx="1"/>
          </p:cNvCxnSpPr>
          <p:nvPr/>
        </p:nvCxnSpPr>
        <p:spPr>
          <a:xfrm>
            <a:off x="7256145" y="3178190"/>
            <a:ext cx="1549628" cy="16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823855" y="18842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823855" y="29935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740057" y="40381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750353" y="3149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729400" y="21656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805773" y="4671090"/>
            <a:ext cx="1641160" cy="914400"/>
          </a:xfrm>
          <a:prstGeom prst="roundRect">
            <a:avLst/>
          </a:prstGeom>
          <a:solidFill>
            <a:srgbClr val="82BF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" idx="4"/>
            <a:endCxn id="22" idx="1"/>
          </p:cNvCxnSpPr>
          <p:nvPr/>
        </p:nvCxnSpPr>
        <p:spPr>
          <a:xfrm>
            <a:off x="7256145" y="3178190"/>
            <a:ext cx="1549628" cy="195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73845" y="40186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/>
              <a:t>分片取舍</a:t>
            </a:r>
            <a:endParaRPr lang="en-US" altLang="zh-CN" sz="3200" dirty="0"/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ounded Rectangle 5"/>
          <p:cNvSpPr/>
          <p:nvPr/>
        </p:nvSpPr>
        <p:spPr>
          <a:xfrm>
            <a:off x="1493838" y="2231374"/>
            <a:ext cx="3096344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</a:t>
            </a:r>
            <a:r>
              <a:rPr lang="zh-CN" altLang="en-US" dirty="0" smtClean="0"/>
              <a:t>续分规则优先</a:t>
            </a:r>
            <a:endParaRPr lang="en-US" dirty="0"/>
          </a:p>
        </p:txBody>
      </p:sp>
      <p:sp>
        <p:nvSpPr>
          <p:cNvPr id="47" name="Oval 8"/>
          <p:cNvSpPr/>
          <p:nvPr/>
        </p:nvSpPr>
        <p:spPr>
          <a:xfrm>
            <a:off x="5587864" y="2276620"/>
            <a:ext cx="720080" cy="701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9"/>
          <p:cNvSpPr/>
          <p:nvPr/>
        </p:nvSpPr>
        <p:spPr>
          <a:xfrm>
            <a:off x="5587864" y="3298989"/>
            <a:ext cx="720080" cy="701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0"/>
          <p:cNvSpPr/>
          <p:nvPr/>
        </p:nvSpPr>
        <p:spPr>
          <a:xfrm>
            <a:off x="5646845" y="4376443"/>
            <a:ext cx="720080" cy="701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1"/>
          <p:cNvSpPr/>
          <p:nvPr/>
        </p:nvSpPr>
        <p:spPr>
          <a:xfrm>
            <a:off x="5646845" y="5398812"/>
            <a:ext cx="720080" cy="701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13"/>
          <p:cNvCxnSpPr>
            <a:stCxn id="46" idx="3"/>
            <a:endCxn id="47" idx="2"/>
          </p:cNvCxnSpPr>
          <p:nvPr/>
        </p:nvCxnSpPr>
        <p:spPr>
          <a:xfrm>
            <a:off x="4590182" y="2627418"/>
            <a:ext cx="997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15"/>
          <p:cNvSpPr/>
          <p:nvPr/>
        </p:nvSpPr>
        <p:spPr>
          <a:xfrm>
            <a:off x="7273167" y="3728072"/>
            <a:ext cx="864096" cy="920883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16"/>
          <p:cNvCxnSpPr>
            <a:stCxn id="47" idx="6"/>
            <a:endCxn id="52" idx="2"/>
          </p:cNvCxnSpPr>
          <p:nvPr/>
        </p:nvCxnSpPr>
        <p:spPr>
          <a:xfrm>
            <a:off x="6307944" y="2627418"/>
            <a:ext cx="965223" cy="156109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9"/>
          <p:cNvCxnSpPr>
            <a:stCxn id="48" idx="6"/>
            <a:endCxn id="52" idx="2"/>
          </p:cNvCxnSpPr>
          <p:nvPr/>
        </p:nvCxnSpPr>
        <p:spPr>
          <a:xfrm>
            <a:off x="6307944" y="3649787"/>
            <a:ext cx="965223" cy="5387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2"/>
          <p:cNvCxnSpPr>
            <a:stCxn id="49" idx="6"/>
            <a:endCxn id="52" idx="2"/>
          </p:cNvCxnSpPr>
          <p:nvPr/>
        </p:nvCxnSpPr>
        <p:spPr>
          <a:xfrm flipV="1">
            <a:off x="6366925" y="4188514"/>
            <a:ext cx="906242" cy="5387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/>
          <p:cNvCxnSpPr>
            <a:stCxn id="50" idx="7"/>
            <a:endCxn id="52" idx="2"/>
          </p:cNvCxnSpPr>
          <p:nvPr/>
        </p:nvCxnSpPr>
        <p:spPr>
          <a:xfrm flipV="1">
            <a:off x="6261472" y="4188514"/>
            <a:ext cx="1011695" cy="13130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stCxn id="46" idx="3"/>
            <a:endCxn id="48" idx="2"/>
          </p:cNvCxnSpPr>
          <p:nvPr/>
        </p:nvCxnSpPr>
        <p:spPr>
          <a:xfrm>
            <a:off x="4590182" y="2627418"/>
            <a:ext cx="997682" cy="102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8"/>
          <p:cNvCxnSpPr>
            <a:stCxn id="46" idx="3"/>
            <a:endCxn id="49" idx="2"/>
          </p:cNvCxnSpPr>
          <p:nvPr/>
        </p:nvCxnSpPr>
        <p:spPr>
          <a:xfrm>
            <a:off x="4590182" y="2627418"/>
            <a:ext cx="1056663" cy="209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0"/>
          <p:cNvCxnSpPr>
            <a:stCxn id="46" idx="3"/>
            <a:endCxn id="50" idx="2"/>
          </p:cNvCxnSpPr>
          <p:nvPr/>
        </p:nvCxnSpPr>
        <p:spPr>
          <a:xfrm>
            <a:off x="4590182" y="2627418"/>
            <a:ext cx="1056663" cy="312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"/>
          <p:cNvSpPr txBox="1"/>
          <p:nvPr/>
        </p:nvSpPr>
        <p:spPr>
          <a:xfrm>
            <a:off x="401320" y="1209005"/>
            <a:ext cx="7629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数据特点：</a:t>
            </a:r>
            <a:endParaRPr lang="en-US" altLang="zh-CN" sz="2400" b="1" dirty="0" smtClean="0"/>
          </a:p>
          <a:p>
            <a:r>
              <a:rPr lang="zh-CN" altLang="en-US" dirty="0" smtClean="0"/>
              <a:t>活跃的数据为历史数据，热度要求不高。规模可以预期，增长量比较稳定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优势可定时清理或者迁移数据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分片选择总结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4629" y="1712685"/>
            <a:ext cx="5196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，根据业务数据的特性合理选择分片规则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，善用全局表、</a:t>
            </a:r>
            <a:r>
              <a:rPr lang="en-US" altLang="zh-CN" dirty="0" smtClean="0"/>
              <a:t>ER</a:t>
            </a:r>
            <a:r>
              <a:rPr lang="zh-CN" altLang="en-US" dirty="0" smtClean="0"/>
              <a:t>关系表解决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，用好</a:t>
            </a:r>
            <a:r>
              <a:rPr lang="en-US" altLang="zh-CN" dirty="0" err="1" smtClean="0"/>
              <a:t>primaryKey</a:t>
            </a:r>
            <a:r>
              <a:rPr lang="zh-CN" altLang="en-US" dirty="0" smtClean="0"/>
              <a:t>让你的性能起飞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全局序列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54267" y="770890"/>
            <a:ext cx="72105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，本地文件方式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err="1" smtClean="0"/>
              <a:t>sequnceHandlerType</a:t>
            </a:r>
            <a:r>
              <a:rPr lang="en-US" altLang="zh-CN" dirty="0" smtClean="0"/>
              <a:t>  = 0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sequence_conf.properties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next </a:t>
            </a:r>
            <a:r>
              <a:rPr lang="en-US" altLang="zh-CN" dirty="0"/>
              <a:t>value for </a:t>
            </a:r>
            <a:r>
              <a:rPr lang="en-US" altLang="zh-CN" dirty="0" smtClean="0"/>
              <a:t>MYCATSEQ_XXX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，数据库方式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sequnceHandlerType</a:t>
            </a:r>
            <a:r>
              <a:rPr lang="en-US" altLang="zh-CN" dirty="0" smtClean="0"/>
              <a:t> = 1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sequence_db_conf.properties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/>
              <a:t>next value for </a:t>
            </a:r>
            <a:r>
              <a:rPr lang="en-US" altLang="zh-CN" dirty="0" smtClean="0"/>
              <a:t>MYCATSEQ_XXX</a:t>
            </a:r>
            <a:r>
              <a:rPr lang="zh-CN" altLang="en-US" dirty="0" smtClean="0"/>
              <a:t>或者指定</a:t>
            </a:r>
            <a:r>
              <a:rPr lang="en-US" altLang="zh-CN" dirty="0" err="1" smtClean="0"/>
              <a:t>autoIncrement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，本地时间戳方式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b="1" dirty="0" smtClean="0"/>
              <a:t>ID</a:t>
            </a:r>
            <a:r>
              <a:rPr lang="en-US" altLang="zh-CN" b="1" dirty="0"/>
              <a:t>= 64 </a:t>
            </a:r>
            <a:r>
              <a:rPr lang="zh-CN" altLang="en-US" b="1" dirty="0"/>
              <a:t>位二进制 </a:t>
            </a:r>
            <a:r>
              <a:rPr lang="en-US" altLang="zh-CN" b="1" dirty="0"/>
              <a:t>(42(</a:t>
            </a:r>
            <a:r>
              <a:rPr lang="zh-CN" altLang="en-US" b="1" dirty="0"/>
              <a:t>毫秒</a:t>
            </a:r>
            <a:r>
              <a:rPr lang="en-US" altLang="zh-CN" b="1" dirty="0"/>
              <a:t>)+5(</a:t>
            </a:r>
            <a:r>
              <a:rPr lang="zh-CN" altLang="en-US" b="1" dirty="0"/>
              <a:t>机器 </a:t>
            </a:r>
            <a:r>
              <a:rPr lang="en-US" altLang="zh-CN" b="1" dirty="0"/>
              <a:t>ID)+5(</a:t>
            </a:r>
            <a:r>
              <a:rPr lang="zh-CN" altLang="en-US" b="1" dirty="0"/>
              <a:t>业务编码</a:t>
            </a:r>
            <a:r>
              <a:rPr lang="en-US" altLang="zh-CN" b="1" dirty="0"/>
              <a:t>)+12(</a:t>
            </a:r>
            <a:r>
              <a:rPr lang="zh-CN" altLang="en-US" b="1" dirty="0"/>
              <a:t>重复累加</a:t>
            </a:r>
            <a:r>
              <a:rPr lang="en-US" altLang="zh-CN" b="1" dirty="0"/>
              <a:t>)</a:t>
            </a:r>
            <a:endParaRPr lang="en-US" altLang="zh-CN" b="1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sequnceHandlerType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sequence_time_conf.properties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/>
              <a:t>指定</a:t>
            </a:r>
            <a:r>
              <a:rPr lang="en-US" altLang="zh-CN" dirty="0" err="1" smtClean="0"/>
              <a:t>autoIncrement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4, </a:t>
            </a:r>
            <a:r>
              <a:rPr lang="zh-CN" altLang="en-US" dirty="0" smtClean="0"/>
              <a:t>程序方式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Snowflake</a:t>
            </a:r>
            <a:endParaRPr lang="en-US" altLang="zh-CN" b="1" dirty="0" smtClean="0"/>
          </a:p>
          <a:p>
            <a:r>
              <a:rPr lang="en-US" altLang="zh-CN" b="1" dirty="0"/>
              <a:t>	 </a:t>
            </a:r>
            <a:r>
              <a:rPr lang="en-US" altLang="zh-CN" dirty="0" smtClean="0"/>
              <a:t>UUID</a:t>
            </a:r>
            <a:endParaRPr lang="en-US" altLang="zh-CN" dirty="0" smtClean="0"/>
          </a:p>
          <a:p>
            <a:r>
              <a:rPr lang="en-US" altLang="zh-CN" b="1" dirty="0"/>
              <a:t>	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…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注解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73785" y="1131892"/>
            <a:ext cx="10261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=select * from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users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userID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=1*/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select fun()  from dual;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=select * from users where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userID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=1*/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CALL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proc_test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=select * from users where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userID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=1*/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insert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into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users(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id,name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 select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id,name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from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otherUsers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db_type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=slave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*/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from employee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mycat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=select 1 from users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create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table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ttt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(id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/*!</a:t>
            </a:r>
            <a:r>
              <a:rPr lang="en-US" altLang="zh-CN" b="1" dirty="0" err="1">
                <a:solidFill>
                  <a:srgbClr val="FF0000"/>
                </a:solidFill>
              </a:rPr>
              <a:t>mycat:catlet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io.mycat.catlets.ShareJoin</a:t>
            </a:r>
            <a:r>
              <a:rPr lang="en-US" altLang="zh-CN" b="1" dirty="0">
                <a:solidFill>
                  <a:srgbClr val="FF0000"/>
                </a:solidFill>
              </a:rPr>
              <a:t> */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select * from users </a:t>
            </a:r>
            <a:r>
              <a:rPr lang="en-US" altLang="zh-CN" dirty="0" err="1"/>
              <a:t>u,employee</a:t>
            </a:r>
            <a:r>
              <a:rPr lang="en-US" altLang="zh-CN" dirty="0"/>
              <a:t> </a:t>
            </a:r>
            <a:r>
              <a:rPr lang="en-US" altLang="zh-CN" dirty="0" err="1"/>
              <a:t>em</a:t>
            </a:r>
            <a:r>
              <a:rPr lang="en-US" altLang="zh-CN" dirty="0"/>
              <a:t> on </a:t>
            </a:r>
            <a:r>
              <a:rPr lang="en-US" altLang="zh-CN" dirty="0" err="1"/>
              <a:t>u.phoneNum</a:t>
            </a:r>
            <a:r>
              <a:rPr lang="en-US" altLang="zh-CN" dirty="0"/>
              <a:t>=</a:t>
            </a:r>
            <a:r>
              <a:rPr lang="en-US" altLang="zh-CN" dirty="0" err="1"/>
              <a:t>em.phoneNum</a:t>
            </a:r>
            <a:r>
              <a:rPr lang="en-US" altLang="zh-CN" dirty="0"/>
              <a:t> where </a:t>
            </a:r>
            <a:r>
              <a:rPr lang="en-US" altLang="zh-CN" dirty="0" err="1"/>
              <a:t>u.phoneNum</a:t>
            </a:r>
            <a:r>
              <a:rPr lang="en-US" altLang="zh-CN" dirty="0"/>
              <a:t> ='13633333333' ;</a:t>
            </a:r>
            <a:endParaRPr lang="zh-CN" altLang="en-US" dirty="0"/>
          </a:p>
          <a:p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242227" y="162279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关联查询的问题总结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	</a:t>
            </a:r>
            <a:endParaRPr lang="zh-CN" alt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83323" y="1477108"/>
            <a:ext cx="8932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用好</a:t>
            </a:r>
            <a:r>
              <a:rPr lang="en-US" altLang="zh-CN" dirty="0" smtClean="0"/>
              <a:t>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善用</a:t>
            </a:r>
            <a:r>
              <a:rPr lang="zh-CN" altLang="en-US" dirty="0"/>
              <a:t>全局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使用注解</a:t>
            </a:r>
            <a:endParaRPr lang="en-US" altLang="zh-CN" dirty="0" smtClean="0"/>
          </a:p>
          <a:p>
            <a:r>
              <a:rPr lang="en-US" altLang="zh-CN" dirty="0"/>
              <a:t>/*!</a:t>
            </a:r>
            <a:r>
              <a:rPr lang="en-US" altLang="zh-CN" dirty="0" err="1"/>
              <a:t>mycat:catlet</a:t>
            </a:r>
            <a:r>
              <a:rPr lang="en-US" altLang="zh-CN" dirty="0"/>
              <a:t>=</a:t>
            </a:r>
            <a:r>
              <a:rPr lang="en-US" altLang="zh-CN" dirty="0" err="1"/>
              <a:t>io.mycat.catlets.ShareJoin</a:t>
            </a:r>
            <a:r>
              <a:rPr lang="en-US" altLang="zh-CN" dirty="0"/>
              <a:t> 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select * from users </a:t>
            </a:r>
            <a:r>
              <a:rPr lang="en-US" altLang="zh-CN" dirty="0" err="1"/>
              <a:t>u,employee</a:t>
            </a:r>
            <a:r>
              <a:rPr lang="en-US" altLang="zh-CN" dirty="0"/>
              <a:t> </a:t>
            </a:r>
            <a:r>
              <a:rPr lang="en-US" altLang="zh-CN" dirty="0" err="1"/>
              <a:t>em</a:t>
            </a:r>
            <a:r>
              <a:rPr lang="en-US" altLang="zh-CN" dirty="0"/>
              <a:t> on </a:t>
            </a:r>
            <a:r>
              <a:rPr lang="en-US" altLang="zh-CN" dirty="0" err="1"/>
              <a:t>u.phoneNum</a:t>
            </a:r>
            <a:r>
              <a:rPr lang="en-US" altLang="zh-CN" dirty="0"/>
              <a:t>=</a:t>
            </a:r>
            <a:r>
              <a:rPr lang="en-US" altLang="zh-CN" dirty="0" err="1"/>
              <a:t>em.phoneNum</a:t>
            </a:r>
            <a:r>
              <a:rPr lang="en-US" altLang="zh-CN" dirty="0"/>
              <a:t> where </a:t>
            </a:r>
            <a:r>
              <a:rPr lang="en-US" altLang="zh-CN" dirty="0" err="1"/>
              <a:t>u.phoneNum</a:t>
            </a:r>
            <a:r>
              <a:rPr lang="en-US" altLang="zh-CN" dirty="0"/>
              <a:t> ='13633333333' 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命令行监控工具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/>
          <p:nvPr/>
        </p:nvSpPr>
        <p:spPr>
          <a:xfrm>
            <a:off x="6519859" y="1076979"/>
            <a:ext cx="567214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uuser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–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ppwd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P9066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@@help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查看所有命令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reload @@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eload @@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config_all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show @@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datanode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datasource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@@cache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@@connection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connection.sql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@@backend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kill @@connection id1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@@heartbeat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show @@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sysparam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853440" y="969843"/>
            <a:ext cx="5481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重载配置文件</a:t>
            </a:r>
            <a:endParaRPr lang="en-US" altLang="zh-CN" sz="4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4800" dirty="0"/>
              <a:t>查</a:t>
            </a:r>
            <a:r>
              <a:rPr lang="zh-CN" altLang="en-US" sz="4800" dirty="0" smtClean="0"/>
              <a:t>看运行状态</a:t>
            </a:r>
            <a:endParaRPr lang="en-US" altLang="zh-CN" sz="4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CN" altLang="en-US" sz="4800" dirty="0" smtClean="0"/>
              <a:t>提供性能数据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弱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XA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事务机制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4" y="912714"/>
            <a:ext cx="7496647" cy="52405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8946" y="912714"/>
            <a:ext cx="41985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2PC</a:t>
            </a:r>
            <a:r>
              <a:rPr lang="zh-CN" altLang="en-US" dirty="0"/>
              <a:t>提交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2PC</a:t>
            </a:r>
            <a:r>
              <a:rPr lang="zh-CN" altLang="en-US" dirty="0" smtClean="0"/>
              <a:t>才会有事务</a:t>
            </a:r>
            <a:r>
              <a:rPr lang="zh-CN" altLang="en-US" dirty="0"/>
              <a:t>管理器统一管理的机会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尽可能</a:t>
            </a:r>
            <a:r>
              <a:rPr lang="zh-CN" altLang="en-US" dirty="0"/>
              <a:t>晚地提交事务，让事务在提交前尽可能地完成所有能完成的工作，这样，最后的提交阶段将是耗时极短，耗时极短意味着操作失败的可能性也就</a:t>
            </a:r>
            <a:r>
              <a:rPr lang="zh-CN" altLang="en-US" dirty="0" smtClean="0"/>
              <a:t>降低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XA </a:t>
            </a:r>
            <a:r>
              <a:rPr lang="zh-CN" altLang="zh-CN" dirty="0"/>
              <a:t>是一个两阶段提交协议，</a:t>
            </a:r>
            <a:endParaRPr lang="zh-CN" altLang="zh-CN" dirty="0"/>
          </a:p>
          <a:p>
            <a:r>
              <a:rPr lang="zh-CN" altLang="zh-CN" dirty="0"/>
              <a:t>规定事务协调</a:t>
            </a:r>
            <a:r>
              <a:rPr lang="en-US" altLang="zh-CN" dirty="0"/>
              <a:t>/</a:t>
            </a:r>
            <a:r>
              <a:rPr lang="zh-CN" altLang="zh-CN" dirty="0"/>
              <a:t>管理器和资源管理器</a:t>
            </a:r>
            <a:r>
              <a:rPr lang="zh-CN" altLang="zh-CN" dirty="0" smtClean="0"/>
              <a:t>接口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/>
              <a:t>二阶段提交协议为了保证事务的一致性，</a:t>
            </a:r>
            <a:endParaRPr lang="en-US" altLang="zh-CN" dirty="0"/>
          </a:p>
          <a:p>
            <a:r>
              <a:rPr lang="zh-CN" altLang="en-US" dirty="0"/>
              <a:t>不管是事务管理器还是各个资源管理器，</a:t>
            </a:r>
            <a:endParaRPr lang="en-US" altLang="zh-CN" dirty="0"/>
          </a:p>
          <a:p>
            <a:r>
              <a:rPr lang="zh-CN" altLang="en-US" dirty="0"/>
              <a:t>每执行一步操作，都会记录日志，</a:t>
            </a:r>
            <a:endParaRPr lang="en-US" altLang="zh-CN" dirty="0"/>
          </a:p>
          <a:p>
            <a:r>
              <a:rPr lang="zh-CN" altLang="en-US" dirty="0"/>
              <a:t>为出现故障后的恢复准备依据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 </a:t>
            </a:r>
            <a:r>
              <a:rPr lang="zh-CN" altLang="en-US" dirty="0"/>
              <a:t>第二</a:t>
            </a:r>
            <a:r>
              <a:rPr lang="zh-CN" altLang="en-US" dirty="0" smtClean="0"/>
              <a:t>阶段的提交没有做相关日志的记录，所以说他是一个弱</a:t>
            </a:r>
            <a:r>
              <a:rPr lang="en-US" altLang="zh-CN" dirty="0" smtClean="0"/>
              <a:t>XA</a:t>
            </a:r>
            <a:r>
              <a:rPr lang="zh-CN" altLang="en-US" dirty="0" smtClean="0"/>
              <a:t>的分布式事务解决方案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之节点扩缩容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37585" y="1115784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自带的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工具进行扩容缩容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761893" y="1605776"/>
            <a:ext cx="706987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mycat</a:t>
            </a:r>
            <a:r>
              <a:rPr lang="en-US" altLang="zh-CN" dirty="0"/>
              <a:t> </a:t>
            </a:r>
            <a:r>
              <a:rPr lang="zh-CN" altLang="en-US" dirty="0"/>
              <a:t>所在环境安装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客户端程序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mycat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lib </a:t>
            </a:r>
            <a:r>
              <a:rPr lang="zh-CN" altLang="en-US" dirty="0"/>
              <a:t>目录下添加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jdbc</a:t>
            </a:r>
            <a:r>
              <a:rPr lang="en-US" altLang="zh-CN" dirty="0"/>
              <a:t> </a:t>
            </a:r>
            <a:r>
              <a:rPr lang="zh-CN" altLang="en-US" dirty="0"/>
              <a:t>驱动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对扩容缩容的表所有节点数据进行备份，以便迁移失败后的数据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编辑</a:t>
            </a:r>
            <a:r>
              <a:rPr lang="en-US" altLang="zh-CN" dirty="0" smtClean="0"/>
              <a:t>newSchema.xml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newRule.xml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migrateTables.properties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bin/dataMigrate.sh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dataMigrate.sh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注意前方坑位</a:t>
            </a:r>
            <a:r>
              <a:rPr lang="en-US" altLang="zh-CN" dirty="0" smtClean="0"/>
              <a:t>【</a:t>
            </a:r>
            <a:r>
              <a:rPr lang="zh-CN" altLang="en-US" b="1" dirty="0" smtClean="0"/>
              <a:t>坑坑坑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，一旦执行数据是不可逆的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，只能支持分片表的扩缩容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，分片规则必须一致，只能节点扩或者缩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8995766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</a:t>
            </a:r>
            <a:r>
              <a:rPr lang="en-US" altLang="zh-CN" sz="3200" dirty="0" err="1"/>
              <a:t>mysqldump</a:t>
            </a:r>
            <a:r>
              <a:rPr lang="zh-CN" altLang="en-US" sz="3200" dirty="0"/>
              <a:t>方式进行快速移植</a:t>
            </a:r>
            <a:endParaRPr lang="zh-CN" altLang="en-US" sz="3200" dirty="0"/>
          </a:p>
          <a:p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" y="1264543"/>
            <a:ext cx="10902462" cy="509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拥抱</a:t>
            </a:r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4102" y="1057067"/>
            <a:ext cx="10327339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mysqldump</a:t>
            </a:r>
            <a:r>
              <a:rPr lang="zh-CN" altLang="en-US" sz="2400" dirty="0" smtClean="0"/>
              <a:t>方式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导出数据</a:t>
            </a:r>
            <a:endParaRPr lang="en-US" altLang="zh-CN" sz="2400" dirty="0"/>
          </a:p>
          <a:p>
            <a:r>
              <a:rPr lang="en-US" altLang="zh-CN" sz="2400"/>
              <a:t>mysqldump -uroot -p123456 -h192.168.8.137 -c db_user_old users &gt; users.sql</a:t>
            </a:r>
            <a:endParaRPr lang="en-US" altLang="zh-CN" sz="2400"/>
          </a:p>
          <a:p>
            <a:r>
              <a:rPr lang="en-US" altLang="zh-CN" sz="2400" dirty="0" smtClean="0"/>
              <a:t>ER</a:t>
            </a:r>
            <a:r>
              <a:rPr lang="zh-CN" altLang="en-US" sz="2400" dirty="0" smtClean="0"/>
              <a:t>子表</a:t>
            </a:r>
            <a:endParaRPr lang="en-US" altLang="zh-CN" sz="2400" dirty="0" smtClean="0"/>
          </a:p>
          <a:p>
            <a:r>
              <a:rPr lang="en-US" altLang="zh-CN" sz="2400" dirty="0" err="1"/>
              <a:t>mysqldump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uroot</a:t>
            </a:r>
            <a:r>
              <a:rPr lang="en-US" altLang="zh-CN" sz="2400" dirty="0"/>
              <a:t> -</a:t>
            </a:r>
            <a:r>
              <a:rPr lang="en-US" altLang="zh-CN" sz="2400" dirty="0" smtClean="0"/>
              <a:t>p123456 </a:t>
            </a:r>
            <a:r>
              <a:rPr lang="en-US" altLang="zh-CN" sz="2400" dirty="0"/>
              <a:t>-h192.168.8.137 -c --skip-extended-insert </a:t>
            </a:r>
            <a:r>
              <a:rPr lang="en-US" altLang="zh-CN" sz="2400" dirty="0" err="1"/>
              <a:t>db_user_old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user_address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userAddress.sql</a:t>
            </a:r>
            <a:endParaRPr lang="en-US" altLang="zh-CN" sz="2400" dirty="0" smtClean="0"/>
          </a:p>
          <a:p>
            <a:r>
              <a:rPr lang="zh-CN" altLang="en-US" sz="2400" dirty="0" smtClean="0"/>
              <a:t>导</a:t>
            </a:r>
            <a:r>
              <a:rPr lang="zh-CN" altLang="en-US" sz="2400" dirty="0"/>
              <a:t>入</a:t>
            </a:r>
            <a:endParaRPr lang="en-US" altLang="zh-CN" sz="2400" dirty="0"/>
          </a:p>
          <a:p>
            <a:r>
              <a:rPr lang="en-US" altLang="zh-CN" sz="2400" dirty="0" err="1"/>
              <a:t>mysql</a:t>
            </a:r>
            <a:r>
              <a:rPr lang="en-US" altLang="zh-CN" sz="2400" dirty="0"/>
              <a:t> -h192.168.8.151 -</a:t>
            </a:r>
            <a:r>
              <a:rPr lang="en-US" altLang="zh-CN" sz="2400" dirty="0" err="1"/>
              <a:t>uroot</a:t>
            </a:r>
            <a:r>
              <a:rPr lang="en-US" altLang="zh-CN" sz="2400" dirty="0"/>
              <a:t> -p123456 -P8066  -f </a:t>
            </a:r>
            <a:r>
              <a:rPr lang="en-US" altLang="zh-CN" sz="2400" dirty="0" err="1"/>
              <a:t>db_user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users.sql</a:t>
            </a:r>
            <a:endParaRPr lang="en-US" altLang="zh-CN" sz="2400" dirty="0" smtClean="0"/>
          </a:p>
          <a:p>
            <a:r>
              <a:rPr lang="en-US" altLang="zh-CN" sz="2400" dirty="0" err="1"/>
              <a:t>mysql</a:t>
            </a:r>
            <a:r>
              <a:rPr lang="en-US" altLang="zh-CN" sz="2400" dirty="0"/>
              <a:t> -h192.168.8.151 -</a:t>
            </a:r>
            <a:r>
              <a:rPr lang="en-US" altLang="zh-CN" sz="2400" dirty="0" err="1"/>
              <a:t>uroot</a:t>
            </a:r>
            <a:r>
              <a:rPr lang="en-US" altLang="zh-CN" sz="2400" dirty="0"/>
              <a:t> -p123456 -P8066  -f </a:t>
            </a:r>
            <a:r>
              <a:rPr lang="en-US" altLang="zh-CN" sz="2400" dirty="0" err="1"/>
              <a:t>db_user</a:t>
            </a:r>
            <a:r>
              <a:rPr lang="en-US" altLang="zh-CN" sz="2400" dirty="0"/>
              <a:t> &lt; </a:t>
            </a:r>
            <a:r>
              <a:rPr lang="en-US" altLang="zh-CN" sz="2400" dirty="0" err="1" smtClean="0"/>
              <a:t>userAddress.sql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产生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性能瓶颈的原因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20" y="1516808"/>
            <a:ext cx="4010585" cy="3639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8" y="1470926"/>
            <a:ext cx="3162741" cy="36295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23" y="1526335"/>
            <a:ext cx="3600953" cy="3620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026" y="110159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会员表：（</a:t>
            </a:r>
            <a:r>
              <a:rPr lang="en-US" altLang="zh-CN" b="1" dirty="0" smtClean="0"/>
              <a:t>4300W+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3808" y="1031838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会员订单表：（</a:t>
            </a:r>
            <a:r>
              <a:rPr lang="en-US" altLang="zh-CN" b="1" dirty="0" smtClean="0"/>
              <a:t>2.7</a:t>
            </a:r>
            <a:r>
              <a:rPr lang="zh-CN" altLang="en-US" b="1" dirty="0" smtClean="0"/>
              <a:t>亿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7840321" y="102019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订单商品表：（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亿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73012" y="5671237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月增长：用户表</a:t>
            </a:r>
            <a:r>
              <a:rPr lang="en-US" altLang="zh-CN" dirty="0" smtClean="0"/>
              <a:t>200W+</a:t>
            </a:r>
            <a:r>
              <a:rPr lang="zh-CN" altLang="en-US" dirty="0" smtClean="0"/>
              <a:t>，会员订单表</a:t>
            </a:r>
            <a:r>
              <a:rPr lang="en-US" altLang="zh-CN" dirty="0" smtClean="0"/>
              <a:t>1000W+</a:t>
            </a:r>
            <a:r>
              <a:rPr lang="zh-CN" altLang="en-US" dirty="0" smtClean="0"/>
              <a:t>，订单商品表：</a:t>
            </a:r>
            <a:r>
              <a:rPr lang="en-US" altLang="zh-CN" dirty="0" smtClean="0"/>
              <a:t>3000W+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之高可用方案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92" y="770890"/>
            <a:ext cx="10145364" cy="5562713"/>
          </a:xfrm>
          <a:prstGeom prst="rect">
            <a:avLst/>
          </a:prstGeom>
        </p:spPr>
      </p:pic>
      <p:sp>
        <p:nvSpPr>
          <p:cNvPr id="3" name="乘号 2"/>
          <p:cNvSpPr/>
          <p:nvPr/>
        </p:nvSpPr>
        <p:spPr>
          <a:xfrm>
            <a:off x="2100883" y="199625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之高可用方案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9" y="772160"/>
            <a:ext cx="11333409" cy="5638280"/>
          </a:xfrm>
          <a:prstGeom prst="rect">
            <a:avLst/>
          </a:prstGeom>
        </p:spPr>
      </p:pic>
      <p:sp>
        <p:nvSpPr>
          <p:cNvPr id="9" name="乘号 8"/>
          <p:cNvSpPr/>
          <p:nvPr/>
        </p:nvSpPr>
        <p:spPr>
          <a:xfrm>
            <a:off x="1073948" y="535876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4" y="187325"/>
            <a:ext cx="74457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之高可用方案</a:t>
            </a:r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Haproxy</a:t>
            </a:r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四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层负载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5843" y="1282391"/>
            <a:ext cx="8329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层负载均衡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四</a:t>
            </a:r>
            <a:r>
              <a:rPr lang="zh-CN" altLang="zh-CN" dirty="0"/>
              <a:t>层负载均衡也称为四层交换机，它主要是通过分析</a:t>
            </a:r>
            <a:r>
              <a:rPr lang="en-US" altLang="zh-CN" dirty="0"/>
              <a:t>IP</a:t>
            </a:r>
            <a:r>
              <a:rPr lang="zh-CN" altLang="zh-CN" dirty="0"/>
              <a:t>层及</a:t>
            </a:r>
            <a:r>
              <a:rPr lang="en-US" altLang="zh-CN" dirty="0"/>
              <a:t>TCP/UDP</a:t>
            </a:r>
            <a:r>
              <a:rPr lang="zh-CN" altLang="zh-CN" dirty="0"/>
              <a:t>层的流量实现的基于</a:t>
            </a:r>
            <a:r>
              <a:rPr lang="en-US" altLang="zh-CN" dirty="0"/>
              <a:t>IP</a:t>
            </a:r>
            <a:r>
              <a:rPr lang="zh-CN" altLang="zh-CN" dirty="0"/>
              <a:t>加端口的负载均衡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七层负载均衡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七</a:t>
            </a:r>
            <a:r>
              <a:rPr lang="zh-CN" altLang="zh-CN" dirty="0"/>
              <a:t>层负载均衡器也称为七层交换机，位于</a:t>
            </a:r>
            <a:r>
              <a:rPr lang="en-US" altLang="zh-CN" dirty="0" smtClean="0"/>
              <a:t>OSI</a:t>
            </a:r>
            <a:r>
              <a:rPr lang="zh-CN" altLang="en-US" dirty="0" smtClean="0"/>
              <a:t>（</a:t>
            </a:r>
            <a:r>
              <a:rPr lang="en-US" altLang="zh-CN" dirty="0"/>
              <a:t> Open System Interconnection </a:t>
            </a:r>
            <a:r>
              <a:rPr lang="zh-CN" altLang="en-US" dirty="0" smtClean="0"/>
              <a:t>，</a:t>
            </a:r>
            <a:r>
              <a:rPr lang="zh-CN" altLang="en-US" dirty="0"/>
              <a:t>开放式系统互联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的</a:t>
            </a:r>
            <a:r>
              <a:rPr lang="zh-CN" altLang="zh-CN" dirty="0"/>
              <a:t>最高层，即应用层，此时负载均衡器支持多种应用协议，常见的有</a:t>
            </a:r>
            <a:r>
              <a:rPr lang="en-US" altLang="zh-CN" dirty="0"/>
              <a:t>HTTP</a:t>
            </a:r>
            <a:r>
              <a:rPr lang="zh-CN" altLang="zh-CN" dirty="0"/>
              <a:t>、</a:t>
            </a:r>
            <a:r>
              <a:rPr lang="en-US" altLang="zh-CN" dirty="0"/>
              <a:t>FTP</a:t>
            </a:r>
            <a:r>
              <a:rPr lang="zh-CN" altLang="zh-CN" dirty="0"/>
              <a:t>、</a:t>
            </a:r>
            <a:r>
              <a:rPr lang="en-US" altLang="zh-CN" dirty="0"/>
              <a:t>SMTP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区别：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1973764" y="4449338"/>
            <a:ext cx="2932772" cy="1494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传达室的老大爷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452839" y="4449338"/>
            <a:ext cx="2932772" cy="14942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上市公司的前台</a:t>
            </a:r>
            <a:r>
              <a:rPr lang="en-US" altLang="zh-CN" dirty="0" smtClean="0">
                <a:solidFill>
                  <a:schemeClr val="tx1"/>
                </a:solidFill>
              </a:rPr>
              <a:t>MM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之高可用方案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920380"/>
            <a:ext cx="11715482" cy="54179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dirty="0" err="1" smtClean="0">
                <a:solidFill>
                  <a:srgbClr val="0E163B"/>
                </a:solidFill>
                <a:latin typeface="+mn-ea"/>
                <a:cs typeface="+mn-ea"/>
              </a:rPr>
              <a:t>Mycat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之高可用方案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3739" y="2099254"/>
            <a:ext cx="1339402" cy="20734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566352" y="2376150"/>
            <a:ext cx="1056067" cy="151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vip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4842455" y="862884"/>
            <a:ext cx="4082603" cy="19189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633397" y="1159098"/>
            <a:ext cx="1746120" cy="13013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mycat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9732734" y="4080140"/>
            <a:ext cx="1746120" cy="13013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mycat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" idx="3"/>
            <a:endCxn id="3" idx="1"/>
          </p:cNvCxnSpPr>
          <p:nvPr/>
        </p:nvCxnSpPr>
        <p:spPr>
          <a:xfrm>
            <a:off x="1523141" y="3136003"/>
            <a:ext cx="10432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997003" y="1107583"/>
            <a:ext cx="1803042" cy="1416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/>
              <a:t>keepalive</a:t>
            </a:r>
            <a:endParaRPr lang="zh-CN" altLang="en-US" sz="2200" dirty="0"/>
          </a:p>
        </p:txBody>
      </p:sp>
      <p:sp>
        <p:nvSpPr>
          <p:cNvPr id="31" name="矩形 30"/>
          <p:cNvSpPr/>
          <p:nvPr/>
        </p:nvSpPr>
        <p:spPr>
          <a:xfrm>
            <a:off x="6941733" y="1107583"/>
            <a:ext cx="1803043" cy="141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/>
              <a:t>haproxy</a:t>
            </a:r>
            <a:endParaRPr lang="zh-CN" altLang="en-US" sz="2200" dirty="0"/>
          </a:p>
        </p:txBody>
      </p:sp>
      <p:sp>
        <p:nvSpPr>
          <p:cNvPr id="37" name="圆角矩形 36"/>
          <p:cNvSpPr/>
          <p:nvPr/>
        </p:nvSpPr>
        <p:spPr>
          <a:xfrm>
            <a:off x="4900431" y="3771363"/>
            <a:ext cx="4082603" cy="19189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54979" y="4016062"/>
            <a:ext cx="1803042" cy="1393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/>
              <a:t>keepalive</a:t>
            </a:r>
            <a:endParaRPr lang="zh-CN" altLang="en-US" sz="2200" dirty="0"/>
          </a:p>
        </p:txBody>
      </p:sp>
      <p:sp>
        <p:nvSpPr>
          <p:cNvPr id="39" name="矩形 38"/>
          <p:cNvSpPr/>
          <p:nvPr/>
        </p:nvSpPr>
        <p:spPr>
          <a:xfrm>
            <a:off x="6999709" y="4016062"/>
            <a:ext cx="1745067" cy="1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/>
              <a:t>haproxy</a:t>
            </a:r>
            <a:endParaRPr lang="zh-CN" altLang="en-US" sz="2200" dirty="0"/>
          </a:p>
        </p:txBody>
      </p:sp>
      <p:cxnSp>
        <p:nvCxnSpPr>
          <p:cNvPr id="33" name="直接箭头连接符 32"/>
          <p:cNvCxnSpPr>
            <a:stCxn id="31" idx="3"/>
            <a:endCxn id="12" idx="1"/>
          </p:cNvCxnSpPr>
          <p:nvPr/>
        </p:nvCxnSpPr>
        <p:spPr>
          <a:xfrm>
            <a:off x="8744776" y="1815921"/>
            <a:ext cx="987958" cy="2914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3"/>
            <a:endCxn id="6" idx="1"/>
          </p:cNvCxnSpPr>
          <p:nvPr/>
        </p:nvCxnSpPr>
        <p:spPr>
          <a:xfrm flipV="1">
            <a:off x="8744776" y="1809797"/>
            <a:ext cx="888621" cy="2902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3"/>
            <a:endCxn id="6" idx="1"/>
          </p:cNvCxnSpPr>
          <p:nvPr/>
        </p:nvCxnSpPr>
        <p:spPr>
          <a:xfrm flipV="1">
            <a:off x="8744776" y="1809797"/>
            <a:ext cx="888621" cy="6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3"/>
            <a:endCxn id="12" idx="1"/>
          </p:cNvCxnSpPr>
          <p:nvPr/>
        </p:nvCxnSpPr>
        <p:spPr>
          <a:xfrm>
            <a:off x="8744776" y="4712595"/>
            <a:ext cx="987958" cy="18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848792" y="296193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抢占</a:t>
            </a:r>
            <a:r>
              <a:rPr lang="en-US" altLang="zh-CN" dirty="0" err="1" smtClean="0"/>
              <a:t>vip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38" idx="1"/>
            <a:endCxn id="3" idx="3"/>
          </p:cNvCxnSpPr>
          <p:nvPr/>
        </p:nvCxnSpPr>
        <p:spPr>
          <a:xfrm flipH="1" flipV="1">
            <a:off x="3622419" y="3136004"/>
            <a:ext cx="1432560" cy="1576591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842455" y="862884"/>
            <a:ext cx="4082603" cy="19189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997003" y="1107583"/>
            <a:ext cx="1803042" cy="12685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/>
              <a:t>keepalive</a:t>
            </a:r>
            <a:endParaRPr lang="zh-CN" altLang="en-US" sz="2200" dirty="0"/>
          </a:p>
        </p:txBody>
      </p:sp>
      <p:sp>
        <p:nvSpPr>
          <p:cNvPr id="71" name="矩形 70"/>
          <p:cNvSpPr/>
          <p:nvPr/>
        </p:nvSpPr>
        <p:spPr>
          <a:xfrm>
            <a:off x="6941733" y="1107584"/>
            <a:ext cx="1803043" cy="126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/>
              <a:t>haproxy</a:t>
            </a:r>
            <a:endParaRPr lang="zh-CN" altLang="en-US" sz="2200" dirty="0"/>
          </a:p>
        </p:txBody>
      </p:sp>
      <p:cxnSp>
        <p:nvCxnSpPr>
          <p:cNvPr id="75" name="直接箭头连接符 74"/>
          <p:cNvCxnSpPr>
            <a:endCxn id="3" idx="3"/>
          </p:cNvCxnSpPr>
          <p:nvPr/>
        </p:nvCxnSpPr>
        <p:spPr>
          <a:xfrm flipH="1">
            <a:off x="3622419" y="1761627"/>
            <a:ext cx="1374584" cy="1374377"/>
          </a:xfrm>
          <a:prstGeom prst="straightConnector1">
            <a:avLst/>
          </a:prstGeom>
          <a:ln w="38100">
            <a:solidFill>
              <a:schemeClr val="accent3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05639" y="2436183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Master:192.168.8.35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20269" y="5381537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Backup:192.168.8.151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73785" y="187325"/>
            <a:ext cx="619506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系列课知识总结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面试题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3500" y="1414345"/>
            <a:ext cx="8976732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  </a:t>
            </a:r>
            <a:r>
              <a:rPr lang="zh-CN" altLang="en-US" dirty="0" smtClean="0"/>
              <a:t>单</a:t>
            </a:r>
            <a:r>
              <a:rPr lang="zh-CN" altLang="en-US" dirty="0"/>
              <a:t>表数据达到多少的时候会影响数据库的查询性能？为什么？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主从复制机制的</a:t>
            </a:r>
            <a:r>
              <a:rPr lang="zh-CN" altLang="en-US" dirty="0"/>
              <a:t>原理概述是怎样的？常见的存在形式有哪些？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分库</a:t>
            </a:r>
            <a:r>
              <a:rPr lang="zh-CN" altLang="en-US" dirty="0"/>
              <a:t>分表中解释一下垂直和水平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不同的拆分</a:t>
            </a:r>
            <a:r>
              <a:rPr lang="zh-CN" altLang="en-US" dirty="0"/>
              <a:t>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分库</a:t>
            </a:r>
            <a:r>
              <a:rPr lang="zh-CN" altLang="en-US" dirty="0"/>
              <a:t>分表中垂直分库方案会带来哪些问题？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分布式</a:t>
            </a:r>
            <a:r>
              <a:rPr lang="zh-CN" altLang="en-US" dirty="0"/>
              <a:t>数据存储中间件如</a:t>
            </a:r>
            <a:r>
              <a:rPr lang="en-US" altLang="zh-CN" dirty="0" err="1"/>
              <a:t>mycat</a:t>
            </a:r>
            <a:r>
              <a:rPr lang="zh-CN" altLang="en-US" dirty="0"/>
              <a:t>的核心流程是什么？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概述</a:t>
            </a:r>
            <a:r>
              <a:rPr lang="zh-CN" altLang="en-US" dirty="0"/>
              <a:t>一下</a:t>
            </a:r>
            <a:r>
              <a:rPr lang="en-US" altLang="zh-CN" dirty="0" err="1"/>
              <a:t>mycat</a:t>
            </a:r>
            <a:r>
              <a:rPr lang="zh-CN" altLang="en-US" dirty="0"/>
              <a:t>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>
                <a:sym typeface="+mn-ea"/>
              </a:rPr>
              <a:t>解释一下全局表，</a:t>
            </a:r>
            <a:r>
              <a:rPr lang="en-US" altLang="zh-CN" dirty="0" smtClean="0">
                <a:sym typeface="+mn-ea"/>
              </a:rPr>
              <a:t>ER</a:t>
            </a:r>
            <a:r>
              <a:rPr lang="zh-CN" altLang="en-US" dirty="0" smtClean="0">
                <a:sym typeface="+mn-ea"/>
              </a:rPr>
              <a:t>表，分片表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en-US" dirty="0" smtClean="0"/>
              <a:t>M</a:t>
            </a:r>
            <a:r>
              <a:rPr lang="en-US" dirty="0" smtClean="0"/>
              <a:t>ycat</a:t>
            </a:r>
            <a:r>
              <a:rPr lang="zh-CN" altLang="en-US" dirty="0" smtClean="0"/>
              <a:t>的在分库分表之后，它是怎么支持联表查询的？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进行库表拆分时，拆分</a:t>
            </a:r>
            <a:r>
              <a:rPr lang="zh-CN" altLang="en-US" dirty="0"/>
              <a:t>规则怎么取舍？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M</a:t>
            </a:r>
            <a:r>
              <a:rPr lang="en-US" altLang="zh-CN" dirty="0" err="1" smtClean="0"/>
              <a:t>ycat</a:t>
            </a:r>
            <a:r>
              <a:rPr lang="zh-CN" altLang="en-US" dirty="0"/>
              <a:t>中全局</a:t>
            </a:r>
            <a:r>
              <a:rPr lang="en-US" altLang="zh-CN" dirty="0"/>
              <a:t>ID</a:t>
            </a:r>
            <a:r>
              <a:rPr lang="zh-CN" altLang="en-US" dirty="0"/>
              <a:t>方案有哪些？程序自定义全局</a:t>
            </a:r>
            <a:r>
              <a:rPr lang="en-US" altLang="zh-CN" dirty="0"/>
              <a:t>ID</a:t>
            </a:r>
            <a:r>
              <a:rPr lang="zh-CN" altLang="en-US" dirty="0"/>
              <a:t>的方案有哪些？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简述</a:t>
            </a:r>
            <a:r>
              <a:rPr lang="zh-CN" altLang="en-US" dirty="0"/>
              <a:t>一下一致性</a:t>
            </a:r>
            <a:r>
              <a:rPr lang="en-US" altLang="zh-CN" dirty="0"/>
              <a:t>hash</a:t>
            </a:r>
            <a:r>
              <a:rPr lang="zh-CN" altLang="en-US" dirty="0"/>
              <a:t>的原理？这样设计的好处是什么？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*  </a:t>
            </a:r>
            <a:r>
              <a:rPr lang="en-US" altLang="zh-CN" dirty="0" smtClean="0"/>
              <a:t>4</a:t>
            </a:r>
            <a:r>
              <a:rPr lang="zh-CN" altLang="en-US" dirty="0"/>
              <a:t>层负载和</a:t>
            </a:r>
            <a:r>
              <a:rPr lang="en-US" altLang="zh-CN" dirty="0"/>
              <a:t>7</a:t>
            </a:r>
            <a:r>
              <a:rPr lang="zh-CN" altLang="en-US" dirty="0"/>
              <a:t>层负载谁性能更高？为什么？这</a:t>
            </a:r>
            <a:r>
              <a:rPr lang="en-US" altLang="zh-CN" dirty="0"/>
              <a:t>2</a:t>
            </a:r>
            <a:r>
              <a:rPr lang="zh-CN" altLang="en-US" dirty="0"/>
              <a:t>者区别是什么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*  </a:t>
            </a:r>
            <a:r>
              <a:rPr lang="zh-CN" altLang="en-US" dirty="0" smtClean="0"/>
              <a:t>讲一讲高可用方案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61840" y="2940685"/>
            <a:ext cx="306705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zh-CN" sz="4800" b="1" dirty="0">
                <a:solidFill>
                  <a:schemeClr val="bg1"/>
                </a:solidFill>
                <a:ea typeface="微软雅黑" panose="020B0503020204020204" charset="-122"/>
                <a:cs typeface="+mn-ea"/>
                <a:sym typeface="+mn-lt"/>
              </a:rPr>
              <a:t>谢 谢 观 看</a:t>
            </a:r>
            <a:endParaRPr lang="zh-CN" altLang="zh-CN" sz="4800" b="1" dirty="0">
              <a:solidFill>
                <a:schemeClr val="bg1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9" name="图片 8" descr="小程序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080" y="5235575"/>
            <a:ext cx="986155" cy="9861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24170" y="555913"/>
            <a:ext cx="428625" cy="2385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专业互联网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57707" y="1401444"/>
            <a:ext cx="430887" cy="2144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教育服务平台</a:t>
            </a:r>
            <a:endParaRPr 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1420649" y="3661813"/>
            <a:ext cx="0" cy="137160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57963" y="95562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9295" y="5187315"/>
            <a:ext cx="1082040" cy="10820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75" y="6453004"/>
            <a:ext cx="12185015" cy="401320"/>
          </a:xfrm>
          <a:prstGeom prst="rect">
            <a:avLst/>
          </a:prstGeom>
          <a:gradFill>
            <a:gsLst>
              <a:gs pos="0">
                <a:srgbClr val="19CBFF">
                  <a:alpha val="56000"/>
                </a:srgbClr>
              </a:gs>
              <a:gs pos="62000">
                <a:srgbClr val="16B6FC">
                  <a:alpha val="60000"/>
                </a:srgbClr>
              </a:gs>
              <a:gs pos="100000">
                <a:srgbClr val="1996FE">
                  <a:alpha val="5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590" y="6501765"/>
            <a:ext cx="1148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做技术人的指路明灯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做职场生涯的精神导师                                                                                    泡学院官网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:http://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www.gupaoedu.com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 descr="LOGO(白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1300"/>
            <a:ext cx="1102995" cy="37147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308475" y="4121785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seven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老师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号</a:t>
            </a:r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 2781278695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rgbClr val="0E163B"/>
                </a:solidFill>
                <a:latin typeface="+mn-ea"/>
                <a:cs typeface="+mn-ea"/>
              </a:rPr>
              <a:t>产生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性能瓶颈的原因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1982" y="1378040"/>
            <a:ext cx="4046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、</a:t>
            </a:r>
            <a:r>
              <a:rPr lang="zh-CN" altLang="en-US" sz="4000" b="1" dirty="0"/>
              <a:t>数据库连接</a:t>
            </a:r>
            <a:r>
              <a:rPr lang="zh-CN" altLang="en-US" sz="4000" b="1" dirty="0" smtClean="0"/>
              <a:t>数</a:t>
            </a:r>
            <a:endParaRPr lang="zh-CN" altLang="en-US" sz="4000" b="1" dirty="0"/>
          </a:p>
          <a:p>
            <a:endParaRPr lang="zh-CN" altLang="en-US" sz="4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34014" y="2339133"/>
            <a:ext cx="558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、表数据量大</a:t>
            </a:r>
            <a:r>
              <a:rPr lang="en-US" altLang="zh-CN" sz="4000" b="1" dirty="0" smtClean="0"/>
              <a:t>【</a:t>
            </a:r>
            <a:r>
              <a:rPr lang="zh-CN" altLang="en-US" sz="4000" b="1" dirty="0" smtClean="0"/>
              <a:t>空间</a:t>
            </a:r>
            <a:r>
              <a:rPr lang="en-US" altLang="zh-CN" sz="4000" b="1" dirty="0"/>
              <a:t>】</a:t>
            </a:r>
            <a:endParaRPr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034013" y="3309676"/>
            <a:ext cx="519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3</a:t>
            </a:r>
            <a:r>
              <a:rPr lang="zh-CN" altLang="en-US" sz="4000" b="1" dirty="0" smtClean="0"/>
              <a:t>、硬件资源</a:t>
            </a:r>
            <a:r>
              <a:rPr lang="en-US" altLang="zh-CN" sz="4000" b="1" dirty="0" smtClean="0"/>
              <a:t>(QPS/TPS)</a:t>
            </a:r>
            <a:endParaRPr lang="zh-CN" altLang="en-US" sz="4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021982" y="4280219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…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等腰三角形 43"/>
          <p:cNvSpPr/>
          <p:nvPr/>
        </p:nvSpPr>
        <p:spPr>
          <a:xfrm>
            <a:off x="3399790" y="2202815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V="1">
            <a:off x="198120" y="3517900"/>
            <a:ext cx="1100455" cy="110426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5" y="2461895"/>
            <a:ext cx="12191365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745490" y="2203450"/>
            <a:ext cx="3209290" cy="2413000"/>
          </a:xfrm>
          <a:prstGeom prst="parallelogram">
            <a:avLst>
              <a:gd name="adj" fmla="val 482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6"/>
          <p:cNvSpPr txBox="1"/>
          <p:nvPr/>
        </p:nvSpPr>
        <p:spPr>
          <a:xfrm>
            <a:off x="1553210" y="2588895"/>
            <a:ext cx="1762760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0665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1066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4610" y="3132797"/>
            <a:ext cx="719759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 smtClean="0">
                <a:solidFill>
                  <a:srgbClr val="0E163B"/>
                </a:solidFill>
                <a:ea typeface="微软雅黑" panose="020B0503020204020204" charset="-122"/>
                <a:cs typeface="+mn-ea"/>
                <a:sym typeface="+mn-lt"/>
              </a:rPr>
              <a:t>大数据量数据库性能解决方案</a:t>
            </a:r>
            <a:endParaRPr lang="zh-CN" altLang="en-US" sz="3600" b="1" dirty="0">
              <a:solidFill>
                <a:srgbClr val="0E163B"/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61085" y="187325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解决方案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1085" y="1378527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读写分离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52518" y="2218438"/>
            <a:ext cx="8993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区别读、写多数据源方式进行数据的存储和</a:t>
            </a:r>
            <a:r>
              <a:rPr lang="zh-CN" altLang="en-US" sz="2400" b="1" dirty="0" smtClean="0"/>
              <a:t>加载。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数据</a:t>
            </a:r>
            <a:r>
              <a:rPr lang="zh-CN" altLang="en-US" sz="2400" b="1" dirty="0"/>
              <a:t>的存储（增删改）一般指定写数据源，数据的读取查询指定读数据源</a:t>
            </a:r>
            <a:endParaRPr lang="zh-CN" altLang="en-US" sz="2400" b="1" dirty="0"/>
          </a:p>
          <a:p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读写分离会基于主从复制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1035684" y="148907"/>
            <a:ext cx="61950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解决方案</a:t>
            </a:r>
            <a:r>
              <a:rPr lang="en-US" altLang="zh-CN" sz="3200" dirty="0" smtClean="0">
                <a:solidFill>
                  <a:srgbClr val="0E163B"/>
                </a:solidFill>
                <a:latin typeface="+mn-ea"/>
                <a:cs typeface="+mn-ea"/>
              </a:rPr>
              <a:t>-</a:t>
            </a:r>
            <a:r>
              <a:rPr lang="zh-CN" altLang="en-US" sz="3200" dirty="0" smtClean="0">
                <a:solidFill>
                  <a:srgbClr val="0E163B"/>
                </a:solidFill>
                <a:latin typeface="+mn-ea"/>
                <a:cs typeface="+mn-ea"/>
              </a:rPr>
              <a:t>读写分离</a:t>
            </a:r>
            <a:endParaRPr lang="zh-CN" sz="3200" dirty="0">
              <a:solidFill>
                <a:srgbClr val="0E163B"/>
              </a:solidFill>
              <a:latin typeface="+mn-ea"/>
              <a:cs typeface="+mn-ea"/>
            </a:endParaRPr>
          </a:p>
        </p:txBody>
      </p:sp>
      <p:pic>
        <p:nvPicPr>
          <p:cNvPr id="68" name="图片 6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0" y="186690"/>
            <a:ext cx="1067435" cy="359410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DB33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36390" y="736555"/>
            <a:ext cx="8516224" cy="5093344"/>
            <a:chOff x="1208722" y="186690"/>
            <a:chExt cx="8516224" cy="5093344"/>
          </a:xfrm>
        </p:grpSpPr>
        <p:sp>
          <p:nvSpPr>
            <p:cNvPr id="6" name="圆角矩形 5"/>
            <p:cNvSpPr/>
            <p:nvPr/>
          </p:nvSpPr>
          <p:spPr>
            <a:xfrm>
              <a:off x="1208722" y="1133376"/>
              <a:ext cx="161067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BI</a:t>
              </a:r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208722" y="3324662"/>
              <a:ext cx="161067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生产应用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993514" y="2223909"/>
              <a:ext cx="182308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  <a:r>
                <a:rPr lang="zh-CN" altLang="en-US" dirty="0" smtClean="0"/>
                <a:t>连接池</a:t>
              </a:r>
              <a:endParaRPr lang="zh-CN" altLang="en-US" dirty="0"/>
            </a:p>
          </p:txBody>
        </p:sp>
        <p:cxnSp>
          <p:nvCxnSpPr>
            <p:cNvPr id="10" name="肘形连接符 9"/>
            <p:cNvCxnSpPr>
              <a:stCxn id="6" idx="3"/>
              <a:endCxn id="7" idx="2"/>
            </p:cNvCxnSpPr>
            <p:nvPr/>
          </p:nvCxnSpPr>
          <p:spPr>
            <a:xfrm>
              <a:off x="2819400" y="1590576"/>
              <a:ext cx="1174114" cy="10905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16" idx="3"/>
              <a:endCxn id="7" idx="2"/>
            </p:cNvCxnSpPr>
            <p:nvPr/>
          </p:nvCxnSpPr>
          <p:spPr>
            <a:xfrm flipV="1">
              <a:off x="2819400" y="2681109"/>
              <a:ext cx="1174114" cy="11007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柱形 16"/>
            <p:cNvSpPr/>
            <p:nvPr/>
          </p:nvSpPr>
          <p:spPr>
            <a:xfrm>
              <a:off x="7874000" y="186690"/>
              <a:ext cx="14732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sp>
          <p:nvSpPr>
            <p:cNvPr id="23" name="圆柱形 22"/>
            <p:cNvSpPr/>
            <p:nvPr/>
          </p:nvSpPr>
          <p:spPr>
            <a:xfrm>
              <a:off x="7874000" y="2108510"/>
              <a:ext cx="14732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7880350" y="4063882"/>
              <a:ext cx="14732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cxnSp>
          <p:nvCxnSpPr>
            <p:cNvPr id="21" name="肘形连接符 20"/>
            <p:cNvCxnSpPr/>
            <p:nvPr/>
          </p:nvCxnSpPr>
          <p:spPr>
            <a:xfrm>
              <a:off x="5816600" y="2668409"/>
              <a:ext cx="2057400" cy="608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7" idx="6"/>
              <a:endCxn id="24" idx="2"/>
            </p:cNvCxnSpPr>
            <p:nvPr/>
          </p:nvCxnSpPr>
          <p:spPr>
            <a:xfrm>
              <a:off x="5816600" y="2681109"/>
              <a:ext cx="2063750" cy="19908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3" idx="1"/>
              <a:endCxn id="17" idx="3"/>
            </p:cNvCxnSpPr>
            <p:nvPr/>
          </p:nvCxnSpPr>
          <p:spPr>
            <a:xfrm rot="5400000" flipH="1" flipV="1">
              <a:off x="8257766" y="1755676"/>
              <a:ext cx="70566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589090" y="15649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主从复制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8404756" y="3324662"/>
              <a:ext cx="419028" cy="914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下箭头 53"/>
            <p:cNvSpPr/>
            <p:nvPr/>
          </p:nvSpPr>
          <p:spPr>
            <a:xfrm flipH="1" flipV="1">
              <a:off x="8379356" y="1334884"/>
              <a:ext cx="419028" cy="94880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616950" y="35841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主从复制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048396" y="24114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写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9098" y="1330789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读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439098" y="3694042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读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肘形连接符 58"/>
          <p:cNvCxnSpPr>
            <a:stCxn id="7" idx="6"/>
            <a:endCxn id="17" idx="2"/>
          </p:cNvCxnSpPr>
          <p:nvPr/>
        </p:nvCxnSpPr>
        <p:spPr>
          <a:xfrm flipV="1">
            <a:off x="5944268" y="1344631"/>
            <a:ext cx="2057400" cy="1886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738268" y="606941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思考：主从出现延时该怎么办？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10897</Words>
  <Application>WPS 演示</Application>
  <PresentationFormat>宽屏</PresentationFormat>
  <Paragraphs>837</Paragraphs>
  <Slides>56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微软雅黑 Light</vt:lpstr>
      <vt:lpstr>张海山锐线体简</vt:lpstr>
      <vt:lpstr>Roboto Thin</vt:lpstr>
      <vt:lpstr>Roboto Light</vt:lpstr>
      <vt:lpstr>Roboto Medium</vt:lpstr>
      <vt:lpstr>Calibri</vt:lpstr>
      <vt:lpstr>Arial Unicode MS</vt:lpstr>
      <vt:lpstr>黑体</vt:lpstr>
      <vt:lpstr>Roboto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1040</cp:revision>
  <dcterms:created xsi:type="dcterms:W3CDTF">2018-08-28T02:44:00Z</dcterms:created>
  <dcterms:modified xsi:type="dcterms:W3CDTF">2018-10-24T14:50:00Z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