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  <p:sldId id="260" r:id="rId7"/>
    <p:sldId id="262" r:id="rId8"/>
    <p:sldId id="264" r:id="rId9"/>
    <p:sldId id="265" r:id="rId10"/>
    <p:sldId id="269" r:id="rId11"/>
    <p:sldId id="266" r:id="rId1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E64"/>
    <a:srgbClr val="3D6C29"/>
    <a:srgbClr val="0DB49E"/>
    <a:srgbClr val="A2B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86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373063"/>
            <a:ext cx="6575425" cy="647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7"/>
          <p:cNvSpPr txBox="1"/>
          <p:nvPr/>
        </p:nvSpPr>
        <p:spPr>
          <a:xfrm>
            <a:off x="4295775" y="2573338"/>
            <a:ext cx="360045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Hdoop</a:t>
            </a:r>
            <a:endParaRPr lang="en-US" altLang="zh-CN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US" altLang="zh-CN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373063"/>
            <a:ext cx="6575425" cy="647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7"/>
          <p:cNvSpPr txBox="1"/>
          <p:nvPr/>
        </p:nvSpPr>
        <p:spPr>
          <a:xfrm>
            <a:off x="4295775" y="2852738"/>
            <a:ext cx="36004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097" y="70580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516255" y="2269173"/>
            <a:ext cx="36004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455920" y="264160"/>
            <a:ext cx="4643438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+mj-ea"/>
                <a:ea typeface="微软雅黑" panose="020B0503020204020204" pitchFamily="34" charset="-122"/>
              </a:rPr>
              <a:t>   MapReduce</a:t>
            </a:r>
            <a:endParaRPr lang="en-US" altLang="zh-CN" sz="4000" b="1" dirty="0">
              <a:solidFill>
                <a:srgbClr val="3D6C29"/>
              </a:solidFill>
              <a:latin typeface="+mj-ea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+mj-ea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solidFill>
                  <a:srgbClr val="3D6C29"/>
                </a:solidFill>
                <a:latin typeface="+mj-ea"/>
                <a:ea typeface="微软雅黑" panose="020B0503020204020204" pitchFamily="34" charset="-122"/>
              </a:rPr>
              <a:t>的简单介绍</a:t>
            </a:r>
            <a:endParaRPr lang="zh-CN" altLang="en-US" sz="3200" b="1" dirty="0">
              <a:solidFill>
                <a:srgbClr val="3D6C29"/>
              </a:solidFill>
              <a:latin typeface="+mj-ea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7740" y="1465580"/>
            <a:ext cx="70523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MapReduce是一种编程模型，用于大规模数据集（大于1TB）的并行运算。概念"Map（映射）"和"Reduce（归约）"，是它们的主要思想，都是从函数式编程语言里借来的，还有从矢量编程语言里借来的特性。它极大地方便了编程人员在不会分布式并行编程的情况下，将自己的程序运行在分布式系统上。 当前的软件实现是指定一个Map（映射）函数，用来把一组键值对映射成一组新的键值对，指定并发的Reduce（归约）函数，用来保证所有映射的键值对中的每一个共享相同的键组。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-635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4"/>
          <p:cNvSpPr txBox="1"/>
          <p:nvPr/>
        </p:nvSpPr>
        <p:spPr>
          <a:xfrm>
            <a:off x="2555875" y="-6350"/>
            <a:ext cx="70802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</a:t>
            </a:r>
            <a:endParaRPr lang="zh-CN" altLang="zh-CN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" name="Shape 216" descr="e7d195523061f1c0600ade85ab8d19863d296bbd6d3c8047FB0A4867354E4F1E3A7DEAE3C4C4B5C9777EC9E9D7F78045DB0296A4194571101A21F67FC7D6C39966CE50B69116E2EE84E571E25F3C0CCEA2C11F68A89DB8E79BCE4760D120304A06B74A364C7A6E7DD9B71142EDCA25988E8EAB3823924943D25E431E7B24978EA41CFFD5B11D45C216496D19A90934E5D3DE6F1CBCC552A2"/>
          <p:cNvSpPr/>
          <p:nvPr/>
        </p:nvSpPr>
        <p:spPr>
          <a:xfrm>
            <a:off x="1121410" y="914400"/>
            <a:ext cx="9968865" cy="2362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MapReduce运行时，首先通过Map读取HDFS中的数据，然后经过拆分，将每个文件中的每行数据拆分成键值对，最后输出作为Reduce的输入，经过Reduce的处理，最后输出文件。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114051go5e31a55e04joa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55" y="3275965"/>
            <a:ext cx="9994265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4"/>
          <p:cNvSpPr txBox="1"/>
          <p:nvPr/>
        </p:nvSpPr>
        <p:spPr>
          <a:xfrm>
            <a:off x="4349750" y="26003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2640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72515" y="967105"/>
            <a:ext cx="1085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Mapper任务可以分为六个阶段：</a:t>
            </a:r>
            <a:endParaRPr lang="zh-CN" altLang="en-US"/>
          </a:p>
        </p:txBody>
      </p:sp>
      <p:pic>
        <p:nvPicPr>
          <p:cNvPr id="3" name="图片 2" descr="114121axxf70h90taoxhx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30" y="967105"/>
            <a:ext cx="6173470" cy="4458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530" y="1494155"/>
            <a:ext cx="5703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第一阶段是把输入文件按照一定的标准分片 (InputSplit)，每个输入片的大小是固定的。默认情况下，输入片(InputSplit)的大小与数据块的大小相同。如果数据块(Block)的大小是默认值64MB，输入文件有两个，一个是32MB，一个是72MB。那么小的文件是一个输入片，大文件会分为两个数据块，那么是两个输入片，一共产生三个输入片。每一个输入片由一个Mapper进程处理，这里的三个输入片，会有三个Mapper进程处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530" y="3960495"/>
            <a:ext cx="5349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第二阶段是对输入片中的记录按照一定的规则解析成键值对，有个默认规则是把每一行文本内容解析成键值对，这里的“键”是每一行的起始位置(单位是字节)，“值”是本行的文本内容。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530" y="5425440"/>
            <a:ext cx="6642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第三阶段是调用Mapper类中的map方法，在第二阶段中解析出来的每一个键值对，调用一次map方法，如果有1000个键值对，就会调用1000次map方法，每一次调用map方法会输出零个或者多个键值对。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26003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" name="加号 68"/>
          <p:cNvSpPr/>
          <p:nvPr/>
        </p:nvSpPr>
        <p:spPr>
          <a:xfrm>
            <a:off x="4319588" y="1797050"/>
            <a:ext cx="336550" cy="336550"/>
          </a:xfrm>
          <a:prstGeom prst="mathPlus">
            <a:avLst>
              <a:gd name="adj1" fmla="val 19520"/>
            </a:avLst>
          </a:prstGeom>
          <a:solidFill>
            <a:srgbClr val="0DB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114121axxf70h90taoxhx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80" y="1397635"/>
            <a:ext cx="6323965" cy="4164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745" y="1101725"/>
            <a:ext cx="52539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阶段是按照一定的规则对第三阶段输出的键值对进行分区，分区是基于键进行的，比如我们的键表示省份(如北京、上海、山东等)，那么就可以按照不同省份进行分区，同一个省份的键值对划分到一个区中。默认情况下只有一个区，分区的数量就是Reducer任务运行的数量，因此默认只有一个Reducer任务。</a:t>
            </a:r>
            <a:endParaRPr lang="zh-CN" altLang="en-US"/>
          </a:p>
          <a:p>
            <a:r>
              <a:rPr lang="zh-CN" altLang="en-US"/>
              <a:t> 第五阶段是对每个分区中的键值对进行排序。首先，按照键进行排序，对于键相同的键值对，按照值进行排序。比如三个键值 对&lt;2,2&gt;、&lt;1,3&gt;、&lt;2,1&gt;，键和值分别是整数。那么排序后的结果 是&lt;1,3&gt;、&lt;2,1&gt;、&lt;2,2&gt;。如果有第六阶段，那么进入第六阶段；如果没有，直接输出到本地的linux 文件中。</a:t>
            </a:r>
            <a:endParaRPr lang="zh-CN" altLang="en-US"/>
          </a:p>
          <a:p>
            <a:r>
              <a:rPr lang="zh-CN" altLang="en-US"/>
              <a:t>第六阶段是对数据进行归约处理，也就是reduce处理，通常情况下的Comber过程，键相等的键值对会调用一次reduce方法，经过这一阶段，数据量会减少，归约后的数据输出到本地的linxu文件中。本阶段默认是没有的，需要用户自己增加这一阶段的代码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5" name="组合 14"/>
          <p:cNvGrpSpPr/>
          <p:nvPr/>
        </p:nvGrpSpPr>
        <p:grpSpPr>
          <a:xfrm>
            <a:off x="5969000" y="2808288"/>
            <a:ext cx="508000" cy="509587"/>
            <a:chOff x="7784371" y="670910"/>
            <a:chExt cx="509051" cy="509051"/>
          </a:xfrm>
        </p:grpSpPr>
        <p:sp>
          <p:nvSpPr>
            <p:cNvPr id="16" name="椭圆 15"/>
            <p:cNvSpPr/>
            <p:nvPr/>
          </p:nvSpPr>
          <p:spPr>
            <a:xfrm>
              <a:off x="7784371" y="670910"/>
              <a:ext cx="509051" cy="5090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KSO_Shape"/>
            <p:cNvSpPr/>
            <p:nvPr/>
          </p:nvSpPr>
          <p:spPr bwMode="auto">
            <a:xfrm>
              <a:off x="7909472" y="831163"/>
              <a:ext cx="267679" cy="215482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rgbClr val="A2BB7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Text Placeholder 3"/>
          <p:cNvSpPr txBox="1"/>
          <p:nvPr/>
        </p:nvSpPr>
        <p:spPr>
          <a:xfrm>
            <a:off x="5118100" y="3744913"/>
            <a:ext cx="2209800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br>
              <a:rPr lang="en-US" altLang="x-none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114201iuuiuu0eraemau5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1227455"/>
            <a:ext cx="6926580" cy="4403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530" y="1325880"/>
            <a:ext cx="498348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Reduce</a:t>
            </a:r>
            <a:r>
              <a:rPr lang="zh-CN" altLang="zh-CN" sz="2000"/>
              <a:t>任务分为三个阶段：</a:t>
            </a:r>
            <a:endParaRPr lang="zh-CN" altLang="zh-CN" sz="2000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 sz="2000"/>
              <a:t>1）shuffe: 第一阶段是Reducer任务会主动从Mapper任务复制其输出的键值对，Mapper任务可能会有很多，因此Reducer会复制多个Mapper的输出。 </a:t>
            </a:r>
            <a:endParaRPr lang="zh-CN" altLang="zh-CN" sz="2000"/>
          </a:p>
          <a:p>
            <a:r>
              <a:rPr lang="zh-CN" altLang="zh-CN" sz="2000"/>
              <a:t>              2）sort:第二阶段是把复制到Reducer本地数据，全部进行合并，即把分散的数据合并成一个大的数据，再对合并后的数据排序。</a:t>
            </a:r>
            <a:endParaRPr lang="zh-CN" altLang="zh-CN" sz="2000"/>
          </a:p>
          <a:p>
            <a:r>
              <a:rPr lang="zh-CN" altLang="zh-CN" sz="2000"/>
              <a:t>              3）Reduce：第三阶段是对排序后的键值对调用reduce方法，键相等的键值对调用一次reduce方法，每次调用会产生零个或者多个键值对，最后把这些输出的键值对写入到HDFS文件中。</a:t>
            </a:r>
            <a:endParaRPr lang="zh-CN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078605" y="481330"/>
            <a:ext cx="7189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</a:rPr>
              <a:t>Mapper</a:t>
            </a:r>
            <a:r>
              <a:rPr lang="zh-CN" altLang="en-US" sz="2000">
                <a:latin typeface="+mj-ea"/>
              </a:rPr>
              <a:t>和</a:t>
            </a:r>
            <a:r>
              <a:rPr lang="en-US" altLang="zh-CN" sz="2000">
                <a:latin typeface="+mj-ea"/>
              </a:rPr>
              <a:t>Reduce</a:t>
            </a:r>
            <a:r>
              <a:rPr lang="zh-CN" altLang="en-US" sz="2000">
                <a:latin typeface="+mj-ea"/>
              </a:rPr>
              <a:t>的输入格式：</a:t>
            </a:r>
            <a:endParaRPr lang="zh-CN" altLang="en-US" sz="2000">
              <a:latin typeface="+mj-ea"/>
            </a:endParaRPr>
          </a:p>
          <a:p>
            <a:endParaRPr lang="zh-CN" altLang="en-US" sz="2000">
              <a:latin typeface="+mj-ea"/>
            </a:endParaRPr>
          </a:p>
          <a:p>
            <a:r>
              <a:rPr lang="zh-CN" altLang="en-US" sz="2000">
                <a:latin typeface="+mj-ea"/>
              </a:rPr>
              <a:t>Mapper的输入格式为：</a:t>
            </a:r>
            <a:endParaRPr lang="zh-CN" altLang="en-US" sz="2000">
              <a:latin typeface="+mj-ea"/>
            </a:endParaRPr>
          </a:p>
          <a:p>
            <a:r>
              <a:rPr lang="zh-CN" altLang="en-US" sz="2000">
                <a:latin typeface="+mj-ea"/>
              </a:rPr>
              <a:t>          Mapper的输入数据(k1,v1)格式是：默认的按行分的键值对&lt;“行的首字节”, “行的内容”&gt;。</a:t>
            </a:r>
            <a:endParaRPr lang="zh-CN" altLang="en-US" sz="2000">
              <a:latin typeface="+mj-ea"/>
            </a:endParaRPr>
          </a:p>
          <a:p>
            <a:r>
              <a:rPr lang="zh-CN" altLang="en-US" sz="2000">
                <a:latin typeface="+mj-ea"/>
              </a:rPr>
              <a:t>  Reduce的内容：</a:t>
            </a:r>
            <a:endParaRPr lang="zh-CN" altLang="en-US" sz="2000">
              <a:latin typeface="+mj-ea"/>
            </a:endParaRPr>
          </a:p>
          <a:p>
            <a:endParaRPr lang="zh-CN" altLang="en-US" sz="2000">
              <a:latin typeface="+mj-ea"/>
            </a:endParaRPr>
          </a:p>
          <a:p>
            <a:r>
              <a:rPr lang="zh-CN" altLang="en-US" sz="2000">
                <a:latin typeface="+mj-ea"/>
              </a:rPr>
              <a:t>          Reducer的输入数据格式是：把相同的键合并后的键值对：&lt;key,[list of value]&gt;</a:t>
            </a:r>
            <a:endParaRPr lang="zh-CN" altLang="en-US" sz="200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010" y="481330"/>
            <a:ext cx="217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注意：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4219575" y="4209415"/>
            <a:ext cx="6907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Reduce</a:t>
            </a:r>
            <a:r>
              <a:rPr lang="zh-CN" altLang="en-US" sz="3600"/>
              <a:t>任务中，</a:t>
            </a:r>
            <a:r>
              <a:rPr lang="en-US" altLang="zh-CN" sz="3600"/>
              <a:t>reduce</a:t>
            </a:r>
            <a:r>
              <a:rPr lang="zh-CN" altLang="en-US" sz="3600"/>
              <a:t>函数的</a:t>
            </a:r>
            <a:r>
              <a:rPr lang="en-US" altLang="zh-CN" sz="3600"/>
              <a:t>Iterable</a:t>
            </a:r>
            <a:r>
              <a:rPr lang="zh-CN" altLang="en-US" sz="3600"/>
              <a:t>接口只能使用一次。</a:t>
            </a:r>
            <a:endParaRPr lang="zh-CN" altLang="en-US" sz="3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9" name="图片 1"/>
          <p:cNvPicPr>
            <a:picLocks noChangeAspect="1"/>
          </p:cNvPicPr>
          <p:nvPr/>
        </p:nvPicPr>
        <p:blipFill>
          <a:blip r:embed="rId1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Partitioner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2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36650" y="1627505"/>
            <a:ext cx="104171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Partioner分区类中的作用：</a:t>
            </a:r>
            <a:endParaRPr lang="zh-CN" altLang="en-US"/>
          </a:p>
          <a:p>
            <a:r>
              <a:rPr lang="zh-CN" altLang="en-US"/>
              <a:t>    在进行MapReduce计算时，有时候需要把最终的输出数据分到不同的文件中，比如按照省份划分的话，需要把同一省份的数据放到一个文件中；按照性别划分的话，需要把同一性别的数据放到一个文件中。我们知道最终的输出数据是来自于Reducer任务。那么，如果要得到多个文件，意味着有同样数量的Reducer任务在运行。Reducer任务的数据来自于Mapper任务，也就说Mapper任务要划分数据，对于不同的数据分配给不同的Reducer任务运行。Mapper任务划分数据的过程就称作Partition。负责实现划分数据的类称作Partitioner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简而言之，就是将Mapper后键值对，分配给不同的Reduce执行。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默认情况下，会根据键值对的“键”进行分区。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2-140405103935L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3175"/>
            <a:ext cx="12230735" cy="6835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8755" y="740410"/>
            <a:ext cx="973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                     </a:t>
            </a:r>
            <a:r>
              <a:rPr lang="en-US" altLang="zh-CN" sz="4000"/>
              <a:t>  Combiner</a:t>
            </a:r>
            <a:endParaRPr lang="en-US" alt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1089660" y="1721485"/>
            <a:ext cx="10743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（combiner阶段：也可以称为local reduce）combiner阶段是可以选择的，combiner其实也是一种reduce操。Combiner是一个本地化的reduce操作，它是map运算的后续操作，主要是在map计算出中间文件前做一个简单的合并重复key值的操作，例如我们对文件里的单词频率做统计，map计算时候如果碰到一个Hadoop的单词就会记录为1，但是这篇文章里hadoop可能会出现n多次，那么map输出文件冗余就会很多，因此在reduce计算前对相同的key做一个合并操作，那么文件会变小，这样就提高了宽带的传输效率，毕竟hadoop计算力宽带资源往往是计算的瓶颈也是最为宝贵的资源，但是combiner操作是有风险的，使用它的原则是combiner的输入不会影响到reduce计算的最终输入，例如：如果计算只是求总数，最大值，最小值可以使用combiner，但是做平均值计算使用combiner的话，最终的reduce计算结果就会出错。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2722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微软雅黑</vt:lpstr>
      <vt:lpstr>Calibri</vt:lpstr>
      <vt:lpstr>Agency FB</vt:lpstr>
      <vt:lpstr>Candara</vt:lpstr>
      <vt:lpstr>STIXGeneral-Bold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41</cp:revision>
  <dcterms:created xsi:type="dcterms:W3CDTF">2017-05-31T06:42:00Z</dcterms:created>
  <dcterms:modified xsi:type="dcterms:W3CDTF">2017-05-31T14:23:10Z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