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660"/>
  </p:normalViewPr>
  <p:slideViewPr>
    <p:cSldViewPr>
      <p:cViewPr varScale="1">
        <p:scale>
          <a:sx n="93" d="100"/>
          <a:sy n="93" d="100"/>
        </p:scale>
        <p:origin x="1092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23678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大数据技术图解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7864" y="3651870"/>
            <a:ext cx="3214710" cy="910835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签名：大海哥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40"/>
          <p:cNvSpPr txBox="1"/>
          <p:nvPr/>
        </p:nvSpPr>
        <p:spPr>
          <a:xfrm>
            <a:off x="4029235" y="645085"/>
            <a:ext cx="252028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统一命名服务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267744" y="1059581"/>
            <a:ext cx="4824536" cy="276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40"/>
          <p:cNvSpPr txBox="1"/>
          <p:nvPr/>
        </p:nvSpPr>
        <p:spPr>
          <a:xfrm>
            <a:off x="2267744" y="1059582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5759" y="1419622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75856" y="1870138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/service</a:t>
            </a:r>
            <a:endParaRPr lang="zh-CN" altLang="en-US" sz="1200" dirty="0"/>
          </a:p>
        </p:txBody>
      </p:sp>
      <p:cxnSp>
        <p:nvCxnSpPr>
          <p:cNvPr id="14" name="肘形连接符 13"/>
          <p:cNvCxnSpPr>
            <a:stCxn id="10" idx="2"/>
            <a:endCxn id="13" idx="1"/>
          </p:cNvCxnSpPr>
          <p:nvPr/>
        </p:nvCxnSpPr>
        <p:spPr>
          <a:xfrm rot="16200000" flipH="1">
            <a:off x="3011573" y="1749871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1520" y="4227934"/>
            <a:ext cx="81090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21068" y="4223193"/>
            <a:ext cx="818683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222580"/>
            <a:ext cx="8413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18" name="TextBox 140"/>
          <p:cNvSpPr txBox="1"/>
          <p:nvPr/>
        </p:nvSpPr>
        <p:spPr>
          <a:xfrm>
            <a:off x="1297507" y="3838015"/>
            <a:ext cx="97205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49360" y="2270428"/>
            <a:ext cx="1499081" cy="373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zh-CN" altLang="en-US" sz="1200" dirty="0" smtClean="0"/>
              <a:t>注册登录服务</a:t>
            </a:r>
            <a:endParaRPr lang="en-US" altLang="zh-CN" sz="1200" dirty="0"/>
          </a:p>
          <a:p>
            <a:pPr algn="ctr"/>
            <a:r>
              <a:rPr lang="en-US" altLang="zh-CN" sz="1200" dirty="0" smtClean="0"/>
              <a:t>www.baidu.com</a:t>
            </a:r>
          </a:p>
        </p:txBody>
      </p:sp>
      <p:cxnSp>
        <p:nvCxnSpPr>
          <p:cNvPr id="22" name="直接箭头连接符 21"/>
          <p:cNvCxnSpPr>
            <a:stCxn id="15" idx="0"/>
            <a:endCxn id="21" idx="1"/>
          </p:cNvCxnSpPr>
          <p:nvPr/>
        </p:nvCxnSpPr>
        <p:spPr>
          <a:xfrm flipV="1">
            <a:off x="656973" y="2457093"/>
            <a:ext cx="3492387" cy="17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21" idx="1"/>
          </p:cNvCxnSpPr>
          <p:nvPr/>
        </p:nvCxnSpPr>
        <p:spPr>
          <a:xfrm flipV="1">
            <a:off x="1930410" y="2457093"/>
            <a:ext cx="2218950" cy="17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21" idx="1"/>
          </p:cNvCxnSpPr>
          <p:nvPr/>
        </p:nvCxnSpPr>
        <p:spPr>
          <a:xfrm flipV="1">
            <a:off x="3192494" y="2457093"/>
            <a:ext cx="956866" cy="17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0"/>
          <p:cNvSpPr txBox="1"/>
          <p:nvPr/>
        </p:nvSpPr>
        <p:spPr>
          <a:xfrm>
            <a:off x="2290907" y="3833508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TextBox 140"/>
          <p:cNvSpPr txBox="1"/>
          <p:nvPr/>
        </p:nvSpPr>
        <p:spPr>
          <a:xfrm>
            <a:off x="3423081" y="3873255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9" name="肘形连接符 28"/>
          <p:cNvCxnSpPr>
            <a:stCxn id="13" idx="2"/>
            <a:endCxn id="21" idx="1"/>
          </p:cNvCxnSpPr>
          <p:nvPr/>
        </p:nvCxnSpPr>
        <p:spPr>
          <a:xfrm rot="16200000" flipH="1">
            <a:off x="3879774" y="2187506"/>
            <a:ext cx="298923" cy="240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105664" y="2725854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192.168.22.13</a:t>
            </a:r>
            <a:endParaRPr lang="en-US" altLang="zh-CN" sz="1200" dirty="0" smtClean="0"/>
          </a:p>
        </p:txBody>
      </p:sp>
      <p:sp>
        <p:nvSpPr>
          <p:cNvPr id="36" name="矩形 35"/>
          <p:cNvSpPr/>
          <p:nvPr/>
        </p:nvSpPr>
        <p:spPr>
          <a:xfrm>
            <a:off x="5105664" y="3444046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192.168.22.15</a:t>
            </a:r>
            <a:endParaRPr lang="en-US" altLang="zh-CN" sz="1200" dirty="0" smtClean="0"/>
          </a:p>
        </p:txBody>
      </p:sp>
      <p:sp>
        <p:nvSpPr>
          <p:cNvPr id="45" name="矩形 44"/>
          <p:cNvSpPr/>
          <p:nvPr/>
        </p:nvSpPr>
        <p:spPr>
          <a:xfrm>
            <a:off x="5105664" y="3084950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192.168.22.14</a:t>
            </a:r>
            <a:endParaRPr lang="zh-CN" altLang="en-US" sz="1200" dirty="0"/>
          </a:p>
        </p:txBody>
      </p:sp>
      <p:cxnSp>
        <p:nvCxnSpPr>
          <p:cNvPr id="50" name="肘形连接符 49"/>
          <p:cNvCxnSpPr>
            <a:endCxn id="35" idx="1"/>
          </p:cNvCxnSpPr>
          <p:nvPr/>
        </p:nvCxnSpPr>
        <p:spPr>
          <a:xfrm rot="16200000" flipH="1">
            <a:off x="4896245" y="2654935"/>
            <a:ext cx="212074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45" idx="1"/>
          </p:cNvCxnSpPr>
          <p:nvPr/>
        </p:nvCxnSpPr>
        <p:spPr>
          <a:xfrm rot="16200000" flipH="1">
            <a:off x="4735818" y="2853604"/>
            <a:ext cx="532928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36" idx="1"/>
          </p:cNvCxnSpPr>
          <p:nvPr/>
        </p:nvCxnSpPr>
        <p:spPr>
          <a:xfrm rot="16200000" flipH="1">
            <a:off x="4544578" y="3021459"/>
            <a:ext cx="915409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21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 animBg="1"/>
      <p:bldP spid="15" grpId="0" animBg="1"/>
      <p:bldP spid="16" grpId="0" animBg="1"/>
      <p:bldP spid="17" grpId="0" animBg="1"/>
      <p:bldP spid="18" grpId="0"/>
      <p:bldP spid="21" grpId="0" animBg="1"/>
      <p:bldP spid="25" grpId="0"/>
      <p:bldP spid="26" grpId="0"/>
      <p:bldP spid="35" grpId="0" animBg="1"/>
      <p:bldP spid="36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40"/>
          <p:cNvSpPr txBox="1"/>
          <p:nvPr/>
        </p:nvSpPr>
        <p:spPr>
          <a:xfrm>
            <a:off x="4029235" y="645085"/>
            <a:ext cx="25202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软</a:t>
            </a: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负载均衡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AutoShape 2" descr="“大型主机”的图片搜索结果"/>
          <p:cNvSpPr>
            <a:spLocks noChangeAspect="1" noChangeArrowheads="1"/>
          </p:cNvSpPr>
          <p:nvPr/>
        </p:nvSpPr>
        <p:spPr bwMode="auto">
          <a:xfrm>
            <a:off x="216652" y="2530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267744" y="1059581"/>
            <a:ext cx="4824536" cy="2769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140"/>
          <p:cNvSpPr txBox="1"/>
          <p:nvPr/>
        </p:nvSpPr>
        <p:spPr>
          <a:xfrm>
            <a:off x="2267744" y="1059582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65759" y="1419622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275856" y="1870138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/service</a:t>
            </a:r>
            <a:endParaRPr lang="zh-CN" altLang="en-US" sz="1200" dirty="0"/>
          </a:p>
        </p:txBody>
      </p:sp>
      <p:cxnSp>
        <p:nvCxnSpPr>
          <p:cNvPr id="14" name="肘形连接符 13"/>
          <p:cNvCxnSpPr>
            <a:stCxn id="10" idx="2"/>
            <a:endCxn id="13" idx="1"/>
          </p:cNvCxnSpPr>
          <p:nvPr/>
        </p:nvCxnSpPr>
        <p:spPr>
          <a:xfrm rot="16200000" flipH="1">
            <a:off x="3011573" y="1749871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51520" y="4227934"/>
            <a:ext cx="81090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21068" y="4223193"/>
            <a:ext cx="818683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222580"/>
            <a:ext cx="8413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client3</a:t>
            </a:r>
            <a:endParaRPr lang="zh-CN" altLang="en-US" dirty="0"/>
          </a:p>
        </p:txBody>
      </p:sp>
      <p:sp>
        <p:nvSpPr>
          <p:cNvPr id="18" name="TextBox 140"/>
          <p:cNvSpPr txBox="1"/>
          <p:nvPr/>
        </p:nvSpPr>
        <p:spPr>
          <a:xfrm>
            <a:off x="1297507" y="3838015"/>
            <a:ext cx="972057" cy="294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49360" y="2270428"/>
            <a:ext cx="1499081" cy="3733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zh-CN" altLang="en-US" sz="1200" dirty="0" smtClean="0"/>
              <a:t>注册登录服务</a:t>
            </a:r>
            <a:endParaRPr lang="en-US" altLang="zh-CN" sz="1200" dirty="0"/>
          </a:p>
          <a:p>
            <a:pPr algn="ctr"/>
            <a:r>
              <a:rPr lang="en-US" altLang="zh-CN" sz="1200" dirty="0" smtClean="0"/>
              <a:t>www.baidu.com</a:t>
            </a:r>
          </a:p>
        </p:txBody>
      </p:sp>
      <p:cxnSp>
        <p:nvCxnSpPr>
          <p:cNvPr id="22" name="直接箭头连接符 21"/>
          <p:cNvCxnSpPr>
            <a:stCxn id="15" idx="0"/>
            <a:endCxn id="21" idx="1"/>
          </p:cNvCxnSpPr>
          <p:nvPr/>
        </p:nvCxnSpPr>
        <p:spPr>
          <a:xfrm flipV="1">
            <a:off x="656973" y="2457093"/>
            <a:ext cx="3492387" cy="17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21" idx="1"/>
          </p:cNvCxnSpPr>
          <p:nvPr/>
        </p:nvCxnSpPr>
        <p:spPr>
          <a:xfrm flipV="1">
            <a:off x="1930410" y="2457093"/>
            <a:ext cx="2218950" cy="17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21" idx="1"/>
          </p:cNvCxnSpPr>
          <p:nvPr/>
        </p:nvCxnSpPr>
        <p:spPr>
          <a:xfrm flipV="1">
            <a:off x="3192494" y="2457093"/>
            <a:ext cx="956866" cy="176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0"/>
          <p:cNvSpPr txBox="1"/>
          <p:nvPr/>
        </p:nvSpPr>
        <p:spPr>
          <a:xfrm>
            <a:off x="2290907" y="3833508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TextBox 140"/>
          <p:cNvSpPr txBox="1"/>
          <p:nvPr/>
        </p:nvSpPr>
        <p:spPr>
          <a:xfrm>
            <a:off x="3423081" y="3873255"/>
            <a:ext cx="972057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访问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29" name="肘形连接符 28"/>
          <p:cNvCxnSpPr>
            <a:stCxn id="13" idx="2"/>
            <a:endCxn id="21" idx="1"/>
          </p:cNvCxnSpPr>
          <p:nvPr/>
        </p:nvCxnSpPr>
        <p:spPr>
          <a:xfrm rot="16200000" flipH="1">
            <a:off x="3879774" y="2187506"/>
            <a:ext cx="298923" cy="2402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105664" y="2725854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192.168.22.13 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60</a:t>
            </a:r>
          </a:p>
        </p:txBody>
      </p:sp>
      <p:sp>
        <p:nvSpPr>
          <p:cNvPr id="36" name="矩形 35"/>
          <p:cNvSpPr/>
          <p:nvPr/>
        </p:nvSpPr>
        <p:spPr>
          <a:xfrm>
            <a:off x="5105664" y="3444046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192.168.22.15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55</a:t>
            </a:r>
          </a:p>
        </p:txBody>
      </p:sp>
      <p:sp>
        <p:nvSpPr>
          <p:cNvPr id="45" name="矩形 44"/>
          <p:cNvSpPr/>
          <p:nvPr/>
        </p:nvSpPr>
        <p:spPr>
          <a:xfrm>
            <a:off x="5105664" y="3084950"/>
            <a:ext cx="1914608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192.168.22.14 </a:t>
            </a:r>
            <a:r>
              <a:rPr lang="zh-CN" altLang="en-US" sz="1200" dirty="0" smtClean="0"/>
              <a:t>访问数</a:t>
            </a:r>
            <a:r>
              <a:rPr lang="en-US" altLang="zh-CN" sz="1200" dirty="0" smtClean="0"/>
              <a:t>50</a:t>
            </a:r>
            <a:endParaRPr lang="zh-CN" altLang="en-US" sz="1200" dirty="0"/>
          </a:p>
        </p:txBody>
      </p:sp>
      <p:cxnSp>
        <p:nvCxnSpPr>
          <p:cNvPr id="50" name="肘形连接符 49"/>
          <p:cNvCxnSpPr>
            <a:endCxn id="35" idx="1"/>
          </p:cNvCxnSpPr>
          <p:nvPr/>
        </p:nvCxnSpPr>
        <p:spPr>
          <a:xfrm rot="16200000" flipH="1">
            <a:off x="4896245" y="2654935"/>
            <a:ext cx="212074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45" idx="1"/>
          </p:cNvCxnSpPr>
          <p:nvPr/>
        </p:nvCxnSpPr>
        <p:spPr>
          <a:xfrm rot="16200000" flipH="1">
            <a:off x="4735818" y="2853604"/>
            <a:ext cx="532928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36" idx="1"/>
          </p:cNvCxnSpPr>
          <p:nvPr/>
        </p:nvCxnSpPr>
        <p:spPr>
          <a:xfrm rot="16200000" flipH="1">
            <a:off x="4544578" y="3021459"/>
            <a:ext cx="915409" cy="206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1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 animBg="1"/>
      <p:bldP spid="15" grpId="0" animBg="1"/>
      <p:bldP spid="16" grpId="0" animBg="1"/>
      <p:bldP spid="17" grpId="0" animBg="1"/>
      <p:bldP spid="18" grpId="0"/>
      <p:bldP spid="21" grpId="0" animBg="1"/>
      <p:bldP spid="25" grpId="0"/>
      <p:bldP spid="26" grpId="0"/>
      <p:bldP spid="35" grpId="0" animBg="1"/>
      <p:bldP spid="36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3779912" y="627534"/>
            <a:ext cx="137694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监听器原理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635646"/>
            <a:ext cx="2520280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TextBox 140"/>
          <p:cNvSpPr txBox="1"/>
          <p:nvPr/>
        </p:nvSpPr>
        <p:spPr>
          <a:xfrm>
            <a:off x="1271734" y="1288881"/>
            <a:ext cx="13769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Main()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线程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" name="TextBox 140"/>
          <p:cNvSpPr txBox="1"/>
          <p:nvPr/>
        </p:nvSpPr>
        <p:spPr>
          <a:xfrm>
            <a:off x="683568" y="1793535"/>
            <a:ext cx="1308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创建</a:t>
            </a:r>
            <a:r>
              <a:rPr lang="en-US" altLang="zh-CN" sz="12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zkClient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60204" y="2039086"/>
            <a:ext cx="1008112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Listener</a:t>
            </a:r>
            <a:endParaRPr lang="zh-CN" alt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1953031" y="2556079"/>
            <a:ext cx="1008112" cy="36004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connect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652120" y="1635646"/>
            <a:ext cx="2520280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678801" y="1897738"/>
            <a:ext cx="1701511" cy="8900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TextBox 140"/>
          <p:cNvSpPr txBox="1"/>
          <p:nvPr/>
        </p:nvSpPr>
        <p:spPr>
          <a:xfrm>
            <a:off x="5760132" y="1640416"/>
            <a:ext cx="16113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注册的监听器</a:t>
            </a:r>
            <a:r>
              <a:rPr lang="zh-CN" altLang="en-US" sz="12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列表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8" name="TextBox 140"/>
          <p:cNvSpPr txBox="1"/>
          <p:nvPr/>
        </p:nvSpPr>
        <p:spPr>
          <a:xfrm>
            <a:off x="5760132" y="1919416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en-US" altLang="zh-CN" sz="10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Client:ip:port</a:t>
            </a: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:/path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987824" y="2715766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275856" y="2196415"/>
            <a:ext cx="2402945" cy="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40"/>
          <p:cNvSpPr txBox="1"/>
          <p:nvPr/>
        </p:nvSpPr>
        <p:spPr>
          <a:xfrm>
            <a:off x="6219362" y="1321858"/>
            <a:ext cx="115212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87824" y="2118301"/>
            <a:ext cx="288032" cy="1715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24" name="TextBox 140"/>
          <p:cNvSpPr txBox="1"/>
          <p:nvPr/>
        </p:nvSpPr>
        <p:spPr>
          <a:xfrm>
            <a:off x="3031367" y="1849121"/>
            <a:ext cx="596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port</a:t>
            </a:r>
            <a:endParaRPr lang="en-US" altLang="zh-CN" sz="10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TextBox 140"/>
          <p:cNvSpPr txBox="1"/>
          <p:nvPr/>
        </p:nvSpPr>
        <p:spPr>
          <a:xfrm>
            <a:off x="683568" y="2375951"/>
            <a:ext cx="106061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6 process()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TextBox 140"/>
          <p:cNvSpPr txBox="1"/>
          <p:nvPr/>
        </p:nvSpPr>
        <p:spPr>
          <a:xfrm>
            <a:off x="3564596" y="2420504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en-US" altLang="zh-CN" sz="1100" b="1" dirty="0" err="1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(“/”,true)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8" name="TextBox 140"/>
          <p:cNvSpPr txBox="1"/>
          <p:nvPr/>
        </p:nvSpPr>
        <p:spPr>
          <a:xfrm>
            <a:off x="3573276" y="1919416"/>
            <a:ext cx="194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“/”</a:t>
            </a:r>
            <a:r>
              <a:rPr lang="zh-CN" altLang="en-US" sz="11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路径数据发生变化</a:t>
            </a:r>
            <a:endParaRPr lang="en-US" altLang="zh-CN" sz="11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0" name="直接箭头连接符 29"/>
          <p:cNvCxnSpPr>
            <a:stCxn id="9" idx="2"/>
          </p:cNvCxnSpPr>
          <p:nvPr/>
        </p:nvCxnSpPr>
        <p:spPr>
          <a:xfrm>
            <a:off x="1337918" y="2107467"/>
            <a:ext cx="615113" cy="10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1" idx="2"/>
          </p:cNvCxnSpPr>
          <p:nvPr/>
        </p:nvCxnSpPr>
        <p:spPr>
          <a:xfrm>
            <a:off x="1329856" y="2107467"/>
            <a:ext cx="623175" cy="62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3" idx="3"/>
            <a:endCxn id="25" idx="2"/>
          </p:cNvCxnSpPr>
          <p:nvPr/>
        </p:nvCxnSpPr>
        <p:spPr>
          <a:xfrm rot="5400000">
            <a:off x="1489115" y="2071159"/>
            <a:ext cx="343484" cy="893965"/>
          </a:xfrm>
          <a:prstGeom prst="curvedConnector3">
            <a:avLst>
              <a:gd name="adj1" fmla="val 93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9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3" grpId="0" animBg="1"/>
      <p:bldP spid="11" grpId="0" animBg="1"/>
      <p:bldP spid="12" grpId="0" animBg="1"/>
      <p:bldP spid="16" grpId="0" animBg="1"/>
      <p:bldP spid="17" grpId="0"/>
      <p:bldP spid="18" grpId="0"/>
      <p:bldP spid="20" grpId="0"/>
      <p:bldP spid="23" grpId="0" animBg="1"/>
      <p:bldP spid="24" grpId="0"/>
      <p:bldP spid="25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40"/>
          <p:cNvSpPr txBox="1"/>
          <p:nvPr/>
        </p:nvSpPr>
        <p:spPr>
          <a:xfrm>
            <a:off x="3495803" y="522859"/>
            <a:ext cx="259228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服务器动态上下线案例分析</a:t>
            </a:r>
            <a:endParaRPr lang="en-US" altLang="zh-CN" sz="14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5763" y="1212122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333785" y="1500154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20" name="TextBox 140"/>
          <p:cNvSpPr txBox="1"/>
          <p:nvPr/>
        </p:nvSpPr>
        <p:spPr>
          <a:xfrm>
            <a:off x="3239852" y="915566"/>
            <a:ext cx="72008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7" name="TextBox 140"/>
          <p:cNvSpPr txBox="1"/>
          <p:nvPr/>
        </p:nvSpPr>
        <p:spPr>
          <a:xfrm>
            <a:off x="179512" y="1054092"/>
            <a:ext cx="187220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需求：客户端能实时洞察到服务器上下线的变化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4068" y="122949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5382090" y="151753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3" name="TextBox 140"/>
          <p:cNvSpPr txBox="1"/>
          <p:nvPr/>
        </p:nvSpPr>
        <p:spPr>
          <a:xfrm>
            <a:off x="5212226" y="932942"/>
            <a:ext cx="796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36462" y="1229498"/>
            <a:ext cx="900100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7534484" y="1517530"/>
            <a:ext cx="504056" cy="504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业务功能</a:t>
            </a:r>
            <a:endParaRPr lang="zh-CN" altLang="en-US" sz="1200" dirty="0"/>
          </a:p>
        </p:txBody>
      </p:sp>
      <p:sp>
        <p:nvSpPr>
          <p:cNvPr id="37" name="TextBox 140"/>
          <p:cNvSpPr txBox="1"/>
          <p:nvPr/>
        </p:nvSpPr>
        <p:spPr>
          <a:xfrm>
            <a:off x="7412393" y="932942"/>
            <a:ext cx="748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</a:t>
            </a: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998786" y="3147815"/>
            <a:ext cx="5605662" cy="89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023828" y="4283630"/>
            <a:ext cx="1152128" cy="808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112060" y="4299942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7336462" y="4283630"/>
            <a:ext cx="115212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客户端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79512" y="2466584"/>
            <a:ext cx="2232248" cy="1473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41" name="TextBox 140"/>
          <p:cNvSpPr txBox="1"/>
          <p:nvPr/>
        </p:nvSpPr>
        <p:spPr>
          <a:xfrm>
            <a:off x="395536" y="2152652"/>
            <a:ext cx="146932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</a:t>
            </a:r>
            <a:r>
              <a:rPr lang="zh-CN" altLang="en-US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2" name="TextBox 140"/>
          <p:cNvSpPr txBox="1"/>
          <p:nvPr/>
        </p:nvSpPr>
        <p:spPr>
          <a:xfrm>
            <a:off x="5537386" y="2640041"/>
            <a:ext cx="16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服务端启动时去注册信息（创建都是临时节点）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5" name="直接箭头连接符 14"/>
          <p:cNvCxnSpPr>
            <a:stCxn id="12" idx="2"/>
            <a:endCxn id="40" idx="3"/>
          </p:cNvCxnSpPr>
          <p:nvPr/>
        </p:nvCxnSpPr>
        <p:spPr>
          <a:xfrm flipH="1">
            <a:off x="2411760" y="2292242"/>
            <a:ext cx="1174053" cy="9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9" idx="2"/>
            <a:endCxn id="40" idx="3"/>
          </p:cNvCxnSpPr>
          <p:nvPr/>
        </p:nvCxnSpPr>
        <p:spPr>
          <a:xfrm flipH="1">
            <a:off x="2411760" y="2309618"/>
            <a:ext cx="3222358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2"/>
            <a:endCxn id="40" idx="3"/>
          </p:cNvCxnSpPr>
          <p:nvPr/>
        </p:nvCxnSpPr>
        <p:spPr>
          <a:xfrm flipH="1">
            <a:off x="2411760" y="2309618"/>
            <a:ext cx="5374752" cy="89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40"/>
          <p:cNvSpPr txBox="1"/>
          <p:nvPr/>
        </p:nvSpPr>
        <p:spPr>
          <a:xfrm>
            <a:off x="110935" y="2924733"/>
            <a:ext cx="23368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/servers/server1  hadoop101  80 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 /server2 hadoop102  90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</a:p>
          <a:p>
            <a:pPr algn="just">
              <a:lnSpc>
                <a:spcPct val="120000"/>
              </a:lnSpc>
            </a:pP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</a:t>
            </a:r>
            <a:r>
              <a:rPr lang="en-US" altLang="zh-CN" sz="8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            /server3 hadoop103  95 </a:t>
            </a:r>
            <a:r>
              <a:rPr lang="en-US" altLang="zh-CN" sz="800" b="1" dirty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nodes</a:t>
            </a:r>
          </a:p>
        </p:txBody>
      </p:sp>
      <p:sp>
        <p:nvSpPr>
          <p:cNvPr id="59" name="TextBox 140"/>
          <p:cNvSpPr txBox="1"/>
          <p:nvPr/>
        </p:nvSpPr>
        <p:spPr>
          <a:xfrm>
            <a:off x="2915816" y="3567559"/>
            <a:ext cx="172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启动就去</a:t>
            </a:r>
            <a:r>
              <a:rPr lang="en-US" altLang="zh-CN" sz="1000" b="1" dirty="0" err="1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getChildren</a:t>
            </a: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,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获取到当前在线服务器列表，并且注册监听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0" name="TextBox 140"/>
          <p:cNvSpPr txBox="1"/>
          <p:nvPr/>
        </p:nvSpPr>
        <p:spPr>
          <a:xfrm>
            <a:off x="3372616" y="2499525"/>
            <a:ext cx="1224136" cy="2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3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服务器节点下线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1" name="TextBox 140"/>
          <p:cNvSpPr txBox="1"/>
          <p:nvPr/>
        </p:nvSpPr>
        <p:spPr>
          <a:xfrm>
            <a:off x="1529662" y="4425139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4 </a:t>
            </a:r>
            <a:r>
              <a:rPr lang="zh-CN" altLang="en-US" sz="10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服务器节点上下线事件通知</a:t>
            </a:r>
            <a:endParaRPr lang="en-US" altLang="zh-CN" sz="10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62" name="直接箭头连接符 61"/>
          <p:cNvCxnSpPr>
            <a:stCxn id="10" idx="0"/>
            <a:endCxn id="40" idx="2"/>
          </p:cNvCxnSpPr>
          <p:nvPr/>
        </p:nvCxnSpPr>
        <p:spPr>
          <a:xfrm flipH="1" flipV="1">
            <a:off x="1295636" y="3939901"/>
            <a:ext cx="2304256" cy="3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10" idx="2"/>
          </p:cNvCxnSpPr>
          <p:nvPr/>
        </p:nvCxnSpPr>
        <p:spPr>
          <a:xfrm>
            <a:off x="1306176" y="3952813"/>
            <a:ext cx="1717652" cy="73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40"/>
          <p:cNvSpPr txBox="1"/>
          <p:nvPr/>
        </p:nvSpPr>
        <p:spPr>
          <a:xfrm>
            <a:off x="3124560" y="4353370"/>
            <a:ext cx="111612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5 process(){</a:t>
            </a:r>
          </a:p>
          <a:p>
            <a:pPr algn="just">
              <a:lnSpc>
                <a:spcPct val="120000"/>
              </a:lnSpc>
            </a:pPr>
            <a:r>
              <a:rPr lang="zh-CN" altLang="en-US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重新再去获取服务器列表，并注册监听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800" b="1" dirty="0" smtClean="0">
                <a:solidFill>
                  <a:srgbClr val="7030A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}</a:t>
            </a:r>
            <a:endParaRPr lang="en-US" altLang="zh-CN" sz="800" b="1" dirty="0">
              <a:solidFill>
                <a:srgbClr val="7030A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908568" y="4149304"/>
            <a:ext cx="994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4838107" y="1111761"/>
            <a:ext cx="1520014" cy="12993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11560" y="3200917"/>
            <a:ext cx="1656184" cy="11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982462" y="1111761"/>
            <a:ext cx="1268530" cy="13796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/>
      <p:bldP spid="27" grpId="0"/>
      <p:bldP spid="29" grpId="0" animBg="1"/>
      <p:bldP spid="31" grpId="0" animBg="1"/>
      <p:bldP spid="33" grpId="0"/>
      <p:bldP spid="35" grpId="0" animBg="1"/>
      <p:bldP spid="36" grpId="0" animBg="1"/>
      <p:bldP spid="37" grpId="0"/>
      <p:bldP spid="10" grpId="0" animBg="1"/>
      <p:bldP spid="38" grpId="0" animBg="1"/>
      <p:bldP spid="39" grpId="0" animBg="1"/>
      <p:bldP spid="40" grpId="0" animBg="1"/>
      <p:bldP spid="41" grpId="0"/>
      <p:bldP spid="42" grpId="0"/>
      <p:bldP spid="45" grpId="0"/>
      <p:bldP spid="59" grpId="0"/>
      <p:bldP spid="60" grpId="0"/>
      <p:bldP spid="61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40"/>
          <p:cNvSpPr txBox="1"/>
          <p:nvPr/>
        </p:nvSpPr>
        <p:spPr>
          <a:xfrm>
            <a:off x="4707228" y="999131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4131164" y="98757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40"/>
          <p:cNvSpPr txBox="1"/>
          <p:nvPr/>
        </p:nvSpPr>
        <p:spPr>
          <a:xfrm>
            <a:off x="3771124" y="1923678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流程图: 联系 46"/>
          <p:cNvSpPr/>
          <p:nvPr/>
        </p:nvSpPr>
        <p:spPr>
          <a:xfrm>
            <a:off x="3195060" y="1912121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140"/>
          <p:cNvSpPr txBox="1"/>
          <p:nvPr/>
        </p:nvSpPr>
        <p:spPr>
          <a:xfrm>
            <a:off x="5580112" y="1923678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9" name="流程图: 联系 48"/>
          <p:cNvSpPr/>
          <p:nvPr/>
        </p:nvSpPr>
        <p:spPr>
          <a:xfrm>
            <a:off x="5004048" y="1912121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肘形连接符 3"/>
          <p:cNvCxnSpPr>
            <a:stCxn id="2" idx="4"/>
            <a:endCxn id="47" idx="0"/>
          </p:cNvCxnSpPr>
          <p:nvPr/>
        </p:nvCxnSpPr>
        <p:spPr>
          <a:xfrm rot="5400000">
            <a:off x="3632887" y="1197819"/>
            <a:ext cx="492499" cy="9361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4"/>
            <a:endCxn id="49" idx="0"/>
          </p:cNvCxnSpPr>
          <p:nvPr/>
        </p:nvCxnSpPr>
        <p:spPr>
          <a:xfrm rot="16200000" flipH="1">
            <a:off x="4537381" y="1229429"/>
            <a:ext cx="492499" cy="872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40"/>
          <p:cNvSpPr txBox="1"/>
          <p:nvPr/>
        </p:nvSpPr>
        <p:spPr>
          <a:xfrm>
            <a:off x="2106152" y="1920571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1530088" y="1909014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140"/>
          <p:cNvSpPr txBox="1"/>
          <p:nvPr/>
        </p:nvSpPr>
        <p:spPr>
          <a:xfrm>
            <a:off x="7245084" y="1935235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/znode4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68" name="流程图: 联系 67"/>
          <p:cNvSpPr/>
          <p:nvPr/>
        </p:nvSpPr>
        <p:spPr>
          <a:xfrm>
            <a:off x="6669020" y="1923678"/>
            <a:ext cx="432048" cy="4320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肘形连接符 68"/>
          <p:cNvCxnSpPr>
            <a:endCxn id="65" idx="0"/>
          </p:cNvCxnSpPr>
          <p:nvPr/>
        </p:nvCxnSpPr>
        <p:spPr>
          <a:xfrm rot="10800000" flipV="1">
            <a:off x="1746112" y="1678548"/>
            <a:ext cx="1660578" cy="2304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</p:cNvCxnSpPr>
          <p:nvPr/>
        </p:nvCxnSpPr>
        <p:spPr>
          <a:xfrm rot="16200000" flipV="1">
            <a:off x="5929994" y="968628"/>
            <a:ext cx="245128" cy="16649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2" y="3219821"/>
            <a:ext cx="542857" cy="542857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61" y="3219821"/>
            <a:ext cx="542857" cy="54285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36" y="3226063"/>
            <a:ext cx="542857" cy="542857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15" y="3219821"/>
            <a:ext cx="542857" cy="542857"/>
          </a:xfrm>
          <a:prstGeom prst="rect">
            <a:avLst/>
          </a:prstGeom>
        </p:spPr>
      </p:pic>
      <p:cxnSp>
        <p:nvCxnSpPr>
          <p:cNvPr id="81" name="肘形连接符 80"/>
          <p:cNvCxnSpPr>
            <a:stCxn id="65" idx="4"/>
            <a:endCxn id="77" idx="0"/>
          </p:cNvCxnSpPr>
          <p:nvPr/>
        </p:nvCxnSpPr>
        <p:spPr>
          <a:xfrm rot="5400000">
            <a:off x="1306733" y="2780441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/>
          <p:nvPr/>
        </p:nvCxnSpPr>
        <p:spPr>
          <a:xfrm rot="5400000">
            <a:off x="2969526" y="2780441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/>
          <p:nvPr/>
        </p:nvCxnSpPr>
        <p:spPr>
          <a:xfrm rot="5400000">
            <a:off x="4780693" y="2797349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/>
          <p:nvPr/>
        </p:nvCxnSpPr>
        <p:spPr>
          <a:xfrm rot="5400000">
            <a:off x="6445664" y="2797349"/>
            <a:ext cx="87875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140"/>
          <p:cNvSpPr txBox="1"/>
          <p:nvPr/>
        </p:nvSpPr>
        <p:spPr>
          <a:xfrm>
            <a:off x="1125294" y="2814418"/>
            <a:ext cx="1376940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PERSISTENT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8" name="TextBox 140"/>
          <p:cNvSpPr txBox="1"/>
          <p:nvPr/>
        </p:nvSpPr>
        <p:spPr>
          <a:xfrm>
            <a:off x="2299836" y="2438519"/>
            <a:ext cx="24298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PERSISTENT_SEQUENTIAL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9" name="TextBox 140"/>
          <p:cNvSpPr txBox="1"/>
          <p:nvPr/>
        </p:nvSpPr>
        <p:spPr>
          <a:xfrm>
            <a:off x="4707228" y="2917950"/>
            <a:ext cx="117437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EPHEMERAL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0" name="TextBox 140"/>
          <p:cNvSpPr txBox="1"/>
          <p:nvPr/>
        </p:nvSpPr>
        <p:spPr>
          <a:xfrm>
            <a:off x="5941568" y="2435399"/>
            <a:ext cx="24298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EPHEMERAL_SEQUENTIAL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1" name="TextBox 140"/>
          <p:cNvSpPr txBox="1"/>
          <p:nvPr/>
        </p:nvSpPr>
        <p:spPr>
          <a:xfrm>
            <a:off x="1329069" y="3817112"/>
            <a:ext cx="68847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client1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2" name="TextBox 140"/>
          <p:cNvSpPr txBox="1"/>
          <p:nvPr/>
        </p:nvSpPr>
        <p:spPr>
          <a:xfrm>
            <a:off x="3009824" y="3817112"/>
            <a:ext cx="7612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client2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3" name="TextBox 140"/>
          <p:cNvSpPr txBox="1"/>
          <p:nvPr/>
        </p:nvSpPr>
        <p:spPr>
          <a:xfrm>
            <a:off x="4803828" y="3791862"/>
            <a:ext cx="77628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client3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94" name="TextBox 140"/>
          <p:cNvSpPr txBox="1"/>
          <p:nvPr/>
        </p:nvSpPr>
        <p:spPr>
          <a:xfrm>
            <a:off x="6447224" y="3817112"/>
            <a:ext cx="79786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b="1" dirty="0" smtClean="0">
                <a:solidFill>
                  <a:srgbClr val="00206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client4</a:t>
            </a:r>
            <a:endParaRPr lang="en-US" altLang="zh-CN" sz="1200" b="1" dirty="0">
              <a:solidFill>
                <a:srgbClr val="00206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815916" y="555526"/>
            <a:ext cx="108012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配置管理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915566"/>
            <a:ext cx="3456384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40"/>
          <p:cNvSpPr txBox="1"/>
          <p:nvPr/>
        </p:nvSpPr>
        <p:spPr>
          <a:xfrm>
            <a:off x="2627784" y="915566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99" y="1329146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6" name="流程图: 资料带 5"/>
          <p:cNvSpPr/>
          <p:nvPr/>
        </p:nvSpPr>
        <p:spPr>
          <a:xfrm>
            <a:off x="4896036" y="1138147"/>
            <a:ext cx="972108" cy="567540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Data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3737539" y="2067694"/>
            <a:ext cx="1152128" cy="4320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/Configuration</a:t>
            </a:r>
            <a:endParaRPr lang="zh-CN" altLang="en-US" sz="1200" dirty="0"/>
          </a:p>
        </p:txBody>
      </p:sp>
      <p:cxnSp>
        <p:nvCxnSpPr>
          <p:cNvPr id="9" name="肘形连接符 8"/>
          <p:cNvCxnSpPr>
            <a:endCxn id="7" idx="1"/>
          </p:cNvCxnSpPr>
          <p:nvPr/>
        </p:nvCxnSpPr>
        <p:spPr>
          <a:xfrm rot="16200000" flipH="1">
            <a:off x="3253686" y="1799864"/>
            <a:ext cx="578031" cy="389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4313603" y="1648933"/>
            <a:ext cx="1068487" cy="41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1560" y="3867894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3904172" y="3867894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020272" y="3867894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0"/>
          </p:cNvCxnSpPr>
          <p:nvPr/>
        </p:nvCxnSpPr>
        <p:spPr>
          <a:xfrm flipV="1">
            <a:off x="1007604" y="2499742"/>
            <a:ext cx="3305999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4" idx="0"/>
            <a:endCxn id="7" idx="2"/>
          </p:cNvCxnSpPr>
          <p:nvPr/>
        </p:nvCxnSpPr>
        <p:spPr>
          <a:xfrm flipV="1">
            <a:off x="4300216" y="2499742"/>
            <a:ext cx="13387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5" idx="0"/>
            <a:endCxn id="7" idx="2"/>
          </p:cNvCxnSpPr>
          <p:nvPr/>
        </p:nvCxnSpPr>
        <p:spPr>
          <a:xfrm flipH="1" flipV="1">
            <a:off x="4313603" y="2499742"/>
            <a:ext cx="3102713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40"/>
          <p:cNvSpPr txBox="1"/>
          <p:nvPr/>
        </p:nvSpPr>
        <p:spPr>
          <a:xfrm>
            <a:off x="1485733" y="3206425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3" name="TextBox 140"/>
          <p:cNvSpPr txBox="1"/>
          <p:nvPr/>
        </p:nvSpPr>
        <p:spPr>
          <a:xfrm>
            <a:off x="3981443" y="3206425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5" name="TextBox 140"/>
          <p:cNvSpPr txBox="1"/>
          <p:nvPr/>
        </p:nvSpPr>
        <p:spPr>
          <a:xfrm>
            <a:off x="6307197" y="3206425"/>
            <a:ext cx="74906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watch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4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/>
      <p:bldP spid="5" grpId="0" animBg="1"/>
      <p:bldP spid="6" grpId="0" animBg="1"/>
      <p:bldP spid="7" grpId="0" animBg="1"/>
      <p:bldP spid="12" grpId="0" animBg="1"/>
      <p:bldP spid="44" grpId="0" animBg="1"/>
      <p:bldP spid="45" grpId="0" animBg="1"/>
      <p:bldP spid="52" grpId="0"/>
      <p:bldP spid="53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815916" y="555526"/>
            <a:ext cx="1080120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集群管理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915566"/>
            <a:ext cx="3456384" cy="2520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40"/>
          <p:cNvSpPr txBox="1"/>
          <p:nvPr/>
        </p:nvSpPr>
        <p:spPr>
          <a:xfrm>
            <a:off x="2627784" y="915566"/>
            <a:ext cx="2376264" cy="296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Zookeeper Service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25799" y="1329146"/>
            <a:ext cx="4320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35896" y="1779662"/>
            <a:ext cx="126650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GroupMemgers</a:t>
            </a:r>
            <a:endParaRPr lang="zh-CN" altLang="en-US" sz="1200" dirty="0"/>
          </a:p>
        </p:txBody>
      </p:sp>
      <p:cxnSp>
        <p:nvCxnSpPr>
          <p:cNvPr id="9" name="肘形连接符 8"/>
          <p:cNvCxnSpPr>
            <a:stCxn id="5" idx="2"/>
            <a:endCxn id="7" idx="1"/>
          </p:cNvCxnSpPr>
          <p:nvPr/>
        </p:nvCxnSpPr>
        <p:spPr>
          <a:xfrm rot="16200000" flipH="1">
            <a:off x="3371613" y="1659395"/>
            <a:ext cx="234492" cy="2940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11560" y="3867894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545552" y="3867894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479544" y="3850358"/>
            <a:ext cx="79208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5" name="TextBox 140"/>
          <p:cNvSpPr txBox="1"/>
          <p:nvPr/>
        </p:nvSpPr>
        <p:spPr>
          <a:xfrm>
            <a:off x="1657547" y="3477975"/>
            <a:ext cx="9720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513081" y="2211710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/client1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4513080" y="2608461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/client2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513079" y="3003798"/>
            <a:ext cx="725019" cy="288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/client3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2" idx="0"/>
            <a:endCxn id="25" idx="1"/>
          </p:cNvCxnSpPr>
          <p:nvPr/>
        </p:nvCxnSpPr>
        <p:spPr>
          <a:xfrm flipV="1">
            <a:off x="1007604" y="2355726"/>
            <a:ext cx="3505477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4" idx="0"/>
            <a:endCxn id="26" idx="1"/>
          </p:cNvCxnSpPr>
          <p:nvPr/>
        </p:nvCxnSpPr>
        <p:spPr>
          <a:xfrm flipV="1">
            <a:off x="2941596" y="2752477"/>
            <a:ext cx="1571484" cy="111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5" idx="0"/>
            <a:endCxn id="27" idx="2"/>
          </p:cNvCxnSpPr>
          <p:nvPr/>
        </p:nvCxnSpPr>
        <p:spPr>
          <a:xfrm flipV="1">
            <a:off x="4875588" y="3291830"/>
            <a:ext cx="1" cy="5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40"/>
          <p:cNvSpPr txBox="1"/>
          <p:nvPr/>
        </p:nvSpPr>
        <p:spPr>
          <a:xfrm>
            <a:off x="3297093" y="3486136"/>
            <a:ext cx="9720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7" name="TextBox 140"/>
          <p:cNvSpPr txBox="1"/>
          <p:nvPr/>
        </p:nvSpPr>
        <p:spPr>
          <a:xfrm>
            <a:off x="4896036" y="3486136"/>
            <a:ext cx="9720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200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register</a:t>
            </a:r>
            <a:endParaRPr lang="en-US" altLang="zh-CN" sz="1200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33" name="肘形连接符 32"/>
          <p:cNvCxnSpPr>
            <a:stCxn id="7" idx="2"/>
            <a:endCxn id="25" idx="1"/>
          </p:cNvCxnSpPr>
          <p:nvPr/>
        </p:nvCxnSpPr>
        <p:spPr>
          <a:xfrm rot="16200000" flipH="1">
            <a:off x="4247100" y="2089745"/>
            <a:ext cx="288032" cy="2439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7" idx="2"/>
            <a:endCxn id="26" idx="1"/>
          </p:cNvCxnSpPr>
          <p:nvPr/>
        </p:nvCxnSpPr>
        <p:spPr>
          <a:xfrm rot="16200000" flipH="1">
            <a:off x="4048724" y="2288120"/>
            <a:ext cx="684783" cy="24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27" idx="1"/>
          </p:cNvCxnSpPr>
          <p:nvPr/>
        </p:nvCxnSpPr>
        <p:spPr>
          <a:xfrm rot="16200000" flipH="1">
            <a:off x="3851055" y="2485790"/>
            <a:ext cx="1080120" cy="2439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2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/>
      <p:bldP spid="5" grpId="0" animBg="1"/>
      <p:bldP spid="7" grpId="0" animBg="1"/>
      <p:bldP spid="12" grpId="0" animBg="1"/>
      <p:bldP spid="44" grpId="0" animBg="1"/>
      <p:bldP spid="45" grpId="0" animBg="1"/>
      <p:bldP spid="55" grpId="0"/>
      <p:bldP spid="25" grpId="0" animBg="1"/>
      <p:bldP spid="26" grpId="0" animBg="1"/>
      <p:bldP spid="27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40"/>
          <p:cNvSpPr txBox="1"/>
          <p:nvPr/>
        </p:nvSpPr>
        <p:spPr>
          <a:xfrm>
            <a:off x="3815916" y="555526"/>
            <a:ext cx="1080120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写数据流程</a:t>
            </a:r>
            <a:endParaRPr lang="en-US" altLang="zh-CN" sz="1400" b="1" dirty="0">
              <a:solidFill>
                <a:srgbClr val="FF000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568" y="1059582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3563888" y="1059582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server1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563888" y="1707654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Leader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915816" y="2355726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server1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4211960" y="2348569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server2</a:t>
            </a:r>
            <a:endParaRPr lang="zh-CN" altLang="en-US" sz="1200" dirty="0"/>
          </a:p>
        </p:txBody>
      </p:sp>
      <p:sp>
        <p:nvSpPr>
          <p:cNvPr id="31" name="矩形 30"/>
          <p:cNvSpPr/>
          <p:nvPr/>
        </p:nvSpPr>
        <p:spPr>
          <a:xfrm>
            <a:off x="3563888" y="3075806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Leader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2915816" y="3806146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211960" y="3798989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server2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686826" y="4515966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client</a:t>
            </a:r>
            <a:endParaRPr lang="zh-CN" altLang="en-US" sz="1200" dirty="0"/>
          </a:p>
        </p:txBody>
      </p:sp>
      <p:cxnSp>
        <p:nvCxnSpPr>
          <p:cNvPr id="4" name="直接箭头连接符 3"/>
          <p:cNvCxnSpPr>
            <a:stCxn id="12" idx="3"/>
            <a:endCxn id="24" idx="1"/>
          </p:cNvCxnSpPr>
          <p:nvPr/>
        </p:nvCxnSpPr>
        <p:spPr>
          <a:xfrm>
            <a:off x="1259632" y="1239602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4" idx="2"/>
            <a:endCxn id="28" idx="0"/>
          </p:cNvCxnSpPr>
          <p:nvPr/>
        </p:nvCxnSpPr>
        <p:spPr>
          <a:xfrm>
            <a:off x="3887924" y="141962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8" idx="2"/>
            <a:endCxn id="29" idx="0"/>
          </p:cNvCxnSpPr>
          <p:nvPr/>
        </p:nvCxnSpPr>
        <p:spPr>
          <a:xfrm flipH="1">
            <a:off x="3239852" y="2067694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8" idx="2"/>
            <a:endCxn id="30" idx="0"/>
          </p:cNvCxnSpPr>
          <p:nvPr/>
        </p:nvCxnSpPr>
        <p:spPr>
          <a:xfrm>
            <a:off x="3887924" y="2067694"/>
            <a:ext cx="648072" cy="28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9" idx="2"/>
            <a:endCxn id="31" idx="0"/>
          </p:cNvCxnSpPr>
          <p:nvPr/>
        </p:nvCxnSpPr>
        <p:spPr>
          <a:xfrm>
            <a:off x="3239852" y="2715766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0" idx="2"/>
            <a:endCxn id="31" idx="0"/>
          </p:cNvCxnSpPr>
          <p:nvPr/>
        </p:nvCxnSpPr>
        <p:spPr>
          <a:xfrm flipH="1">
            <a:off x="3887924" y="2708609"/>
            <a:ext cx="648072" cy="36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1" idx="2"/>
            <a:endCxn id="39" idx="0"/>
          </p:cNvCxnSpPr>
          <p:nvPr/>
        </p:nvCxnSpPr>
        <p:spPr>
          <a:xfrm flipH="1">
            <a:off x="3239852" y="3435846"/>
            <a:ext cx="648072" cy="37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2"/>
            <a:endCxn id="41" idx="0"/>
          </p:cNvCxnSpPr>
          <p:nvPr/>
        </p:nvCxnSpPr>
        <p:spPr>
          <a:xfrm>
            <a:off x="3887924" y="3435846"/>
            <a:ext cx="648072" cy="36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2"/>
            <a:endCxn id="42" idx="0"/>
          </p:cNvCxnSpPr>
          <p:nvPr/>
        </p:nvCxnSpPr>
        <p:spPr>
          <a:xfrm flipH="1">
            <a:off x="974858" y="4166186"/>
            <a:ext cx="2264994" cy="34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252164" y="1205726"/>
            <a:ext cx="19696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000" kern="1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Client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向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Server1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上写数据，发送一个写请求。</a:t>
            </a:r>
          </a:p>
        </p:txBody>
      </p:sp>
      <p:sp>
        <p:nvSpPr>
          <p:cNvPr id="50" name="矩形 49"/>
          <p:cNvSpPr/>
          <p:nvPr/>
        </p:nvSpPr>
        <p:spPr>
          <a:xfrm>
            <a:off x="4341805" y="1182818"/>
            <a:ext cx="4572000" cy="9893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）如果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不是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，那么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会把接受到的请求进一步转发给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，因为每个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的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里面有一个是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。这个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会将写请求广播给各个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，比如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Server2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，各个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写成功后就会通知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。</a:t>
            </a:r>
            <a:endParaRPr lang="zh-CN" altLang="en-US" sz="1000" kern="100" dirty="0">
              <a:latin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55976" y="2792501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）当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收到大多数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Server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数据写成功了，那么就说明数据写成功了。如果这里三个节点的话，只要有两个节点数据写成功了，那么就认为数据写成功了。写成功之后，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Leader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会告诉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数据写成功了。</a:t>
            </a:r>
          </a:p>
        </p:txBody>
      </p:sp>
      <p:sp>
        <p:nvSpPr>
          <p:cNvPr id="52" name="矩形 51"/>
          <p:cNvSpPr/>
          <p:nvPr/>
        </p:nvSpPr>
        <p:spPr>
          <a:xfrm>
            <a:off x="1432633" y="4390712"/>
            <a:ext cx="36144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0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Server1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会进一步通知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Client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数据写成功了，这时就认为整个写操作成功。</a:t>
            </a:r>
            <a:r>
              <a:rPr lang="en-US" altLang="zh-CN" sz="1000" kern="100" dirty="0" err="1">
                <a:latin typeface="Times New Roman" panose="02020603050405020304" pitchFamily="18" charset="0"/>
              </a:rPr>
              <a:t>ZooKeeper</a:t>
            </a:r>
            <a:r>
              <a:rPr lang="en-US" altLang="zh-CN" sz="1000" kern="100" dirty="0">
                <a:latin typeface="Times New Roman" panose="02020603050405020304" pitchFamily="18" charset="0"/>
              </a:rPr>
              <a:t>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整个写数据流程就是这样的。</a:t>
            </a:r>
          </a:p>
        </p:txBody>
      </p:sp>
    </p:spTree>
    <p:extLst>
      <p:ext uri="{BB962C8B-B14F-4D97-AF65-F5344CB8AC3E}">
        <p14:creationId xmlns:p14="http://schemas.microsoft.com/office/powerpoint/2010/main" val="25047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1" grpId="0" animBg="1"/>
      <p:bldP spid="42" grpId="0" animBg="1"/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431</Words>
  <Application>Microsoft Office PowerPoint</Application>
  <PresentationFormat>全屏显示(16:9)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方正兰亭超细黑简体</vt:lpstr>
      <vt:lpstr>宋体</vt:lpstr>
      <vt:lpstr>微软雅黑</vt:lpstr>
      <vt:lpstr>Arial</vt:lpstr>
      <vt:lpstr>Calibri</vt:lpstr>
      <vt:lpstr>Times New Roman</vt:lpstr>
      <vt:lpstr>Office 主题</vt:lpstr>
      <vt:lpstr>大数据技术图解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178</cp:revision>
  <dcterms:created xsi:type="dcterms:W3CDTF">2013-03-04T07:19:04Z</dcterms:created>
  <dcterms:modified xsi:type="dcterms:W3CDTF">2017-12-19T12:17:05Z</dcterms:modified>
</cp:coreProperties>
</file>