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handoutMasterIdLst>
    <p:handoutMasterId r:id="rId43"/>
  </p:handoutMasterIdLst>
  <p:sldIdLst>
    <p:sldId id="257" r:id="rId3"/>
    <p:sldId id="268" r:id="rId4"/>
    <p:sldId id="258" r:id="rId5"/>
    <p:sldId id="323" r:id="rId6"/>
    <p:sldId id="325" r:id="rId7"/>
    <p:sldId id="326" r:id="rId8"/>
    <p:sldId id="327" r:id="rId9"/>
    <p:sldId id="329" r:id="rId10"/>
    <p:sldId id="529" r:id="rId11"/>
    <p:sldId id="531" r:id="rId12"/>
    <p:sldId id="530" r:id="rId13"/>
    <p:sldId id="330" r:id="rId14"/>
    <p:sldId id="1092" r:id="rId15"/>
    <p:sldId id="331" r:id="rId16"/>
    <p:sldId id="1182" r:id="rId17"/>
    <p:sldId id="1183" r:id="rId18"/>
    <p:sldId id="1138" r:id="rId19"/>
    <p:sldId id="1133" r:id="rId20"/>
    <p:sldId id="1132" r:id="rId21"/>
    <p:sldId id="1139" r:id="rId22"/>
    <p:sldId id="1134" r:id="rId23"/>
    <p:sldId id="333" r:id="rId24"/>
    <p:sldId id="336" r:id="rId25"/>
    <p:sldId id="628" r:id="rId26"/>
    <p:sldId id="1181" r:id="rId27"/>
    <p:sldId id="629" r:id="rId28"/>
    <p:sldId id="630" r:id="rId29"/>
    <p:sldId id="338" r:id="rId30"/>
    <p:sldId id="422" r:id="rId31"/>
    <p:sldId id="350" r:id="rId32"/>
    <p:sldId id="351" r:id="rId33"/>
    <p:sldId id="352" r:id="rId34"/>
    <p:sldId id="358" r:id="rId35"/>
    <p:sldId id="1184" r:id="rId36"/>
    <p:sldId id="423" r:id="rId37"/>
    <p:sldId id="389" r:id="rId38"/>
    <p:sldId id="395" r:id="rId39"/>
    <p:sldId id="967" r:id="rId41"/>
    <p:sldId id="274"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 panose="02010600030101010101" pitchFamily="2"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宋体" panose="02010600030101010101" pitchFamily="2" charset="-122"/>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宋体" panose="02010600030101010101" pitchFamily="2"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宋体" panose="02010600030101010101" pitchFamily="2" charset="-122"/>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宋体" panose="02010600030101010101" pitchFamily="2" charset="-122"/>
        <a:cs typeface="+mn-cs"/>
      </a:defRPr>
    </a:lvl1pPr>
    <a:lvl2pPr marL="457200" algn="l" defTabSz="914400" rtl="0" eaLnBrk="1" latinLnBrk="0" hangingPunct="1">
      <a:defRPr sz="1200" kern="1200">
        <a:solidFill>
          <a:schemeClr val="tx1"/>
        </a:solidFill>
        <a:latin typeface="+mn-lt"/>
        <a:ea typeface="宋体" panose="02010600030101010101" pitchFamily="2" charset="-122"/>
        <a:cs typeface="+mn-cs"/>
      </a:defRPr>
    </a:lvl2pPr>
    <a:lvl3pPr marL="914400" algn="l" defTabSz="914400" rtl="0" eaLnBrk="1" latinLnBrk="0" hangingPunct="1">
      <a:defRPr sz="1200" kern="1200">
        <a:solidFill>
          <a:schemeClr val="tx1"/>
        </a:solidFill>
        <a:latin typeface="+mn-lt"/>
        <a:ea typeface="宋体" panose="02010600030101010101" pitchFamily="2" charset="-122"/>
        <a:cs typeface="+mn-cs"/>
      </a:defRPr>
    </a:lvl3pPr>
    <a:lvl4pPr marL="1371600" algn="l" defTabSz="914400" rtl="0" eaLnBrk="1" latinLnBrk="0" hangingPunct="1">
      <a:defRPr sz="1200" kern="1200">
        <a:solidFill>
          <a:schemeClr val="tx1"/>
        </a:solidFill>
        <a:latin typeface="+mn-lt"/>
        <a:ea typeface="宋体" panose="02010600030101010101" pitchFamily="2" charset="-122"/>
        <a:cs typeface="+mn-cs"/>
      </a:defRPr>
    </a:lvl4pPr>
    <a:lvl5pPr marL="1828800" algn="l" defTabSz="914400" rtl="0" eaLnBrk="1" latinLnBrk="0" hangingPunct="1">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原因一是数据的持久化文件HFile中是按照KeyValue存储的，如果RowKey过长比如100字节，1000万列数据光RowKey就要占用100*1000万=10亿个字节，将近1G数据，这会极大影响HFile的存储效率；</a:t>
            </a:r>
            <a:endParaRPr lang="zh-CN" altLang="en-US"/>
          </a:p>
          <a:p>
            <a:r>
              <a:rPr lang="zh-CN" altLang="en-US"/>
              <a:t>原因二是memstore将缓存部分数据到内存，如果RowKey字段过长内存的有效利用率会降低，系统将无法缓存更多的数据，这会降低检索效率。因此RowKey的字节长度越短越好</a:t>
            </a:r>
            <a:endParaRPr lang="zh-CN" altLang="en-US"/>
          </a:p>
          <a:p>
            <a:r>
              <a:rPr lang="zh-CN" altLang="en-US"/>
              <a:t>原因三是目前操作系统大都是64位，内存8字节对齐。控制在16个字节，8字节的整数倍利用操作系统的最佳特性</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8" name="矩形 7"/>
          <p:cNvSpPr/>
          <p:nvPr userDrawn="1"/>
        </p:nvSpPr>
        <p:spPr>
          <a:xfrm>
            <a:off x="0" y="3106738"/>
            <a:ext cx="12192000" cy="3751262"/>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2" name="标题 1"/>
          <p:cNvSpPr>
            <a:spLocks noGrp="1"/>
          </p:cNvSpPr>
          <p:nvPr>
            <p:ph type="ctrTitle" hasCustomPrompt="1"/>
          </p:nvPr>
        </p:nvSpPr>
        <p:spPr>
          <a:xfrm>
            <a:off x="2971800" y="3447256"/>
            <a:ext cx="6415850" cy="1086803"/>
          </a:xfrm>
        </p:spPr>
        <p:txBody>
          <a:bodyPr anchor="ctr">
            <a:normAutofit/>
          </a:bodyPr>
          <a:lstStyle>
            <a:lvl1pPr algn="ctr">
              <a:defRPr sz="7200" b="1">
                <a:solidFill>
                  <a:schemeClr val="bg1"/>
                </a:solidFill>
              </a:defRPr>
            </a:lvl1pPr>
          </a:lstStyle>
          <a:p>
            <a:r>
              <a:rPr lang="zh-CN" altLang="en-US" dirty="0" smtClean="0"/>
              <a:t>编辑标题</a:t>
            </a:r>
            <a:endParaRPr lang="zh-CN" altLang="en-US" dirty="0"/>
          </a:p>
        </p:txBody>
      </p:sp>
      <p:sp>
        <p:nvSpPr>
          <p:cNvPr id="3" name="副标题 2"/>
          <p:cNvSpPr>
            <a:spLocks noGrp="1"/>
          </p:cNvSpPr>
          <p:nvPr>
            <p:ph type="subTitle" idx="1" hasCustomPrompt="1"/>
          </p:nvPr>
        </p:nvSpPr>
        <p:spPr>
          <a:xfrm>
            <a:off x="5050536" y="4573034"/>
            <a:ext cx="7120128" cy="872170"/>
          </a:xfrm>
        </p:spPr>
        <p:txBody>
          <a:bodyPr anchor="ctr">
            <a:normAutofit/>
          </a:bodyPr>
          <a:lstStyle>
            <a:lvl1pPr marL="0" indent="0" algn="ctr">
              <a:buNone/>
              <a:defRPr sz="4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编辑副标题</a:t>
            </a:r>
            <a:endParaRPr lang="zh-CN" altLang="en-US" dirty="0"/>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7" name="内容占位符 6"/>
          <p:cNvSpPr>
            <a:spLocks noGrp="1"/>
          </p:cNvSpPr>
          <p:nvPr>
            <p:ph sz="quarter" idx="13"/>
          </p:nvPr>
        </p:nvSpPr>
        <p:spPr>
          <a:xfrm>
            <a:off x="838200" y="372533"/>
            <a:ext cx="10515599" cy="5765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B336CE23-6A48-4B71-BE35-623C397B9E6F}"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17" name="组合 7"/>
          <p:cNvGrpSpPr/>
          <p:nvPr userDrawn="1"/>
        </p:nvGrpSpPr>
        <p:grpSpPr bwMode="auto">
          <a:xfrm>
            <a:off x="2144713" y="2070100"/>
            <a:ext cx="7988300" cy="2717800"/>
            <a:chOff x="2621623" y="2070100"/>
            <a:chExt cx="7988320" cy="2717800"/>
          </a:xfrm>
        </p:grpSpPr>
        <p:sp>
          <p:nvSpPr>
            <p:cNvPr id="18" name="矩形 17"/>
            <p:cNvSpPr/>
            <p:nvPr/>
          </p:nvSpPr>
          <p:spPr>
            <a:xfrm>
              <a:off x="2621623" y="2070100"/>
              <a:ext cx="7988320" cy="2717800"/>
            </a:xfrm>
            <a:prstGeom prst="rect">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190">
                <a:solidFill>
                  <a:prstClr val="white"/>
                </a:solidFill>
                <a:ea typeface="宋体" panose="02010600030101010101" pitchFamily="2" charset="-122"/>
              </a:endParaRPr>
            </a:p>
          </p:txBody>
        </p:sp>
        <p:sp>
          <p:nvSpPr>
            <p:cNvPr id="19" name="矩形 18"/>
            <p:cNvSpPr/>
            <p:nvPr/>
          </p:nvSpPr>
          <p:spPr>
            <a:xfrm>
              <a:off x="2747035" y="2209800"/>
              <a:ext cx="7737494" cy="2438400"/>
            </a:xfrm>
            <a:prstGeom prst="rect">
              <a:avLst/>
            </a:prstGeom>
            <a:solidFill>
              <a:srgbClr val="2169A7"/>
            </a:soli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3190">
                <a:solidFill>
                  <a:prstClr val="white"/>
                </a:solidFill>
                <a:ea typeface="宋体" panose="02010600030101010101" pitchFamily="2" charset="-122"/>
              </a:endParaRPr>
            </a:p>
          </p:txBody>
        </p:sp>
      </p:grpSp>
      <p:cxnSp>
        <p:nvCxnSpPr>
          <p:cNvPr id="20" name="直接连接符 19"/>
          <p:cNvCxnSpPr/>
          <p:nvPr userDrawn="1"/>
        </p:nvCxnSpPr>
        <p:spPr>
          <a:xfrm>
            <a:off x="4225925" y="2752725"/>
            <a:ext cx="0" cy="13525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任意多边形 20"/>
          <p:cNvSpPr>
            <a:spLocks noChangeAspect="1"/>
          </p:cNvSpPr>
          <p:nvPr userDrawn="1"/>
        </p:nvSpPr>
        <p:spPr>
          <a:xfrm>
            <a:off x="3065463" y="2960688"/>
            <a:ext cx="1092200" cy="949325"/>
          </a:xfrm>
          <a:custGeom>
            <a:avLst/>
            <a:gdLst>
              <a:gd name="connsiteX0" fmla="*/ 2136838 w 4244134"/>
              <a:gd name="connsiteY0" fmla="*/ 2537631 h 3693319"/>
              <a:gd name="connsiteX1" fmla="*/ 2299844 w 4244134"/>
              <a:gd name="connsiteY1" fmla="*/ 2700637 h 3693319"/>
              <a:gd name="connsiteX2" fmla="*/ 2462850 w 4244134"/>
              <a:gd name="connsiteY2" fmla="*/ 2537631 h 3693319"/>
              <a:gd name="connsiteX3" fmla="*/ 616723 w 4244134"/>
              <a:gd name="connsiteY3" fmla="*/ 1748051 h 3693319"/>
              <a:gd name="connsiteX4" fmla="*/ 2488723 w 4244134"/>
              <a:gd name="connsiteY4" fmla="*/ 1748051 h 3693319"/>
              <a:gd name="connsiteX5" fmla="*/ 2488723 w 4244134"/>
              <a:gd name="connsiteY5" fmla="*/ 1884677 h 3693319"/>
              <a:gd name="connsiteX6" fmla="*/ 616723 w 4244134"/>
              <a:gd name="connsiteY6" fmla="*/ 1884677 h 3693319"/>
              <a:gd name="connsiteX7" fmla="*/ 616723 w 4244134"/>
              <a:gd name="connsiteY7" fmla="*/ 1421574 h 3693319"/>
              <a:gd name="connsiteX8" fmla="*/ 2488723 w 4244134"/>
              <a:gd name="connsiteY8" fmla="*/ 1421574 h 3693319"/>
              <a:gd name="connsiteX9" fmla="*/ 2488723 w 4244134"/>
              <a:gd name="connsiteY9" fmla="*/ 1558200 h 3693319"/>
              <a:gd name="connsiteX10" fmla="*/ 616723 w 4244134"/>
              <a:gd name="connsiteY10" fmla="*/ 1558200 h 3693319"/>
              <a:gd name="connsiteX11" fmla="*/ 616723 w 4244134"/>
              <a:gd name="connsiteY11" fmla="*/ 1095097 h 3693319"/>
              <a:gd name="connsiteX12" fmla="*/ 2488723 w 4244134"/>
              <a:gd name="connsiteY12" fmla="*/ 1095097 h 3693319"/>
              <a:gd name="connsiteX13" fmla="*/ 2488723 w 4244134"/>
              <a:gd name="connsiteY13" fmla="*/ 1231723 h 3693319"/>
              <a:gd name="connsiteX14" fmla="*/ 616723 w 4244134"/>
              <a:gd name="connsiteY14" fmla="*/ 1231723 h 3693319"/>
              <a:gd name="connsiteX15" fmla="*/ 204718 w 4244134"/>
              <a:gd name="connsiteY15" fmla="*/ 204718 h 3693319"/>
              <a:gd name="connsiteX16" fmla="*/ 204718 w 4244134"/>
              <a:gd name="connsiteY16" fmla="*/ 3488601 h 3693319"/>
              <a:gd name="connsiteX17" fmla="*/ 2907082 w 4244134"/>
              <a:gd name="connsiteY17" fmla="*/ 3488601 h 3693319"/>
              <a:gd name="connsiteX18" fmla="*/ 2907082 w 4244134"/>
              <a:gd name="connsiteY18" fmla="*/ 3096000 h 3693319"/>
              <a:gd name="connsiteX19" fmla="*/ 2907082 w 4244134"/>
              <a:gd name="connsiteY19" fmla="*/ 2973318 h 3693319"/>
              <a:gd name="connsiteX20" fmla="*/ 2907082 w 4244134"/>
              <a:gd name="connsiteY20" fmla="*/ 2619924 h 3693319"/>
              <a:gd name="connsiteX21" fmla="*/ 2302633 w 4244134"/>
              <a:gd name="connsiteY21" fmla="*/ 3224372 h 3693319"/>
              <a:gd name="connsiteX22" fmla="*/ 2288873 w 4244134"/>
              <a:gd name="connsiteY22" fmla="*/ 3210611 h 3693319"/>
              <a:gd name="connsiteX23" fmla="*/ 2286083 w 4244134"/>
              <a:gd name="connsiteY23" fmla="*/ 3213400 h 3693319"/>
              <a:gd name="connsiteX24" fmla="*/ 1610314 w 4244134"/>
              <a:gd name="connsiteY24" fmla="*/ 2537631 h 3693319"/>
              <a:gd name="connsiteX25" fmla="*/ 616723 w 4244134"/>
              <a:gd name="connsiteY25" fmla="*/ 2537631 h 3693319"/>
              <a:gd name="connsiteX26" fmla="*/ 616723 w 4244134"/>
              <a:gd name="connsiteY26" fmla="*/ 2401005 h 3693319"/>
              <a:gd name="connsiteX27" fmla="*/ 1473688 w 4244134"/>
              <a:gd name="connsiteY27" fmla="*/ 2401005 h 3693319"/>
              <a:gd name="connsiteX28" fmla="*/ 1340342 w 4244134"/>
              <a:gd name="connsiteY28" fmla="*/ 2267659 h 3693319"/>
              <a:gd name="connsiteX29" fmla="*/ 1396846 w 4244134"/>
              <a:gd name="connsiteY29" fmla="*/ 2211154 h 3693319"/>
              <a:gd name="connsiteX30" fmla="*/ 616723 w 4244134"/>
              <a:gd name="connsiteY30" fmla="*/ 2211154 h 3693319"/>
              <a:gd name="connsiteX31" fmla="*/ 616723 w 4244134"/>
              <a:gd name="connsiteY31" fmla="*/ 2074528 h 3693319"/>
              <a:gd name="connsiteX32" fmla="*/ 1533472 w 4244134"/>
              <a:gd name="connsiteY32" fmla="*/ 2074528 h 3693319"/>
              <a:gd name="connsiteX33" fmla="*/ 1603604 w 4244134"/>
              <a:gd name="connsiteY33" fmla="*/ 2004396 h 3693319"/>
              <a:gd name="connsiteX34" fmla="*/ 1673735 w 4244134"/>
              <a:gd name="connsiteY34" fmla="*/ 2074528 h 3693319"/>
              <a:gd name="connsiteX35" fmla="*/ 2488723 w 4244134"/>
              <a:gd name="connsiteY35" fmla="*/ 2074528 h 3693319"/>
              <a:gd name="connsiteX36" fmla="*/ 2488723 w 4244134"/>
              <a:gd name="connsiteY36" fmla="*/ 2211154 h 3693319"/>
              <a:gd name="connsiteX37" fmla="*/ 1810361 w 4244134"/>
              <a:gd name="connsiteY37" fmla="*/ 2211154 h 3693319"/>
              <a:gd name="connsiteX38" fmla="*/ 2000212 w 4244134"/>
              <a:gd name="connsiteY38" fmla="*/ 2401005 h 3693319"/>
              <a:gd name="connsiteX39" fmla="*/ 2488723 w 4244134"/>
              <a:gd name="connsiteY39" fmla="*/ 2401005 h 3693319"/>
              <a:gd name="connsiteX40" fmla="*/ 2488723 w 4244134"/>
              <a:gd name="connsiteY40" fmla="*/ 2511758 h 3693319"/>
              <a:gd name="connsiteX41" fmla="*/ 2907082 w 4244134"/>
              <a:gd name="connsiteY41" fmla="*/ 2093399 h 3693319"/>
              <a:gd name="connsiteX42" fmla="*/ 2907082 w 4244134"/>
              <a:gd name="connsiteY42" fmla="*/ 204718 h 3693319"/>
              <a:gd name="connsiteX43" fmla="*/ 0 w 4244134"/>
              <a:gd name="connsiteY43" fmla="*/ 0 h 3693319"/>
              <a:gd name="connsiteX44" fmla="*/ 204718 w 4244134"/>
              <a:gd name="connsiteY44" fmla="*/ 0 h 3693319"/>
              <a:gd name="connsiteX45" fmla="*/ 204718 w 4244134"/>
              <a:gd name="connsiteY45" fmla="*/ 1 h 3693319"/>
              <a:gd name="connsiteX46" fmla="*/ 2907082 w 4244134"/>
              <a:gd name="connsiteY46" fmla="*/ 1 h 3693319"/>
              <a:gd name="connsiteX47" fmla="*/ 2907082 w 4244134"/>
              <a:gd name="connsiteY47" fmla="*/ 0 h 3693319"/>
              <a:gd name="connsiteX48" fmla="*/ 3111799 w 4244134"/>
              <a:gd name="connsiteY48" fmla="*/ 0 h 3693319"/>
              <a:gd name="connsiteX49" fmla="*/ 3111799 w 4244134"/>
              <a:gd name="connsiteY49" fmla="*/ 1888682 h 3693319"/>
              <a:gd name="connsiteX50" fmla="*/ 3980872 w 4244134"/>
              <a:gd name="connsiteY50" fmla="*/ 1019609 h 3693319"/>
              <a:gd name="connsiteX51" fmla="*/ 4244134 w 4244134"/>
              <a:gd name="connsiteY51" fmla="*/ 1282871 h 3693319"/>
              <a:gd name="connsiteX52" fmla="*/ 3111799 w 4244134"/>
              <a:gd name="connsiteY52" fmla="*/ 2415207 h 3693319"/>
              <a:gd name="connsiteX53" fmla="*/ 3111799 w 4244134"/>
              <a:gd name="connsiteY53" fmla="*/ 2973318 h 3693319"/>
              <a:gd name="connsiteX54" fmla="*/ 3111799 w 4244134"/>
              <a:gd name="connsiteY54" fmla="*/ 3096000 h 3693319"/>
              <a:gd name="connsiteX55" fmla="*/ 3111799 w 4244134"/>
              <a:gd name="connsiteY55" fmla="*/ 3693319 h 3693319"/>
              <a:gd name="connsiteX56" fmla="*/ 2907082 w 4244134"/>
              <a:gd name="connsiteY56" fmla="*/ 3693319 h 3693319"/>
              <a:gd name="connsiteX57" fmla="*/ 2907082 w 4244134"/>
              <a:gd name="connsiteY57" fmla="*/ 3693318 h 3693319"/>
              <a:gd name="connsiteX58" fmla="*/ 1 w 4244134"/>
              <a:gd name="connsiteY58" fmla="*/ 3693318 h 3693319"/>
              <a:gd name="connsiteX59" fmla="*/ 1 w 4244134"/>
              <a:gd name="connsiteY59" fmla="*/ 3636000 h 3693319"/>
              <a:gd name="connsiteX60" fmla="*/ 0 w 4244134"/>
              <a:gd name="connsiteY60" fmla="*/ 3636000 h 3693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244134" h="3693319">
                <a:moveTo>
                  <a:pt x="2136838" y="2537631"/>
                </a:moveTo>
                <a:lnTo>
                  <a:pt x="2299844" y="2700637"/>
                </a:lnTo>
                <a:lnTo>
                  <a:pt x="2462850" y="2537631"/>
                </a:lnTo>
                <a:close/>
                <a:moveTo>
                  <a:pt x="616723" y="1748051"/>
                </a:moveTo>
                <a:lnTo>
                  <a:pt x="2488723" y="1748051"/>
                </a:lnTo>
                <a:lnTo>
                  <a:pt x="2488723" y="1884677"/>
                </a:lnTo>
                <a:lnTo>
                  <a:pt x="616723" y="1884677"/>
                </a:lnTo>
                <a:close/>
                <a:moveTo>
                  <a:pt x="616723" y="1421574"/>
                </a:moveTo>
                <a:lnTo>
                  <a:pt x="2488723" y="1421574"/>
                </a:lnTo>
                <a:lnTo>
                  <a:pt x="2488723" y="1558200"/>
                </a:lnTo>
                <a:lnTo>
                  <a:pt x="616723" y="1558200"/>
                </a:lnTo>
                <a:close/>
                <a:moveTo>
                  <a:pt x="616723" y="1095097"/>
                </a:moveTo>
                <a:lnTo>
                  <a:pt x="2488723" y="1095097"/>
                </a:lnTo>
                <a:lnTo>
                  <a:pt x="2488723" y="1231723"/>
                </a:lnTo>
                <a:lnTo>
                  <a:pt x="616723" y="1231723"/>
                </a:lnTo>
                <a:close/>
                <a:moveTo>
                  <a:pt x="204718" y="204718"/>
                </a:moveTo>
                <a:lnTo>
                  <a:pt x="204718" y="3488601"/>
                </a:lnTo>
                <a:lnTo>
                  <a:pt x="2907082" y="3488601"/>
                </a:lnTo>
                <a:lnTo>
                  <a:pt x="2907082" y="3096000"/>
                </a:lnTo>
                <a:lnTo>
                  <a:pt x="2907082" y="2973318"/>
                </a:lnTo>
                <a:lnTo>
                  <a:pt x="2907082" y="2619924"/>
                </a:lnTo>
                <a:lnTo>
                  <a:pt x="2302633" y="3224372"/>
                </a:lnTo>
                <a:lnTo>
                  <a:pt x="2288873" y="3210611"/>
                </a:lnTo>
                <a:lnTo>
                  <a:pt x="2286083" y="3213400"/>
                </a:lnTo>
                <a:lnTo>
                  <a:pt x="1610314" y="2537631"/>
                </a:lnTo>
                <a:lnTo>
                  <a:pt x="616723" y="2537631"/>
                </a:lnTo>
                <a:lnTo>
                  <a:pt x="616723" y="2401005"/>
                </a:lnTo>
                <a:lnTo>
                  <a:pt x="1473688" y="2401005"/>
                </a:lnTo>
                <a:lnTo>
                  <a:pt x="1340342" y="2267659"/>
                </a:lnTo>
                <a:lnTo>
                  <a:pt x="1396846" y="2211154"/>
                </a:lnTo>
                <a:lnTo>
                  <a:pt x="616723" y="2211154"/>
                </a:lnTo>
                <a:lnTo>
                  <a:pt x="616723" y="2074528"/>
                </a:lnTo>
                <a:lnTo>
                  <a:pt x="1533472" y="2074528"/>
                </a:lnTo>
                <a:lnTo>
                  <a:pt x="1603604" y="2004396"/>
                </a:lnTo>
                <a:lnTo>
                  <a:pt x="1673735" y="2074528"/>
                </a:lnTo>
                <a:lnTo>
                  <a:pt x="2488723" y="2074528"/>
                </a:lnTo>
                <a:lnTo>
                  <a:pt x="2488723" y="2211154"/>
                </a:lnTo>
                <a:lnTo>
                  <a:pt x="1810361" y="2211154"/>
                </a:lnTo>
                <a:lnTo>
                  <a:pt x="2000212" y="2401005"/>
                </a:lnTo>
                <a:lnTo>
                  <a:pt x="2488723" y="2401005"/>
                </a:lnTo>
                <a:lnTo>
                  <a:pt x="2488723" y="2511758"/>
                </a:lnTo>
                <a:lnTo>
                  <a:pt x="2907082" y="2093399"/>
                </a:lnTo>
                <a:lnTo>
                  <a:pt x="2907082" y="204718"/>
                </a:lnTo>
                <a:close/>
                <a:moveTo>
                  <a:pt x="0" y="0"/>
                </a:moveTo>
                <a:lnTo>
                  <a:pt x="204718" y="0"/>
                </a:lnTo>
                <a:lnTo>
                  <a:pt x="204718" y="1"/>
                </a:lnTo>
                <a:lnTo>
                  <a:pt x="2907082" y="1"/>
                </a:lnTo>
                <a:lnTo>
                  <a:pt x="2907082" y="0"/>
                </a:lnTo>
                <a:lnTo>
                  <a:pt x="3111799" y="0"/>
                </a:lnTo>
                <a:lnTo>
                  <a:pt x="3111799" y="1888682"/>
                </a:lnTo>
                <a:lnTo>
                  <a:pt x="3980872" y="1019609"/>
                </a:lnTo>
                <a:lnTo>
                  <a:pt x="4244134" y="1282871"/>
                </a:lnTo>
                <a:lnTo>
                  <a:pt x="3111799" y="2415207"/>
                </a:lnTo>
                <a:lnTo>
                  <a:pt x="3111799" y="2973318"/>
                </a:lnTo>
                <a:lnTo>
                  <a:pt x="3111799" y="3096000"/>
                </a:lnTo>
                <a:lnTo>
                  <a:pt x="3111799" y="3693319"/>
                </a:lnTo>
                <a:lnTo>
                  <a:pt x="2907082" y="3693319"/>
                </a:lnTo>
                <a:lnTo>
                  <a:pt x="2907082" y="3693318"/>
                </a:lnTo>
                <a:lnTo>
                  <a:pt x="1" y="3693318"/>
                </a:lnTo>
                <a:lnTo>
                  <a:pt x="1" y="3636000"/>
                </a:lnTo>
                <a:lnTo>
                  <a:pt x="0" y="3636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宋体" panose="02010600030101010101" pitchFamily="2" charset="-122"/>
            </a:endParaRPr>
          </a:p>
        </p:txBody>
      </p:sp>
      <p:sp>
        <p:nvSpPr>
          <p:cNvPr id="2" name="标题 1"/>
          <p:cNvSpPr>
            <a:spLocks noGrp="1"/>
          </p:cNvSpPr>
          <p:nvPr>
            <p:ph type="title" hasCustomPrompt="1"/>
          </p:nvPr>
        </p:nvSpPr>
        <p:spPr>
          <a:xfrm>
            <a:off x="4540250" y="3402267"/>
            <a:ext cx="3613150" cy="563308"/>
          </a:xfrm>
        </p:spPr>
        <p:txBody>
          <a:bodyPr anchor="b">
            <a:normAutofit/>
          </a:bodyPr>
          <a:lstStyle>
            <a:lvl1pPr>
              <a:defRPr sz="3200" b="1">
                <a:solidFill>
                  <a:schemeClr val="bg1"/>
                </a:solidFill>
              </a:defRPr>
            </a:lvl1pPr>
          </a:lstStyle>
          <a:p>
            <a:r>
              <a:rPr lang="zh-CN" altLang="en-US" dirty="0" smtClean="0"/>
              <a:t>编辑标题</a:t>
            </a:r>
            <a:endParaRPr lang="zh-CN" altLang="en-US" dirty="0"/>
          </a:p>
        </p:txBody>
      </p:sp>
      <p:sp>
        <p:nvSpPr>
          <p:cNvPr id="3" name="文本占位符 2"/>
          <p:cNvSpPr>
            <a:spLocks noGrp="1"/>
          </p:cNvSpPr>
          <p:nvPr>
            <p:ph type="body" idx="1"/>
          </p:nvPr>
        </p:nvSpPr>
        <p:spPr>
          <a:xfrm>
            <a:off x="4540250" y="4105275"/>
            <a:ext cx="4754372" cy="342516"/>
          </a:xfrm>
        </p:spPr>
        <p:txBody>
          <a:bodyPr>
            <a:normAutofit/>
          </a:bodyPr>
          <a:lstStyle>
            <a:lvl1pPr marL="0" indent="0">
              <a:buNone/>
              <a:defRPr sz="1800" b="1">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75736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650067"/>
            <a:ext cx="5157787" cy="353959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75736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650067"/>
            <a:ext cx="5183188" cy="3539596"/>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矩形 8"/>
          <p:cNvSpPr/>
          <p:nvPr userDrawn="1"/>
        </p:nvSpPr>
        <p:spPr>
          <a:xfrm>
            <a:off x="0" y="1147763"/>
            <a:ext cx="12192000" cy="4702175"/>
          </a:xfrm>
          <a:prstGeom prst="rect">
            <a:avLst/>
          </a:prstGeom>
          <a:solidFill>
            <a:srgbClr val="2169A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宋体" panose="02010600030101010101" pitchFamily="2" charset="-122"/>
            </a:endParaRPr>
          </a:p>
        </p:txBody>
      </p:sp>
      <p:sp>
        <p:nvSpPr>
          <p:cNvPr id="2" name="标题 1"/>
          <p:cNvSpPr>
            <a:spLocks noGrp="1"/>
          </p:cNvSpPr>
          <p:nvPr>
            <p:ph type="title" hasCustomPrompt="1"/>
          </p:nvPr>
        </p:nvSpPr>
        <p:spPr>
          <a:xfrm>
            <a:off x="4038600" y="2888869"/>
            <a:ext cx="7570534" cy="1325563"/>
          </a:xfrm>
        </p:spPr>
        <p:txBody>
          <a:bodyPr>
            <a:noAutofit/>
          </a:bodyPr>
          <a:lstStyle>
            <a:lvl1pPr>
              <a:defRPr sz="6600" b="1">
                <a:solidFill>
                  <a:schemeClr val="bg1"/>
                </a:solidFill>
              </a:defRPr>
            </a:lvl1pPr>
          </a:lstStyle>
          <a:p>
            <a:r>
              <a:rPr lang="zh-CN" altLang="en-US" dirty="0" smtClean="0"/>
              <a:t>编辑标题</a:t>
            </a:r>
            <a:endParaRPr lang="zh-CN" altLang="en-US" dirty="0"/>
          </a:p>
        </p:txBody>
      </p:sp>
      <p:sp>
        <p:nvSpPr>
          <p:cNvPr id="5" name="灯片编号占位符 4"/>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3" name="文本框 2"/>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直角三角形 4"/>
          <p:cNvSpPr/>
          <p:nvPr userDrawn="1"/>
        </p:nvSpPr>
        <p:spPr>
          <a:xfrm>
            <a:off x="0" y="6215063"/>
            <a:ext cx="3235325" cy="642937"/>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6" name="直角三角形 5"/>
          <p:cNvSpPr/>
          <p:nvPr userDrawn="1"/>
        </p:nvSpPr>
        <p:spPr>
          <a:xfrm flipH="1">
            <a:off x="8982075" y="6215063"/>
            <a:ext cx="3217863" cy="644525"/>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ea typeface="宋体" panose="02010600030101010101" pitchFamily="2" charset="-122"/>
            </a:endParaRPr>
          </a:p>
        </p:txBody>
      </p:sp>
      <p:sp>
        <p:nvSpPr>
          <p:cNvPr id="4" name="灯片编号占位符 3"/>
          <p:cNvSpPr>
            <a:spLocks noGrp="1"/>
          </p:cNvSpPr>
          <p:nvPr>
            <p:ph type="sldNum" sz="quarter" idx="12"/>
          </p:nvPr>
        </p:nvSpPr>
        <p:spPr/>
        <p:txBody>
          <a:bodyPr/>
          <a:lstStyle/>
          <a:p>
            <a:fld id="{C4E65C0E-7746-4B25-BBE9-E5DDC74B0323}" type="slidenum">
              <a:rPr lang="zh-CN" altLang="en-US" smtClean="0"/>
            </a:fld>
            <a:endParaRPr lang="zh-CN" altLang="en-US"/>
          </a:p>
        </p:txBody>
      </p:sp>
      <p:sp>
        <p:nvSpPr>
          <p:cNvPr id="2" name="标题 1"/>
          <p:cNvSpPr>
            <a:spLocks noGrp="1"/>
          </p:cNvSpPr>
          <p:nvPr>
            <p:ph type="title"/>
          </p:nvPr>
        </p:nvSpPr>
        <p:spPr/>
        <p:txBody>
          <a:bodyPr/>
          <a:p>
            <a:r>
              <a:rPr lang="zh-CN" altLang="en-US" smtClean="0"/>
              <a:t>单击此处编辑母版标题样式</a:t>
            </a:r>
            <a:endParaRPr lang="zh-CN" altLang="en-US"/>
          </a:p>
        </p:txBody>
      </p:sp>
      <p:sp>
        <p:nvSpPr>
          <p:cNvPr id="7" name="内容占位符 6"/>
          <p:cNvSpPr>
            <a:spLocks noGrp="1"/>
          </p:cNvSpPr>
          <p:nvPr>
            <p:ph idx="1" hasCustomPrompt="1"/>
          </p:nvPr>
        </p:nvSpPr>
        <p:spPr/>
        <p:txBody>
          <a:bodyPr/>
          <a:lstStyle>
            <a:lvl1pPr marL="0" indent="0">
              <a:buNone/>
              <a:defRPr/>
            </a:lvl1pPr>
          </a:lstStyle>
          <a:p>
            <a:pPr lvl="0"/>
            <a:endParaRPr lang="zh-CN" altLang="en-US" dirty="0"/>
          </a:p>
        </p:txBody>
      </p:sp>
      <p:sp>
        <p:nvSpPr>
          <p:cNvPr id="9" name="文本框 8"/>
          <p:cNvSpPr txBox="1"/>
          <p:nvPr userDrawn="1"/>
        </p:nvSpPr>
        <p:spPr>
          <a:xfrm>
            <a:off x="5078730" y="6498590"/>
            <a:ext cx="2035175" cy="275590"/>
          </a:xfrm>
          <a:prstGeom prst="rect">
            <a:avLst/>
          </a:prstGeom>
          <a:noFill/>
        </p:spPr>
        <p:txBody>
          <a:bodyPr wrap="square" rtlCol="0">
            <a:spAutoFit/>
          </a:bodyPr>
          <a:p>
            <a:endParaRPr lang="en-US" altLang="zh-CN" sz="1200">
              <a:ea typeface="宋体" panose="02010600030101010101" pitchFamily="2" charset="-122"/>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7" y="457200"/>
            <a:ext cx="4165200" cy="1600200"/>
          </a:xfrm>
        </p:spPr>
        <p:txBody>
          <a:bodyPr anchor="t" anchorCtr="0"/>
          <a:lstStyle>
            <a:lvl1pPr>
              <a:defRPr sz="3200"/>
            </a:lvl1pPr>
          </a:lstStyle>
          <a:p>
            <a:r>
              <a:rPr lang="zh-CN" altLang="en-US" dirty="0" smtClean="0"/>
              <a:t>单击此处编辑母版标题样式</a:t>
            </a:r>
            <a:endParaRPr lang="zh-CN" altLang="en-US" dirty="0"/>
          </a:p>
        </p:txBody>
      </p:sp>
      <p:sp>
        <p:nvSpPr>
          <p:cNvPr id="3" name="图片占位符 2"/>
          <p:cNvSpPr>
            <a:spLocks noGrp="1" noChangeAspect="1"/>
          </p:cNvSpPr>
          <p:nvPr>
            <p:ph type="pic" idx="1"/>
          </p:nvPr>
        </p:nvSpPr>
        <p:spPr>
          <a:xfrm>
            <a:off x="5184000" y="457200"/>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9787" y="2057400"/>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smtClean="0"/>
              <a:t>单击此处编辑母版文本样式</a:t>
            </a:r>
            <a:endParaRPr lang="zh-CN" altLang="en-US" dirty="0" smtClean="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0460736" y="365125"/>
            <a:ext cx="893064" cy="5811838"/>
          </a:xfrm>
        </p:spPr>
        <p:txBody>
          <a:bodyPr vert="eaVert">
            <a:normAutofit/>
          </a:bodyPr>
          <a:lstStyle>
            <a:lvl1pPr>
              <a:defRPr sz="3600"/>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838200" y="365125"/>
            <a:ext cx="9457944"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336CE23-6A48-4B71-BE35-623C397B9E6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E65C0E-7746-4B25-BBE9-E5DDC74B032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jpeg"/><Relationship Id="rId14" Type="http://schemas.openxmlformats.org/officeDocument/2006/relationships/tags" Target="../tags/tag3.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custDataLst>
              <p:tags r:id="rId13"/>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ea typeface="宋体" panose="02010600030101010101" pitchFamily="2" charset="-122"/>
              </a:defRPr>
            </a:lvl1pPr>
          </a:lstStyle>
          <a:p>
            <a:fld id="{B336CE23-6A48-4B71-BE35-623C397B9E6F}"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ea typeface="宋体" panose="02010600030101010101" pitchFamily="2" charset="-122"/>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ea typeface="宋体" panose="02010600030101010101" pitchFamily="2" charset="-122"/>
              </a:defRPr>
            </a:lvl1pPr>
          </a:lstStyle>
          <a:p>
            <a:fld id="{C4E65C0E-7746-4B25-BBE9-E5DDC74B0323}" type="slidenum">
              <a:rPr lang="zh-CN" altLang="en-US" smtClean="0"/>
            </a:fld>
            <a:endParaRPr lang="zh-CN" altLang="en-US"/>
          </a:p>
        </p:txBody>
      </p:sp>
      <p:sp>
        <p:nvSpPr>
          <p:cNvPr id="7" name="KSO_TEMPLATE" hidden="1"/>
          <p:cNvSpPr/>
          <p:nvPr userDrawn="1">
            <p:custDataLst>
              <p:tags r:id="rId1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宋体" panose="02010600030101010101" pitchFamily="2" charset="-122"/>
            </a:endParaRPr>
          </a:p>
        </p:txBody>
      </p:sp>
      <p:pic>
        <p:nvPicPr>
          <p:cNvPr id="9" name="图片 8" descr="极客前程logo"/>
          <p:cNvPicPr>
            <a:picLocks noChangeAspect="1"/>
          </p:cNvPicPr>
          <p:nvPr userDrawn="1"/>
        </p:nvPicPr>
        <p:blipFill>
          <a:blip r:embed="rId15"/>
          <a:stretch>
            <a:fillRect/>
          </a:stretch>
        </p:blipFill>
        <p:spPr>
          <a:xfrm>
            <a:off x="10420985" y="-2540"/>
            <a:ext cx="1772920" cy="98996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rgbClr val="2169A7"/>
          </a:solidFill>
          <a:latin typeface="+mj-lt"/>
          <a:ea typeface="宋体" panose="02010600030101010101"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宋体" panose="0201060003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宋体" panose="02010600030101010101"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image" Target="../media/image1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ctrTitle"/>
          </p:nvPr>
        </p:nvSpPr>
        <p:spPr/>
        <p:txBody>
          <a:bodyPr>
            <a:noAutofit/>
          </a:bodyPr>
          <a:lstStyle/>
          <a:p>
            <a:r>
              <a:rPr lang="en-US" altLang="zh-CN" sz="5400" dirty="0"/>
              <a:t>HBase</a:t>
            </a:r>
            <a:r>
              <a:rPr lang="zh-CN" altLang="en-US" sz="5400" dirty="0"/>
              <a:t>课程</a:t>
            </a:r>
            <a:r>
              <a:rPr lang="en-US" altLang="zh-CN" sz="5400" dirty="0"/>
              <a:t>(V1.2.6)</a:t>
            </a:r>
            <a:endParaRPr lang="en-US" altLang="zh-CN" sz="5400" dirty="0"/>
          </a:p>
        </p:txBody>
      </p:sp>
      <p:sp>
        <p:nvSpPr>
          <p:cNvPr id="9" name="副标题 8"/>
          <p:cNvSpPr>
            <a:spLocks noGrp="1"/>
          </p:cNvSpPr>
          <p:nvPr>
            <p:ph type="subTitle" idx="1"/>
          </p:nvPr>
        </p:nvSpPr>
        <p:spPr/>
        <p:txBody>
          <a:bodyPr/>
          <a:lstStyle/>
          <a:p>
            <a:r>
              <a:rPr lang="zh-CN" altLang="en-US" dirty="0" smtClean="0">
                <a:sym typeface="+mn-ea"/>
              </a:rPr>
              <a:t>讲师：徐葳</a:t>
            </a:r>
            <a:endParaRPr lang="en-US" altLang="zh-CN" dirty="0" smtClean="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HB</a:t>
            </a:r>
            <a:r>
              <a:rPr lang="zh-CN" altLang="en-US">
                <a:sym typeface="+mn-ea"/>
              </a:rPr>
              <a:t>ase存储模型</a:t>
            </a:r>
            <a:r>
              <a:rPr lang="en-US" altLang="zh-CN">
                <a:sym typeface="+mn-ea"/>
              </a:rPr>
              <a:t>-</a:t>
            </a:r>
            <a:r>
              <a:rPr lang="zh-CN" altLang="en-US">
                <a:sym typeface="+mn-ea"/>
              </a:rPr>
              <a:t>总结</a:t>
            </a:r>
            <a:endParaRPr lang="zh-CN" altLang="en-US">
              <a:sym typeface="+mn-ea"/>
            </a:endParaRPr>
          </a:p>
        </p:txBody>
      </p:sp>
      <p:pic>
        <p:nvPicPr>
          <p:cNvPr id="6" name="内容占位符 5"/>
          <p:cNvPicPr>
            <a:picLocks noChangeAspect="1"/>
          </p:cNvPicPr>
          <p:nvPr>
            <p:ph idx="1"/>
          </p:nvPr>
        </p:nvPicPr>
        <p:blipFill>
          <a:blip r:embed="rId1"/>
          <a:stretch>
            <a:fillRect/>
          </a:stretch>
        </p:blipFill>
        <p:spPr>
          <a:xfrm>
            <a:off x="2782570" y="1849755"/>
            <a:ext cx="5505450" cy="380047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HB</a:t>
            </a:r>
            <a:r>
              <a:rPr lang="zh-CN" altLang="en-US"/>
              <a:t>ase存储模型</a:t>
            </a:r>
            <a:endParaRPr lang="zh-CN" altLang="en-US"/>
          </a:p>
        </p:txBody>
      </p:sp>
      <p:pic>
        <p:nvPicPr>
          <p:cNvPr id="5" name="内容占位符 4"/>
          <p:cNvPicPr>
            <a:picLocks noChangeAspect="1"/>
          </p:cNvPicPr>
          <p:nvPr>
            <p:ph idx="1"/>
          </p:nvPr>
        </p:nvPicPr>
        <p:blipFill>
          <a:blip r:embed="rId1"/>
          <a:stretch>
            <a:fillRect/>
          </a:stretch>
        </p:blipFill>
        <p:spPr>
          <a:xfrm>
            <a:off x="1704340" y="1691005"/>
            <a:ext cx="6581775" cy="435165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物理模型</a:t>
            </a:r>
            <a:endParaRPr lang="zh-CN" altLang="en-US"/>
          </a:p>
        </p:txBody>
      </p:sp>
      <p:pic>
        <p:nvPicPr>
          <p:cNvPr id="4" name="内容占位符 3"/>
          <p:cNvPicPr>
            <a:picLocks noChangeAspect="1"/>
          </p:cNvPicPr>
          <p:nvPr>
            <p:ph idx="1"/>
          </p:nvPr>
        </p:nvPicPr>
        <p:blipFill>
          <a:blip r:embed="rId1"/>
          <a:stretch>
            <a:fillRect/>
          </a:stretch>
        </p:blipFill>
        <p:spPr>
          <a:xfrm>
            <a:off x="2267585" y="1825625"/>
            <a:ext cx="7656195" cy="435165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02</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34994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HBase</a:t>
            </a:r>
            <a:r>
              <a:rPr lang="zh-CN" altLang="en-US" sz="3200" b="1" dirty="0">
                <a:solidFill>
                  <a:schemeClr val="bg1"/>
                </a:solidFill>
                <a:latin typeface="微软雅黑" panose="020B0503020204020204" charset="-122"/>
                <a:ea typeface="微软雅黑" panose="020B0503020204020204" charset="-122"/>
              </a:rPr>
              <a:t>安装及使用</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集群搭建</a:t>
            </a:r>
            <a:endParaRPr lang="zh-CN" altLang="en-US"/>
          </a:p>
        </p:txBody>
      </p:sp>
      <p:sp>
        <p:nvSpPr>
          <p:cNvPr id="3" name="内容占位符 2"/>
          <p:cNvSpPr>
            <a:spLocks noGrp="1"/>
          </p:cNvSpPr>
          <p:nvPr>
            <p:ph idx="1"/>
          </p:nvPr>
        </p:nvSpPr>
        <p:spPr/>
        <p:txBody>
          <a:bodyPr>
            <a:normAutofit fontScale="60000"/>
          </a:bodyPr>
          <a:p>
            <a:pPr marL="342900" indent="-342900">
              <a:buClr>
                <a:srgbClr val="4472C4"/>
              </a:buClr>
              <a:buFont typeface="Wingdings" panose="05000000000000000000" charset="0"/>
              <a:buChar char=""/>
            </a:pPr>
            <a:r>
              <a:rPr lang="zh-CN" altLang="en-US"/>
              <a:t>下载地址</a:t>
            </a:r>
            <a:endParaRPr lang="zh-CN" altLang="en-US"/>
          </a:p>
          <a:p>
            <a:pPr marL="800100" lvl="1" indent="-342900">
              <a:buClr>
                <a:srgbClr val="4472C4"/>
              </a:buClr>
              <a:buFont typeface="Wingdings" panose="05000000000000000000" charset="0"/>
              <a:buChar char=""/>
            </a:pPr>
            <a:r>
              <a:rPr lang="zh-CN" altLang="en-US"/>
              <a:t>http://archive.apache.org/dist/hbase/1.2.6/</a:t>
            </a:r>
            <a:endParaRPr lang="zh-CN" altLang="en-US"/>
          </a:p>
          <a:p>
            <a:pPr marL="342900" lvl="0" indent="-342900">
              <a:buClr>
                <a:srgbClr val="4472C4"/>
              </a:buClr>
              <a:buFont typeface="Wingdings" panose="05000000000000000000" charset="0"/>
              <a:buChar char=""/>
            </a:pPr>
            <a:r>
              <a:rPr lang="zh-CN" altLang="en-US" sz="2400"/>
              <a:t>依赖</a:t>
            </a:r>
            <a:endParaRPr lang="zh-CN" altLang="en-US" sz="2400"/>
          </a:p>
          <a:p>
            <a:pPr marL="800100" lvl="1" indent="-342900">
              <a:buClr>
                <a:srgbClr val="4472C4"/>
              </a:buClr>
              <a:buFont typeface="Wingdings" panose="05000000000000000000" charset="0"/>
              <a:buChar char=""/>
            </a:pPr>
            <a:r>
              <a:rPr lang="en-US" altLang="zh-CN" sz="2000"/>
              <a:t>hbase</a:t>
            </a:r>
            <a:r>
              <a:rPr lang="zh-CN" altLang="en-US" sz="2000"/>
              <a:t>依赖于</a:t>
            </a:r>
            <a:r>
              <a:rPr lang="en-US" altLang="zh-CN" sz="2000">
                <a:solidFill>
                  <a:srgbClr val="FF0000"/>
                </a:solidFill>
              </a:rPr>
              <a:t>haoop</a:t>
            </a:r>
            <a:r>
              <a:rPr lang="zh-CN" altLang="en-US" sz="2000"/>
              <a:t>和</a:t>
            </a:r>
            <a:r>
              <a:rPr lang="en-US" altLang="zh-CN" sz="2000">
                <a:solidFill>
                  <a:srgbClr val="FF0000"/>
                </a:solidFill>
              </a:rPr>
              <a:t>zk</a:t>
            </a:r>
            <a:r>
              <a:rPr lang="zh-CN" altLang="en-US" sz="2000"/>
              <a:t>。【</a:t>
            </a:r>
            <a:r>
              <a:rPr lang="en-US" altLang="zh-CN" sz="2000"/>
              <a:t>zk</a:t>
            </a:r>
            <a:r>
              <a:rPr lang="zh-CN" altLang="en-US" sz="2000"/>
              <a:t>可以使用内置</a:t>
            </a:r>
            <a:r>
              <a:rPr lang="en-US" altLang="zh-CN" sz="2000"/>
              <a:t>zk</a:t>
            </a:r>
            <a:r>
              <a:rPr lang="zh-CN" altLang="en-US" sz="2000"/>
              <a:t>或者</a:t>
            </a:r>
            <a:r>
              <a:rPr lang="zh-CN" altLang="en-US" sz="2000">
                <a:solidFill>
                  <a:srgbClr val="FF0000"/>
                </a:solidFill>
              </a:rPr>
              <a:t>外部</a:t>
            </a:r>
            <a:r>
              <a:rPr lang="en-US" altLang="zh-CN" sz="2000">
                <a:solidFill>
                  <a:srgbClr val="FF0000"/>
                </a:solidFill>
              </a:rPr>
              <a:t>zk</a:t>
            </a:r>
            <a:r>
              <a:rPr lang="zh-CN" altLang="en-US" sz="2000"/>
              <a:t>】</a:t>
            </a:r>
            <a:endParaRPr lang="zh-CN" altLang="en-US" sz="2000"/>
          </a:p>
          <a:p>
            <a:pPr marL="800100" lvl="1" indent="-342900">
              <a:buClr>
                <a:srgbClr val="4472C4"/>
              </a:buClr>
              <a:buFont typeface="Wingdings" panose="05000000000000000000" charset="0"/>
              <a:buChar char=""/>
            </a:pPr>
            <a:r>
              <a:rPr lang="zh-CN" altLang="en-US" sz="2000"/>
              <a:t>主节点到从节点的免密码登录</a:t>
            </a:r>
            <a:endParaRPr lang="zh-CN" altLang="en-US" sz="2000"/>
          </a:p>
          <a:p>
            <a:pPr marL="800100" lvl="1" indent="-342900">
              <a:buClr>
                <a:srgbClr val="4472C4"/>
              </a:buClr>
              <a:buFont typeface="Wingdings" panose="05000000000000000000" charset="0"/>
              <a:buChar char=""/>
            </a:pPr>
            <a:r>
              <a:rPr lang="en-US" altLang="zh-CN" sz="2000"/>
              <a:t>jdk1.8</a:t>
            </a:r>
            <a:endParaRPr lang="zh-CN" altLang="en-US" sz="2000"/>
          </a:p>
          <a:p>
            <a:pPr marL="342900" lvl="0" indent="-342900">
              <a:buClr>
                <a:srgbClr val="4472C4"/>
              </a:buClr>
              <a:buFont typeface="Wingdings" panose="05000000000000000000" charset="0"/>
              <a:buChar char=""/>
            </a:pPr>
            <a:r>
              <a:rPr lang="zh-CN" altLang="en-US" sz="2400"/>
              <a:t>修改配置</a:t>
            </a:r>
            <a:endParaRPr lang="zh-CN" altLang="en-US" sz="2400"/>
          </a:p>
          <a:p>
            <a:pPr marL="800100" lvl="1" indent="-342900">
              <a:buClr>
                <a:srgbClr val="4472C4"/>
              </a:buClr>
              <a:buFont typeface="Wingdings" panose="05000000000000000000" charset="0"/>
              <a:buChar char=""/>
            </a:pPr>
            <a:r>
              <a:rPr lang="zh-CN" altLang="en-US" sz="2000"/>
              <a:t>hbase-env.sh</a:t>
            </a:r>
            <a:endParaRPr lang="zh-CN" altLang="en-US" sz="2000"/>
          </a:p>
          <a:p>
            <a:pPr marL="800100" lvl="1" indent="-342900">
              <a:buClr>
                <a:srgbClr val="4472C4"/>
              </a:buClr>
              <a:buFont typeface="Wingdings" panose="05000000000000000000" charset="0"/>
              <a:buChar char=""/>
            </a:pPr>
            <a:r>
              <a:rPr lang="zh-CN" altLang="en-US" sz="2000"/>
              <a:t>hbase-site.xml</a:t>
            </a:r>
            <a:endParaRPr lang="zh-CN" altLang="en-US" sz="2000"/>
          </a:p>
          <a:p>
            <a:pPr marL="800100" lvl="1" indent="-342900">
              <a:buClr>
                <a:srgbClr val="4472C4"/>
              </a:buClr>
              <a:buFont typeface="Wingdings" panose="05000000000000000000" charset="0"/>
              <a:buChar char=""/>
            </a:pPr>
            <a:r>
              <a:rPr lang="zh-CN" altLang="en-US" sz="2000"/>
              <a:t>backup-masters</a:t>
            </a:r>
            <a:endParaRPr lang="zh-CN" altLang="en-US" sz="2000"/>
          </a:p>
          <a:p>
            <a:pPr marL="800100" lvl="1" indent="-342900">
              <a:buClr>
                <a:srgbClr val="4472C4"/>
              </a:buClr>
              <a:buFont typeface="Wingdings" panose="05000000000000000000" charset="0"/>
              <a:buChar char=""/>
            </a:pPr>
            <a:r>
              <a:rPr lang="zh-CN" altLang="en-US" sz="2000"/>
              <a:t>regionservers</a:t>
            </a:r>
            <a:endParaRPr lang="zh-CN" altLang="en-US" sz="2000"/>
          </a:p>
          <a:p>
            <a:pPr marL="342900" lvl="0" indent="-342900">
              <a:buClr>
                <a:srgbClr val="4472C4"/>
              </a:buClr>
              <a:buFont typeface="Wingdings" panose="05000000000000000000" charset="0"/>
              <a:buChar char=""/>
            </a:pPr>
            <a:r>
              <a:rPr lang="zh-CN" altLang="en-US" sz="2400"/>
              <a:t>启动</a:t>
            </a:r>
            <a:endParaRPr lang="zh-CN" altLang="en-US" sz="2000"/>
          </a:p>
          <a:p>
            <a:pPr marL="800100" lvl="1" indent="-342900">
              <a:buClr>
                <a:srgbClr val="4472C4"/>
              </a:buClr>
              <a:buFont typeface="Wingdings" panose="05000000000000000000" charset="0"/>
              <a:buChar char=""/>
            </a:pPr>
            <a:r>
              <a:rPr lang="en-US" altLang="zh-CN" sz="2000"/>
              <a:t>bin/start-hbase.sh</a:t>
            </a:r>
            <a:endParaRPr lang="en-US" altLang="zh-CN" sz="2000"/>
          </a:p>
          <a:p>
            <a:pPr marL="342900" indent="-342900">
              <a:buClr>
                <a:srgbClr val="4472C4"/>
              </a:buClr>
              <a:buFont typeface="Wingdings" panose="05000000000000000000" charset="0"/>
              <a:buChar char=""/>
            </a:pPr>
            <a:r>
              <a:rPr lang="zh-CN" altLang="en-US"/>
              <a:t>jps查看进程：HMaster、HRegionServer</a:t>
            </a:r>
            <a:endParaRPr lang="zh-CN" altLang="en-US"/>
          </a:p>
          <a:p>
            <a:pPr marL="342900" indent="-342900">
              <a:buClr>
                <a:srgbClr val="4472C4"/>
              </a:buClr>
              <a:buFont typeface="Wingdings" panose="05000000000000000000" charset="0"/>
              <a:buChar char=""/>
            </a:pPr>
            <a:r>
              <a:rPr lang="zh-CN" altLang="en-US"/>
              <a:t>访问http://</a:t>
            </a:r>
            <a:r>
              <a:rPr lang="en-US" altLang="zh-CN"/>
              <a:t>hadoop100</a:t>
            </a:r>
            <a:r>
              <a:rPr lang="zh-CN" altLang="en-US"/>
              <a:t>:16010页面</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与</a:t>
            </a:r>
            <a:r>
              <a:rPr lang="en-US" altLang="zh-CN"/>
              <a:t>JDK</a:t>
            </a:r>
            <a:r>
              <a:rPr lang="zh-CN" altLang="en-US"/>
              <a:t>版本对应关系</a:t>
            </a:r>
            <a:endParaRPr lang="zh-CN" altLang="en-US"/>
          </a:p>
        </p:txBody>
      </p:sp>
      <p:sp>
        <p:nvSpPr>
          <p:cNvPr id="6" name="内容占位符 5"/>
          <p:cNvSpPr/>
          <p:nvPr>
            <p:ph idx="1"/>
          </p:nvPr>
        </p:nvSpPr>
        <p:spPr/>
        <p:txBody>
          <a:bodyPr/>
          <a:p>
            <a:r>
              <a:rPr lang="zh-CN" altLang="en-US"/>
              <a:t>http://hbase.apache.org/book.html#basic.prerequisites</a:t>
            </a:r>
            <a:endParaRPr lang="zh-CN" altLang="en-US"/>
          </a:p>
        </p:txBody>
      </p:sp>
      <p:pic>
        <p:nvPicPr>
          <p:cNvPr id="7" name="图片 6"/>
          <p:cNvPicPr>
            <a:picLocks noChangeAspect="1"/>
          </p:cNvPicPr>
          <p:nvPr/>
        </p:nvPicPr>
        <p:blipFill>
          <a:blip r:embed="rId1"/>
          <a:stretch>
            <a:fillRect/>
          </a:stretch>
        </p:blipFill>
        <p:spPr>
          <a:xfrm>
            <a:off x="838200" y="2306320"/>
            <a:ext cx="9295130" cy="1952625"/>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与</a:t>
            </a:r>
            <a:r>
              <a:rPr lang="en-US" altLang="zh-CN"/>
              <a:t>Hadoop</a:t>
            </a:r>
            <a:r>
              <a:rPr lang="zh-CN" altLang="en-US"/>
              <a:t>版本对应关系</a:t>
            </a:r>
            <a:endParaRPr lang="zh-CN" altLang="en-US"/>
          </a:p>
        </p:txBody>
      </p:sp>
      <p:sp>
        <p:nvSpPr>
          <p:cNvPr id="3" name="内容占位符 2"/>
          <p:cNvSpPr>
            <a:spLocks noGrp="1"/>
          </p:cNvSpPr>
          <p:nvPr>
            <p:ph idx="1"/>
          </p:nvPr>
        </p:nvSpPr>
        <p:spPr/>
        <p:txBody>
          <a:bodyPr/>
          <a:p>
            <a:r>
              <a:rPr lang="zh-CN" altLang="en-US"/>
              <a:t>http://hbase.apache.org/book.html#hadoop</a:t>
            </a:r>
            <a:endParaRPr lang="zh-CN" altLang="en-US"/>
          </a:p>
        </p:txBody>
      </p:sp>
      <p:pic>
        <p:nvPicPr>
          <p:cNvPr id="5" name="图片 4"/>
          <p:cNvPicPr>
            <a:picLocks noChangeAspect="1"/>
          </p:cNvPicPr>
          <p:nvPr/>
        </p:nvPicPr>
        <p:blipFill>
          <a:blip r:embed="rId1"/>
          <a:stretch>
            <a:fillRect/>
          </a:stretch>
        </p:blipFill>
        <p:spPr>
          <a:xfrm>
            <a:off x="900430" y="2143125"/>
            <a:ext cx="5795645" cy="4034155"/>
          </a:xfrm>
          <a:prstGeom prst="rect">
            <a:avLst/>
          </a:prstGeom>
        </p:spPr>
      </p:pic>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HBase</a:t>
            </a:r>
            <a:r>
              <a:rPr lang="zh-CN" altLang="en-US">
                <a:sym typeface="+mn-ea"/>
              </a:rPr>
              <a:t>集群节点规划</a:t>
            </a:r>
            <a:endParaRPr lang="zh-CN" altLang="en-US"/>
          </a:p>
        </p:txBody>
      </p:sp>
      <p:sp>
        <p:nvSpPr>
          <p:cNvPr id="3" name="内容占位符 2"/>
          <p:cNvSpPr>
            <a:spLocks noGrp="1"/>
          </p:cNvSpPr>
          <p:nvPr>
            <p:ph idx="1"/>
          </p:nvPr>
        </p:nvSpPr>
        <p:spPr/>
        <p:txBody>
          <a:bodyPr>
            <a:normAutofit/>
          </a:bodyPr>
          <a:p>
            <a:pPr marL="342900" indent="-342900">
              <a:buClr>
                <a:srgbClr val="4472C4"/>
              </a:buClr>
              <a:buFont typeface="Wingdings" panose="05000000000000000000" charset="0"/>
              <a:buChar char=""/>
            </a:pPr>
            <a:r>
              <a:rPr lang="zh-CN" altLang="en-US"/>
              <a:t>由于</a:t>
            </a:r>
            <a:r>
              <a:rPr lang="en-US" altLang="zh-CN"/>
              <a:t>HBase</a:t>
            </a:r>
            <a:r>
              <a:rPr lang="zh-CN" altLang="en-US"/>
              <a:t>的数据是存储在</a:t>
            </a:r>
            <a:r>
              <a:rPr lang="en-US" altLang="zh-CN"/>
              <a:t>hdfs</a:t>
            </a:r>
            <a:r>
              <a:rPr lang="zh-CN" altLang="en-US"/>
              <a:t>中，所以在实际工作中，一般</a:t>
            </a:r>
            <a:r>
              <a:rPr lang="en-US" altLang="zh-CN"/>
              <a:t>HBase</a:t>
            </a:r>
            <a:r>
              <a:rPr lang="zh-CN" altLang="en-US"/>
              <a:t>集群和</a:t>
            </a:r>
            <a:r>
              <a:rPr lang="en-US" altLang="zh-CN"/>
              <a:t>Hadoop</a:t>
            </a:r>
            <a:r>
              <a:rPr lang="zh-CN" altLang="en-US"/>
              <a:t>集群会部署在一块。</a:t>
            </a:r>
            <a:endParaRPr lang="zh-CN" altLang="en-US"/>
          </a:p>
          <a:p>
            <a:pPr>
              <a:buClr>
                <a:srgbClr val="4472C4"/>
              </a:buClr>
              <a:buFont typeface="Wingdings" panose="05000000000000000000" charset="0"/>
            </a:pPr>
            <a:endParaRPr lang="zh-CN" altLang="en-US"/>
          </a:p>
        </p:txBody>
      </p:sp>
      <p:graphicFrame>
        <p:nvGraphicFramePr>
          <p:cNvPr id="4" name="表格 3"/>
          <p:cNvGraphicFramePr/>
          <p:nvPr/>
        </p:nvGraphicFramePr>
        <p:xfrm>
          <a:off x="1095375" y="2667000"/>
          <a:ext cx="8524240" cy="1524000"/>
        </p:xfrm>
        <a:graphic>
          <a:graphicData uri="http://schemas.openxmlformats.org/drawingml/2006/table">
            <a:tbl>
              <a:tblPr firstRow="1" bandRow="1">
                <a:tableStyleId>{5C22544A-7EE6-4342-B048-85BDC9FD1C3A}</a:tableStyleId>
              </a:tblPr>
              <a:tblGrid>
                <a:gridCol w="2131060"/>
                <a:gridCol w="2131060"/>
                <a:gridCol w="2131060"/>
                <a:gridCol w="2131060"/>
              </a:tblGrid>
              <a:tr h="381000">
                <a:tc>
                  <a:txBody>
                    <a:bodyPr/>
                    <a:p>
                      <a:pPr>
                        <a:buNone/>
                      </a:pPr>
                      <a:r>
                        <a:rPr lang="en-US" altLang="zh-CN"/>
                        <a:t>Node Name</a:t>
                      </a:r>
                      <a:endParaRPr lang="en-US" altLang="zh-CN"/>
                    </a:p>
                  </a:txBody>
                  <a:tcPr/>
                </a:tc>
                <a:tc>
                  <a:txBody>
                    <a:bodyPr/>
                    <a:p>
                      <a:pPr>
                        <a:buNone/>
                      </a:pPr>
                      <a:r>
                        <a:rPr lang="en-US" altLang="zh-CN"/>
                        <a:t>Master</a:t>
                      </a:r>
                      <a:endParaRPr lang="en-US" altLang="zh-CN"/>
                    </a:p>
                  </a:txBody>
                  <a:tcPr/>
                </a:tc>
                <a:tc>
                  <a:txBody>
                    <a:bodyPr/>
                    <a:p>
                      <a:pPr>
                        <a:buNone/>
                      </a:pPr>
                      <a:r>
                        <a:rPr lang="en-US" altLang="zh-CN"/>
                        <a:t>Zookeeper</a:t>
                      </a:r>
                      <a:r>
                        <a:rPr lang="zh-CN" altLang="en-US">
                          <a:solidFill>
                            <a:srgbClr val="FF0000"/>
                          </a:solidFill>
                        </a:rPr>
                        <a:t>【外部】</a:t>
                      </a:r>
                      <a:endParaRPr lang="zh-CN" altLang="en-US">
                        <a:solidFill>
                          <a:srgbClr val="FF0000"/>
                        </a:solidFill>
                      </a:endParaRPr>
                    </a:p>
                  </a:txBody>
                  <a:tcPr/>
                </a:tc>
                <a:tc>
                  <a:txBody>
                    <a:bodyPr/>
                    <a:p>
                      <a:pPr>
                        <a:buNone/>
                      </a:pPr>
                      <a:r>
                        <a:rPr lang="en-US" altLang="zh-CN"/>
                        <a:t>RegionServer</a:t>
                      </a:r>
                      <a:endParaRPr lang="en-US" altLang="zh-CN"/>
                    </a:p>
                  </a:txBody>
                  <a:tcPr/>
                </a:tc>
              </a:tr>
              <a:tr h="381000">
                <a:tc>
                  <a:txBody>
                    <a:bodyPr/>
                    <a:p>
                      <a:pPr>
                        <a:buNone/>
                      </a:pPr>
                      <a:r>
                        <a:rPr lang="en-US" altLang="zh-CN"/>
                        <a:t>hadoop100</a:t>
                      </a:r>
                      <a:endParaRPr lang="en-US" altLang="zh-CN"/>
                    </a:p>
                  </a:txBody>
                  <a:tcPr/>
                </a:tc>
                <a:tc>
                  <a:txBody>
                    <a:bodyPr/>
                    <a:p>
                      <a:pPr>
                        <a:buNone/>
                      </a:pPr>
                      <a:r>
                        <a:rPr lang="en-US" altLang="zh-CN"/>
                        <a:t>yes</a:t>
                      </a:r>
                      <a:endParaRPr lang="en-US" altLang="zh-CN"/>
                    </a:p>
                  </a:txBody>
                  <a:tcPr/>
                </a:tc>
                <a:tc>
                  <a:txBody>
                    <a:bodyPr/>
                    <a:p>
                      <a:pPr>
                        <a:buNone/>
                      </a:pPr>
                      <a:r>
                        <a:rPr lang="en-US" altLang="zh-CN"/>
                        <a:t>yes</a:t>
                      </a:r>
                      <a:endParaRPr lang="en-US" altLang="zh-CN"/>
                    </a:p>
                  </a:txBody>
                  <a:tcPr/>
                </a:tc>
                <a:tc>
                  <a:txBody>
                    <a:bodyPr/>
                    <a:p>
                      <a:pPr>
                        <a:buNone/>
                      </a:pPr>
                      <a:r>
                        <a:rPr lang="en-US" altLang="zh-CN"/>
                        <a:t>no</a:t>
                      </a:r>
                      <a:endParaRPr lang="en-US" altLang="zh-CN"/>
                    </a:p>
                  </a:txBody>
                  <a:tcPr/>
                </a:tc>
              </a:tr>
              <a:tr h="381000">
                <a:tc>
                  <a:txBody>
                    <a:bodyPr/>
                    <a:p>
                      <a:pPr>
                        <a:buNone/>
                      </a:pPr>
                      <a:r>
                        <a:rPr lang="en-US" altLang="zh-CN" sz="1800">
                          <a:sym typeface="+mn-ea"/>
                        </a:rPr>
                        <a:t>hadoop101</a:t>
                      </a:r>
                      <a:endParaRPr lang="zh-CN" altLang="en-US"/>
                    </a:p>
                  </a:txBody>
                  <a:tcPr/>
                </a:tc>
                <a:tc>
                  <a:txBody>
                    <a:bodyPr/>
                    <a:p>
                      <a:pPr>
                        <a:buNone/>
                      </a:pPr>
                      <a:r>
                        <a:rPr lang="en-US" altLang="zh-CN"/>
                        <a:t>backup</a:t>
                      </a:r>
                      <a:endParaRPr lang="en-US" altLang="zh-CN"/>
                    </a:p>
                  </a:txBody>
                  <a:tcPr/>
                </a:tc>
                <a:tc>
                  <a:txBody>
                    <a:bodyPr/>
                    <a:p>
                      <a:pPr>
                        <a:buNone/>
                      </a:pPr>
                      <a:r>
                        <a:rPr lang="en-US" altLang="zh-CN"/>
                        <a:t>no</a:t>
                      </a:r>
                      <a:endParaRPr lang="en-US" altLang="zh-CN"/>
                    </a:p>
                  </a:txBody>
                  <a:tcPr/>
                </a:tc>
                <a:tc>
                  <a:txBody>
                    <a:bodyPr/>
                    <a:p>
                      <a:pPr>
                        <a:buNone/>
                      </a:pPr>
                      <a:r>
                        <a:rPr lang="en-US" altLang="zh-CN"/>
                        <a:t>yes</a:t>
                      </a:r>
                      <a:endParaRPr lang="en-US" altLang="zh-CN"/>
                    </a:p>
                  </a:txBody>
                  <a:tcPr/>
                </a:tc>
              </a:tr>
              <a:tr h="381000">
                <a:tc>
                  <a:txBody>
                    <a:bodyPr/>
                    <a:p>
                      <a:pPr>
                        <a:buNone/>
                      </a:pPr>
                      <a:r>
                        <a:rPr lang="en-US" altLang="zh-CN" sz="1800">
                          <a:sym typeface="+mn-ea"/>
                        </a:rPr>
                        <a:t>hadoop102</a:t>
                      </a:r>
                      <a:endParaRPr lang="zh-CN" altLang="en-US"/>
                    </a:p>
                  </a:txBody>
                  <a:tcPr/>
                </a:tc>
                <a:tc>
                  <a:txBody>
                    <a:bodyPr/>
                    <a:p>
                      <a:pPr>
                        <a:buNone/>
                      </a:pPr>
                      <a:r>
                        <a:rPr lang="en-US" altLang="zh-CN"/>
                        <a:t>no</a:t>
                      </a:r>
                      <a:endParaRPr lang="en-US" altLang="zh-CN"/>
                    </a:p>
                  </a:txBody>
                  <a:tcPr/>
                </a:tc>
                <a:tc>
                  <a:txBody>
                    <a:bodyPr/>
                    <a:p>
                      <a:pPr>
                        <a:buNone/>
                      </a:pPr>
                      <a:r>
                        <a:rPr lang="en-US" altLang="zh-CN"/>
                        <a:t>no</a:t>
                      </a:r>
                      <a:endParaRPr lang="en-US" altLang="zh-CN"/>
                    </a:p>
                  </a:txBody>
                  <a:tcPr/>
                </a:tc>
                <a:tc>
                  <a:txBody>
                    <a:bodyPr/>
                    <a:p>
                      <a:pPr>
                        <a:buNone/>
                      </a:pPr>
                      <a:r>
                        <a:rPr lang="en-US" altLang="zh-CN"/>
                        <a:t>yes</a:t>
                      </a:r>
                      <a:endParaRPr lang="en-US" altLang="zh-CN"/>
                    </a:p>
                  </a:txBody>
                  <a:tcPr/>
                </a:tc>
              </a:tr>
            </a:tbl>
          </a:graphicData>
        </a:graphic>
      </p:graphicFrame>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hbase-env.sh</a:t>
            </a:r>
            <a:endParaRPr lang="zh-CN" altLang="en-US"/>
          </a:p>
        </p:txBody>
      </p:sp>
      <p:sp>
        <p:nvSpPr>
          <p:cNvPr id="3" name="内容占位符 2"/>
          <p:cNvSpPr>
            <a:spLocks noGrp="1"/>
          </p:cNvSpPr>
          <p:nvPr>
            <p:ph idx="1"/>
          </p:nvPr>
        </p:nvSpPr>
        <p:spPr/>
        <p:txBody>
          <a:bodyPr>
            <a:normAutofit/>
          </a:bodyPr>
          <a:p>
            <a:pPr>
              <a:buClr>
                <a:srgbClr val="4472C4"/>
              </a:buClr>
              <a:buFont typeface="Wingdings" panose="05000000000000000000" charset="0"/>
            </a:pPr>
            <a:r>
              <a:rPr lang="zh-CN" altLang="en-US">
                <a:sym typeface="+mn-ea"/>
              </a:rPr>
              <a:t>export JAVA_HOME=/</a:t>
            </a:r>
            <a:r>
              <a:rPr lang="en-US" altLang="zh-CN">
                <a:sym typeface="+mn-ea"/>
              </a:rPr>
              <a:t>data/soft</a:t>
            </a:r>
            <a:r>
              <a:rPr lang="zh-CN" altLang="en-US">
                <a:sym typeface="+mn-ea"/>
              </a:rPr>
              <a:t>/jdk1.8</a:t>
            </a:r>
            <a:endParaRPr lang="zh-CN" altLang="en-US"/>
          </a:p>
          <a:p>
            <a:pPr>
              <a:buClr>
                <a:srgbClr val="4472C4"/>
              </a:buClr>
              <a:buFont typeface="Wingdings" panose="05000000000000000000" charset="0"/>
            </a:pPr>
            <a:r>
              <a:rPr lang="zh-CN" altLang="en-US"/>
              <a:t>export HBASE_MANAGES_ZK=</a:t>
            </a:r>
            <a:r>
              <a:rPr lang="en-US" altLang="zh-CN"/>
              <a:t>false</a:t>
            </a:r>
            <a:endParaRPr lang="zh-CN" altLang="en-US"/>
          </a:p>
          <a:p>
            <a:pPr>
              <a:buClr>
                <a:srgbClr val="4472C4"/>
              </a:buClr>
              <a:buFont typeface="Wingdings" panose="05000000000000000000" charset="0"/>
            </a:pPr>
            <a:r>
              <a:rPr lang="zh-CN" altLang="en-US"/>
              <a:t>export HBASE_LOG_DIR=/data/hbase/logs</a:t>
            </a:r>
            <a:endParaRPr lang="zh-CN" altLang="en-US"/>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hbase-site.xml</a:t>
            </a:r>
            <a:endParaRPr lang="zh-CN" altLang="en-US"/>
          </a:p>
        </p:txBody>
      </p:sp>
      <p:sp>
        <p:nvSpPr>
          <p:cNvPr id="3" name="内容占位符 2"/>
          <p:cNvSpPr>
            <a:spLocks noGrp="1"/>
          </p:cNvSpPr>
          <p:nvPr>
            <p:ph idx="1"/>
          </p:nvPr>
        </p:nvSpPr>
        <p:spPr/>
        <p:txBody>
          <a:bodyPr>
            <a:normAutofit fontScale="55000"/>
          </a:bodyPr>
          <a:p>
            <a:pPr>
              <a:lnSpc>
                <a:spcPct val="50000"/>
              </a:lnSpc>
              <a:buClr>
                <a:srgbClr val="4472C4"/>
              </a:buClr>
              <a:buFont typeface="Wingdings" panose="05000000000000000000" charset="0"/>
            </a:pPr>
            <a:r>
              <a:rPr lang="zh-CN" altLang="en-US"/>
              <a:t>&lt;configuration&gt;</a:t>
            </a:r>
            <a:endParaRPr lang="zh-CN" altLang="en-US"/>
          </a:p>
          <a:p>
            <a:pPr>
              <a:lnSpc>
                <a:spcPct val="50000"/>
              </a:lnSpc>
              <a:buClr>
                <a:srgbClr val="4472C4"/>
              </a:buClr>
              <a:buFont typeface="Wingdings" panose="05000000000000000000" charset="0"/>
            </a:pPr>
            <a:r>
              <a:rPr lang="zh-CN" altLang="en-US"/>
              <a:t>&lt;property &gt;</a:t>
            </a:r>
            <a:endParaRPr lang="zh-CN" altLang="en-US"/>
          </a:p>
          <a:p>
            <a:pPr>
              <a:lnSpc>
                <a:spcPct val="50000"/>
              </a:lnSpc>
              <a:buClr>
                <a:srgbClr val="4472C4"/>
              </a:buClr>
              <a:buFont typeface="Wingdings" panose="05000000000000000000" charset="0"/>
            </a:pPr>
            <a:r>
              <a:rPr lang="zh-CN" altLang="en-US"/>
              <a:t>	&lt;name&gt;hbase.rootdir&lt;/name&gt;</a:t>
            </a:r>
            <a:endParaRPr lang="zh-CN" altLang="en-US"/>
          </a:p>
          <a:p>
            <a:pPr>
              <a:lnSpc>
                <a:spcPct val="50000"/>
              </a:lnSpc>
              <a:buClr>
                <a:srgbClr val="4472C4"/>
              </a:buClr>
              <a:buFont typeface="Wingdings" panose="05000000000000000000" charset="0"/>
            </a:pPr>
            <a:r>
              <a:rPr lang="zh-CN" altLang="en-US"/>
              <a:t>	&lt;value&gt;hdfs://hadoop100:9000/hbase&lt;/value&gt;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	&lt;name&gt;hbase.tmp.dir&lt;/name&gt;</a:t>
            </a:r>
            <a:endParaRPr lang="zh-CN" altLang="en-US"/>
          </a:p>
          <a:p>
            <a:pPr>
              <a:lnSpc>
                <a:spcPct val="50000"/>
              </a:lnSpc>
              <a:buClr>
                <a:srgbClr val="4472C4"/>
              </a:buClr>
              <a:buFont typeface="Wingdings" panose="05000000000000000000" charset="0"/>
            </a:pPr>
            <a:r>
              <a:rPr lang="zh-CN" altLang="en-US"/>
              <a:t>	&lt;value&gt;/data/hbase/tmp&lt;/value&gt;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	&lt;name&gt;hbase.cluster.distributed&lt;/name&gt;</a:t>
            </a:r>
            <a:endParaRPr lang="zh-CN" altLang="en-US"/>
          </a:p>
          <a:p>
            <a:pPr>
              <a:lnSpc>
                <a:spcPct val="50000"/>
              </a:lnSpc>
              <a:buClr>
                <a:srgbClr val="4472C4"/>
              </a:buClr>
              <a:buFont typeface="Wingdings" panose="05000000000000000000" charset="0"/>
            </a:pPr>
            <a:r>
              <a:rPr lang="zh-CN" altLang="en-US"/>
              <a:t>	&lt;value&gt;true&lt;/value&gt;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&lt;!-- 如果是zk集群的话，多个节点之间用逗号隔开，例如：hadoop100,hadoop101,hadoop102 --&gt;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	&lt;name&gt;hbase.zookeeper.quorum&lt;/name&gt;</a:t>
            </a:r>
            <a:endParaRPr lang="zh-CN" altLang="en-US"/>
          </a:p>
          <a:p>
            <a:pPr>
              <a:lnSpc>
                <a:spcPct val="50000"/>
              </a:lnSpc>
              <a:buClr>
                <a:srgbClr val="4472C4"/>
              </a:buClr>
              <a:buFont typeface="Wingdings" panose="05000000000000000000" charset="0"/>
            </a:pPr>
            <a:r>
              <a:rPr lang="zh-CN" altLang="en-US"/>
              <a:t>	&lt;value&gt;hadoop100&lt;/value&gt;</a:t>
            </a:r>
            <a:endParaRPr lang="zh-CN" altLang="en-US"/>
          </a:p>
          <a:p>
            <a:pPr>
              <a:lnSpc>
                <a:spcPct val="50000"/>
              </a:lnSpc>
              <a:buClr>
                <a:srgbClr val="4472C4"/>
              </a:buClr>
              <a:buFont typeface="Wingdings" panose="05000000000000000000" charset="0"/>
            </a:pPr>
            <a:r>
              <a:rPr lang="zh-CN" altLang="en-US"/>
              <a:t>&lt;/property&gt;</a:t>
            </a:r>
            <a:endParaRPr lang="zh-CN" altLang="en-US"/>
          </a:p>
          <a:p>
            <a:pPr>
              <a:lnSpc>
                <a:spcPct val="50000"/>
              </a:lnSpc>
              <a:buClr>
                <a:srgbClr val="4472C4"/>
              </a:buClr>
              <a:buFont typeface="Wingdings" panose="05000000000000000000" charset="0"/>
            </a:pPr>
            <a:r>
              <a:rPr lang="zh-CN" altLang="en-US"/>
              <a:t>&lt;/configuration&gt;</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pPr>
              <a:buClr>
                <a:srgbClr val="4472C4"/>
              </a:buClr>
              <a:buFont typeface="Wingdings" panose="05000000000000000000" charset="0"/>
              <a:buChar char=""/>
            </a:pPr>
            <a:r>
              <a:rPr lang="zh-CN" altLang="en-US" sz="3200"/>
              <a:t>H</a:t>
            </a:r>
            <a:r>
              <a:rPr lang="en-US" altLang="zh-CN" sz="3200"/>
              <a:t>Base</a:t>
            </a:r>
            <a:r>
              <a:rPr lang="zh-CN" altLang="en-US" sz="3200"/>
              <a:t>简介</a:t>
            </a:r>
            <a:endParaRPr lang="zh-CN" altLang="en-US" sz="3200"/>
          </a:p>
          <a:p>
            <a:pPr>
              <a:buClr>
                <a:srgbClr val="4472C4"/>
              </a:buClr>
              <a:buFont typeface="Wingdings" panose="05000000000000000000" charset="0"/>
              <a:buChar char=""/>
            </a:pPr>
            <a:r>
              <a:rPr lang="zh-CN" altLang="en-US" sz="3200">
                <a:sym typeface="+mn-ea"/>
              </a:rPr>
              <a:t>H</a:t>
            </a:r>
            <a:r>
              <a:rPr lang="en-US" altLang="zh-CN" sz="3200">
                <a:sym typeface="+mn-ea"/>
              </a:rPr>
              <a:t>Base</a:t>
            </a:r>
            <a:r>
              <a:rPr lang="zh-CN" altLang="en-US" sz="3200">
                <a:sym typeface="+mn-ea"/>
              </a:rPr>
              <a:t>安装及使用</a:t>
            </a:r>
            <a:endParaRPr lang="zh-CN" altLang="en-US" sz="3200"/>
          </a:p>
          <a:p>
            <a:pPr>
              <a:buClr>
                <a:srgbClr val="4472C4"/>
              </a:buClr>
              <a:buFont typeface="Wingdings" panose="05000000000000000000" charset="0"/>
              <a:buChar char=""/>
            </a:pPr>
            <a:r>
              <a:rPr lang="zh-CN" altLang="en-US" sz="3200">
                <a:sym typeface="+mn-ea"/>
              </a:rPr>
              <a:t>H</a:t>
            </a:r>
            <a:r>
              <a:rPr lang="en-US" altLang="zh-CN" sz="3200">
                <a:sym typeface="+mn-ea"/>
              </a:rPr>
              <a:t>Base</a:t>
            </a:r>
            <a:r>
              <a:rPr lang="zh-CN" altLang="en-US" sz="3200">
                <a:sym typeface="+mn-ea"/>
              </a:rPr>
              <a:t>架构分析</a:t>
            </a:r>
            <a:endParaRPr lang="zh-CN" altLang="en-US" sz="3200"/>
          </a:p>
          <a:p>
            <a:pPr>
              <a:buClr>
                <a:srgbClr val="4472C4"/>
              </a:buClr>
              <a:buFont typeface="Wingdings" panose="05000000000000000000" charset="0"/>
              <a:buChar char=""/>
            </a:pPr>
            <a:r>
              <a:rPr lang="zh-CN" altLang="en-US" sz="3200">
                <a:sym typeface="+mn-ea"/>
              </a:rPr>
              <a:t>H</a:t>
            </a:r>
            <a:r>
              <a:rPr lang="en-US" altLang="zh-CN" sz="3200">
                <a:sym typeface="+mn-ea"/>
              </a:rPr>
              <a:t>Base</a:t>
            </a:r>
            <a:r>
              <a:rPr lang="zh-CN" altLang="en-US" sz="3200">
                <a:sym typeface="+mn-ea"/>
              </a:rPr>
              <a:t>高级功能</a:t>
            </a:r>
            <a:endParaRPr lang="zh-CN" altLang="en-US" sz="3200"/>
          </a:p>
        </p:txBody>
      </p:sp>
      <p:sp>
        <p:nvSpPr>
          <p:cNvPr id="3" name="标题 2"/>
          <p:cNvSpPr>
            <a:spLocks noGrp="1"/>
          </p:cNvSpPr>
          <p:nvPr>
            <p:ph type="title"/>
          </p:nvPr>
        </p:nvSpPr>
        <p:spPr/>
        <p:txBody>
          <a:bodyPr/>
          <a:p>
            <a:r>
              <a:rPr lang="zh-CN" altLang="en-US"/>
              <a:t>课程目录</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backup-masters</a:t>
            </a:r>
            <a:endParaRPr lang="zh-CN" altLang="en-US"/>
          </a:p>
        </p:txBody>
      </p:sp>
      <p:sp>
        <p:nvSpPr>
          <p:cNvPr id="3" name="内容占位符 2"/>
          <p:cNvSpPr>
            <a:spLocks noGrp="1"/>
          </p:cNvSpPr>
          <p:nvPr>
            <p:ph idx="1"/>
          </p:nvPr>
        </p:nvSpPr>
        <p:spPr/>
        <p:txBody>
          <a:bodyPr>
            <a:normAutofit/>
          </a:bodyPr>
          <a:p>
            <a:pPr>
              <a:buClr>
                <a:srgbClr val="4472C4"/>
              </a:buClr>
              <a:buFont typeface="Wingdings" panose="05000000000000000000" charset="0"/>
            </a:pPr>
            <a:r>
              <a:rPr lang="en-US" altLang="zh-CN"/>
              <a:t># </a:t>
            </a:r>
            <a:r>
              <a:rPr lang="zh-CN" altLang="en-US"/>
              <a:t>此文件不存在，需要创建</a:t>
            </a:r>
            <a:endParaRPr lang="en-US" altLang="zh-CN"/>
          </a:p>
          <a:p>
            <a:pPr>
              <a:buClr>
                <a:srgbClr val="4472C4"/>
              </a:buClr>
              <a:buFont typeface="Wingdings" panose="05000000000000000000" charset="0"/>
            </a:pPr>
            <a:r>
              <a:rPr lang="en-US" altLang="zh-CN"/>
              <a:t>hadoop101</a:t>
            </a:r>
            <a:endParaRPr lang="en-US" altLang="zh-CN"/>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regionservers</a:t>
            </a:r>
            <a:endParaRPr lang="zh-CN" altLang="en-US"/>
          </a:p>
        </p:txBody>
      </p:sp>
      <p:sp>
        <p:nvSpPr>
          <p:cNvPr id="3" name="内容占位符 2"/>
          <p:cNvSpPr>
            <a:spLocks noGrp="1"/>
          </p:cNvSpPr>
          <p:nvPr>
            <p:ph idx="1"/>
          </p:nvPr>
        </p:nvSpPr>
        <p:spPr/>
        <p:txBody>
          <a:bodyPr>
            <a:normAutofit/>
          </a:bodyPr>
          <a:p>
            <a:pPr>
              <a:buClr>
                <a:srgbClr val="4472C4"/>
              </a:buClr>
              <a:buFont typeface="Wingdings" panose="05000000000000000000" charset="0"/>
            </a:pPr>
            <a:r>
              <a:rPr lang="en-US" altLang="zh-CN"/>
              <a:t>hadoop101</a:t>
            </a:r>
            <a:endParaRPr lang="en-US" altLang="zh-CN"/>
          </a:p>
          <a:p>
            <a:pPr>
              <a:buClr>
                <a:srgbClr val="4472C4"/>
              </a:buClr>
              <a:buFont typeface="Wingdings" panose="05000000000000000000" charset="0"/>
            </a:pPr>
            <a:r>
              <a:rPr lang="en-US" altLang="zh-CN"/>
              <a:t>hadoop102</a:t>
            </a:r>
            <a:endParaRPr lang="en-US" altLang="zh-CN"/>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HB</a:t>
            </a:r>
            <a:r>
              <a:rPr lang="en-US" altLang="zh-CN"/>
              <a:t>ase</a:t>
            </a:r>
            <a:r>
              <a:rPr lang="zh-CN" altLang="en-US"/>
              <a:t> Shell</a:t>
            </a:r>
            <a:endParaRPr lang="zh-CN" altLang="en-US"/>
          </a:p>
        </p:txBody>
      </p:sp>
      <p:sp>
        <p:nvSpPr>
          <p:cNvPr id="3" name="内容占位符 2"/>
          <p:cNvSpPr>
            <a:spLocks noGrp="1"/>
          </p:cNvSpPr>
          <p:nvPr>
            <p:ph idx="1"/>
          </p:nvPr>
        </p:nvSpPr>
        <p:spPr/>
        <p:txBody>
          <a:bodyPr/>
          <a:p>
            <a:pPr>
              <a:buClr>
                <a:srgbClr val="4472C4"/>
              </a:buClr>
              <a:buFont typeface="Wingdings" panose="05000000000000000000" charset="0"/>
            </a:pPr>
            <a:endParaRPr lang="zh-CN" altLang="en-US"/>
          </a:p>
          <a:p>
            <a:pPr>
              <a:buClr>
                <a:srgbClr val="4472C4"/>
              </a:buClr>
              <a:buFont typeface="Wingdings" panose="05000000000000000000" charset="0"/>
            </a:pPr>
            <a:endParaRPr lang="zh-CN" altLang="en-US"/>
          </a:p>
        </p:txBody>
      </p:sp>
      <p:graphicFrame>
        <p:nvGraphicFramePr>
          <p:cNvPr id="4" name="表格 3"/>
          <p:cNvGraphicFramePr/>
          <p:nvPr/>
        </p:nvGraphicFramePr>
        <p:xfrm>
          <a:off x="962025" y="1940560"/>
          <a:ext cx="7992745" cy="4236720"/>
        </p:xfrm>
        <a:graphic>
          <a:graphicData uri="http://schemas.openxmlformats.org/drawingml/2006/table">
            <a:tbl>
              <a:tblPr firstRow="1" bandRow="1">
                <a:tableStyleId>{5C22544A-7EE6-4342-B048-85BDC9FD1C3A}</a:tableStyleId>
              </a:tblPr>
              <a:tblGrid>
                <a:gridCol w="1614805"/>
                <a:gridCol w="6377940"/>
              </a:tblGrid>
              <a:tr h="326390">
                <a:tc>
                  <a:txBody>
                    <a:bodyPr/>
                    <a:p>
                      <a:pPr>
                        <a:buNone/>
                      </a:pPr>
                      <a:r>
                        <a:rPr lang="zh-CN" altLang="en-US" sz="1400"/>
                        <a:t>名称</a:t>
                      </a:r>
                      <a:endParaRPr lang="zh-CN" altLang="en-US" sz="1400"/>
                    </a:p>
                  </a:txBody>
                  <a:tcPr/>
                </a:tc>
                <a:tc>
                  <a:txBody>
                    <a:bodyPr/>
                    <a:p>
                      <a:pPr>
                        <a:buNone/>
                      </a:pPr>
                      <a:r>
                        <a:rPr lang="zh-CN" altLang="en-US" sz="1400"/>
                        <a:t>表达式</a:t>
                      </a:r>
                      <a:endParaRPr lang="zh-CN" altLang="en-US" sz="1400"/>
                    </a:p>
                  </a:txBody>
                  <a:tcPr/>
                </a:tc>
              </a:tr>
              <a:tr h="327025">
                <a:tc>
                  <a:txBody>
                    <a:bodyPr/>
                    <a:p>
                      <a:pPr>
                        <a:buNone/>
                      </a:pPr>
                      <a:r>
                        <a:rPr lang="zh-CN" altLang="en-US" sz="1400"/>
                        <a:t>创建表 </a:t>
                      </a:r>
                      <a:endParaRPr lang="zh-CN" altLang="en-US" sz="1400"/>
                    </a:p>
                  </a:txBody>
                  <a:tcPr/>
                </a:tc>
                <a:tc>
                  <a:txBody>
                    <a:bodyPr/>
                    <a:p>
                      <a:pPr>
                        <a:buNone/>
                      </a:pPr>
                      <a:r>
                        <a:rPr lang="zh-CN" altLang="en-US" sz="1400">
                          <a:sym typeface="+mn-ea"/>
                        </a:rPr>
                        <a:t>create '表名称', '列族名称1','列族名称2','列族名称N' </a:t>
                      </a:r>
                      <a:endParaRPr lang="zh-CN" altLang="en-US" sz="1400">
                        <a:sym typeface="+mn-ea"/>
                      </a:endParaRPr>
                    </a:p>
                  </a:txBody>
                  <a:tcPr/>
                </a:tc>
              </a:tr>
              <a:tr h="326390">
                <a:tc>
                  <a:txBody>
                    <a:bodyPr/>
                    <a:p>
                      <a:pPr>
                        <a:buNone/>
                      </a:pPr>
                      <a:r>
                        <a:rPr lang="zh-CN" altLang="en-US" sz="1400"/>
                        <a:t>查看表</a:t>
                      </a:r>
                      <a:endParaRPr lang="zh-CN" altLang="en-US" sz="1400"/>
                    </a:p>
                  </a:txBody>
                  <a:tcPr/>
                </a:tc>
                <a:tc>
                  <a:txBody>
                    <a:bodyPr/>
                    <a:p>
                      <a:pPr>
                        <a:buNone/>
                      </a:pPr>
                      <a:r>
                        <a:rPr lang="en-US" altLang="zh-CN" sz="1400"/>
                        <a:t>list </a:t>
                      </a:r>
                      <a:r>
                        <a:rPr lang="zh-CN" altLang="en-US" sz="1400"/>
                        <a:t>获取所有表名</a:t>
                      </a:r>
                      <a:r>
                        <a:rPr lang="en-US" altLang="zh-CN" sz="1400"/>
                        <a:t>; describe '</a:t>
                      </a:r>
                      <a:r>
                        <a:rPr lang="zh-CN" altLang="en-US" sz="1400"/>
                        <a:t>表名称</a:t>
                      </a:r>
                      <a:r>
                        <a:rPr lang="en-US" altLang="zh-CN" sz="1400"/>
                        <a:t>' </a:t>
                      </a:r>
                      <a:r>
                        <a:rPr lang="zh-CN" altLang="en-US" sz="1400"/>
                        <a:t>查看表的详细信息</a:t>
                      </a:r>
                      <a:endParaRPr lang="zh-CN" altLang="en-US" sz="1400"/>
                    </a:p>
                  </a:txBody>
                  <a:tcPr/>
                </a:tc>
              </a:tr>
              <a:tr h="326390">
                <a:tc>
                  <a:txBody>
                    <a:bodyPr/>
                    <a:p>
                      <a:pPr>
                        <a:buNone/>
                      </a:pPr>
                      <a:r>
                        <a:rPr lang="zh-CN" altLang="en-US" sz="1400"/>
                        <a:t>添加记录 </a:t>
                      </a:r>
                      <a:endParaRPr lang="zh-CN" altLang="en-US" sz="1400"/>
                    </a:p>
                  </a:txBody>
                  <a:tcPr/>
                </a:tc>
                <a:tc>
                  <a:txBody>
                    <a:bodyPr/>
                    <a:p>
                      <a:pPr>
                        <a:buNone/>
                      </a:pPr>
                      <a:r>
                        <a:rPr lang="zh-CN" altLang="en-US" sz="1400">
                          <a:sym typeface="+mn-ea"/>
                        </a:rPr>
                        <a:t>put '表名称', '行键', '列族名称:列名称'</a:t>
                      </a:r>
                      <a:r>
                        <a:rPr lang="en-US" altLang="zh-CN" sz="1400">
                          <a:sym typeface="+mn-ea"/>
                        </a:rPr>
                        <a:t>,'</a:t>
                      </a:r>
                      <a:r>
                        <a:rPr lang="zh-CN" altLang="en-US" sz="1400">
                          <a:sym typeface="+mn-ea"/>
                        </a:rPr>
                        <a:t>列的值</a:t>
                      </a:r>
                      <a:r>
                        <a:rPr lang="en-US" altLang="zh-CN" sz="1400">
                          <a:sym typeface="+mn-ea"/>
                        </a:rPr>
                        <a:t>'[</a:t>
                      </a:r>
                      <a:r>
                        <a:rPr lang="zh-CN" altLang="en-US" sz="1400">
                          <a:sym typeface="+mn-ea"/>
                        </a:rPr>
                        <a:t>,'时间戳'</a:t>
                      </a:r>
                      <a:r>
                        <a:rPr lang="en-US" altLang="zh-CN" sz="1400">
                          <a:sym typeface="+mn-ea"/>
                        </a:rPr>
                        <a:t>]</a:t>
                      </a:r>
                      <a:r>
                        <a:rPr lang="zh-CN" altLang="en-US" sz="1400">
                          <a:sym typeface="+mn-ea"/>
                        </a:rPr>
                        <a:t> </a:t>
                      </a:r>
                      <a:endParaRPr lang="zh-CN" altLang="en-US" sz="1400">
                        <a:sym typeface="+mn-ea"/>
                      </a:endParaRPr>
                    </a:p>
                  </a:txBody>
                  <a:tcPr/>
                </a:tc>
              </a:tr>
              <a:tr h="326390">
                <a:tc>
                  <a:txBody>
                    <a:bodyPr/>
                    <a:p>
                      <a:pPr>
                        <a:buNone/>
                      </a:pPr>
                      <a:r>
                        <a:rPr lang="zh-CN" altLang="en-US" sz="1400"/>
                        <a:t>查看记录</a:t>
                      </a:r>
                      <a:endParaRPr lang="zh-CN" altLang="en-US" sz="1400"/>
                    </a:p>
                  </a:txBody>
                  <a:tcPr/>
                </a:tc>
                <a:tc>
                  <a:txBody>
                    <a:bodyPr/>
                    <a:p>
                      <a:pPr>
                        <a:buNone/>
                      </a:pPr>
                      <a:r>
                        <a:rPr lang="zh-CN" altLang="en-US" sz="1400">
                          <a:sym typeface="+mn-ea"/>
                        </a:rPr>
                        <a:t>get '表名称', '行键' </a:t>
                      </a:r>
                      <a:endParaRPr lang="zh-CN" altLang="en-US" sz="1400">
                        <a:sym typeface="+mn-ea"/>
                      </a:endParaRPr>
                    </a:p>
                  </a:txBody>
                  <a:tcPr/>
                </a:tc>
              </a:tr>
              <a:tr h="327025">
                <a:tc>
                  <a:txBody>
                    <a:bodyPr/>
                    <a:p>
                      <a:pPr>
                        <a:buNone/>
                      </a:pPr>
                      <a:r>
                        <a:rPr lang="zh-CN" altLang="en-US" sz="1400"/>
                        <a:t>查看记录总数 </a:t>
                      </a:r>
                      <a:endParaRPr lang="zh-CN" altLang="en-US" sz="1400"/>
                    </a:p>
                  </a:txBody>
                  <a:tcPr/>
                </a:tc>
                <a:tc>
                  <a:txBody>
                    <a:bodyPr/>
                    <a:p>
                      <a:pPr>
                        <a:buNone/>
                      </a:pPr>
                      <a:r>
                        <a:rPr lang="zh-CN" altLang="en-US" sz="1400">
                          <a:sym typeface="+mn-ea"/>
                        </a:rPr>
                        <a:t>count '表名称' [, CACHE=&gt;1000]</a:t>
                      </a:r>
                      <a:endParaRPr lang="zh-CN" altLang="en-US" sz="1400">
                        <a:sym typeface="+mn-ea"/>
                      </a:endParaRPr>
                    </a:p>
                  </a:txBody>
                  <a:tcPr/>
                </a:tc>
              </a:tr>
              <a:tr h="326390">
                <a:tc>
                  <a:txBody>
                    <a:bodyPr/>
                    <a:p>
                      <a:pPr>
                        <a:buNone/>
                      </a:pPr>
                      <a:r>
                        <a:rPr lang="zh-CN" altLang="en-US" sz="1400"/>
                        <a:t>扫描记录  </a:t>
                      </a:r>
                      <a:endParaRPr lang="zh-CN" altLang="en-US" sz="1400"/>
                    </a:p>
                  </a:txBody>
                  <a:tcPr/>
                </a:tc>
                <a:tc>
                  <a:txBody>
                    <a:bodyPr/>
                    <a:p>
                      <a:pPr>
                        <a:buNone/>
                      </a:pPr>
                      <a:r>
                        <a:rPr lang="zh-CN" altLang="en-US" sz="1400">
                          <a:sym typeface="+mn-ea"/>
                        </a:rPr>
                        <a:t>scan "表名称"</a:t>
                      </a:r>
                      <a:endParaRPr lang="zh-CN" altLang="en-US" sz="1400">
                        <a:sym typeface="+mn-ea"/>
                      </a:endParaRPr>
                    </a:p>
                  </a:txBody>
                  <a:tcPr/>
                </a:tc>
              </a:tr>
              <a:tr h="326390">
                <a:tc>
                  <a:txBody>
                    <a:bodyPr/>
                    <a:p>
                      <a:pPr>
                        <a:buNone/>
                      </a:pPr>
                      <a:r>
                        <a:rPr lang="zh-CN" altLang="en-US" sz="1400"/>
                        <a:t>扫描记录 </a:t>
                      </a:r>
                      <a:endParaRPr lang="zh-CN" altLang="en-US" sz="1400"/>
                    </a:p>
                  </a:txBody>
                  <a:tcPr/>
                </a:tc>
                <a:tc>
                  <a:txBody>
                    <a:bodyPr/>
                    <a:p>
                      <a:pPr>
                        <a:buNone/>
                      </a:pPr>
                      <a:r>
                        <a:rPr lang="zh-CN" altLang="en-US" sz="1400">
                          <a:sym typeface="+mn-ea"/>
                        </a:rPr>
                        <a:t>scan "表名称" , {COLUMNS=&gt;'列族名称:列名称'}</a:t>
                      </a:r>
                      <a:endParaRPr lang="zh-CN" altLang="en-US" sz="1400">
                        <a:sym typeface="+mn-ea"/>
                      </a:endParaRPr>
                    </a:p>
                  </a:txBody>
                  <a:tcPr/>
                </a:tc>
              </a:tr>
              <a:tr h="318135">
                <a:tc>
                  <a:txBody>
                    <a:bodyPr/>
                    <a:p>
                      <a:pPr>
                        <a:buNone/>
                      </a:pPr>
                      <a:r>
                        <a:rPr lang="zh-CN" altLang="en-US" sz="1400"/>
                        <a:t>更新记录 </a:t>
                      </a:r>
                      <a:endParaRPr lang="zh-CN" altLang="en-US" sz="1400"/>
                    </a:p>
                  </a:txBody>
                  <a:tcPr/>
                </a:tc>
                <a:tc>
                  <a:txBody>
                    <a:bodyPr/>
                    <a:p>
                      <a:pPr>
                        <a:buNone/>
                      </a:pPr>
                      <a:r>
                        <a:rPr lang="zh-CN" altLang="en-US" sz="1400">
                          <a:sym typeface="+mn-ea"/>
                        </a:rPr>
                        <a:t>就是使用</a:t>
                      </a:r>
                      <a:r>
                        <a:rPr lang="en-US" altLang="zh-CN" sz="1400">
                          <a:sym typeface="+mn-ea"/>
                        </a:rPr>
                        <a:t>put</a:t>
                      </a:r>
                      <a:r>
                        <a:rPr lang="zh-CN" altLang="en-US" sz="1400">
                          <a:sym typeface="+mn-ea"/>
                        </a:rPr>
                        <a:t>重写一遍进行覆盖</a:t>
                      </a:r>
                      <a:endParaRPr lang="zh-CN" altLang="en-US" sz="1400">
                        <a:sym typeface="+mn-ea"/>
                      </a:endParaRPr>
                    </a:p>
                  </a:txBody>
                  <a:tcPr/>
                </a:tc>
              </a:tr>
              <a:tr h="326390">
                <a:tc>
                  <a:txBody>
                    <a:bodyPr/>
                    <a:p>
                      <a:pPr>
                        <a:buNone/>
                      </a:pPr>
                      <a:r>
                        <a:rPr lang="zh-CN" altLang="en-US" sz="1400"/>
                        <a:t>删除记录  </a:t>
                      </a:r>
                      <a:endParaRPr lang="zh-CN" altLang="en-US" sz="1400"/>
                    </a:p>
                  </a:txBody>
                  <a:tcPr/>
                </a:tc>
                <a:tc>
                  <a:txBody>
                    <a:bodyPr/>
                    <a:p>
                      <a:pPr>
                        <a:buNone/>
                      </a:pPr>
                      <a:r>
                        <a:rPr lang="zh-CN" altLang="en-US" sz="1400">
                          <a:sym typeface="+mn-ea"/>
                        </a:rPr>
                        <a:t>delete '表名' ,'行键' , '列名称'</a:t>
                      </a:r>
                      <a:endParaRPr lang="zh-CN" altLang="en-US" sz="1400">
                        <a:sym typeface="+mn-ea"/>
                      </a:endParaRPr>
                    </a:p>
                  </a:txBody>
                  <a:tcPr/>
                </a:tc>
              </a:tr>
              <a:tr h="326390">
                <a:tc>
                  <a:txBody>
                    <a:bodyPr/>
                    <a:p>
                      <a:pPr>
                        <a:buNone/>
                      </a:pPr>
                      <a:r>
                        <a:rPr lang="zh-CN" altLang="en-US" sz="1400"/>
                        <a:t>删除记录 </a:t>
                      </a:r>
                      <a:endParaRPr lang="zh-CN" altLang="en-US" sz="1400"/>
                    </a:p>
                  </a:txBody>
                  <a:tcPr/>
                </a:tc>
                <a:tc>
                  <a:txBody>
                    <a:bodyPr/>
                    <a:p>
                      <a:pPr>
                        <a:buNone/>
                      </a:pPr>
                      <a:r>
                        <a:rPr lang="zh-CN" altLang="en-US" sz="1400">
                          <a:sym typeface="+mn-ea"/>
                        </a:rPr>
                        <a:t>deleteall ‘表名’,‘行键’</a:t>
                      </a:r>
                      <a:endParaRPr lang="zh-CN" altLang="en-US" sz="1400">
                        <a:sym typeface="+mn-ea"/>
                      </a:endParaRPr>
                    </a:p>
                  </a:txBody>
                  <a:tcPr/>
                </a:tc>
              </a:tr>
              <a:tr h="327025">
                <a:tc>
                  <a:txBody>
                    <a:bodyPr/>
                    <a:p>
                      <a:pPr>
                        <a:buNone/>
                      </a:pPr>
                      <a:r>
                        <a:rPr lang="zh-CN" altLang="en-US" sz="1400"/>
                        <a:t>删除一张表 </a:t>
                      </a:r>
                      <a:endParaRPr lang="zh-CN" altLang="en-US" sz="1400"/>
                    </a:p>
                  </a:txBody>
                  <a:tcPr/>
                </a:tc>
                <a:tc>
                  <a:txBody>
                    <a:bodyPr/>
                    <a:p>
                      <a:pPr>
                        <a:buNone/>
                      </a:pPr>
                      <a:r>
                        <a:rPr lang="zh-CN" altLang="en-US" sz="1400">
                          <a:sym typeface="+mn-ea"/>
                        </a:rPr>
                        <a:t>第一步 disable '表名称' 第二步 drop '表名称</a:t>
                      </a:r>
                      <a:endParaRPr lang="zh-CN" altLang="en-US" sz="1400">
                        <a:sym typeface="+mn-ea"/>
                      </a:endParaRPr>
                    </a:p>
                  </a:txBody>
                  <a:tcPr/>
                </a:tc>
              </a:tr>
              <a:tr h="326390">
                <a:tc>
                  <a:txBody>
                    <a:bodyPr/>
                    <a:p>
                      <a:pPr>
                        <a:buNone/>
                      </a:pPr>
                      <a:r>
                        <a:rPr lang="zh-CN" altLang="en-US" sz="1400"/>
                        <a:t>截断表 </a:t>
                      </a:r>
                      <a:endParaRPr lang="zh-CN" altLang="en-US" sz="1400"/>
                    </a:p>
                  </a:txBody>
                  <a:tcPr/>
                </a:tc>
                <a:tc>
                  <a:txBody>
                    <a:bodyPr/>
                    <a:p>
                      <a:pPr>
                        <a:buNone/>
                      </a:pPr>
                      <a:r>
                        <a:rPr lang="zh-CN" altLang="en-US" sz="1400">
                          <a:sym typeface="+mn-ea"/>
                        </a:rPr>
                        <a:t>truncate '表名'</a:t>
                      </a:r>
                      <a:endParaRPr lang="zh-CN" altLang="en-US" sz="1400">
                        <a:sym typeface="+mn-ea"/>
                      </a:endParaRPr>
                    </a:p>
                  </a:txBody>
                  <a:tcPr/>
                </a:tc>
              </a:tr>
            </a:tbl>
          </a:graphicData>
        </a:graphic>
      </p:graphicFrame>
      <p:sp>
        <p:nvSpPr>
          <p:cNvPr id="5" name="文本框 4"/>
          <p:cNvSpPr txBox="1"/>
          <p:nvPr/>
        </p:nvSpPr>
        <p:spPr>
          <a:xfrm>
            <a:off x="962025" y="1572260"/>
            <a:ext cx="2171700" cy="368300"/>
          </a:xfrm>
          <a:prstGeom prst="rect">
            <a:avLst/>
          </a:prstGeom>
          <a:noFill/>
        </p:spPr>
        <p:txBody>
          <a:bodyPr wrap="square" rtlCol="0">
            <a:spAutoFit/>
          </a:bodyPr>
          <a:p>
            <a:r>
              <a:rPr lang="zh-CN" altLang="en-US"/>
              <a:t>执行</a:t>
            </a:r>
            <a:r>
              <a:rPr lang="en-US" altLang="zh-CN"/>
              <a:t>bin/hbase shell</a:t>
            </a:r>
            <a:endParaRPr lang="en-US" altLang="zh-CN"/>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在</a:t>
            </a:r>
            <a:r>
              <a:rPr lang="en-US" altLang="zh-CN"/>
              <a:t>hdfs</a:t>
            </a:r>
            <a:r>
              <a:rPr lang="zh-CN" altLang="en-US"/>
              <a:t>中的结构</a:t>
            </a:r>
            <a:endParaRPr lang="zh-CN" altLang="en-US"/>
          </a:p>
        </p:txBody>
      </p:sp>
      <p:sp>
        <p:nvSpPr>
          <p:cNvPr id="3" name="内容占位符 2"/>
          <p:cNvSpPr/>
          <p:nvPr>
            <p:ph idx="1"/>
          </p:nvPr>
        </p:nvSpPr>
        <p:spPr/>
        <p:txBody>
          <a:bodyPr/>
          <a:p>
            <a:pPr marL="342900" indent="-342900">
              <a:buClr>
                <a:srgbClr val="4472C4"/>
              </a:buClr>
              <a:buFont typeface="Wingdings" panose="05000000000000000000" charset="0"/>
              <a:buChar char=""/>
            </a:pPr>
            <a:r>
              <a:rPr lang="en-US" altLang="zh-CN" sz="2400"/>
              <a:t>/hbase/data</a:t>
            </a:r>
            <a:endParaRPr lang="en-US" altLang="zh-CN" sz="2400"/>
          </a:p>
          <a:p>
            <a:pPr marL="800100" lvl="1" indent="-342900">
              <a:buClr>
                <a:srgbClr val="4472C4"/>
              </a:buClr>
              <a:buFont typeface="Wingdings" panose="05000000000000000000" charset="0"/>
              <a:buChar char=""/>
            </a:pPr>
            <a:r>
              <a:rPr lang="en-US" altLang="zh-CN" sz="2000"/>
              <a:t>default</a:t>
            </a:r>
            <a:r>
              <a:rPr lang="zh-CN" altLang="en-US" sz="2000"/>
              <a:t>：用户表存放目录</a:t>
            </a:r>
            <a:endParaRPr lang="en-US" altLang="zh-CN" sz="2000"/>
          </a:p>
          <a:p>
            <a:pPr marL="800100" lvl="1" indent="-342900">
              <a:buClr>
                <a:srgbClr val="4472C4"/>
              </a:buClr>
              <a:buFont typeface="Wingdings" panose="05000000000000000000" charset="0"/>
              <a:buChar char=""/>
            </a:pPr>
            <a:r>
              <a:rPr lang="en-US" altLang="zh-CN" sz="2000"/>
              <a:t>hbase</a:t>
            </a:r>
            <a:r>
              <a:rPr lang="zh-CN" altLang="en-US" sz="2000"/>
              <a:t>：系统表存放目录</a:t>
            </a:r>
            <a:endParaRPr lang="en-US" altLang="zh-CN" sz="2000"/>
          </a:p>
          <a:p>
            <a:endParaRPr lang="zh-CN" altLang="en-US"/>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命名空间</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en-US" altLang="zh-CN"/>
              <a:t>HBase</a:t>
            </a:r>
            <a:r>
              <a:rPr lang="zh-CN" altLang="en-US"/>
              <a:t>默认有</a:t>
            </a:r>
            <a:r>
              <a:rPr lang="en-US" altLang="zh-CN"/>
              <a:t>2</a:t>
            </a:r>
            <a:r>
              <a:rPr lang="zh-CN" altLang="en-US"/>
              <a:t>个命名空间</a:t>
            </a:r>
            <a:r>
              <a:rPr lang="en-US" altLang="zh-CN"/>
              <a:t>(n</a:t>
            </a:r>
            <a:r>
              <a:rPr lang="zh-CN" altLang="en-US">
                <a:sym typeface="+mn-ea"/>
              </a:rPr>
              <a:t>amespace</a:t>
            </a:r>
            <a:r>
              <a:rPr lang="en-US" altLang="zh-CN"/>
              <a:t>)</a:t>
            </a:r>
            <a:endParaRPr lang="zh-CN" altLang="en-US"/>
          </a:p>
          <a:p>
            <a:pPr marL="800100" lvl="1" indent="-342900">
              <a:buClr>
                <a:srgbClr val="4472C4"/>
              </a:buClr>
              <a:buFont typeface="Wingdings" panose="05000000000000000000" charset="0"/>
              <a:buChar char=""/>
            </a:pPr>
            <a:r>
              <a:rPr lang="zh-CN" altLang="en-US" sz="2000"/>
              <a:t>分别是</a:t>
            </a:r>
            <a:r>
              <a:rPr lang="en-US" altLang="zh-CN" sz="2000"/>
              <a:t>hbase</a:t>
            </a:r>
            <a:r>
              <a:rPr lang="zh-CN" altLang="en-US" sz="2000"/>
              <a:t>和</a:t>
            </a:r>
            <a:r>
              <a:rPr lang="en-US" altLang="zh-CN" sz="2000"/>
              <a:t>default</a:t>
            </a:r>
            <a:endParaRPr lang="en-US" altLang="zh-CN" sz="2000"/>
          </a:p>
          <a:p>
            <a:pPr marL="342900" indent="-342900">
              <a:buClr>
                <a:srgbClr val="4472C4"/>
              </a:buClr>
              <a:buFont typeface="Wingdings" panose="05000000000000000000" charset="0"/>
              <a:buChar char=""/>
            </a:pPr>
            <a:r>
              <a:rPr lang="en-US" altLang="zh-CN"/>
              <a:t>HB</a:t>
            </a:r>
            <a:r>
              <a:rPr lang="zh-CN" altLang="en-US"/>
              <a:t>ase的namespace相当于mysql的database</a:t>
            </a:r>
            <a:endParaRPr lang="zh-CN" altLang="en-US"/>
          </a:p>
          <a:p>
            <a:pPr marL="342900" indent="-342900">
              <a:buClr>
                <a:srgbClr val="4472C4"/>
              </a:buClr>
              <a:buFont typeface="Wingdings" panose="05000000000000000000" charset="0"/>
              <a:buChar char=""/>
            </a:pPr>
            <a:r>
              <a:rPr lang="zh-CN" altLang="en-US"/>
              <a:t>list_namespace，显示有default和hbase这两个命名空间；</a:t>
            </a:r>
            <a:endParaRPr lang="zh-CN" altLang="en-US"/>
          </a:p>
          <a:p>
            <a:pPr marL="800100" lvl="1" indent="-342900">
              <a:buClr>
                <a:srgbClr val="4472C4"/>
              </a:buClr>
              <a:buFont typeface="Wingdings" panose="05000000000000000000" charset="0"/>
              <a:buChar char=""/>
            </a:pPr>
            <a:r>
              <a:rPr lang="zh-CN" altLang="en-US"/>
              <a:t>其中，hbase存放系统表，default是存放用户表</a:t>
            </a:r>
            <a:endParaRPr lang="zh-CN" altLang="en-US"/>
          </a:p>
          <a:p>
            <a:pPr marL="342900" lvl="0" indent="-342900">
              <a:buClr>
                <a:srgbClr val="4472C4"/>
              </a:buClr>
              <a:buFont typeface="Wingdings" panose="05000000000000000000" charset="0"/>
              <a:buChar char=""/>
            </a:pPr>
            <a:r>
              <a:rPr lang="zh-CN" altLang="en-US"/>
              <a:t>list_namespace_tables 'hbase'，显示hbase中的系统表</a:t>
            </a:r>
            <a:endParaRPr lang="zh-CN" altLang="en-US"/>
          </a:p>
          <a:p>
            <a:pPr marL="800100" lvl="1" indent="-342900">
              <a:buClr>
                <a:srgbClr val="4472C4"/>
              </a:buClr>
              <a:buFont typeface="Wingdings" panose="05000000000000000000" charset="0"/>
              <a:buChar char=""/>
            </a:pPr>
            <a:r>
              <a:rPr lang="en-US" altLang="zh-CN">
                <a:sym typeface="+mn-ea"/>
              </a:rPr>
              <a:t>namespace</a:t>
            </a:r>
            <a:r>
              <a:rPr lang="zh-CN" altLang="en-US">
                <a:sym typeface="+mn-ea"/>
              </a:rPr>
              <a:t>表存放所有的命名空间信息</a:t>
            </a:r>
            <a:endParaRPr lang="zh-CN" altLang="en-US">
              <a:sym typeface="+mn-ea"/>
            </a:endParaRPr>
          </a:p>
          <a:p>
            <a:pPr marL="800100" lvl="1" indent="-342900">
              <a:buClr>
                <a:srgbClr val="4472C4"/>
              </a:buClr>
              <a:buFont typeface="Wingdings" panose="05000000000000000000" charset="0"/>
              <a:buChar char=""/>
            </a:pPr>
            <a:r>
              <a:rPr lang="zh-CN" altLang="en-US"/>
              <a:t>meta表存放的是数据库所有的region信息和rowkey范围</a:t>
            </a:r>
            <a:endParaRPr lang="en-US" altLang="zh-CN"/>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系统表</a:t>
            </a:r>
            <a:r>
              <a:rPr lang="en-US" altLang="zh-CN"/>
              <a:t>-</a:t>
            </a:r>
            <a:r>
              <a:rPr lang="zh-CN" altLang="en-US">
                <a:sym typeface="+mn-ea"/>
              </a:rPr>
              <a:t>hbase:</a:t>
            </a:r>
            <a:r>
              <a:rPr lang="en-US" altLang="zh-CN">
                <a:sym typeface="+mn-ea"/>
              </a:rPr>
              <a:t>namespace</a:t>
            </a:r>
            <a:endParaRPr lang="en-US" altLang="zh-CN">
              <a:sym typeface="+mn-ea"/>
            </a:endParaRPr>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sym typeface="+mn-ea"/>
              </a:rPr>
              <a:t>scan 'hbase:</a:t>
            </a:r>
            <a:r>
              <a:rPr lang="en-US" altLang="zh-CN">
                <a:sym typeface="+mn-ea"/>
              </a:rPr>
              <a:t>namespace</a:t>
            </a:r>
            <a:r>
              <a:rPr lang="zh-CN" altLang="en-US">
                <a:sym typeface="+mn-ea"/>
              </a:rPr>
              <a:t>'</a:t>
            </a:r>
            <a:endParaRPr lang="zh-CN" altLang="en-US">
              <a:sym typeface="+mn-ea"/>
            </a:endParaRPr>
          </a:p>
          <a:p>
            <a:pPr marL="342900" indent="-342900">
              <a:buClr>
                <a:srgbClr val="4472C4"/>
              </a:buClr>
              <a:buFont typeface="Wingdings" panose="05000000000000000000" charset="0"/>
              <a:buChar char=""/>
            </a:pPr>
            <a:r>
              <a:rPr lang="zh-CN" altLang="en-US">
                <a:sym typeface="+mn-ea"/>
              </a:rPr>
              <a:t>其中，</a:t>
            </a:r>
            <a:endParaRPr lang="zh-CN" altLang="en-US">
              <a:sym typeface="+mn-ea"/>
            </a:endParaRPr>
          </a:p>
          <a:p>
            <a:pPr marL="342900" indent="-342900">
              <a:buClr>
                <a:srgbClr val="4472C4"/>
              </a:buClr>
              <a:buFont typeface="Wingdings" panose="05000000000000000000" charset="0"/>
              <a:buChar char=""/>
            </a:pPr>
            <a:r>
              <a:rPr lang="zh-CN" altLang="en-US">
                <a:sym typeface="+mn-ea"/>
              </a:rPr>
              <a:t>行键rowkey是命名空间的名称</a:t>
            </a:r>
            <a:endParaRPr lang="en-US" altLang="zh-CN">
              <a:sym typeface="+mn-ea"/>
            </a:endParaRPr>
          </a:p>
          <a:p>
            <a:pPr marL="342900" indent="-342900">
              <a:buClr>
                <a:srgbClr val="4472C4"/>
              </a:buClr>
              <a:buFont typeface="Wingdings" panose="05000000000000000000" charset="0"/>
              <a:buChar char=""/>
            </a:pPr>
            <a:r>
              <a:rPr lang="zh-CN" altLang="en-US">
                <a:sym typeface="+mn-ea"/>
              </a:rPr>
              <a:t>可以创建一个新的命名空间</a:t>
            </a:r>
            <a:endParaRPr lang="zh-CN" altLang="en-US">
              <a:sym typeface="+mn-ea"/>
            </a:endParaRPr>
          </a:p>
          <a:p>
            <a:pPr marL="342900" indent="-342900">
              <a:buClr>
                <a:srgbClr val="4472C4"/>
              </a:buClr>
              <a:buFont typeface="Wingdings" panose="05000000000000000000" charset="0"/>
              <a:buChar char=""/>
            </a:pPr>
            <a:r>
              <a:rPr lang="en-US" altLang="zh-CN">
                <a:sym typeface="+mn-ea"/>
              </a:rPr>
              <a:t>create_namespace 'ns1'</a:t>
            </a:r>
            <a:endParaRPr lang="zh-CN" altLang="en-US">
              <a:sym typeface="+mn-ea"/>
            </a:endParaRPr>
          </a:p>
          <a:p>
            <a:pPr marL="800100" lvl="1" indent="-342900">
              <a:buClr>
                <a:srgbClr val="4472C4"/>
              </a:buClr>
              <a:buFont typeface="Wingdings" panose="05000000000000000000" charset="0"/>
              <a:buChar char=""/>
            </a:pPr>
            <a:endParaRPr lang="zh-CN" altLang="en-US"/>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系统表</a:t>
            </a:r>
            <a:r>
              <a:rPr lang="en-US" altLang="zh-CN"/>
              <a:t>-</a:t>
            </a:r>
            <a:r>
              <a:rPr lang="zh-CN" altLang="en-US">
                <a:sym typeface="+mn-ea"/>
              </a:rPr>
              <a:t>hbase:meta</a:t>
            </a:r>
            <a:endParaRPr lang="en-US" altLang="zh-CN"/>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sym typeface="+mn-ea"/>
              </a:rPr>
              <a:t>scan 'hbase:meta'</a:t>
            </a:r>
            <a:endParaRPr lang="zh-CN" altLang="en-US">
              <a:sym typeface="+mn-ea"/>
            </a:endParaRPr>
          </a:p>
          <a:p>
            <a:pPr marL="342900" indent="-342900">
              <a:buClr>
                <a:srgbClr val="4472C4"/>
              </a:buClr>
              <a:buFont typeface="Wingdings" panose="05000000000000000000" charset="0"/>
              <a:buChar char=""/>
            </a:pPr>
            <a:r>
              <a:rPr lang="zh-CN" altLang="en-US">
                <a:sym typeface="+mn-ea"/>
              </a:rPr>
              <a:t>其中，</a:t>
            </a:r>
            <a:endParaRPr lang="zh-CN" altLang="en-US">
              <a:sym typeface="+mn-ea"/>
            </a:endParaRPr>
          </a:p>
          <a:p>
            <a:pPr marL="342900" indent="-342900">
              <a:buClr>
                <a:srgbClr val="4472C4"/>
              </a:buClr>
              <a:buFont typeface="Wingdings" panose="05000000000000000000" charset="0"/>
              <a:buChar char=""/>
            </a:pPr>
            <a:r>
              <a:rPr lang="zh-CN" altLang="en-US">
                <a:sym typeface="+mn-ea"/>
              </a:rPr>
              <a:t>行键rowkey是 table</a:t>
            </a:r>
            <a:r>
              <a:rPr lang="en-US" altLang="zh-CN">
                <a:sym typeface="+mn-ea"/>
              </a:rPr>
              <a:t>name</a:t>
            </a:r>
            <a:r>
              <a:rPr lang="zh-CN" altLang="en-US">
                <a:sym typeface="+mn-ea"/>
              </a:rPr>
              <a:t>,</a:t>
            </a:r>
            <a:r>
              <a:rPr lang="en-US" altLang="zh-CN">
                <a:sym typeface="+mn-ea"/>
              </a:rPr>
              <a:t>startkey,timestamp.encoded</a:t>
            </a:r>
            <a:endParaRPr lang="en-US" altLang="zh-CN">
              <a:sym typeface="+mn-ea"/>
            </a:endParaRPr>
          </a:p>
          <a:p>
            <a:pPr marL="342900" indent="-342900">
              <a:buClr>
                <a:srgbClr val="4472C4"/>
              </a:buClr>
              <a:buFont typeface="Wingdings" panose="05000000000000000000" charset="0"/>
              <a:buChar char=""/>
            </a:pPr>
            <a:r>
              <a:rPr lang="zh-CN" altLang="en-US">
                <a:sym typeface="+mn-ea"/>
              </a:rPr>
              <a:t>列info:regioninfo显示region info的序列化信息</a:t>
            </a:r>
            <a:endParaRPr lang="zh-CN" altLang="en-US">
              <a:sym typeface="+mn-ea"/>
            </a:endParaRPr>
          </a:p>
          <a:p>
            <a:pPr marL="342900" indent="-342900">
              <a:buClr>
                <a:srgbClr val="4472C4"/>
              </a:buClr>
              <a:buFont typeface="Wingdings" panose="05000000000000000000" charset="0"/>
              <a:buChar char=""/>
            </a:pPr>
            <a:r>
              <a:rPr lang="zh-CN" altLang="en-US">
                <a:sym typeface="+mn-ea"/>
              </a:rPr>
              <a:t>列info:server显示region server的ip和port</a:t>
            </a:r>
            <a:endParaRPr lang="zh-CN" altLang="en-US">
              <a:sym typeface="+mn-ea"/>
            </a:endParaRPr>
          </a:p>
          <a:p>
            <a:pPr marL="342900" indent="-342900">
              <a:buClr>
                <a:srgbClr val="4472C4"/>
              </a:buClr>
              <a:buFont typeface="Wingdings" panose="05000000000000000000" charset="0"/>
              <a:buChar char=""/>
            </a:pPr>
            <a:r>
              <a:rPr lang="zh-CN" altLang="en-US">
                <a:sym typeface="+mn-ea"/>
              </a:rPr>
              <a:t>列info:serverstartcode显示region server处理region的开始时间</a:t>
            </a:r>
            <a:endParaRPr lang="zh-CN" altLang="en-US">
              <a:sym typeface="+mn-ea"/>
            </a:endParaRPr>
          </a:p>
          <a:p>
            <a:pPr marL="800100" lvl="1" indent="-342900">
              <a:buClr>
                <a:srgbClr val="4472C4"/>
              </a:buClr>
              <a:buFont typeface="Wingdings" panose="05000000000000000000" charset="0"/>
              <a:buChar char=""/>
            </a:pPr>
            <a:endParaRPr lang="zh-CN" altLang="en-US"/>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region的request计数</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t>观察</a:t>
            </a:r>
            <a:r>
              <a:rPr lang="en-US" altLang="zh-CN"/>
              <a:t>HBase ui</a:t>
            </a:r>
            <a:r>
              <a:rPr lang="zh-CN" altLang="en-US"/>
              <a:t>的</a:t>
            </a:r>
            <a:r>
              <a:rPr lang="en-US" altLang="zh-CN"/>
              <a:t>table Regions</a:t>
            </a:r>
            <a:r>
              <a:rPr lang="zh-CN" altLang="en-US"/>
              <a:t>中的</a:t>
            </a:r>
            <a:r>
              <a:rPr lang="en-US" altLang="zh-CN"/>
              <a:t>Requests</a:t>
            </a:r>
            <a:r>
              <a:rPr lang="zh-CN" altLang="en-US"/>
              <a:t>参数值</a:t>
            </a:r>
            <a:endParaRPr lang="zh-CN" altLang="en-US"/>
          </a:p>
          <a:p>
            <a:pPr marL="800100" lvl="1" indent="-342900">
              <a:buClr>
                <a:srgbClr val="4472C4"/>
              </a:buClr>
              <a:buFont typeface="Wingdings" panose="05000000000000000000" charset="0"/>
              <a:buChar char=""/>
            </a:pPr>
            <a:r>
              <a:rPr lang="zh-CN" altLang="en-US"/>
              <a:t>put一次request+1</a:t>
            </a:r>
            <a:endParaRPr lang="zh-CN" altLang="en-US"/>
          </a:p>
          <a:p>
            <a:pPr marL="800100" lvl="1" indent="-342900">
              <a:buClr>
                <a:srgbClr val="4472C4"/>
              </a:buClr>
              <a:buFont typeface="Wingdings" panose="05000000000000000000" charset="0"/>
              <a:buChar char=""/>
            </a:pPr>
            <a:r>
              <a:rPr lang="zh-CN" altLang="en-US"/>
              <a:t>delete一次request+1</a:t>
            </a:r>
            <a:endParaRPr lang="zh-CN" altLang="en-US"/>
          </a:p>
          <a:p>
            <a:pPr marL="800100" lvl="1" indent="-342900">
              <a:buClr>
                <a:srgbClr val="4472C4"/>
              </a:buClr>
              <a:buFont typeface="Wingdings" panose="05000000000000000000" charset="0"/>
              <a:buChar char=""/>
            </a:pPr>
            <a:r>
              <a:rPr lang="zh-CN" altLang="en-US"/>
              <a:t>scan多少条记录request+多少</a:t>
            </a:r>
            <a:endParaRPr lang="zh-CN" altLang="en-US"/>
          </a:p>
          <a:p>
            <a:pPr marL="800100" lvl="1" indent="-342900">
              <a:buClr>
                <a:srgbClr val="4472C4"/>
              </a:buClr>
              <a:buFont typeface="Wingdings" panose="05000000000000000000" charset="0"/>
              <a:buChar char=""/>
            </a:pPr>
            <a:r>
              <a:rPr lang="zh-CN" altLang="en-US"/>
              <a:t>truncate操作会清零(truncate操作是删除region新建region)</a:t>
            </a:r>
            <a:endParaRPr lang="zh-CN" altLang="en-US"/>
          </a:p>
          <a:p>
            <a:pPr marL="342900" lvl="0" indent="-342900">
              <a:buClr>
                <a:srgbClr val="4472C4"/>
              </a:buClr>
              <a:buFont typeface="Wingdings" panose="05000000000000000000" charset="0"/>
              <a:buChar char=""/>
            </a:pPr>
            <a:r>
              <a:rPr lang="zh-CN" altLang="en-US"/>
              <a:t>这个参数的意义在于，可以分析哪个</a:t>
            </a:r>
            <a:r>
              <a:rPr lang="en-US" altLang="zh-CN"/>
              <a:t>region</a:t>
            </a:r>
            <a:r>
              <a:rPr lang="zh-CN" altLang="en-US"/>
              <a:t>被频繁请求，方便优化</a:t>
            </a:r>
            <a:endParaRPr lang="zh-CN" altLang="en-US"/>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HB</a:t>
            </a:r>
            <a:r>
              <a:rPr lang="en-US" altLang="zh-CN"/>
              <a:t>ase</a:t>
            </a:r>
            <a:r>
              <a:rPr lang="zh-CN" altLang="en-US"/>
              <a:t> java</a:t>
            </a:r>
            <a:endParaRPr lang="zh-CN" altLang="en-US"/>
          </a:p>
        </p:txBody>
      </p:sp>
      <p:sp>
        <p:nvSpPr>
          <p:cNvPr id="5" name="内容占位符 4"/>
          <p:cNvSpPr/>
          <p:nvPr>
            <p:ph idx="1"/>
          </p:nvPr>
        </p:nvSpPr>
        <p:spPr/>
        <p:txBody>
          <a:bodyPr>
            <a:normAutofit lnSpcReduction="20000"/>
          </a:bodyPr>
          <a:p>
            <a:pPr marL="342900" indent="-342900">
              <a:lnSpc>
                <a:spcPct val="100000"/>
              </a:lnSpc>
              <a:buClr>
                <a:srgbClr val="4472C4"/>
              </a:buClr>
              <a:buFont typeface="Wingdings" panose="05000000000000000000" charset="0"/>
              <a:buChar char=""/>
            </a:pPr>
            <a:r>
              <a:rPr lang="en-US" altLang="zh-CN" sz="2000"/>
              <a:t>pom</a:t>
            </a:r>
            <a:r>
              <a:rPr lang="zh-CN" altLang="en-US" sz="2000"/>
              <a:t>中添加</a:t>
            </a:r>
            <a:r>
              <a:rPr lang="en-US" altLang="zh-CN" sz="2000"/>
              <a:t>hbase</a:t>
            </a:r>
            <a:r>
              <a:rPr lang="zh-CN" altLang="en-US" sz="2000"/>
              <a:t>相关依赖</a:t>
            </a:r>
            <a:endParaRPr lang="zh-CN" altLang="en-US" sz="2000"/>
          </a:p>
          <a:p>
            <a:pPr marL="342900" indent="-342900">
              <a:lnSpc>
                <a:spcPct val="100000"/>
              </a:lnSpc>
              <a:buClr>
                <a:srgbClr val="4472C4"/>
              </a:buClr>
              <a:buFont typeface="Wingdings" panose="05000000000000000000" charset="0"/>
              <a:buChar char=""/>
            </a:pPr>
            <a:r>
              <a:rPr lang="zh-CN" altLang="en-US" sz="2000"/>
              <a:t>表的管理操作</a:t>
            </a:r>
            <a:endParaRPr lang="zh-CN" altLang="en-US" sz="2000"/>
          </a:p>
          <a:p>
            <a:pPr marL="800100" lvl="1" indent="-342900">
              <a:lnSpc>
                <a:spcPct val="100000"/>
              </a:lnSpc>
              <a:buClr>
                <a:srgbClr val="4472C4"/>
              </a:buClr>
              <a:buFont typeface="Wingdings" panose="05000000000000000000" charset="0"/>
              <a:buChar char=""/>
            </a:pPr>
            <a:r>
              <a:rPr lang="zh-CN" altLang="en-US" sz="1800"/>
              <a:t>Admin hBaseAdmin = connection.getAdmin();</a:t>
            </a:r>
            <a:endParaRPr lang="zh-CN" altLang="en-US" sz="1800"/>
          </a:p>
          <a:p>
            <a:pPr marL="800100" lvl="1" indent="-342900">
              <a:lnSpc>
                <a:spcPct val="100000"/>
              </a:lnSpc>
              <a:buClr>
                <a:srgbClr val="4472C4"/>
              </a:buClr>
              <a:buFont typeface="Wingdings" panose="05000000000000000000" charset="0"/>
              <a:buChar char=""/>
            </a:pPr>
            <a:r>
              <a:rPr lang="zh-CN" altLang="en-US" sz="1800"/>
              <a:t>如create、truncate、delete</a:t>
            </a:r>
            <a:endParaRPr lang="zh-CN" altLang="en-US" sz="1800"/>
          </a:p>
          <a:p>
            <a:pPr marL="342900" lvl="0" indent="-342900">
              <a:lnSpc>
                <a:spcPct val="100000"/>
              </a:lnSpc>
              <a:buClr>
                <a:srgbClr val="4472C4"/>
              </a:buClr>
              <a:buFont typeface="Wingdings" panose="05000000000000000000" charset="0"/>
              <a:buChar char=""/>
            </a:pPr>
            <a:r>
              <a:rPr lang="zh-CN" altLang="en-US" sz="2000"/>
              <a:t>表的数据操作</a:t>
            </a:r>
            <a:endParaRPr lang="zh-CN" altLang="en-US" sz="2000"/>
          </a:p>
          <a:p>
            <a:pPr marL="800100" lvl="1" indent="-342900">
              <a:lnSpc>
                <a:spcPct val="100000"/>
              </a:lnSpc>
              <a:buClr>
                <a:srgbClr val="4472C4"/>
              </a:buClr>
              <a:buFont typeface="Wingdings" panose="05000000000000000000" charset="0"/>
              <a:buChar char=""/>
            </a:pPr>
            <a:r>
              <a:rPr lang="zh-CN" altLang="en-US" sz="1800"/>
              <a:t>Configuration conf = HBaseConfiguration.create();</a:t>
            </a:r>
            <a:endParaRPr lang="zh-CN" altLang="en-US" sz="1800"/>
          </a:p>
          <a:p>
            <a:pPr marL="800100" lvl="1" indent="-342900">
              <a:lnSpc>
                <a:spcPct val="100000"/>
              </a:lnSpc>
              <a:buClr>
                <a:srgbClr val="4472C4"/>
              </a:buClr>
              <a:buFont typeface="Wingdings" panose="05000000000000000000" charset="0"/>
              <a:buChar char=""/>
            </a:pPr>
            <a:r>
              <a:rPr lang="zh-CN" altLang="en-US" sz="1800"/>
              <a:t>Connection connection = ConnectionFactory.createConnection(conf);</a:t>
            </a:r>
            <a:endParaRPr lang="zh-CN" altLang="en-US" sz="1800"/>
          </a:p>
          <a:p>
            <a:pPr marL="800100" lvl="1" indent="-342900">
              <a:lnSpc>
                <a:spcPct val="100000"/>
              </a:lnSpc>
              <a:buClr>
                <a:srgbClr val="4472C4"/>
              </a:buClr>
              <a:buFont typeface="Wingdings" panose="05000000000000000000" charset="0"/>
              <a:buChar char=""/>
            </a:pPr>
            <a:r>
              <a:rPr lang="zh-CN" altLang="en-US" sz="1800"/>
              <a:t>Table table = connection.getTable(TableName.valueOf("t1"));</a:t>
            </a:r>
            <a:endParaRPr lang="zh-CN" altLang="en-US" sz="1800"/>
          </a:p>
          <a:p>
            <a:pPr marL="800100" lvl="1" indent="-342900">
              <a:lnSpc>
                <a:spcPct val="100000"/>
              </a:lnSpc>
              <a:buClr>
                <a:srgbClr val="4472C4"/>
              </a:buClr>
              <a:buFont typeface="Wingdings" panose="05000000000000000000" charset="0"/>
              <a:buChar char=""/>
            </a:pPr>
            <a:r>
              <a:rPr lang="zh-CN" altLang="en-US" sz="1800"/>
              <a:t>如put、get</a:t>
            </a:r>
            <a:endParaRPr lang="zh-CN" altLang="en-US" sz="1800"/>
          </a:p>
          <a:p>
            <a:pPr marL="800100" lvl="1" indent="-342900">
              <a:lnSpc>
                <a:spcPct val="100000"/>
              </a:lnSpc>
              <a:buClr>
                <a:srgbClr val="4472C4"/>
              </a:buClr>
              <a:buFont typeface="Wingdings" panose="05000000000000000000" charset="0"/>
              <a:buChar char=""/>
            </a:pPr>
            <a:r>
              <a:rPr lang="zh-CN" altLang="en-US" sz="1800"/>
              <a:t>table.close();</a:t>
            </a:r>
            <a:endParaRPr lang="zh-CN" altLang="en-US" sz="1800"/>
          </a:p>
          <a:p>
            <a:pPr marL="800100" lvl="1" indent="-342900">
              <a:lnSpc>
                <a:spcPct val="100000"/>
              </a:lnSpc>
              <a:buClr>
                <a:srgbClr val="4472C4"/>
              </a:buClr>
              <a:buFont typeface="Wingdings" panose="05000000000000000000" charset="0"/>
              <a:buChar char=""/>
            </a:pPr>
            <a:r>
              <a:rPr lang="zh-CN" altLang="en-US" sz="1800"/>
              <a:t>connection.close();</a:t>
            </a:r>
            <a:endParaRPr lang="zh-CN" altLang="en-US" sz="2000"/>
          </a:p>
          <a:p>
            <a:pPr marL="342900" lvl="0" indent="-342900">
              <a:lnSpc>
                <a:spcPct val="100000"/>
              </a:lnSpc>
              <a:buClr>
                <a:srgbClr val="4472C4"/>
              </a:buClr>
              <a:buFont typeface="Wingdings" panose="05000000000000000000" charset="0"/>
              <a:buChar char=""/>
            </a:pPr>
            <a:r>
              <a:rPr lang="en-US" altLang="zh-CN" sz="2000"/>
              <a:t>winutils</a:t>
            </a:r>
            <a:r>
              <a:rPr lang="zh-CN" altLang="en-US" sz="2000"/>
              <a:t>：https://github.com/steveloughran/winutils</a:t>
            </a:r>
            <a:endParaRPr lang="zh-CN" altLang="en-US" sz="2000"/>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03</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30930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HBase</a:t>
            </a:r>
            <a:r>
              <a:rPr lang="zh-CN" altLang="en-US" sz="3200" b="1" dirty="0">
                <a:solidFill>
                  <a:schemeClr val="bg1"/>
                </a:solidFill>
                <a:latin typeface="微软雅黑" panose="020B0503020204020204" charset="-122"/>
                <a:ea typeface="微软雅黑" panose="020B0503020204020204" charset="-122"/>
              </a:rPr>
              <a:t>架构分析</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01</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22802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HBase</a:t>
            </a:r>
            <a:r>
              <a:rPr lang="zh-CN" altLang="en-US" sz="3200" b="1" dirty="0">
                <a:solidFill>
                  <a:schemeClr val="bg1"/>
                </a:solidFill>
                <a:latin typeface="微软雅黑" panose="020B0503020204020204" charset="-122"/>
                <a:ea typeface="微软雅黑" panose="020B0503020204020204" charset="-122"/>
              </a:rPr>
              <a:t>简介</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zookeeper</a:t>
            </a:r>
            <a:endParaRPr lang="zh-CN" altLang="en-US"/>
          </a:p>
        </p:txBody>
      </p:sp>
      <p:sp>
        <p:nvSpPr>
          <p:cNvPr id="3" name="内容占位符 2"/>
          <p:cNvSpPr>
            <a:spLocks noGrp="1"/>
          </p:cNvSpPr>
          <p:nvPr>
            <p:ph idx="1"/>
          </p:nvPr>
        </p:nvSpPr>
        <p:spPr/>
        <p:txBody>
          <a:bodyPr>
            <a:normAutofit fontScale="80000"/>
          </a:bodyPr>
          <a:p>
            <a:pPr marL="342900" indent="-342900">
              <a:buClr>
                <a:srgbClr val="4472C4"/>
              </a:buClr>
              <a:buFont typeface="Wingdings" panose="05000000000000000000" charset="0"/>
              <a:buChar char=""/>
            </a:pPr>
            <a:r>
              <a:rPr lang="zh-CN" altLang="en-US"/>
              <a:t>ZooKeeper为HBase集群提供协调服务，它管理着HMaster和HRegionServer的状态(available/alive等)，并且会在它们宕机时通知给HMaster，从而HMaster可以实现HMaster之间的failover，或对宕机的HRegionServer中的HRegion集合的修复(将它们分配给其他的HRegionServer)。ZooKeeper集群本身使用一致性协议(PAXOS协议)保证每个节点状态的一致性。</a:t>
            </a:r>
            <a:endParaRPr lang="zh-CN" altLang="en-US"/>
          </a:p>
          <a:p>
            <a:pPr marL="342900" indent="-342900">
              <a:buClr>
                <a:srgbClr val="4472C4"/>
              </a:buClr>
              <a:buFont typeface="Wingdings" panose="05000000000000000000" charset="0"/>
              <a:buChar char=""/>
            </a:pPr>
            <a:r>
              <a:rPr lang="zh-CN" altLang="en-US"/>
              <a:t>ZooKeeper协调集群所有节点的共享信息，在HMaster和HRegionServer连接到ZooKeeper后创建Ephemeral</a:t>
            </a:r>
            <a:r>
              <a:rPr lang="en-US" altLang="zh-CN"/>
              <a:t>(</a:t>
            </a:r>
            <a:r>
              <a:rPr lang="zh-CN" altLang="en-US"/>
              <a:t>临时</a:t>
            </a:r>
            <a:r>
              <a:rPr lang="en-US" altLang="zh-CN"/>
              <a:t>)</a:t>
            </a:r>
            <a:r>
              <a:rPr lang="zh-CN" altLang="en-US"/>
              <a:t>节点，并使用Heartbeat机制维持这个节点的存活状态，如果某个Ephemeral节点失效，则HMaster会收到通知，并做相应的处理。</a:t>
            </a:r>
            <a:endParaRPr lang="zh-CN" altLang="en-US"/>
          </a:p>
          <a:p>
            <a:pPr marL="342900" indent="-342900">
              <a:buClr>
                <a:srgbClr val="4472C4"/>
              </a:buClr>
              <a:buFont typeface="Wingdings" panose="05000000000000000000" charset="0"/>
              <a:buChar char=""/>
            </a:pPr>
            <a:r>
              <a:rPr lang="zh-CN" altLang="en-US"/>
              <a:t>另外，HMaster通过监听ZooKeeper中的Ephemeral节点(默认：/hbase/rs/*)来监控HRegionServer的加入和宕机。在第一个HMaster连接到ZooKeeper时会创建Ephemeral节点(默认：/hbase/master)来表示Active的HMaster，其后加进来的HMaster则监听该Ephemeral节点，如果当前Active的HMaster宕机，则该节点消失，因而其他HMaster得到通知，而将自身转换成Active的HMaster，在变为Active的HMaster之前，它会在/hbase/back-masters/下创建自己的Ephemeral节点</a:t>
            </a:r>
            <a:endParaRPr lang="zh-CN" altLang="en-US"/>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HMaster</a:t>
            </a:r>
            <a:endParaRPr lang="zh-CN" altLang="en-US"/>
          </a:p>
        </p:txBody>
      </p:sp>
      <p:sp>
        <p:nvSpPr>
          <p:cNvPr id="3" name="内容占位符 2"/>
          <p:cNvSpPr>
            <a:spLocks noGrp="1"/>
          </p:cNvSpPr>
          <p:nvPr>
            <p:ph idx="1"/>
          </p:nvPr>
        </p:nvSpPr>
        <p:spPr/>
        <p:txBody>
          <a:bodyPr>
            <a:normAutofit/>
          </a:bodyPr>
          <a:p>
            <a:pPr marL="342900" indent="-342900">
              <a:lnSpc>
                <a:spcPct val="100000"/>
              </a:lnSpc>
              <a:buClr>
                <a:srgbClr val="4472C4"/>
              </a:buClr>
              <a:buFont typeface="Wingdings" panose="05000000000000000000" charset="0"/>
              <a:buChar char=""/>
            </a:pPr>
            <a:r>
              <a:rPr lang="zh-CN" altLang="en-US" sz="2000"/>
              <a:t>HMaster没有单点故障问题，可以启动多个HMaster，通过ZooKeeper的Master Election机制保证同时只有一个HMaster处于Active状态，其他的HMaster则处于热备份状态。一般情况下会启动两个HMaster，非Active的HMaster会定期的和Active HMaster通信以获取其最新状态，从而保证它是实时更新的，因而如果启动了多个HMaster反而增加了Active HMaster的负担。它主要有以下职责：</a:t>
            </a:r>
            <a:endParaRPr lang="zh-CN" altLang="en-US" sz="2000"/>
          </a:p>
          <a:p>
            <a:pPr marL="800100" lvl="1" indent="-342900">
              <a:lnSpc>
                <a:spcPct val="100000"/>
              </a:lnSpc>
              <a:buClr>
                <a:srgbClr val="4472C4"/>
              </a:buClr>
              <a:buFont typeface="Wingdings" panose="05000000000000000000" charset="0"/>
              <a:buChar char=""/>
            </a:pPr>
            <a:r>
              <a:rPr lang="zh-CN" altLang="en-US" sz="1800"/>
              <a:t>1. 管理HRegionServer，实现其负载均衡</a:t>
            </a:r>
            <a:endParaRPr lang="zh-CN" altLang="en-US" sz="1800"/>
          </a:p>
          <a:p>
            <a:pPr marL="800100" lvl="1" indent="-342900">
              <a:lnSpc>
                <a:spcPct val="100000"/>
              </a:lnSpc>
              <a:buClr>
                <a:srgbClr val="4472C4"/>
              </a:buClr>
              <a:buFont typeface="Wingdings" panose="05000000000000000000" charset="0"/>
              <a:buChar char=""/>
            </a:pPr>
            <a:r>
              <a:rPr lang="zh-CN" altLang="en-US" sz="1800"/>
              <a:t>2. 管理和分配HRegion，比如在HRegion split时分配新的HRegion；在HRegionServer退出时迁移其内的HRegion到其他HRegionServer上</a:t>
            </a:r>
            <a:endParaRPr lang="zh-CN" altLang="en-US" sz="1800"/>
          </a:p>
          <a:p>
            <a:pPr marL="800100" lvl="1" indent="-342900">
              <a:lnSpc>
                <a:spcPct val="100000"/>
              </a:lnSpc>
              <a:buClr>
                <a:srgbClr val="4472C4"/>
              </a:buClr>
              <a:buFont typeface="Wingdings" panose="05000000000000000000" charset="0"/>
              <a:buChar char=""/>
            </a:pPr>
            <a:r>
              <a:rPr lang="zh-CN" altLang="en-US" sz="1800"/>
              <a:t>3. 实现DDL操作（Data Definition Language，namespace和table的增删改，column familiy的增删改等）</a:t>
            </a:r>
            <a:endParaRPr lang="zh-CN" altLang="en-US" sz="1800"/>
          </a:p>
          <a:p>
            <a:pPr marL="800100" lvl="1" indent="-342900">
              <a:lnSpc>
                <a:spcPct val="100000"/>
              </a:lnSpc>
              <a:buClr>
                <a:srgbClr val="4472C4"/>
              </a:buClr>
              <a:buFont typeface="Wingdings" panose="05000000000000000000" charset="0"/>
              <a:buChar char=""/>
            </a:pPr>
            <a:r>
              <a:rPr lang="zh-CN" altLang="en-US" sz="1800"/>
              <a:t>4. 管理namespace和table的元数据（实际存储在HDFS上）</a:t>
            </a:r>
            <a:endParaRPr lang="zh-CN" altLang="en-US" sz="1800"/>
          </a:p>
          <a:p>
            <a:pPr marL="800100" lvl="1" indent="-342900">
              <a:lnSpc>
                <a:spcPct val="100000"/>
              </a:lnSpc>
              <a:buClr>
                <a:srgbClr val="4472C4"/>
              </a:buClr>
              <a:buFont typeface="Wingdings" panose="05000000000000000000" charset="0"/>
              <a:buChar char=""/>
            </a:pPr>
            <a:r>
              <a:rPr lang="zh-CN" altLang="en-US" sz="1800"/>
              <a:t>5. 权限控制（ACL）</a:t>
            </a:r>
            <a:endParaRPr lang="zh-CN" altLang="en-US" sz="1800"/>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HRegionServer</a:t>
            </a:r>
            <a:endParaRPr lang="zh-CN" altLang="en-US"/>
          </a:p>
        </p:txBody>
      </p:sp>
      <p:sp>
        <p:nvSpPr>
          <p:cNvPr id="3" name="内容占位符 2"/>
          <p:cNvSpPr>
            <a:spLocks noGrp="1"/>
          </p:cNvSpPr>
          <p:nvPr>
            <p:ph idx="1"/>
          </p:nvPr>
        </p:nvSpPr>
        <p:spPr/>
        <p:txBody>
          <a:bodyPr/>
          <a:p>
            <a:pPr marL="342900" indent="-342900">
              <a:lnSpc>
                <a:spcPct val="100000"/>
              </a:lnSpc>
              <a:buClr>
                <a:srgbClr val="4472C4"/>
              </a:buClr>
              <a:buFont typeface="Wingdings" panose="05000000000000000000" charset="0"/>
              <a:buChar char=""/>
            </a:pPr>
            <a:r>
              <a:rPr lang="zh-CN" altLang="en-US" sz="2000"/>
              <a:t>HRegionServer一般和DataNode在同一台机器上运行，实现数据的本地性</a:t>
            </a:r>
            <a:endParaRPr lang="zh-CN" altLang="en-US" sz="2000"/>
          </a:p>
          <a:p>
            <a:pPr marL="342900" indent="-342900">
              <a:lnSpc>
                <a:spcPct val="100000"/>
              </a:lnSpc>
              <a:buClr>
                <a:srgbClr val="4472C4"/>
              </a:buClr>
              <a:buFont typeface="Wingdings" panose="05000000000000000000" charset="0"/>
              <a:buChar char=""/>
            </a:pPr>
            <a:r>
              <a:rPr lang="zh-CN" altLang="en-US" sz="2000"/>
              <a:t>HRegionServer包含多个HRegion，由WAL(HLog)、BlockCache、MemStore、HFile组成</a:t>
            </a:r>
            <a:endParaRPr lang="zh-CN" altLang="en-US" sz="2000"/>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HRegion</a:t>
            </a:r>
            <a:endParaRPr lang="zh-CN" altLang="en-US"/>
          </a:p>
        </p:txBody>
      </p:sp>
      <p:sp>
        <p:nvSpPr>
          <p:cNvPr id="3" name="内容占位符 2"/>
          <p:cNvSpPr>
            <a:spLocks noGrp="1"/>
          </p:cNvSpPr>
          <p:nvPr>
            <p:ph idx="1"/>
          </p:nvPr>
        </p:nvSpPr>
        <p:spPr/>
        <p:txBody>
          <a:bodyPr/>
          <a:p>
            <a:pPr marL="342900" indent="-342900">
              <a:lnSpc>
                <a:spcPct val="100000"/>
              </a:lnSpc>
              <a:buClr>
                <a:srgbClr val="4472C4"/>
              </a:buClr>
              <a:buFont typeface="Wingdings" panose="05000000000000000000" charset="0"/>
              <a:buChar char=""/>
            </a:pPr>
            <a:r>
              <a:rPr lang="zh-CN" altLang="en-US" sz="2000"/>
              <a:t>一个HRegion对应一个Table中的一个Region。</a:t>
            </a:r>
            <a:r>
              <a:rPr lang="zh-CN" altLang="en-US" sz="2000">
                <a:solidFill>
                  <a:srgbClr val="FF0000"/>
                </a:solidFill>
              </a:rPr>
              <a:t>一个Table可以有一个或多个Region</a:t>
            </a:r>
            <a:r>
              <a:rPr lang="zh-CN" altLang="en-US" sz="2000"/>
              <a:t>，可以分布在不同的HRegionServer上；一个HRegionServer可以有多个HRegion，他们分别属于不同的Table。</a:t>
            </a:r>
            <a:r>
              <a:rPr lang="zh-CN" altLang="en-US" sz="2000">
                <a:solidFill>
                  <a:srgbClr val="FF0000"/>
                </a:solidFill>
              </a:rPr>
              <a:t>HRegion由多个Store(HStore)构成，每个HStore对应了一个Table在这个HRegion中的一个Column Family</a:t>
            </a:r>
            <a:r>
              <a:rPr lang="zh-CN" altLang="en-US" sz="2000"/>
              <a:t>。HStore是HBase中存储的核心，它实现了读写HDFS功能，</a:t>
            </a:r>
            <a:r>
              <a:rPr lang="zh-CN" altLang="en-US" sz="2000">
                <a:solidFill>
                  <a:srgbClr val="FF0000"/>
                </a:solidFill>
              </a:rPr>
              <a:t>一个HStore由一个MemStore和0个或多个StoreFile组成</a:t>
            </a:r>
            <a:endParaRPr lang="zh-CN" altLang="en-US" sz="2000">
              <a:solidFill>
                <a:srgbClr val="FF0000"/>
              </a:solidFill>
            </a:endParaRPr>
          </a:p>
          <a:p>
            <a:pPr marL="342900" indent="-342900">
              <a:lnSpc>
                <a:spcPct val="100000"/>
              </a:lnSpc>
              <a:buClr>
                <a:srgbClr val="4472C4"/>
              </a:buClr>
              <a:buFont typeface="Wingdings" panose="05000000000000000000" charset="0"/>
              <a:buChar char=""/>
            </a:pPr>
            <a:r>
              <a:rPr lang="zh-CN" altLang="en-US" sz="2000">
                <a:solidFill>
                  <a:srgbClr val="FF0000"/>
                </a:solidFill>
              </a:rPr>
              <a:t>HBase使用RowKey将表水平切割成多个HRegion</a:t>
            </a:r>
            <a:r>
              <a:rPr lang="zh-CN" altLang="en-US" sz="2000"/>
              <a:t>，从HMaster的角度，每个HRegion都记录了它的StartKey和EndKey（第一个HRegion的StartKey为空，最后一个HRegion的EndKey为空），由于RowKey是排序的，因此Client可以通过HMaster快速的定位每个RowKey在哪个HRegion中。HRegion由HMaster分配到相应的HRegionServer中，然后由HRegionServer负责HRegion的启动和管理，和Client的通信。</a:t>
            </a:r>
            <a:endParaRPr lang="zh-CN" altLang="en-US" sz="2000"/>
          </a:p>
        </p:txBody>
      </p:sp>
    </p:spTree>
    <p:custDataLst>
      <p:tags r:id="rId1"/>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系统架构</a:t>
            </a:r>
            <a:r>
              <a:rPr lang="en-US" altLang="zh-CN"/>
              <a:t>-</a:t>
            </a:r>
            <a:r>
              <a:rPr lang="zh-CN" altLang="en-US"/>
              <a:t>重要</a:t>
            </a:r>
            <a:endParaRPr lang="zh-CN" altLang="en-US"/>
          </a:p>
        </p:txBody>
      </p:sp>
      <p:pic>
        <p:nvPicPr>
          <p:cNvPr id="4" name="内容占位符 3"/>
          <p:cNvPicPr>
            <a:picLocks noChangeAspect="1"/>
          </p:cNvPicPr>
          <p:nvPr>
            <p:ph idx="1"/>
          </p:nvPr>
        </p:nvPicPr>
        <p:blipFill>
          <a:blip r:embed="rId1"/>
          <a:stretch>
            <a:fillRect/>
          </a:stretch>
        </p:blipFill>
        <p:spPr>
          <a:xfrm>
            <a:off x="1835150" y="1574165"/>
            <a:ext cx="8186420" cy="4834890"/>
          </a:xfrm>
          <a:prstGeom prst="rect">
            <a:avLst/>
          </a:prstGeom>
        </p:spPr>
      </p:pic>
    </p:spTree>
    <p:custDataLst>
      <p:tags r:id="rId2"/>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文本框 9"/>
          <p:cNvSpPr txBox="1">
            <a:spLocks noChangeArrowheads="1"/>
          </p:cNvSpPr>
          <p:nvPr/>
        </p:nvSpPr>
        <p:spPr bwMode="auto">
          <a:xfrm>
            <a:off x="5762625" y="2789238"/>
            <a:ext cx="241617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a:lnSpc>
                <a:spcPct val="100000"/>
              </a:lnSpc>
              <a:spcBef>
                <a:spcPct val="0"/>
              </a:spcBef>
              <a:buFontTx/>
              <a:buNone/>
            </a:pPr>
            <a:r>
              <a:rPr lang="en-US" altLang="zh-CN" sz="3600" b="1" dirty="0">
                <a:solidFill>
                  <a:srgbClr val="FFFFFF"/>
                </a:solidFill>
                <a:latin typeface="Arial" panose="020B0604020202020204" pitchFamily="34" charset="0"/>
                <a:ea typeface="微软雅黑" panose="020B0503020204020204" charset="-122"/>
                <a:sym typeface="Arial" panose="020B0604020202020204" pitchFamily="34" charset="0"/>
              </a:rPr>
              <a:t>Part  04</a:t>
            </a:r>
            <a:endParaRPr lang="zh-CN" altLang="en-US" sz="3600" b="1" dirty="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2" name="TextBox 50"/>
          <p:cNvSpPr txBox="1">
            <a:spLocks noChangeArrowheads="1"/>
          </p:cNvSpPr>
          <p:nvPr/>
        </p:nvSpPr>
        <p:spPr bwMode="auto">
          <a:xfrm>
            <a:off x="4321175" y="3465513"/>
            <a:ext cx="309308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宋体" panose="02010600030101010101" pitchFamily="2" charset="-122"/>
              </a:defRPr>
            </a:lvl9pPr>
          </a:lstStyle>
          <a:p>
            <a:pPr eaLnBrk="1" hangingPunct="1">
              <a:lnSpc>
                <a:spcPct val="100000"/>
              </a:lnSpc>
              <a:spcBef>
                <a:spcPct val="0"/>
              </a:spcBef>
              <a:buFontTx/>
              <a:buNone/>
            </a:pPr>
            <a:r>
              <a:rPr lang="en-US" altLang="zh-CN" sz="3200" b="1" dirty="0">
                <a:solidFill>
                  <a:schemeClr val="bg1"/>
                </a:solidFill>
                <a:latin typeface="微软雅黑" panose="020B0503020204020204" charset="-122"/>
                <a:ea typeface="微软雅黑" panose="020B0503020204020204" charset="-122"/>
              </a:rPr>
              <a:t>HBase</a:t>
            </a:r>
            <a:r>
              <a:rPr lang="zh-CN" altLang="en-US" sz="3200" b="1" dirty="0">
                <a:solidFill>
                  <a:schemeClr val="bg1"/>
                </a:solidFill>
                <a:latin typeface="微软雅黑" panose="020B0503020204020204" charset="-122"/>
                <a:ea typeface="微软雅黑" panose="020B0503020204020204" charset="-122"/>
              </a:rPr>
              <a:t>高级功能</a:t>
            </a:r>
            <a:endParaRPr lang="zh-CN" altLang="en-US" sz="3200" b="1" dirty="0">
              <a:solidFill>
                <a:schemeClr val="bg1"/>
              </a:solidFill>
              <a:latin typeface="微软雅黑" panose="020B0503020204020204" charset="-122"/>
              <a:ea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t>Hbase</a:t>
            </a:r>
            <a:r>
              <a:rPr lang="zh-CN" altLang="en-US"/>
              <a:t>的</a:t>
            </a:r>
            <a:r>
              <a:rPr lang="zh-CN" altLang="en-US"/>
              <a:t>二级索引</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t>HBase的一级索引就是rowkey，我们只能通过rowkey进行检索。如果我们相对hbase里面列族的列进行一些组合查询，就需要采用HBase的二级索引方案来进行多条件的查询</a:t>
            </a:r>
            <a:endParaRPr lang="zh-CN" altLang="en-US"/>
          </a:p>
          <a:p>
            <a:pPr marL="342900" indent="-342900">
              <a:buClr>
                <a:srgbClr val="4472C4"/>
              </a:buClr>
              <a:buFont typeface="Wingdings" panose="05000000000000000000" charset="0"/>
              <a:buChar char=""/>
            </a:pPr>
            <a:r>
              <a:rPr lang="zh-CN" altLang="en-US"/>
              <a:t>常见的二级索引方案有以下几种</a:t>
            </a:r>
            <a:endParaRPr lang="zh-CN" altLang="en-US"/>
          </a:p>
          <a:p>
            <a:pPr marL="800100" lvl="1" indent="-342900">
              <a:buClr>
                <a:srgbClr val="4472C4"/>
              </a:buClr>
              <a:buFont typeface="Wingdings" panose="05000000000000000000" charset="0"/>
              <a:buChar char=""/>
            </a:pPr>
            <a:r>
              <a:rPr lang="zh-CN" altLang="en-US"/>
              <a:t>1.</a:t>
            </a:r>
            <a:r>
              <a:rPr lang="zh-CN" altLang="en-US">
                <a:solidFill>
                  <a:srgbClr val="FF0000"/>
                </a:solidFill>
              </a:rPr>
              <a:t>MapReduce方案</a:t>
            </a:r>
            <a:endParaRPr lang="zh-CN" altLang="en-US">
              <a:solidFill>
                <a:srgbClr val="FF0000"/>
              </a:solidFill>
            </a:endParaRPr>
          </a:p>
          <a:p>
            <a:pPr marL="800100" lvl="1" indent="-342900">
              <a:buClr>
                <a:srgbClr val="4472C4"/>
              </a:buClr>
              <a:buFont typeface="Wingdings" panose="05000000000000000000" charset="0"/>
              <a:buChar char=""/>
            </a:pPr>
            <a:r>
              <a:rPr lang="zh-CN" altLang="en-US"/>
              <a:t>2.ITHBASE方案</a:t>
            </a:r>
            <a:endParaRPr lang="zh-CN" altLang="en-US"/>
          </a:p>
          <a:p>
            <a:pPr marL="800100" lvl="1" indent="-342900">
              <a:buClr>
                <a:srgbClr val="4472C4"/>
              </a:buClr>
              <a:buFont typeface="Wingdings" panose="05000000000000000000" charset="0"/>
              <a:buChar char=""/>
            </a:pPr>
            <a:r>
              <a:rPr lang="zh-CN" altLang="en-US"/>
              <a:t>3.IHBASE方案</a:t>
            </a:r>
            <a:endParaRPr lang="zh-CN" altLang="en-US"/>
          </a:p>
          <a:p>
            <a:pPr marL="800100" lvl="1" indent="-342900">
              <a:buClr>
                <a:srgbClr val="4472C4"/>
              </a:buClr>
              <a:buFont typeface="Wingdings" panose="05000000000000000000" charset="0"/>
              <a:buChar char=""/>
            </a:pPr>
            <a:r>
              <a:rPr lang="zh-CN" altLang="en-US"/>
              <a:t>4.</a:t>
            </a:r>
            <a:r>
              <a:rPr lang="zh-CN" altLang="en-US">
                <a:solidFill>
                  <a:srgbClr val="FF0000"/>
                </a:solidFill>
              </a:rPr>
              <a:t>Coprocessor方案</a:t>
            </a:r>
            <a:endParaRPr lang="zh-CN" altLang="en-US">
              <a:solidFill>
                <a:srgbClr val="FF0000"/>
              </a:solidFill>
            </a:endParaRPr>
          </a:p>
          <a:p>
            <a:pPr marL="800100" lvl="1" indent="-342900">
              <a:buClr>
                <a:srgbClr val="4472C4"/>
              </a:buClr>
              <a:buFont typeface="Wingdings" panose="05000000000000000000" charset="0"/>
              <a:buChar char=""/>
            </a:pPr>
            <a:r>
              <a:rPr lang="zh-CN" altLang="en-US"/>
              <a:t>5.</a:t>
            </a:r>
            <a:r>
              <a:rPr lang="zh-CN" altLang="en-US">
                <a:solidFill>
                  <a:srgbClr val="FF0000"/>
                </a:solidFill>
              </a:rPr>
              <a:t>Solr</a:t>
            </a:r>
            <a:r>
              <a:rPr lang="en-US" altLang="zh-CN">
                <a:solidFill>
                  <a:srgbClr val="FF0000"/>
                </a:solidFill>
              </a:rPr>
              <a:t>/es</a:t>
            </a:r>
            <a:r>
              <a:rPr lang="zh-CN" altLang="en-US">
                <a:solidFill>
                  <a:srgbClr val="FF0000"/>
                </a:solidFill>
              </a:rPr>
              <a:t>+hbase方案</a:t>
            </a:r>
            <a:endParaRPr lang="zh-CN" altLang="en-US">
              <a:solidFill>
                <a:srgbClr val="FF0000"/>
              </a:solidFill>
            </a:endParaRPr>
          </a:p>
          <a:p>
            <a:pPr marL="800100" lvl="1" indent="-342900">
              <a:buClr>
                <a:srgbClr val="4472C4"/>
              </a:buClr>
              <a:buFont typeface="Wingdings" panose="05000000000000000000" charset="0"/>
              <a:buChar char=""/>
            </a:pPr>
            <a:r>
              <a:rPr lang="zh-CN" altLang="en-US"/>
              <a:t>6.</a:t>
            </a:r>
            <a:r>
              <a:rPr lang="zh-CN" altLang="en-US">
                <a:solidFill>
                  <a:srgbClr val="FF0000"/>
                </a:solidFill>
              </a:rPr>
              <a:t>Phoenix方案</a:t>
            </a:r>
            <a:endParaRPr lang="zh-CN" altLang="en-US">
              <a:solidFill>
                <a:srgbClr val="FF0000"/>
              </a:solidFill>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row key设计原则</a:t>
            </a:r>
            <a:r>
              <a:rPr lang="en-US" altLang="zh-CN"/>
              <a:t>-</a:t>
            </a:r>
            <a:r>
              <a:rPr lang="zh-CN" altLang="en-US"/>
              <a:t>重要</a:t>
            </a:r>
            <a:endParaRPr lang="zh-CN" altLang="en-US"/>
          </a:p>
        </p:txBody>
      </p:sp>
      <p:sp>
        <p:nvSpPr>
          <p:cNvPr id="3" name="内容占位符 2"/>
          <p:cNvSpPr>
            <a:spLocks noGrp="1"/>
          </p:cNvSpPr>
          <p:nvPr>
            <p:ph idx="1"/>
          </p:nvPr>
        </p:nvSpPr>
        <p:spPr/>
        <p:txBody>
          <a:bodyPr>
            <a:noAutofit/>
          </a:bodyPr>
          <a:p>
            <a:pPr marL="342900" indent="-342900">
              <a:lnSpc>
                <a:spcPct val="100000"/>
              </a:lnSpc>
              <a:buClr>
                <a:srgbClr val="4472C4"/>
              </a:buClr>
              <a:buFont typeface="Wingdings" panose="05000000000000000000" charset="0"/>
              <a:buChar char=""/>
            </a:pPr>
            <a:r>
              <a:rPr lang="zh-CN" altLang="en-US" sz="1400"/>
              <a:t>HBase按照Key存储。</a:t>
            </a:r>
            <a:r>
              <a:rPr lang="zh-CN" altLang="en-US" sz="1400">
                <a:solidFill>
                  <a:srgbClr val="FF0000"/>
                </a:solidFill>
              </a:rPr>
              <a:t>设计不好的RowKey会导致HBase的读写操作集中于少数的region，形成瓶颈，降低读写效率</a:t>
            </a:r>
            <a:endParaRPr lang="zh-CN" altLang="en-US" sz="1400">
              <a:solidFill>
                <a:srgbClr val="FF0000"/>
              </a:solidFill>
            </a:endParaRPr>
          </a:p>
          <a:p>
            <a:pPr marL="342900" indent="-342900">
              <a:lnSpc>
                <a:spcPct val="100000"/>
              </a:lnSpc>
              <a:buClr>
                <a:srgbClr val="4472C4"/>
              </a:buClr>
              <a:buFont typeface="Wingdings" panose="05000000000000000000" charset="0"/>
              <a:buChar char=""/>
            </a:pPr>
            <a:r>
              <a:rPr lang="zh-CN" altLang="en-US" sz="1400"/>
              <a:t>(1)rowkey必须唯一。如果不唯一，会覆盖记录</a:t>
            </a:r>
            <a:endParaRPr lang="zh-CN" altLang="en-US" sz="1400"/>
          </a:p>
          <a:p>
            <a:pPr marL="342900" indent="-342900">
              <a:lnSpc>
                <a:spcPct val="100000"/>
              </a:lnSpc>
              <a:buClr>
                <a:srgbClr val="4472C4"/>
              </a:buClr>
              <a:buFont typeface="Wingdings" panose="05000000000000000000" charset="0"/>
              <a:buChar char=""/>
            </a:pPr>
            <a:r>
              <a:rPr lang="zh-CN" altLang="en-US" sz="1400"/>
              <a:t>(2)rowkey必须定长。建议是8byte的整数倍【详细解释见备注】</a:t>
            </a:r>
            <a:endParaRPr lang="zh-CN" altLang="en-US" sz="1400"/>
          </a:p>
          <a:p>
            <a:pPr marL="342900" indent="-342900">
              <a:lnSpc>
                <a:spcPct val="100000"/>
              </a:lnSpc>
              <a:buClr>
                <a:srgbClr val="4472C4"/>
              </a:buClr>
              <a:buFont typeface="Wingdings" panose="05000000000000000000" charset="0"/>
              <a:buChar char=""/>
            </a:pPr>
            <a:r>
              <a:rPr lang="zh-CN" altLang="en-US" sz="1400"/>
              <a:t>(3)rowkey是二进制字节流，理论长度不超过64K，建议越短越好，不超过100字节。rowkey越长，越影响读写效率</a:t>
            </a:r>
            <a:endParaRPr lang="zh-CN" altLang="en-US" sz="1400"/>
          </a:p>
          <a:p>
            <a:pPr marL="800100" lvl="1" indent="-342900">
              <a:lnSpc>
                <a:spcPct val="100000"/>
              </a:lnSpc>
              <a:buClr>
                <a:srgbClr val="4472C4"/>
              </a:buClr>
              <a:buFont typeface="Wingdings" panose="05000000000000000000" charset="0"/>
              <a:buChar char=""/>
            </a:pPr>
            <a:r>
              <a:rPr lang="zh-CN" altLang="en-US" sz="1200"/>
              <a:t>byte[] b1 = Bytes.toBytes(13581529189L)</a:t>
            </a:r>
            <a:endParaRPr lang="zh-CN" altLang="en-US" sz="1200"/>
          </a:p>
          <a:p>
            <a:pPr marL="800100" lvl="1" indent="-342900">
              <a:lnSpc>
                <a:spcPct val="100000"/>
              </a:lnSpc>
              <a:buClr>
                <a:srgbClr val="4472C4"/>
              </a:buClr>
              <a:buFont typeface="Wingdings" panose="05000000000000000000" charset="0"/>
              <a:buChar char=""/>
            </a:pPr>
            <a:r>
              <a:rPr lang="zh-CN" altLang="en-US" sz="1200"/>
              <a:t>byte[] b2 = Bytes.toBytes(20160606121212L)</a:t>
            </a:r>
            <a:endParaRPr lang="zh-CN" altLang="en-US" sz="1200"/>
          </a:p>
          <a:p>
            <a:pPr marL="800100" lvl="1" indent="-342900">
              <a:lnSpc>
                <a:spcPct val="100000"/>
              </a:lnSpc>
              <a:buClr>
                <a:srgbClr val="4472C4"/>
              </a:buClr>
              <a:buFont typeface="Wingdings" panose="05000000000000000000" charset="0"/>
              <a:buChar char=""/>
            </a:pPr>
            <a:r>
              <a:rPr lang="zh-CN" altLang="en-US" sz="1200"/>
              <a:t>byte[] b3 = Bytes.toBytes("1358152918920160606121212")</a:t>
            </a:r>
            <a:endParaRPr lang="zh-CN" altLang="en-US" sz="1200"/>
          </a:p>
          <a:p>
            <a:pPr marL="800100" lvl="1" indent="-342900">
              <a:lnSpc>
                <a:spcPct val="100000"/>
              </a:lnSpc>
              <a:buClr>
                <a:srgbClr val="4472C4"/>
              </a:buClr>
              <a:buFont typeface="Wingdings" panose="05000000000000000000" charset="0"/>
              <a:buChar char=""/>
            </a:pPr>
            <a:r>
              <a:rPr lang="zh-CN" altLang="en-US" sz="1200"/>
              <a:t>byte[] b4 = Bytes.add(b2, b1)</a:t>
            </a:r>
            <a:endParaRPr lang="zh-CN" altLang="en-US" sz="1200"/>
          </a:p>
          <a:p>
            <a:pPr marL="342900" lvl="0" indent="-342900">
              <a:lnSpc>
                <a:spcPct val="100000"/>
              </a:lnSpc>
              <a:buClr>
                <a:srgbClr val="4472C4"/>
              </a:buClr>
              <a:buFont typeface="Wingdings" panose="05000000000000000000" charset="0"/>
              <a:buChar char=""/>
            </a:pPr>
            <a:r>
              <a:rPr lang="zh-CN" altLang="en-US" sz="1400"/>
              <a:t>(4)rowkey散列原则。</a:t>
            </a:r>
            <a:r>
              <a:rPr lang="zh-CN" altLang="en-US" sz="1400">
                <a:solidFill>
                  <a:srgbClr val="FF0000"/>
                </a:solidFill>
              </a:rPr>
              <a:t>rowkey高位字段散列</a:t>
            </a:r>
            <a:r>
              <a:rPr lang="zh-CN" altLang="en-US" sz="1400"/>
              <a:t>，可以化解</a:t>
            </a:r>
            <a:r>
              <a:rPr lang="zh-CN" altLang="en-US" sz="1400">
                <a:solidFill>
                  <a:srgbClr val="FF0000"/>
                </a:solidFill>
              </a:rPr>
              <a:t>写入时的数据倾斜</a:t>
            </a:r>
            <a:r>
              <a:rPr lang="zh-CN" altLang="en-US" sz="1400"/>
              <a:t>。散列值只要能保证在同一时刻(毫秒)唯一即可</a:t>
            </a:r>
            <a:endParaRPr lang="zh-CN" altLang="en-US" sz="1400"/>
          </a:p>
          <a:p>
            <a:pPr marL="342900" lvl="0" indent="-342900">
              <a:lnSpc>
                <a:spcPct val="100000"/>
              </a:lnSpc>
              <a:buClr>
                <a:srgbClr val="4472C4"/>
              </a:buClr>
              <a:buFont typeface="Wingdings" panose="05000000000000000000" charset="0"/>
              <a:buChar char=""/>
            </a:pPr>
            <a:r>
              <a:rPr lang="zh-CN" altLang="en-US" sz="1400"/>
              <a:t>(5)如果记录经常被一起查询，那么rowkey位置应该紧挨着【假设</a:t>
            </a:r>
            <a:r>
              <a:rPr lang="en-US" altLang="zh-CN" sz="1400"/>
              <a:t>id</a:t>
            </a:r>
            <a:r>
              <a:rPr lang="zh-CN" altLang="en-US" sz="1400"/>
              <a:t>和</a:t>
            </a:r>
            <a:r>
              <a:rPr lang="en-US" altLang="zh-CN" sz="1400"/>
              <a:t>name</a:t>
            </a:r>
            <a:r>
              <a:rPr lang="zh-CN" altLang="en-US" sz="1400"/>
              <a:t>经常一块查询，就可以把这两个字段拼接到一块作为</a:t>
            </a:r>
            <a:r>
              <a:rPr lang="en-US" altLang="zh-CN" sz="1400"/>
              <a:t>rowkey</a:t>
            </a:r>
            <a:r>
              <a:rPr lang="zh-CN" altLang="en-US" sz="1400"/>
              <a:t>】。如果要求最近时间经常被访问，那么使用</a:t>
            </a:r>
            <a:r>
              <a:rPr lang="zh-CN" altLang="en-US" sz="1400">
                <a:solidFill>
                  <a:srgbClr val="FF0000"/>
                </a:solidFill>
              </a:rPr>
              <a:t>Long.MAX_VALUE-时间</a:t>
            </a:r>
            <a:endParaRPr lang="zh-CN" altLang="en-US" sz="1400">
              <a:solidFill>
                <a:srgbClr val="FF0000"/>
              </a:solidFill>
            </a:endParaRPr>
          </a:p>
          <a:p>
            <a:pPr marL="342900" lvl="0" indent="-342900">
              <a:lnSpc>
                <a:spcPct val="100000"/>
              </a:lnSpc>
              <a:buClr>
                <a:srgbClr val="4472C4"/>
              </a:buClr>
              <a:buFont typeface="Wingdings" panose="05000000000000000000" charset="0"/>
              <a:buChar char=""/>
            </a:pPr>
            <a:r>
              <a:rPr lang="zh-CN" altLang="en-US" sz="1400"/>
              <a:t>rowkey设计切记</a:t>
            </a:r>
            <a:endParaRPr lang="zh-CN" altLang="en-US" sz="1400"/>
          </a:p>
          <a:p>
            <a:pPr marL="800100" lvl="1" indent="-342900">
              <a:lnSpc>
                <a:spcPct val="100000"/>
              </a:lnSpc>
              <a:buClr>
                <a:srgbClr val="4472C4"/>
              </a:buClr>
              <a:buFont typeface="Wingdings" panose="05000000000000000000" charset="0"/>
              <a:buChar char=""/>
            </a:pPr>
            <a:r>
              <a:rPr lang="zh-CN" altLang="en-US" sz="1200"/>
              <a:t>如果高位是散列值，那么范围查询性能就很差</a:t>
            </a:r>
            <a:endParaRPr lang="zh-CN" altLang="en-US" sz="1200"/>
          </a:p>
          <a:p>
            <a:pPr marL="800100" lvl="1" indent="-342900">
              <a:lnSpc>
                <a:spcPct val="100000"/>
              </a:lnSpc>
              <a:buClr>
                <a:srgbClr val="4472C4"/>
              </a:buClr>
              <a:buFont typeface="Wingdings" panose="05000000000000000000" charset="0"/>
              <a:buChar char=""/>
            </a:pPr>
            <a:r>
              <a:rPr lang="zh-CN" altLang="en-US" sz="1200"/>
              <a:t>如果要求范围查询，那么高位最好不用散列值</a:t>
            </a:r>
            <a:endParaRPr lang="zh-CN" altLang="en-US" sz="1200"/>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row key设计原则</a:t>
            </a:r>
            <a:r>
              <a:rPr lang="en-US" altLang="zh-CN">
                <a:sym typeface="+mn-ea"/>
              </a:rPr>
              <a:t>-</a:t>
            </a:r>
            <a:r>
              <a:rPr lang="zh-CN" altLang="en-US">
                <a:sym typeface="+mn-ea"/>
              </a:rPr>
              <a:t>图解</a:t>
            </a:r>
            <a:endParaRPr lang="zh-CN" altLang="en-US">
              <a:sym typeface="+mn-ea"/>
            </a:endParaRPr>
          </a:p>
        </p:txBody>
      </p:sp>
      <p:pic>
        <p:nvPicPr>
          <p:cNvPr id="6" name="内容占位符 5"/>
          <p:cNvPicPr>
            <a:picLocks noChangeAspect="1"/>
          </p:cNvPicPr>
          <p:nvPr>
            <p:ph idx="1"/>
          </p:nvPr>
        </p:nvPicPr>
        <p:blipFill>
          <a:blip r:embed="rId1"/>
          <a:stretch>
            <a:fillRect/>
          </a:stretch>
        </p:blipFill>
        <p:spPr>
          <a:xfrm>
            <a:off x="838200" y="1691005"/>
            <a:ext cx="9692640" cy="4570095"/>
          </a:xfrm>
          <a:prstGeom prst="rect">
            <a:avLst/>
          </a:prstGeom>
        </p:spPr>
      </p:pic>
    </p:spTree>
    <p:custDataLst>
      <p:tags r:id="rId2"/>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959735" y="2766060"/>
            <a:ext cx="2658745" cy="1325880"/>
          </a:xfrm>
        </p:spPr>
        <p:txBody>
          <a:bodyPr/>
          <a:lstStyle/>
          <a:p>
            <a:r>
              <a:rPr lang="zh-CN" altLang="en-US" dirty="0" smtClean="0"/>
              <a:t>谢谢！</a:t>
            </a:r>
            <a:endParaRPr lang="en-US" altLang="zh-CN" dirty="0" smtClean="0"/>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HBase</a:t>
            </a:r>
            <a:r>
              <a:rPr lang="zh-CN" altLang="en-US"/>
              <a:t>简介</a:t>
            </a:r>
            <a:endParaRPr lang="zh-CN" altLang="en-US"/>
          </a:p>
        </p:txBody>
      </p:sp>
      <p:sp>
        <p:nvSpPr>
          <p:cNvPr id="3" name="内容占位符 2"/>
          <p:cNvSpPr>
            <a:spLocks noGrp="1"/>
          </p:cNvSpPr>
          <p:nvPr>
            <p:ph idx="1"/>
          </p:nvPr>
        </p:nvSpPr>
        <p:spPr/>
        <p:txBody>
          <a:bodyPr>
            <a:normAutofit lnSpcReduction="10000"/>
          </a:bodyPr>
          <a:p>
            <a:pPr marL="342900" indent="-342900">
              <a:buClr>
                <a:srgbClr val="4472C4"/>
              </a:buClr>
              <a:buFont typeface="Wingdings" panose="05000000000000000000" charset="0"/>
              <a:buChar char=""/>
            </a:pPr>
            <a:r>
              <a:rPr lang="zh-CN" altLang="en-US" sz="2000"/>
              <a:t>HBase – Hadoop Database，是一个</a:t>
            </a:r>
            <a:r>
              <a:rPr lang="zh-CN" altLang="en-US" sz="2000">
                <a:solidFill>
                  <a:srgbClr val="FF0000"/>
                </a:solidFill>
              </a:rPr>
              <a:t>高可靠、高性能、面向列、可伸缩</a:t>
            </a:r>
            <a:r>
              <a:rPr lang="zh-CN" altLang="en-US" sz="2000"/>
              <a:t>的分布式存储系统，利用HBase技术可在廉价PC Server上搭建起大规模结构化的存储集群。HBase利用HDFS作为其文件存储系统，利用 MapReduce来处理HBase中的海量数据，利用Zookeeper作为协调工具。</a:t>
            </a:r>
            <a:endParaRPr lang="zh-CN" altLang="en-US" sz="2000"/>
          </a:p>
          <a:p>
            <a:pPr marL="800100" lvl="1" indent="-342900">
              <a:buClr>
                <a:srgbClr val="4472C4"/>
              </a:buClr>
              <a:buFont typeface="Wingdings" panose="05000000000000000000" charset="0"/>
              <a:buChar char=""/>
            </a:pPr>
            <a:r>
              <a:rPr lang="zh-CN" altLang="en-US" sz="1800"/>
              <a:t>高可靠：指的是</a:t>
            </a:r>
            <a:r>
              <a:rPr lang="en-US" altLang="zh-CN" sz="1800"/>
              <a:t>HB</a:t>
            </a:r>
            <a:r>
              <a:rPr lang="zh-CN" altLang="en-US" sz="1800"/>
              <a:t>ase非常稳定</a:t>
            </a:r>
            <a:endParaRPr lang="zh-CN" altLang="en-US" sz="1800"/>
          </a:p>
          <a:p>
            <a:pPr marL="800100" lvl="1" indent="-342900">
              <a:buClr>
                <a:srgbClr val="4472C4"/>
              </a:buClr>
              <a:buFont typeface="Wingdings" panose="05000000000000000000" charset="0"/>
              <a:buChar char=""/>
            </a:pPr>
            <a:r>
              <a:rPr lang="zh-CN" altLang="en-US" sz="1800"/>
              <a:t>高性能：指的是可以存储上亿或者十亿级别的数据，可以实现</a:t>
            </a:r>
            <a:r>
              <a:rPr lang="zh-CN" altLang="en-US" sz="1800">
                <a:solidFill>
                  <a:srgbClr val="FF0000"/>
                </a:solidFill>
              </a:rPr>
              <a:t>毫秒级别</a:t>
            </a:r>
            <a:r>
              <a:rPr lang="zh-CN" altLang="en-US" sz="1800"/>
              <a:t>查询</a:t>
            </a:r>
            <a:endParaRPr lang="zh-CN" altLang="en-US" sz="1800"/>
          </a:p>
          <a:p>
            <a:pPr marL="800100" lvl="1" indent="-342900">
              <a:buClr>
                <a:srgbClr val="4472C4"/>
              </a:buClr>
              <a:buFont typeface="Wingdings" panose="05000000000000000000" charset="0"/>
              <a:buChar char=""/>
            </a:pPr>
            <a:r>
              <a:rPr lang="zh-CN" altLang="en-US" sz="1800"/>
              <a:t>面向列：这个指的是数据的存储方式，按照</a:t>
            </a:r>
            <a:r>
              <a:rPr lang="zh-CN" altLang="en-US" sz="1800">
                <a:solidFill>
                  <a:srgbClr val="FF0000"/>
                </a:solidFill>
              </a:rPr>
              <a:t>列存储</a:t>
            </a:r>
            <a:endParaRPr lang="zh-CN" altLang="en-US" sz="1800"/>
          </a:p>
          <a:p>
            <a:pPr marL="800100" lvl="1" indent="-342900">
              <a:buClr>
                <a:srgbClr val="4472C4"/>
              </a:buClr>
              <a:buFont typeface="Wingdings" panose="05000000000000000000" charset="0"/>
              <a:buChar char=""/>
            </a:pPr>
            <a:r>
              <a:rPr lang="zh-CN" altLang="en-US" sz="1800"/>
              <a:t>可伸缩：表示可以很方便的添加或者删除一个节点</a:t>
            </a:r>
            <a:endParaRPr lang="zh-CN" altLang="en-US" sz="1800"/>
          </a:p>
          <a:p>
            <a:pPr marL="342900" indent="-342900">
              <a:buClr>
                <a:srgbClr val="4472C4"/>
              </a:buClr>
              <a:buFont typeface="Wingdings" panose="05000000000000000000" charset="0"/>
              <a:buChar char=""/>
            </a:pPr>
            <a:r>
              <a:rPr lang="en-US" altLang="zh-CN" sz="2000">
                <a:solidFill>
                  <a:srgbClr val="FF0000"/>
                </a:solidFill>
              </a:rPr>
              <a:t>Hbase</a:t>
            </a:r>
            <a:r>
              <a:rPr lang="zh-CN" altLang="en-US" sz="2000">
                <a:solidFill>
                  <a:srgbClr val="FF0000"/>
                </a:solidFill>
              </a:rPr>
              <a:t>是一个分布式的开源</a:t>
            </a:r>
            <a:r>
              <a:rPr lang="en-US" altLang="zh-CN" sz="2000">
                <a:solidFill>
                  <a:srgbClr val="FF0000"/>
                </a:solidFill>
              </a:rPr>
              <a:t>NoSQL</a:t>
            </a:r>
            <a:r>
              <a:rPr lang="zh-CN" altLang="en-US" sz="2000">
                <a:solidFill>
                  <a:srgbClr val="FF0000"/>
                </a:solidFill>
              </a:rPr>
              <a:t>数据库</a:t>
            </a:r>
            <a:r>
              <a:rPr lang="en-US" altLang="zh-CN" sz="2000">
                <a:solidFill>
                  <a:srgbClr val="FF0000"/>
                </a:solidFill>
              </a:rPr>
              <a:t>(key-value</a:t>
            </a:r>
            <a:r>
              <a:rPr lang="zh-CN" altLang="en-US" sz="2000">
                <a:solidFill>
                  <a:srgbClr val="FF0000"/>
                </a:solidFill>
              </a:rPr>
              <a:t>类型</a:t>
            </a:r>
            <a:r>
              <a:rPr lang="en-US" altLang="zh-CN" sz="2000">
                <a:solidFill>
                  <a:srgbClr val="FF0000"/>
                </a:solidFill>
              </a:rPr>
              <a:t>)</a:t>
            </a:r>
            <a:r>
              <a:rPr lang="zh-CN" altLang="en-US" sz="2000"/>
              <a:t>，基于</a:t>
            </a:r>
            <a:r>
              <a:rPr lang="en-US" altLang="zh-CN" sz="2000"/>
              <a:t>H</a:t>
            </a:r>
            <a:r>
              <a:rPr lang="zh-CN" altLang="en-US" sz="2000"/>
              <a:t>adoop的分布式文件系统（HDFS）</a:t>
            </a:r>
            <a:endParaRPr lang="zh-CN" altLang="en-US" sz="2000"/>
          </a:p>
          <a:p>
            <a:pPr marL="800100" lvl="1" indent="-342900">
              <a:buClr>
                <a:srgbClr val="4472C4"/>
              </a:buClr>
              <a:buFont typeface="Wingdings" panose="05000000000000000000" charset="0"/>
              <a:buChar char=""/>
            </a:pPr>
            <a:r>
              <a:rPr lang="en-US" altLang="zh-CN" sz="1665"/>
              <a:t>HB</a:t>
            </a:r>
            <a:r>
              <a:rPr lang="zh-CN" altLang="en-US" sz="1665"/>
              <a:t>ase只关注于查询，</a:t>
            </a:r>
            <a:r>
              <a:rPr lang="en-US" altLang="zh-CN" sz="1665"/>
              <a:t>HDFS</a:t>
            </a:r>
            <a:r>
              <a:rPr lang="zh-CN" altLang="en-US" sz="1665"/>
              <a:t>负责做数据存储</a:t>
            </a:r>
            <a:endParaRPr lang="zh-CN" altLang="en-US" sz="1665"/>
          </a:p>
          <a:p>
            <a:pPr marL="342900" indent="-342900">
              <a:buClr>
                <a:srgbClr val="4472C4"/>
              </a:buClr>
              <a:buFont typeface="Wingdings" panose="05000000000000000000" charset="0"/>
              <a:buChar char=""/>
            </a:pPr>
            <a:r>
              <a:rPr lang="en-US" altLang="zh-CN" sz="2000"/>
              <a:t>HBase</a:t>
            </a:r>
            <a:r>
              <a:rPr lang="zh-CN" altLang="en-US" sz="2000"/>
              <a:t>模仿提供了Google文件系统BigTable数据库的所有功能</a:t>
            </a:r>
            <a:endParaRPr lang="zh-CN" altLang="en-US" sz="2000"/>
          </a:p>
          <a:p>
            <a:pPr marL="342900" indent="-342900">
              <a:buClr>
                <a:srgbClr val="4472C4"/>
              </a:buClr>
              <a:buFont typeface="Wingdings" panose="05000000000000000000" charset="0"/>
              <a:buChar char=""/>
            </a:pPr>
            <a:r>
              <a:rPr lang="en-US" altLang="zh-CN" sz="2000">
                <a:solidFill>
                  <a:srgbClr val="FF0000"/>
                </a:solidFill>
              </a:rPr>
              <a:t>HBase</a:t>
            </a:r>
            <a:r>
              <a:rPr lang="zh-CN" altLang="en-US" sz="2000">
                <a:solidFill>
                  <a:srgbClr val="FF0000"/>
                </a:solidFill>
              </a:rPr>
              <a:t>可以处理非常庞大的表，适合处理1亿条或者10亿条以上记录或者有百万个列的数据</a:t>
            </a:r>
            <a:endParaRPr lang="zh-CN" altLang="en-US" sz="2000">
              <a:solidFill>
                <a:srgbClr val="FF0000"/>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HBase应用场景</a:t>
            </a:r>
            <a:endParaRPr lang="zh-CN" altLang="en-US"/>
          </a:p>
        </p:txBody>
      </p:sp>
      <p:sp>
        <p:nvSpPr>
          <p:cNvPr id="3" name="内容占位符 2"/>
          <p:cNvSpPr>
            <a:spLocks noGrp="1"/>
          </p:cNvSpPr>
          <p:nvPr>
            <p:ph idx="1"/>
          </p:nvPr>
        </p:nvSpPr>
        <p:spPr/>
        <p:txBody>
          <a:bodyPr>
            <a:normAutofit fontScale="70000"/>
          </a:bodyPr>
          <a:p>
            <a:pPr marL="342900" indent="-342900">
              <a:lnSpc>
                <a:spcPct val="100000"/>
              </a:lnSpc>
              <a:buClr>
                <a:srgbClr val="4472C4"/>
              </a:buClr>
              <a:buFont typeface="Wingdings" panose="05000000000000000000" charset="0"/>
              <a:buChar char=""/>
            </a:pPr>
            <a:r>
              <a:rPr lang="zh-CN" altLang="en-US"/>
              <a:t>半结构化或非结构化数据</a:t>
            </a:r>
            <a:endParaRPr lang="zh-CN" altLang="en-US"/>
          </a:p>
          <a:p>
            <a:pPr marL="800100" lvl="1" indent="-342900">
              <a:lnSpc>
                <a:spcPct val="100000"/>
              </a:lnSpc>
              <a:buClr>
                <a:srgbClr val="4472C4"/>
              </a:buClr>
              <a:buFont typeface="Wingdings" panose="05000000000000000000" charset="0"/>
              <a:buChar char=""/>
            </a:pPr>
            <a:r>
              <a:rPr lang="zh-CN" altLang="en-US"/>
              <a:t>对于数据结构字段不够确定或杂乱无章很难按一个概念去进行抽取的数据适合用HBase。比如文章的tag信息，就会不断的增加、删除</a:t>
            </a:r>
            <a:endParaRPr lang="zh-CN" altLang="en-US"/>
          </a:p>
          <a:p>
            <a:pPr marL="342900" indent="-342900">
              <a:lnSpc>
                <a:spcPct val="100000"/>
              </a:lnSpc>
              <a:buClr>
                <a:srgbClr val="4472C4"/>
              </a:buClr>
              <a:buFont typeface="Wingdings" panose="05000000000000000000" charset="0"/>
              <a:buChar char=""/>
            </a:pPr>
            <a:r>
              <a:rPr lang="zh-CN" altLang="en-US"/>
              <a:t>记录非常稀疏</a:t>
            </a:r>
            <a:endParaRPr lang="zh-CN" altLang="en-US"/>
          </a:p>
          <a:p>
            <a:pPr marL="800100" lvl="1" indent="-342900">
              <a:lnSpc>
                <a:spcPct val="100000"/>
              </a:lnSpc>
              <a:buClr>
                <a:srgbClr val="4472C4"/>
              </a:buClr>
              <a:buFont typeface="Wingdings" panose="05000000000000000000" charset="0"/>
              <a:buChar char=""/>
            </a:pPr>
            <a:r>
              <a:rPr lang="zh-CN" altLang="en-US">
                <a:sym typeface="+mn-ea"/>
              </a:rPr>
              <a:t>RDBMS的行的列数是固定的，值为null的列浪费了存储空间。HBase为null的Column不会被存储，这样既节省了空间又提高了读性能</a:t>
            </a:r>
            <a:endParaRPr lang="zh-CN" altLang="en-US"/>
          </a:p>
          <a:p>
            <a:pPr marL="342900" indent="-342900">
              <a:lnSpc>
                <a:spcPct val="100000"/>
              </a:lnSpc>
              <a:buClr>
                <a:srgbClr val="4472C4"/>
              </a:buClr>
              <a:buFont typeface="Wingdings" panose="05000000000000000000" charset="0"/>
              <a:buChar char=""/>
            </a:pPr>
            <a:r>
              <a:rPr lang="zh-CN" altLang="en-US"/>
              <a:t>多版本数据</a:t>
            </a:r>
            <a:endParaRPr lang="zh-CN" altLang="en-US"/>
          </a:p>
          <a:p>
            <a:pPr marL="800100" lvl="1" indent="-342900">
              <a:lnSpc>
                <a:spcPct val="100000"/>
              </a:lnSpc>
              <a:buClr>
                <a:srgbClr val="4472C4"/>
              </a:buClr>
              <a:buFont typeface="Wingdings" panose="05000000000000000000" charset="0"/>
              <a:buChar char=""/>
            </a:pPr>
            <a:r>
              <a:rPr lang="zh-CN" altLang="en-US"/>
              <a:t>Row key和Column key定位到的Value可以有任意数量的版本值，因此对于需要存储变动历史记录的数据，用HBase就非常方便了。业务上一般只需要最新的值，但有时可能需要查询到历史值</a:t>
            </a:r>
            <a:endParaRPr lang="zh-CN" altLang="en-US"/>
          </a:p>
          <a:p>
            <a:pPr marL="342900" indent="-342900">
              <a:lnSpc>
                <a:spcPct val="100000"/>
              </a:lnSpc>
              <a:buClr>
                <a:srgbClr val="4472C4"/>
              </a:buClr>
              <a:buFont typeface="Wingdings" panose="05000000000000000000" charset="0"/>
              <a:buChar char=""/>
            </a:pPr>
            <a:r>
              <a:rPr lang="zh-CN" altLang="en-US"/>
              <a:t>超大数据量</a:t>
            </a:r>
            <a:endParaRPr lang="zh-CN" altLang="en-US"/>
          </a:p>
          <a:p>
            <a:pPr marL="800100" lvl="1" indent="-342900">
              <a:lnSpc>
                <a:spcPct val="100000"/>
              </a:lnSpc>
              <a:buClr>
                <a:srgbClr val="4472C4"/>
              </a:buClr>
              <a:buFont typeface="Wingdings" panose="05000000000000000000" charset="0"/>
              <a:buChar char=""/>
            </a:pPr>
            <a:r>
              <a:rPr lang="zh-CN" altLang="en-US"/>
              <a:t>当数据量越来越大，RDBMS数据库撑不住了，就出现了读写分离策略，通过一个Master专门负责写操作，多个Slave负责读操作，服务器成本倍增。随着压力增加，Master撑不住了，这时就要分库了，把关联不大的数据分开部署，一些join查询不能用了，需要借助中间层。随着数据量的进一步增加，一个表的记录越来越大，查询就变得很慢，于是又得搞分表，比如按ID取模分成多个表以减少单个表的记录数。经历过这些事的人都知道过程是多么的折腾。采用HBase就简单了，只需要加机器即可，HBase会自动水平切分扩展，跟Hadoop的无缝集成保障了其数据可靠性（HDFS）和海量数据分析的高性能（MapReduce）。</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HB</a:t>
            </a:r>
            <a:r>
              <a:rPr lang="zh-CN" altLang="en-US"/>
              <a:t>ase逻辑模型</a:t>
            </a:r>
            <a:endParaRPr lang="zh-CN" altLang="en-US"/>
          </a:p>
        </p:txBody>
      </p:sp>
      <p:sp>
        <p:nvSpPr>
          <p:cNvPr id="3" name="内容占位符 2"/>
          <p:cNvSpPr>
            <a:spLocks noGrp="1"/>
          </p:cNvSpPr>
          <p:nvPr>
            <p:ph idx="1"/>
          </p:nvPr>
        </p:nvSpPr>
        <p:spPr/>
        <p:txBody>
          <a:bodyPr>
            <a:normAutofit fontScale="60000"/>
          </a:bodyPr>
          <a:p>
            <a:pPr marL="342900" indent="-342900">
              <a:buClr>
                <a:srgbClr val="4472C4"/>
              </a:buClr>
              <a:buFont typeface="Wingdings" panose="05000000000000000000" charset="0"/>
              <a:buChar char=""/>
            </a:pPr>
            <a:r>
              <a:rPr lang="zh-CN" altLang="en-US"/>
              <a:t>HBase是key-value类型的数据库，不是RDBMS，是属于NoSQL系列的数据库。</a:t>
            </a:r>
            <a:endParaRPr lang="zh-CN" altLang="en-US"/>
          </a:p>
          <a:p>
            <a:pPr marL="342900" indent="-342900">
              <a:buClr>
                <a:srgbClr val="4472C4"/>
              </a:buClr>
              <a:buFont typeface="Wingdings" panose="05000000000000000000" charset="0"/>
              <a:buChar char=""/>
            </a:pPr>
            <a:r>
              <a:rPr lang="zh-CN" altLang="en-US"/>
              <a:t>在一个表中，每一行都是这种形式：rowkey，&lt;列族，&lt;列，&lt;时间戳，值&gt;&gt;&gt;</a:t>
            </a:r>
            <a:endParaRPr lang="zh-CN" altLang="en-US"/>
          </a:p>
          <a:p>
            <a:pPr marL="800100" lvl="1" indent="-342900">
              <a:buClr>
                <a:srgbClr val="4472C4"/>
              </a:buClr>
              <a:buFont typeface="Wingdings" panose="05000000000000000000" charset="0"/>
              <a:buChar char=""/>
            </a:pPr>
            <a:r>
              <a:rPr lang="zh-CN" altLang="en-US"/>
              <a:t>1 命名空间</a:t>
            </a:r>
            <a:endParaRPr lang="zh-CN" altLang="en-US"/>
          </a:p>
          <a:p>
            <a:pPr marL="1257300" lvl="2" indent="-342900">
              <a:buClr>
                <a:srgbClr val="4472C4"/>
              </a:buClr>
              <a:buFont typeface="Wingdings" panose="05000000000000000000" charset="0"/>
              <a:buChar char=""/>
            </a:pPr>
            <a:r>
              <a:rPr lang="zh-CN" altLang="en-US"/>
              <a:t>命名空间类似于MySQL中的database概念，在HBase中称为namespace</a:t>
            </a:r>
            <a:endParaRPr lang="zh-CN" altLang="en-US"/>
          </a:p>
          <a:p>
            <a:pPr marL="800100" lvl="1" indent="-342900">
              <a:buClr>
                <a:srgbClr val="4472C4"/>
              </a:buClr>
              <a:buFont typeface="Wingdings" panose="05000000000000000000" charset="0"/>
              <a:buChar char=""/>
            </a:pPr>
            <a:r>
              <a:rPr lang="zh-CN" altLang="en-US"/>
              <a:t>2 表</a:t>
            </a:r>
            <a:endParaRPr lang="zh-CN" altLang="en-US"/>
          </a:p>
          <a:p>
            <a:pPr marL="1257300" lvl="2" indent="-342900">
              <a:buClr>
                <a:srgbClr val="4472C4"/>
              </a:buClr>
              <a:buFont typeface="Wingdings" panose="05000000000000000000" charset="0"/>
              <a:buChar char=""/>
            </a:pPr>
            <a:r>
              <a:rPr lang="zh-CN" altLang="en-US"/>
              <a:t>表类似于MySQL中的table概念</a:t>
            </a:r>
            <a:endParaRPr lang="zh-CN" altLang="en-US"/>
          </a:p>
          <a:p>
            <a:pPr marL="800100" lvl="1" indent="-342900">
              <a:buClr>
                <a:srgbClr val="4472C4"/>
              </a:buClr>
              <a:buFont typeface="Wingdings" panose="05000000000000000000" charset="0"/>
              <a:buChar char=""/>
            </a:pPr>
            <a:r>
              <a:rPr lang="zh-CN" altLang="en-US"/>
              <a:t>3 行</a:t>
            </a:r>
            <a:endParaRPr lang="zh-CN" altLang="en-US"/>
          </a:p>
          <a:p>
            <a:pPr marL="1257300" lvl="2" indent="-342900">
              <a:buClr>
                <a:srgbClr val="4472C4"/>
              </a:buClr>
              <a:buFont typeface="Wingdings" panose="05000000000000000000" charset="0"/>
              <a:buChar char=""/>
            </a:pPr>
            <a:r>
              <a:rPr lang="zh-CN" altLang="en-US"/>
              <a:t>行类似于MySQL中的行概念</a:t>
            </a:r>
            <a:endParaRPr lang="zh-CN" altLang="en-US"/>
          </a:p>
          <a:p>
            <a:pPr marL="800100" lvl="1" indent="-342900">
              <a:buClr>
                <a:srgbClr val="4472C4"/>
              </a:buClr>
              <a:buFont typeface="Wingdings" panose="05000000000000000000" charset="0"/>
              <a:buChar char=""/>
            </a:pPr>
            <a:r>
              <a:rPr lang="zh-CN" altLang="en-US"/>
              <a:t>4 行键</a:t>
            </a:r>
            <a:r>
              <a:rPr lang="en-US" altLang="zh-CN"/>
              <a:t>(RowKey)</a:t>
            </a:r>
            <a:endParaRPr lang="zh-CN" altLang="en-US"/>
          </a:p>
          <a:p>
            <a:pPr marL="1257300" lvl="2" indent="-342900">
              <a:buClr>
                <a:srgbClr val="4472C4"/>
              </a:buClr>
              <a:buFont typeface="Wingdings" panose="05000000000000000000" charset="0"/>
              <a:buChar char=""/>
            </a:pPr>
            <a:r>
              <a:rPr lang="zh-CN" altLang="en-US"/>
              <a:t>行键类似于MySQL中的主键概念。在MySQL中，主键不是必须的。</a:t>
            </a:r>
            <a:r>
              <a:rPr lang="zh-CN" altLang="en-US">
                <a:solidFill>
                  <a:srgbClr val="FF0000"/>
                </a:solidFill>
              </a:rPr>
              <a:t>在HBase中，行键是在一行中是必须存在的</a:t>
            </a:r>
            <a:r>
              <a:rPr lang="zh-CN" altLang="en-US"/>
              <a:t>。</a:t>
            </a:r>
            <a:endParaRPr lang="zh-CN" altLang="en-US"/>
          </a:p>
          <a:p>
            <a:pPr marL="800100" lvl="1" indent="-342900">
              <a:buClr>
                <a:srgbClr val="4472C4"/>
              </a:buClr>
              <a:buFont typeface="Wingdings" panose="05000000000000000000" charset="0"/>
              <a:buChar char=""/>
            </a:pPr>
            <a:r>
              <a:rPr lang="zh-CN" altLang="en-US"/>
              <a:t>5 列族</a:t>
            </a:r>
            <a:endParaRPr lang="zh-CN" altLang="en-US"/>
          </a:p>
          <a:p>
            <a:pPr marL="1257300" lvl="2" indent="-342900">
              <a:buClr>
                <a:srgbClr val="4472C4"/>
              </a:buClr>
              <a:buFont typeface="Wingdings" panose="05000000000000000000" charset="0"/>
              <a:buChar char=""/>
            </a:pPr>
            <a:r>
              <a:rPr lang="zh-CN" altLang="en-US"/>
              <a:t>列族在MySQL中没有对应的概念。在HBase中，列族是多个列的集合。</a:t>
            </a:r>
            <a:r>
              <a:rPr lang="zh-CN" altLang="en-US">
                <a:solidFill>
                  <a:srgbClr val="FF0000"/>
                </a:solidFill>
              </a:rPr>
              <a:t>在定义表的时候，必须定义列族</a:t>
            </a:r>
            <a:endParaRPr lang="zh-CN" altLang="en-US"/>
          </a:p>
          <a:p>
            <a:pPr marL="800100" lvl="1" indent="-342900">
              <a:buClr>
                <a:srgbClr val="4472C4"/>
              </a:buClr>
              <a:buFont typeface="Wingdings" panose="05000000000000000000" charset="0"/>
              <a:buChar char=""/>
            </a:pPr>
            <a:r>
              <a:rPr lang="zh-CN" altLang="en-US"/>
              <a:t>6 列</a:t>
            </a:r>
            <a:endParaRPr lang="zh-CN" altLang="en-US"/>
          </a:p>
          <a:p>
            <a:pPr marL="1257300" lvl="2" indent="-342900">
              <a:buClr>
                <a:srgbClr val="4472C4"/>
              </a:buClr>
              <a:buFont typeface="Wingdings" panose="05000000000000000000" charset="0"/>
              <a:buChar char=""/>
            </a:pPr>
            <a:r>
              <a:rPr lang="zh-CN" altLang="en-US"/>
              <a:t>列类似于在MySQL中的列概念。</a:t>
            </a:r>
            <a:r>
              <a:rPr lang="zh-CN" altLang="en-US">
                <a:solidFill>
                  <a:srgbClr val="FF0000"/>
                </a:solidFill>
              </a:rPr>
              <a:t>在HBaes中定义表的时候，列不能定义，因为列是不固定的</a:t>
            </a:r>
            <a:r>
              <a:rPr lang="zh-CN" altLang="en-US"/>
              <a:t>。</a:t>
            </a:r>
            <a:endParaRPr lang="zh-CN" altLang="en-US"/>
          </a:p>
          <a:p>
            <a:pPr marL="800100" lvl="1" indent="-342900">
              <a:buClr>
                <a:srgbClr val="4472C4"/>
              </a:buClr>
              <a:buFont typeface="Wingdings" panose="05000000000000000000" charset="0"/>
              <a:buChar char=""/>
            </a:pPr>
            <a:r>
              <a:rPr lang="zh-CN" altLang="en-US"/>
              <a:t>7 时间戳</a:t>
            </a:r>
            <a:endParaRPr lang="zh-CN" altLang="en-US"/>
          </a:p>
          <a:p>
            <a:pPr marL="1257300" lvl="2" indent="-342900">
              <a:buClr>
                <a:srgbClr val="4472C4"/>
              </a:buClr>
              <a:buFont typeface="Wingdings" panose="05000000000000000000" charset="0"/>
              <a:buChar char=""/>
            </a:pPr>
            <a:r>
              <a:rPr lang="zh-CN" altLang="en-US"/>
              <a:t>时间戳在MySQL中没有对应的概念。在HBase中，默认插入的记录就有时间戳概念，是HBase自带的，不需要在表定义的时候指定。时间戳和值是一一对应的，通过时间戳可以区别数据的多个历史版本</a:t>
            </a:r>
            <a:endParaRPr lang="zh-CN" altLang="en-US"/>
          </a:p>
          <a:p>
            <a:pPr marL="800100" lvl="1" indent="-342900">
              <a:buClr>
                <a:srgbClr val="4472C4"/>
              </a:buClr>
              <a:buFont typeface="Wingdings" panose="05000000000000000000" charset="0"/>
              <a:buChar char=""/>
            </a:pPr>
            <a:r>
              <a:rPr lang="zh-CN" altLang="en-US"/>
              <a:t>8 数据类型</a:t>
            </a:r>
            <a:endParaRPr lang="zh-CN" altLang="en-US"/>
          </a:p>
          <a:p>
            <a:pPr marL="1257300" lvl="2" indent="-342900">
              <a:buClr>
                <a:srgbClr val="4472C4"/>
              </a:buClr>
              <a:buFont typeface="Wingdings" panose="05000000000000000000" charset="0"/>
              <a:buChar char=""/>
            </a:pPr>
            <a:r>
              <a:rPr lang="zh-CN" altLang="en-US"/>
              <a:t>MySQL中，数据类型多种多样，常见的有int、varchar、date、datetime。在HBase中，数据类型只有一种，就是byte[]</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sym typeface="+mn-ea"/>
              </a:rPr>
              <a:t>HB</a:t>
            </a:r>
            <a:r>
              <a:rPr lang="zh-CN" altLang="en-US">
                <a:sym typeface="+mn-ea"/>
              </a:rPr>
              <a:t>ase逻辑模型</a:t>
            </a:r>
            <a:endParaRPr lang="zh-CN" altLang="en-US">
              <a:sym typeface="+mn-ea"/>
            </a:endParaRPr>
          </a:p>
        </p:txBody>
      </p:sp>
      <p:pic>
        <p:nvPicPr>
          <p:cNvPr id="4" name="内容占位符 3"/>
          <p:cNvPicPr>
            <a:picLocks noChangeAspect="1"/>
          </p:cNvPicPr>
          <p:nvPr>
            <p:ph idx="1"/>
          </p:nvPr>
        </p:nvPicPr>
        <p:blipFill>
          <a:blip r:embed="rId1"/>
          <a:stretch>
            <a:fillRect/>
          </a:stretch>
        </p:blipFill>
        <p:spPr>
          <a:xfrm>
            <a:off x="838200" y="2034540"/>
            <a:ext cx="10515600" cy="326707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HB</a:t>
            </a:r>
            <a:r>
              <a:rPr lang="zh-CN" altLang="en-US">
                <a:sym typeface="+mn-ea"/>
              </a:rPr>
              <a:t>ase存储模型</a:t>
            </a:r>
            <a:endParaRPr lang="zh-CN" altLang="en-US"/>
          </a:p>
        </p:txBody>
      </p:sp>
      <p:sp>
        <p:nvSpPr>
          <p:cNvPr id="3" name="内容占位符 2"/>
          <p:cNvSpPr>
            <a:spLocks noGrp="1"/>
          </p:cNvSpPr>
          <p:nvPr>
            <p:ph idx="1"/>
          </p:nvPr>
        </p:nvSpPr>
        <p:spPr/>
        <p:txBody>
          <a:bodyPr>
            <a:normAutofit fontScale="60000"/>
          </a:bodyPr>
          <a:p>
            <a:pPr marL="342900" indent="-342900">
              <a:lnSpc>
                <a:spcPct val="100000"/>
              </a:lnSpc>
              <a:buClr>
                <a:srgbClr val="4472C4"/>
              </a:buClr>
              <a:buFont typeface="Wingdings" panose="05000000000000000000" charset="0"/>
              <a:buChar char=""/>
            </a:pPr>
            <a:r>
              <a:rPr lang="zh-CN" altLang="en-US"/>
              <a:t>1 数据排序存储</a:t>
            </a:r>
            <a:endParaRPr lang="zh-CN" altLang="en-US"/>
          </a:p>
          <a:p>
            <a:pPr marL="800100" lvl="1" indent="-342900">
              <a:lnSpc>
                <a:spcPct val="100000"/>
              </a:lnSpc>
              <a:buClr>
                <a:srgbClr val="4472C4"/>
              </a:buClr>
              <a:buFont typeface="Wingdings" panose="05000000000000000000" charset="0"/>
              <a:buChar char=""/>
            </a:pPr>
            <a:r>
              <a:rPr lang="zh-CN" altLang="en-US"/>
              <a:t>在MySQL中，数据存储的顺序是插入的顺序。</a:t>
            </a:r>
            <a:endParaRPr lang="zh-CN" altLang="en-US"/>
          </a:p>
          <a:p>
            <a:pPr marL="800100" lvl="1" indent="-342900">
              <a:lnSpc>
                <a:spcPct val="100000"/>
              </a:lnSpc>
              <a:buClr>
                <a:srgbClr val="4472C4"/>
              </a:buClr>
              <a:buFont typeface="Wingdings" panose="05000000000000000000" charset="0"/>
              <a:buChar char=""/>
            </a:pPr>
            <a:r>
              <a:rPr lang="zh-CN" altLang="en-US"/>
              <a:t>在HBase中，数据存储是按照行键排序后存储的</a:t>
            </a:r>
            <a:r>
              <a:rPr lang="en-US" altLang="zh-CN"/>
              <a:t>(</a:t>
            </a:r>
            <a:r>
              <a:rPr lang="zh-CN" altLang="en-US"/>
              <a:t>按照</a:t>
            </a:r>
            <a:r>
              <a:rPr lang="en-US" altLang="zh-CN"/>
              <a:t>ascii</a:t>
            </a:r>
            <a:r>
              <a:rPr lang="zh-CN" altLang="en-US"/>
              <a:t>码</a:t>
            </a:r>
            <a:r>
              <a:rPr lang="zh-CN" altLang="en-US"/>
              <a:t>比较大小，先比较</a:t>
            </a:r>
            <a:r>
              <a:rPr lang="en-US" altLang="zh-CN">
                <a:sym typeface="+mn-ea"/>
              </a:rPr>
              <a:t>ascii</a:t>
            </a:r>
            <a:r>
              <a:rPr lang="zh-CN" altLang="en-US">
                <a:sym typeface="+mn-ea"/>
              </a:rPr>
              <a:t>码中的</a:t>
            </a:r>
            <a:r>
              <a:rPr lang="zh-CN" altLang="en-US"/>
              <a:t>第一个字节，如果第一个字节能比较出来大小就不比较后面的了</a:t>
            </a:r>
            <a:r>
              <a:rPr lang="en-US" altLang="zh-CN"/>
              <a:t>)</a:t>
            </a:r>
            <a:endParaRPr lang="en-US" altLang="zh-CN"/>
          </a:p>
          <a:p>
            <a:pPr marL="800100" lvl="1" indent="-342900">
              <a:lnSpc>
                <a:spcPct val="100000"/>
              </a:lnSpc>
              <a:buClr>
                <a:srgbClr val="4472C4"/>
              </a:buClr>
              <a:buFont typeface="Wingdings" panose="05000000000000000000" charset="0"/>
              <a:buChar char=""/>
            </a:pPr>
            <a:r>
              <a:rPr lang="zh-CN" altLang="en-US"/>
              <a:t>假设，插入的顺序是1、12、10、100，存储的顺序是1、10、100、12</a:t>
            </a:r>
            <a:endParaRPr lang="zh-CN" altLang="en-US"/>
          </a:p>
          <a:p>
            <a:pPr marL="342900" lvl="0" indent="-342900">
              <a:lnSpc>
                <a:spcPct val="100000"/>
              </a:lnSpc>
              <a:buClr>
                <a:srgbClr val="4472C4"/>
              </a:buClr>
              <a:buFont typeface="Wingdings" panose="05000000000000000000" charset="0"/>
              <a:buChar char=""/>
            </a:pPr>
            <a:r>
              <a:rPr lang="zh-CN" altLang="en-US"/>
              <a:t>2 区域(region)</a:t>
            </a:r>
            <a:endParaRPr lang="zh-CN" altLang="en-US"/>
          </a:p>
          <a:p>
            <a:pPr marL="800100" lvl="1" indent="-342900">
              <a:lnSpc>
                <a:spcPct val="100000"/>
              </a:lnSpc>
              <a:buClr>
                <a:srgbClr val="4472C4"/>
              </a:buClr>
              <a:buFont typeface="Wingdings" panose="05000000000000000000" charset="0"/>
              <a:buChar char=""/>
            </a:pPr>
            <a:r>
              <a:rPr lang="zh-CN" altLang="en-US"/>
              <a:t>在HBase中，一个表中的数据，按照行被划分为很多的区域</a:t>
            </a:r>
            <a:endParaRPr lang="zh-CN" altLang="en-US"/>
          </a:p>
          <a:p>
            <a:pPr marL="800100" lvl="1" indent="-342900">
              <a:lnSpc>
                <a:spcPct val="100000"/>
              </a:lnSpc>
              <a:buClr>
                <a:srgbClr val="4472C4"/>
              </a:buClr>
              <a:buFont typeface="Wingdings" panose="05000000000000000000" charset="0"/>
              <a:buChar char=""/>
            </a:pPr>
            <a:r>
              <a:rPr lang="zh-CN" altLang="en-US"/>
              <a:t>每个区域，按照存储的行键的最小行键和最大行键指定的，使用区间[start key,end key) </a:t>
            </a:r>
            <a:endParaRPr lang="zh-CN" altLang="en-US"/>
          </a:p>
          <a:p>
            <a:pPr marL="800100" lvl="1" indent="-342900">
              <a:lnSpc>
                <a:spcPct val="100000"/>
              </a:lnSpc>
              <a:buClr>
                <a:srgbClr val="4472C4"/>
              </a:buClr>
              <a:buFont typeface="Wingdings" panose="05000000000000000000" charset="0"/>
              <a:buChar char=""/>
            </a:pPr>
            <a:r>
              <a:rPr lang="zh-CN" altLang="en-US"/>
              <a:t>在Hbase中，默认提供了一个目录表(catalog table)，里面存储了所有表的region信息（region server位置，start key、end key）</a:t>
            </a:r>
            <a:endParaRPr lang="zh-CN" altLang="en-US"/>
          </a:p>
          <a:p>
            <a:pPr marL="800100" lvl="1" indent="-342900">
              <a:lnSpc>
                <a:spcPct val="100000"/>
              </a:lnSpc>
              <a:buClr>
                <a:srgbClr val="4472C4"/>
              </a:buClr>
              <a:buFont typeface="Wingdings" panose="05000000000000000000" charset="0"/>
              <a:buChar char=""/>
            </a:pPr>
            <a:r>
              <a:rPr lang="zh-CN" altLang="en-US"/>
              <a:t>随着表中记录越来越多，区域的size会越来越大，那么区域会自动分裂，目的是保证每个区域不会太大</a:t>
            </a:r>
            <a:endParaRPr lang="zh-CN" altLang="en-US"/>
          </a:p>
          <a:p>
            <a:pPr marL="342900" lvl="0" indent="-342900">
              <a:lnSpc>
                <a:spcPct val="100000"/>
              </a:lnSpc>
              <a:buClr>
                <a:srgbClr val="4472C4"/>
              </a:buClr>
              <a:buFont typeface="Wingdings" panose="05000000000000000000" charset="0"/>
              <a:buChar char=""/>
            </a:pPr>
            <a:r>
              <a:rPr lang="zh-CN" altLang="en-US"/>
              <a:t>3 区域服务器(region server)</a:t>
            </a:r>
            <a:endParaRPr lang="zh-CN" altLang="en-US"/>
          </a:p>
          <a:p>
            <a:pPr marL="800100" lvl="1" indent="-342900">
              <a:lnSpc>
                <a:spcPct val="100000"/>
              </a:lnSpc>
              <a:buClr>
                <a:srgbClr val="4472C4"/>
              </a:buClr>
              <a:buFont typeface="Wingdings" panose="05000000000000000000" charset="0"/>
              <a:buChar char=""/>
            </a:pPr>
            <a:r>
              <a:rPr lang="zh-CN" altLang="en-US"/>
              <a:t>region会分散在不同的节点中存储，这些节点称作region server。</a:t>
            </a:r>
            <a:endParaRPr lang="zh-CN" altLang="en-US"/>
          </a:p>
          <a:p>
            <a:pPr marL="342900" lvl="0" indent="-342900">
              <a:lnSpc>
                <a:spcPct val="100000"/>
              </a:lnSpc>
              <a:buClr>
                <a:srgbClr val="4472C4"/>
              </a:buClr>
              <a:buFont typeface="Wingdings" panose="05000000000000000000" charset="0"/>
              <a:buChar char=""/>
            </a:pPr>
            <a:r>
              <a:rPr lang="zh-CN" altLang="en-US"/>
              <a:t>4 在存储的时候，每个列族单独存储为文件</a:t>
            </a:r>
            <a:endParaRPr lang="zh-CN" altLang="en-US"/>
          </a:p>
          <a:p>
            <a:pPr marL="800100" lvl="1" indent="-342900">
              <a:lnSpc>
                <a:spcPct val="100000"/>
              </a:lnSpc>
              <a:buClr>
                <a:srgbClr val="4472C4"/>
              </a:buClr>
              <a:buFont typeface="Wingdings" panose="05000000000000000000" charset="0"/>
              <a:buChar char=""/>
            </a:pPr>
            <a:r>
              <a:rPr lang="zh-CN" altLang="en-US"/>
              <a:t>如果一个表t1，有两个列族c1和c2，那么在存储的时候，所有在列族c1中的数据会是独立的文件，所有在列族c2中的数据也会是独立的文件</a:t>
            </a:r>
            <a:endParaRPr lang="zh-CN" altLang="en-US"/>
          </a:p>
          <a:p>
            <a:pPr marL="342900" lvl="0" indent="-342900">
              <a:lnSpc>
                <a:spcPct val="100000"/>
              </a:lnSpc>
              <a:buClr>
                <a:srgbClr val="4472C4"/>
              </a:buClr>
              <a:buFont typeface="Wingdings" panose="05000000000000000000" charset="0"/>
              <a:buChar char=""/>
            </a:pPr>
            <a:r>
              <a:rPr lang="zh-CN" altLang="en-US"/>
              <a:t>5 所有HBase中的数据都存放在HDFS中</a:t>
            </a: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问题</a:t>
            </a:r>
            <a:endParaRPr lang="zh-CN" altLang="en-US"/>
          </a:p>
        </p:txBody>
      </p:sp>
      <p:sp>
        <p:nvSpPr>
          <p:cNvPr id="3" name="内容占位符 2"/>
          <p:cNvSpPr>
            <a:spLocks noGrp="1"/>
          </p:cNvSpPr>
          <p:nvPr>
            <p:ph idx="1"/>
          </p:nvPr>
        </p:nvSpPr>
        <p:spPr/>
        <p:txBody>
          <a:bodyPr/>
          <a:p>
            <a:pPr marL="342900" indent="-342900">
              <a:buClr>
                <a:srgbClr val="4472C4"/>
              </a:buClr>
              <a:buFont typeface="Wingdings" panose="05000000000000000000" charset="0"/>
              <a:buChar char=""/>
            </a:pPr>
            <a:r>
              <a:rPr lang="zh-CN" altLang="en-US"/>
              <a:t>一个列族中如果有2列，那么这两列会分到两个列族文件存储吗？</a:t>
            </a:r>
            <a:endParaRPr lang="zh-CN" altLang="en-US"/>
          </a:p>
          <a:p>
            <a:pPr marL="342900" indent="-342900">
              <a:buClr>
                <a:srgbClr val="4472C4"/>
              </a:buClr>
              <a:buFont typeface="Wingdings" panose="05000000000000000000" charset="0"/>
              <a:buChar char=""/>
            </a:pPr>
            <a:r>
              <a:rPr lang="zh-CN" altLang="en-US"/>
              <a:t>一行记录，会不会分到多个文件中存储？ </a:t>
            </a:r>
            <a:endParaRPr lang="zh-CN" altLang="en-US"/>
          </a:p>
          <a:p>
            <a:pPr marL="342900" indent="-342900">
              <a:buClr>
                <a:srgbClr val="4472C4"/>
              </a:buClr>
              <a:buFont typeface="Wingdings" panose="05000000000000000000" charset="0"/>
              <a:buChar char=""/>
            </a:pPr>
            <a:r>
              <a:rPr lang="zh-CN" altLang="en-US"/>
              <a:t>一个列族，会不会在多个region中存储？</a:t>
            </a:r>
            <a:endParaRPr lang="zh-CN" altLang="en-US"/>
          </a:p>
          <a:p>
            <a:pPr marL="342900" indent="-342900">
              <a:buClr>
                <a:srgbClr val="4472C4"/>
              </a:buClr>
              <a:buFont typeface="Wingdings" panose="05000000000000000000" charset="0"/>
              <a:buChar char=""/>
            </a:pPr>
            <a:r>
              <a:rPr lang="zh-CN" altLang="en-US"/>
              <a:t>一个region中，会不会有多个列族文件？</a:t>
            </a:r>
            <a:endParaRPr lang="zh-CN" altLang="en-US"/>
          </a:p>
          <a:p>
            <a:pPr marL="342900" indent="-342900">
              <a:buClr>
                <a:srgbClr val="4472C4"/>
              </a:buClr>
              <a:buFont typeface="Wingdings" panose="05000000000000000000" charset="0"/>
              <a:buChar char=""/>
            </a:pPr>
            <a:r>
              <a:rPr lang="zh-CN" altLang="en-US"/>
              <a:t>一个表，会存放在多个region server中吗？</a:t>
            </a:r>
            <a:endParaRPr lang="zh-CN" altLang="en-US"/>
          </a:p>
          <a:p>
            <a:pPr marL="342900" indent="-342900">
              <a:buClr>
                <a:srgbClr val="4472C4"/>
              </a:buClr>
              <a:buFont typeface="Wingdings" panose="05000000000000000000" charset="0"/>
              <a:buChar char=""/>
            </a:pPr>
            <a:r>
              <a:rPr lang="zh-CN" altLang="en-US"/>
              <a:t>一个列族，会存放在多个region server中吗？</a:t>
            </a:r>
            <a:endParaRPr lang="zh-CN" altLang="en-US"/>
          </a:p>
          <a:p>
            <a:pPr marL="342900" indent="-342900">
              <a:buClr>
                <a:srgbClr val="4472C4"/>
              </a:buClr>
              <a:buFont typeface="Wingdings" panose="05000000000000000000" charset="0"/>
              <a:buChar char=""/>
            </a:pPr>
            <a:r>
              <a:rPr lang="zh-CN" altLang="en-US"/>
              <a:t>一个region，会存放在多个region server中吗？</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basetag"/>
  <p:tag name="KSO_WM_TEMPLATE_INDEX" val="20163651"/>
</p:tagLst>
</file>

<file path=ppt/tags/tag10.xml><?xml version="1.0" encoding="utf-8"?>
<p:tagLst xmlns:p="http://schemas.openxmlformats.org/presentationml/2006/main">
  <p:tag name="KSO_WM_BEAUTIFY_FLAG" val="#wm#"/>
  <p:tag name="KSO_WM_TEMPLATE_CATEGORY" val="basetag"/>
  <p:tag name="KSO_WM_TEMPLATE_INDEX" val="20163651"/>
</p:tagLst>
</file>

<file path=ppt/tags/tag11.xml><?xml version="1.0" encoding="utf-8"?>
<p:tagLst xmlns:p="http://schemas.openxmlformats.org/presentationml/2006/main">
  <p:tag name="KSO_WM_BEAUTIFY_FLAG" val="#wm#"/>
  <p:tag name="KSO_WM_TEMPLATE_CATEGORY" val="basetag"/>
  <p:tag name="KSO_WM_TEMPLATE_INDEX" val="20163651"/>
</p:tagLst>
</file>

<file path=ppt/tags/tag12.xml><?xml version="1.0" encoding="utf-8"?>
<p:tagLst xmlns:p="http://schemas.openxmlformats.org/presentationml/2006/main">
  <p:tag name="KSO_WM_BEAUTIFY_FLAG" val="#wm#"/>
  <p:tag name="KSO_WM_TEMPLATE_CATEGORY" val="basetag"/>
  <p:tag name="KSO_WM_TEMPLATE_INDEX" val="20163651"/>
</p:tagLst>
</file>

<file path=ppt/tags/tag13.xml><?xml version="1.0" encoding="utf-8"?>
<p:tagLst xmlns:p="http://schemas.openxmlformats.org/presentationml/2006/main">
  <p:tag name="KSO_WM_BEAUTIFY_FLAG" val="#wm#"/>
  <p:tag name="KSO_WM_TEMPLATE_CATEGORY" val="basetag"/>
  <p:tag name="KSO_WM_TEMPLATE_INDEX" val="20163651"/>
</p:tagLst>
</file>

<file path=ppt/tags/tag14.xml><?xml version="1.0" encoding="utf-8"?>
<p:tagLst xmlns:p="http://schemas.openxmlformats.org/presentationml/2006/main">
  <p:tag name="KSO_WM_BEAUTIFY_FLAG" val="#wm#"/>
  <p:tag name="KSO_WM_TEMPLATE_CATEGORY" val="basetag"/>
  <p:tag name="KSO_WM_TEMPLATE_INDEX" val="20163651"/>
</p:tagLst>
</file>

<file path=ppt/tags/tag15.xml><?xml version="1.0" encoding="utf-8"?>
<p:tagLst xmlns:p="http://schemas.openxmlformats.org/presentationml/2006/main">
  <p:tag name="KSO_WM_BEAUTIFY_FLAG" val="#wm#"/>
  <p:tag name="KSO_WM_TEMPLATE_CATEGORY" val="basetag"/>
  <p:tag name="KSO_WM_TEMPLATE_INDEX" val="20163651"/>
</p:tagLst>
</file>

<file path=ppt/tags/tag16.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17.xml><?xml version="1.0" encoding="utf-8"?>
<p:tagLst xmlns:p="http://schemas.openxmlformats.org/presentationml/2006/main">
  <p:tag name="KSO_WM_BEAUTIFY_FLAG" val="#wm#"/>
  <p:tag name="KSO_WM_TEMPLATE_CATEGORY" val="basetag"/>
  <p:tag name="KSO_WM_TEMPLATE_INDEX" val="20163651"/>
</p:tagLst>
</file>

<file path=ppt/tags/tag18.xml><?xml version="1.0" encoding="utf-8"?>
<p:tagLst xmlns:p="http://schemas.openxmlformats.org/presentationml/2006/main">
  <p:tag name="KSO_WM_BEAUTIFY_FLAG" val="#wm#"/>
  <p:tag name="KSO_WM_TEMPLATE_CATEGORY" val="basetag"/>
  <p:tag name="KSO_WM_TEMPLATE_INDEX" val="20163651"/>
</p:tagLst>
</file>

<file path=ppt/tags/tag19.xml><?xml version="1.0" encoding="utf-8"?>
<p:tagLst xmlns:p="http://schemas.openxmlformats.org/presentationml/2006/main">
  <p:tag name="KSO_WM_BEAUTIFY_FLAG" val="#wm#"/>
  <p:tag name="KSO_WM_TEMPLATE_CATEGORY" val="basetag"/>
  <p:tag name="KSO_WM_TEMPLATE_INDEX" val="20163651"/>
</p:tagLst>
</file>

<file path=ppt/tags/tag2.xml><?xml version="1.0" encoding="utf-8"?>
<p:tagLst xmlns:p="http://schemas.openxmlformats.org/presentationml/2006/main">
  <p:tag name="KSO_WM_TAG_VERSION" val="1.0"/>
  <p:tag name="KSO_WM_TEMPLATE_CATEGORY" val="basetag"/>
  <p:tag name="KSO_WM_TEMPLATE_INDEX" val="20163651"/>
</p:tagLst>
</file>

<file path=ppt/tags/tag20.xml><?xml version="1.0" encoding="utf-8"?>
<p:tagLst xmlns:p="http://schemas.openxmlformats.org/presentationml/2006/main">
  <p:tag name="KSO_WM_BEAUTIFY_FLAG" val="#wm#"/>
  <p:tag name="KSO_WM_TEMPLATE_CATEGORY" val="basetag"/>
  <p:tag name="KSO_WM_TEMPLATE_INDEX" val="20163651"/>
</p:tagLst>
</file>

<file path=ppt/tags/tag21.xml><?xml version="1.0" encoding="utf-8"?>
<p:tagLst xmlns:p="http://schemas.openxmlformats.org/presentationml/2006/main">
  <p:tag name="KSO_WM_BEAUTIFY_FLAG" val="#wm#"/>
  <p:tag name="KSO_WM_TEMPLATE_CATEGORY" val="basetag"/>
  <p:tag name="KSO_WM_TEMPLATE_INDEX" val="20163651"/>
</p:tagLst>
</file>

<file path=ppt/tags/tag22.xml><?xml version="1.0" encoding="utf-8"?>
<p:tagLst xmlns:p="http://schemas.openxmlformats.org/presentationml/2006/main">
  <p:tag name="KSO_WM_BEAUTIFY_FLAG" val="#wm#"/>
  <p:tag name="KSO_WM_TEMPLATE_CATEGORY" val="basetag"/>
  <p:tag name="KSO_WM_TEMPLATE_INDEX" val="20163651"/>
</p:tagLst>
</file>

<file path=ppt/tags/tag23.xml><?xml version="1.0" encoding="utf-8"?>
<p:tagLst xmlns:p="http://schemas.openxmlformats.org/presentationml/2006/main">
  <p:tag name="KSO_WM_BEAUTIFY_FLAG" val="#wm#"/>
  <p:tag name="KSO_WM_TEMPLATE_CATEGORY" val="basetag"/>
  <p:tag name="KSO_WM_TEMPLATE_INDEX" val="20163651"/>
</p:tagLst>
</file>

<file path=ppt/tags/tag24.xml><?xml version="1.0" encoding="utf-8"?>
<p:tagLst xmlns:p="http://schemas.openxmlformats.org/presentationml/2006/main">
  <p:tag name="KSO_WM_BEAUTIFY_FLAG" val="#wm#"/>
  <p:tag name="KSO_WM_TEMPLATE_CATEGORY" val="basetag"/>
  <p:tag name="KSO_WM_TEMPLATE_INDEX" val="20163651"/>
</p:tagLst>
</file>

<file path=ppt/tags/tag25.xml><?xml version="1.0" encoding="utf-8"?>
<p:tagLst xmlns:p="http://schemas.openxmlformats.org/presentationml/2006/main">
  <p:tag name="KSO_WM_BEAUTIFY_FLAG" val="#wm#"/>
  <p:tag name="KSO_WM_TEMPLATE_CATEGORY" val="basetag"/>
  <p:tag name="KSO_WM_TEMPLATE_INDEX" val="20163651"/>
</p:tagLst>
</file>

<file path=ppt/tags/tag26.xml><?xml version="1.0" encoding="utf-8"?>
<p:tagLst xmlns:p="http://schemas.openxmlformats.org/presentationml/2006/main">
  <p:tag name="KSO_WM_BEAUTIFY_FLAG" val="#wm#"/>
  <p:tag name="KSO_WM_TEMPLATE_CATEGORY" val="basetag"/>
  <p:tag name="KSO_WM_TEMPLATE_INDEX" val="20163651"/>
</p:tagLst>
</file>

<file path=ppt/tags/tag27.xml><?xml version="1.0" encoding="utf-8"?>
<p:tagLst xmlns:p="http://schemas.openxmlformats.org/presentationml/2006/main">
  <p:tag name="KSO_WM_BEAUTIFY_FLAG" val="#wm#"/>
  <p:tag name="KSO_WM_TEMPLATE_CATEGORY" val="basetag"/>
  <p:tag name="KSO_WM_TEMPLATE_INDEX" val="20163651"/>
</p:tagLst>
</file>

<file path=ppt/tags/tag28.xml><?xml version="1.0" encoding="utf-8"?>
<p:tagLst xmlns:p="http://schemas.openxmlformats.org/presentationml/2006/main">
  <p:tag name="KSO_WM_BEAUTIFY_FLAG" val="#wm#"/>
  <p:tag name="KSO_WM_TEMPLATE_CATEGORY" val="basetag"/>
  <p:tag name="KSO_WM_TEMPLATE_INDEX" val="20163651"/>
</p:tagLst>
</file>

<file path=ppt/tags/tag29.xml><?xml version="1.0" encoding="utf-8"?>
<p:tagLst xmlns:p="http://schemas.openxmlformats.org/presentationml/2006/main">
  <p:tag name="KSO_WM_BEAUTIFY_FLAG" val="#wm#"/>
  <p:tag name="KSO_WM_TEMPLATE_CATEGORY" val="basetag"/>
  <p:tag name="KSO_WM_TEMPLATE_INDEX" val="20163651"/>
</p:tagLst>
</file>

<file path=ppt/tags/tag3.xml><?xml version="1.0" encoding="utf-8"?>
<p:tagLst xmlns:p="http://schemas.openxmlformats.org/presentationml/2006/main">
  <p:tag name="KSO_WM_TEMPLATE_CATEGORY" val="basetag"/>
  <p:tag name="KSO_WM_TEMPLATE_INDEX" val="20163651"/>
  <p:tag name="KSO_WM_TAG_VERSION" val="1.0"/>
  <p:tag name="KSO_WM_BEAUTIFY_FLAG" val="#wm#"/>
  <p:tag name="KSO_WM_TEMPLATE_THUMBS_INDEX" val="1、5、6、7、9、11、19、23、27、29、34"/>
</p:tagLst>
</file>

<file path=ppt/tags/tag30.xml><?xml version="1.0" encoding="utf-8"?>
<p:tagLst xmlns:p="http://schemas.openxmlformats.org/presentationml/2006/main">
  <p:tag name="KSO_WM_BEAUTIFY_FLAG" val="#wm#"/>
  <p:tag name="KSO_WM_TEMPLATE_CATEGORY" val="basetag"/>
  <p:tag name="KSO_WM_TEMPLATE_INDEX" val="20163651"/>
</p:tagLst>
</file>

<file path=ppt/tags/tag31.xml><?xml version="1.0" encoding="utf-8"?>
<p:tagLst xmlns:p="http://schemas.openxmlformats.org/presentationml/2006/main">
  <p:tag name="KSO_WM_BEAUTIFY_FLAG" val="#wm#"/>
  <p:tag name="KSO_WM_TEMPLATE_CATEGORY" val="basetag"/>
  <p:tag name="KSO_WM_TEMPLATE_INDEX" val="20163651"/>
</p:tagLst>
</file>

<file path=ppt/tags/tag32.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33.xml><?xml version="1.0" encoding="utf-8"?>
<p:tagLst xmlns:p="http://schemas.openxmlformats.org/presentationml/2006/main">
  <p:tag name="KSO_WM_BEAUTIFY_FLAG" val="#wm#"/>
  <p:tag name="KSO_WM_TEMPLATE_CATEGORY" val="basetag"/>
  <p:tag name="KSO_WM_TEMPLATE_INDEX" val="20163651"/>
</p:tagLst>
</file>

<file path=ppt/tags/tag34.xml><?xml version="1.0" encoding="utf-8"?>
<p:tagLst xmlns:p="http://schemas.openxmlformats.org/presentationml/2006/main">
  <p:tag name="KSO_WM_BEAUTIFY_FLAG" val="#wm#"/>
  <p:tag name="KSO_WM_TEMPLATE_CATEGORY" val="basetag"/>
  <p:tag name="KSO_WM_TEMPLATE_INDEX" val="20163651"/>
</p:tagLst>
</file>

<file path=ppt/tags/tag35.xml><?xml version="1.0" encoding="utf-8"?>
<p:tagLst xmlns:p="http://schemas.openxmlformats.org/presentationml/2006/main">
  <p:tag name="KSO_WM_BEAUTIFY_FLAG" val="#wm#"/>
  <p:tag name="KSO_WM_TEMPLATE_CATEGORY" val="basetag"/>
  <p:tag name="KSO_WM_TEMPLATE_INDEX" val="20163651"/>
</p:tagLst>
</file>

<file path=ppt/tags/tag36.xml><?xml version="1.0" encoding="utf-8"?>
<p:tagLst xmlns:p="http://schemas.openxmlformats.org/presentationml/2006/main">
  <p:tag name="KSO_WM_BEAUTIFY_FLAG" val="#wm#"/>
  <p:tag name="KSO_WM_TEMPLATE_CATEGORY" val="basetag"/>
  <p:tag name="KSO_WM_TEMPLATE_INDEX" val="20163651"/>
</p:tagLst>
</file>

<file path=ppt/tags/tag37.xml><?xml version="1.0" encoding="utf-8"?>
<p:tagLst xmlns:p="http://schemas.openxmlformats.org/presentationml/2006/main">
  <p:tag name="KSO_WM_BEAUTIFY_FLAG" val="#wm#"/>
  <p:tag name="KSO_WM_TEMPLATE_CATEGORY" val="basetag"/>
  <p:tag name="KSO_WM_TEMPLATE_INDEX" val="20163651"/>
</p:tagLst>
</file>

<file path=ppt/tags/tag38.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39.xml><?xml version="1.0" encoding="utf-8"?>
<p:tagLst xmlns:p="http://schemas.openxmlformats.org/presentationml/2006/main">
  <p:tag name="KSO_WM_BEAUTIFY_FLAG" val="#wm#"/>
  <p:tag name="KSO_WM_TEMPLATE_CATEGORY" val="basetag"/>
  <p:tag name="KSO_WM_TEMPLATE_INDEX" val="20163651"/>
</p:tagLst>
</file>

<file path=ppt/tags/tag4.xml><?xml version="1.0" encoding="utf-8"?>
<p:tagLst xmlns:p="http://schemas.openxmlformats.org/presentationml/2006/main">
  <p:tag name="KSO_WM_TEMPLATE_CATEGORY" val="basetag"/>
  <p:tag name="KSO_WM_TEMPLATE_INDEX" val="20163651"/>
  <p:tag name="KSO_WM_TAG_VERSION" val="1.0"/>
  <p:tag name="KSO_WM_SLIDE_ID" val="basetag20163651_1"/>
  <p:tag name="KSO_WM_SLIDE_INDEX" val="1"/>
  <p:tag name="KSO_WM_SLIDE_ITEM_CNT" val="0"/>
  <p:tag name="KSO_WM_SLIDE_TYPE" val="title"/>
  <p:tag name="KSO_WM_BEAUTIFY_FLAG" val="#wm#"/>
  <p:tag name="KSO_WM_TEMPLATE_THUMBS_INDEX" val="1、5、6、7、9、11、19、23、27、29、34"/>
</p:tagLst>
</file>

<file path=ppt/tags/tag40.xml><?xml version="1.0" encoding="utf-8"?>
<p:tagLst xmlns:p="http://schemas.openxmlformats.org/presentationml/2006/main">
  <p:tag name="KSO_WM_BEAUTIFY_FLAG" val="#wm#"/>
  <p:tag name="KSO_WM_TEMPLATE_CATEGORY" val="basetag"/>
  <p:tag name="KSO_WM_TEMPLATE_INDEX" val="20163651"/>
</p:tagLst>
</file>

<file path=ppt/tags/tag41.xml><?xml version="1.0" encoding="utf-8"?>
<p:tagLst xmlns:p="http://schemas.openxmlformats.org/presentationml/2006/main">
  <p:tag name="KSO_WM_BEAUTIFY_FLAG" val="#wm#"/>
  <p:tag name="KSO_WM_TEMPLATE_CATEGORY" val="basetag"/>
  <p:tag name="KSO_WM_TEMPLATE_INDEX" val="20163651"/>
</p:tagLst>
</file>

<file path=ppt/tags/tag42.xml><?xml version="1.0" encoding="utf-8"?>
<p:tagLst xmlns:p="http://schemas.openxmlformats.org/presentationml/2006/main">
  <p:tag name="KSO_WM_TEMPLATE_CATEGORY" val="basetag"/>
  <p:tag name="KSO_WM_TEMPLATE_INDEX" val="20163651"/>
  <p:tag name="KSO_WM_TAG_VERSION" val="1.0"/>
  <p:tag name="KSO_WM_SLIDE_ID" val="basetag20163651_34"/>
  <p:tag name="KSO_WM_SLIDE_INDEX" val="34"/>
  <p:tag name="KSO_WM_SLIDE_ITEM_CNT" val="0"/>
  <p:tag name="KSO_WM_SLIDE_TYPE" val="endPage"/>
  <p:tag name="KSO_WM_BEAUTIFY_FLAG" val="#wm#"/>
</p:tagLst>
</file>

<file path=ppt/tags/tag5.xml><?xml version="1.0" encoding="utf-8"?>
<p:tagLst xmlns:p="http://schemas.openxmlformats.org/presentationml/2006/main">
  <p:tag name="KSO_WM_BEAUTIFY_FLAG" val="#wm#"/>
  <p:tag name="KSO_WM_TEMPLATE_CATEGORY" val="basetag"/>
  <p:tag name="KSO_WM_TEMPLATE_INDEX" val="20163651"/>
</p:tagLst>
</file>

<file path=ppt/tags/tag6.xml><?xml version="1.0" encoding="utf-8"?>
<p:tagLst xmlns:p="http://schemas.openxmlformats.org/presentationml/2006/main">
  <p:tag name="KSO_WM_TEMPLATE_CATEGORY" val="basetag"/>
  <p:tag name="KSO_WM_TEMPLATE_INDEX" val="20163651"/>
  <p:tag name="KSO_WM_TAG_VERSION" val="1.0"/>
  <p:tag name="KSO_WM_SLIDE_ID" val="basetag20163651_7"/>
  <p:tag name="KSO_WM_SLIDE_INDEX" val="7"/>
  <p:tag name="KSO_WM_SLIDE_ITEM_CNT" val="0"/>
  <p:tag name="KSO_WM_SLIDE_TYPE" val="sectionTitle"/>
  <p:tag name="KSO_WM_BEAUTIFY_FLAG" val="#wm#"/>
</p:tagLst>
</file>

<file path=ppt/tags/tag7.xml><?xml version="1.0" encoding="utf-8"?>
<p:tagLst xmlns:p="http://schemas.openxmlformats.org/presentationml/2006/main">
  <p:tag name="KSO_WM_BEAUTIFY_FLAG" val="#wm#"/>
  <p:tag name="KSO_WM_TEMPLATE_CATEGORY" val="basetag"/>
  <p:tag name="KSO_WM_TEMPLATE_INDEX" val="20163651"/>
</p:tagLst>
</file>

<file path=ppt/tags/tag8.xml><?xml version="1.0" encoding="utf-8"?>
<p:tagLst xmlns:p="http://schemas.openxmlformats.org/presentationml/2006/main">
  <p:tag name="KSO_WM_BEAUTIFY_FLAG" val="#wm#"/>
  <p:tag name="KSO_WM_TEMPLATE_CATEGORY" val="basetag"/>
  <p:tag name="KSO_WM_TEMPLATE_INDEX" val="20163651"/>
</p:tagLst>
</file>

<file path=ppt/tags/tag9.xml><?xml version="1.0" encoding="utf-8"?>
<p:tagLst xmlns:p="http://schemas.openxmlformats.org/presentationml/2006/main">
  <p:tag name="KSO_WM_BEAUTIFY_FLAG" val="#wm#"/>
  <p:tag name="KSO_WM_TEMPLATE_CATEGORY" val="basetag"/>
  <p:tag name="KSO_WM_TEMPLATE_INDEX" val="20163651"/>
</p:tagLst>
</file>

<file path=ppt/theme/theme1.xml><?xml version="1.0" encoding="utf-8"?>
<a:theme xmlns:a="http://schemas.openxmlformats.org/drawingml/2006/main" name="徐葳">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7639</Words>
  <Application>WPS 演示</Application>
  <PresentationFormat>宽屏</PresentationFormat>
  <Paragraphs>384</Paragraphs>
  <Slides>39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39</vt:i4>
      </vt:variant>
    </vt:vector>
  </HeadingPairs>
  <TitlesOfParts>
    <vt:vector size="48" baseType="lpstr">
      <vt:lpstr>Arial</vt:lpstr>
      <vt:lpstr>宋体</vt:lpstr>
      <vt:lpstr>Wingdings</vt:lpstr>
      <vt:lpstr>Wingdings</vt:lpstr>
      <vt:lpstr>Calibri</vt:lpstr>
      <vt:lpstr>微软雅黑</vt:lpstr>
      <vt:lpstr>Arial Unicode MS</vt:lpstr>
      <vt:lpstr>黑体</vt:lpstr>
      <vt:lpstr>徐葳</vt:lpstr>
      <vt:lpstr>HBase课程(V1.2.6)</vt:lpstr>
      <vt:lpstr>课程目录</vt:lpstr>
      <vt:lpstr>PowerPoint 演示文稿</vt:lpstr>
      <vt:lpstr>HBase简介</vt:lpstr>
      <vt:lpstr>HBase应用场景</vt:lpstr>
      <vt:lpstr>HBase逻辑模型</vt:lpstr>
      <vt:lpstr>HBase逻辑模型</vt:lpstr>
      <vt:lpstr>HBase存储模型</vt:lpstr>
      <vt:lpstr>问题</vt:lpstr>
      <vt:lpstr>HBase存储模型-总结</vt:lpstr>
      <vt:lpstr>HBase存储模型</vt:lpstr>
      <vt:lpstr>HBase物理模型</vt:lpstr>
      <vt:lpstr>PowerPoint 演示文稿</vt:lpstr>
      <vt:lpstr>HBase集群搭建</vt:lpstr>
      <vt:lpstr>HBase与JDK版本对应关系</vt:lpstr>
      <vt:lpstr>Hbase与Hadoop版本对应关系</vt:lpstr>
      <vt:lpstr>HBase集群节点规划</vt:lpstr>
      <vt:lpstr>hbase-env.sh</vt:lpstr>
      <vt:lpstr>hbase-site.xml</vt:lpstr>
      <vt:lpstr>backup-masters</vt:lpstr>
      <vt:lpstr>regionservers</vt:lpstr>
      <vt:lpstr>HBase Shell</vt:lpstr>
      <vt:lpstr>HBase在hdfs中的结构</vt:lpstr>
      <vt:lpstr>命名空间</vt:lpstr>
      <vt:lpstr>系统表-hbase:meta</vt:lpstr>
      <vt:lpstr>系统表-hbase:meta</vt:lpstr>
      <vt:lpstr>region的request计数</vt:lpstr>
      <vt:lpstr>HBase java</vt:lpstr>
      <vt:lpstr>PowerPoint 演示文稿</vt:lpstr>
      <vt:lpstr>zookeeper</vt:lpstr>
      <vt:lpstr>HMaster</vt:lpstr>
      <vt:lpstr>HRegionServer</vt:lpstr>
      <vt:lpstr>HRegion</vt:lpstr>
      <vt:lpstr>系统架构-重要</vt:lpstr>
      <vt:lpstr>PowerPoint 演示文稿</vt:lpstr>
      <vt:lpstr>observer案例-二级索引</vt:lpstr>
      <vt:lpstr>row key设计原则-重要</vt:lpstr>
      <vt:lpstr>row key设计原则-图解</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徐葳</cp:lastModifiedBy>
  <cp:revision>806</cp:revision>
  <dcterms:created xsi:type="dcterms:W3CDTF">2015-05-05T08:02:00Z</dcterms:created>
  <dcterms:modified xsi:type="dcterms:W3CDTF">2018-09-23T07:38:03Z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2052-10.1.0.7521</vt:lpwstr>
  </property>
</Properties>
</file>