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93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2851309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CAPM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0177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Capital Asset Pricing Model (CAPM) is a financial model that calculates the expected return on an investment based on its risk.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49784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39" y="5094862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4983956"/>
            <a:ext cx="70175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Sagar </a:t>
            </a: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Patel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2E664-7B2E-B7A4-2431-6E063C30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0" y="593858"/>
            <a:ext cx="14630400" cy="73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61FDD-4383-C156-4E57-6592359D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294"/>
            <a:ext cx="14630400" cy="73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3012281"/>
            <a:ext cx="48816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 of CAPM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5099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Capital Asset Pricing Model (CAPM) is a financial model that determines the expected return on an investment by considering the risk-free rate, the market risk premium, and the systematic risk of the investment.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548884"/>
            <a:ext cx="58175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Assumptions of CAPM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61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06347" y="290286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9375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Markets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Assumes that markets are efficient and all relevant information is already reflected in the price of the investment.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861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75590" y="2902863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9375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Risk-Free Rate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Assumes the existence of a risk-free rate of return, such as the yield on a government bond.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2183487" y="501050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Diversification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61451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Assumes investors can hold fully diversified portfolios, reducing unsystematic risk.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564160" y="5010507"/>
            <a:ext cx="2241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4706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Perfect Information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6145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Assumes investors have perfect information and can accurately assess the expected returns and risks of various investments.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63747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CAPM Formula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71249" y="4026098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 = rf + βi(rm - rf)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776186"/>
            <a:ext cx="44410" cy="855226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2037993" y="488132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CAPM formula calculates the expected return (ri) of an investment by adding the risk-free rate (rf) to the product of the investment's beta (βi) and the market risk premium (rm - rf).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21918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Risk-Free Rate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19450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273975" y="3455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4024789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risk-free rate is the theoretical rate of return on an investment with no risk.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219450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5866209" y="3455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4024789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serves as a baseline for evaluating the expected return of other investments.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219450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458444" y="3455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402478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 of risk-free rates include the yield on government bonds or the interest rate on a savings account.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Beta Coefficient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Beta coefficient measures the sensitivity of an investment's returns to market movements.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beta of 1 implies that the investment's returns move in line with the market, while a beta greater than 1 indicates greater volatility.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Beta helps investors assess the systematic risk, or non-diversifiable risk, associated with an investment.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097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86527" y="902970"/>
            <a:ext cx="9338191" cy="655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Capital Asset Pricing Model in Practice</a:t>
            </a:r>
            <a:endParaRPr lang="en-US" sz="4129" dirty="0"/>
          </a:p>
        </p:txBody>
      </p:sp>
      <p:sp>
        <p:nvSpPr>
          <p:cNvPr id="5" name="Shape 3"/>
          <p:cNvSpPr/>
          <p:nvPr/>
        </p:nvSpPr>
        <p:spPr>
          <a:xfrm>
            <a:off x="1080135" y="1873091"/>
            <a:ext cx="41910" cy="5453539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1337072" y="2251948"/>
            <a:ext cx="734139" cy="419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865108" y="2036921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1026914" y="2076212"/>
            <a:ext cx="14823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8" dirty="0"/>
          </a:p>
        </p:txBody>
      </p:sp>
      <p:sp>
        <p:nvSpPr>
          <p:cNvPr id="9" name="Text 7"/>
          <p:cNvSpPr/>
          <p:nvPr/>
        </p:nvSpPr>
        <p:spPr>
          <a:xfrm>
            <a:off x="2254806" y="2082760"/>
            <a:ext cx="2654022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Data Gathering</a:t>
            </a:r>
            <a:endParaRPr lang="en-US" sz="2065" dirty="0"/>
          </a:p>
        </p:txBody>
      </p:sp>
      <p:sp>
        <p:nvSpPr>
          <p:cNvPr id="10" name="Text 8"/>
          <p:cNvSpPr/>
          <p:nvPr/>
        </p:nvSpPr>
        <p:spPr>
          <a:xfrm>
            <a:off x="2254806" y="2620089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 necessary data, including historical prices of the investment and the market, risk-free rate, and market risk premium.</a:t>
            </a:r>
            <a:endParaRPr lang="en-US" sz="1652" dirty="0"/>
          </a:p>
        </p:txBody>
      </p:sp>
      <p:sp>
        <p:nvSpPr>
          <p:cNvPr id="11" name="Shape 9"/>
          <p:cNvSpPr/>
          <p:nvPr/>
        </p:nvSpPr>
        <p:spPr>
          <a:xfrm>
            <a:off x="1337072" y="4139684"/>
            <a:ext cx="734139" cy="419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865108" y="392465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1004054" y="3963948"/>
            <a:ext cx="19395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8" dirty="0"/>
          </a:p>
        </p:txBody>
      </p:sp>
      <p:sp>
        <p:nvSpPr>
          <p:cNvPr id="14" name="Text 12"/>
          <p:cNvSpPr/>
          <p:nvPr/>
        </p:nvSpPr>
        <p:spPr>
          <a:xfrm>
            <a:off x="2254806" y="3970496"/>
            <a:ext cx="2836426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Beta Calculation</a:t>
            </a:r>
            <a:endParaRPr lang="en-US" sz="2065" dirty="0"/>
          </a:p>
        </p:txBody>
      </p:sp>
      <p:sp>
        <p:nvSpPr>
          <p:cNvPr id="15" name="Text 13"/>
          <p:cNvSpPr/>
          <p:nvPr/>
        </p:nvSpPr>
        <p:spPr>
          <a:xfrm>
            <a:off x="2254806" y="450782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Determine the beta coefficient of the investment by regression analysis or using available financial data.</a:t>
            </a:r>
            <a:endParaRPr lang="en-US" sz="1652" dirty="0"/>
          </a:p>
        </p:txBody>
      </p:sp>
      <p:sp>
        <p:nvSpPr>
          <p:cNvPr id="16" name="Shape 14"/>
          <p:cNvSpPr/>
          <p:nvPr/>
        </p:nvSpPr>
        <p:spPr>
          <a:xfrm>
            <a:off x="1337072" y="6027420"/>
            <a:ext cx="734139" cy="419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865108" y="581239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1000244" y="5851684"/>
            <a:ext cx="20157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8" dirty="0"/>
          </a:p>
        </p:txBody>
      </p:sp>
      <p:sp>
        <p:nvSpPr>
          <p:cNvPr id="19" name="Text 17"/>
          <p:cNvSpPr/>
          <p:nvPr/>
        </p:nvSpPr>
        <p:spPr>
          <a:xfrm>
            <a:off x="2254806" y="5858232"/>
            <a:ext cx="4289108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Expected Return Calculation</a:t>
            </a:r>
            <a:endParaRPr lang="en-US" sz="2065" dirty="0"/>
          </a:p>
        </p:txBody>
      </p:sp>
      <p:sp>
        <p:nvSpPr>
          <p:cNvPr id="20" name="Text 18"/>
          <p:cNvSpPr/>
          <p:nvPr/>
        </p:nvSpPr>
        <p:spPr>
          <a:xfrm>
            <a:off x="2254806" y="639556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the CAPM formula to calculate the expected return of the investment based on the risk-free rate, beta, and market risk premium.</a:t>
            </a:r>
            <a:endParaRPr lang="en-US" sz="1652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2068354"/>
            <a:ext cx="52460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 of CAPM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675001" y="3095982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Relies on various assumptions that may not hold in reality.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675001" y="3584615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Cannot fully account for unpredictable events or changes in market conditions.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675001" y="4473059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Does not consider other factors that may influence an investment's return.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675001" y="5361503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Requires accurate estimation of beta, which can be challenging in practice.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AA2113-6632-6794-F776-5B3E1E9B3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6064"/>
            <a:ext cx="14630400" cy="5670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469</Words>
  <Application>Microsoft Office PowerPoint</Application>
  <PresentationFormat>Custom</PresentationFormat>
  <Paragraphs>59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SJ _</cp:lastModifiedBy>
  <cp:revision>4</cp:revision>
  <dcterms:created xsi:type="dcterms:W3CDTF">2023-10-30T06:56:40Z</dcterms:created>
  <dcterms:modified xsi:type="dcterms:W3CDTF">2023-10-30T07:03:16Z</dcterms:modified>
</cp:coreProperties>
</file>