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3"/>
  </p:notesMasterIdLst>
  <p:sldIdLst>
    <p:sldId id="1666" r:id="rId2"/>
    <p:sldId id="904" r:id="rId3"/>
    <p:sldId id="906" r:id="rId4"/>
    <p:sldId id="897" r:id="rId5"/>
    <p:sldId id="746" r:id="rId6"/>
    <p:sldId id="898" r:id="rId7"/>
    <p:sldId id="510" r:id="rId8"/>
    <p:sldId id="1722" r:id="rId9"/>
    <p:sldId id="507" r:id="rId10"/>
    <p:sldId id="734" r:id="rId11"/>
    <p:sldId id="715" r:id="rId12"/>
    <p:sldId id="754" r:id="rId13"/>
    <p:sldId id="769" r:id="rId14"/>
    <p:sldId id="755" r:id="rId15"/>
    <p:sldId id="899" r:id="rId16"/>
    <p:sldId id="902" r:id="rId17"/>
    <p:sldId id="793" r:id="rId18"/>
    <p:sldId id="724" r:id="rId19"/>
    <p:sldId id="891" r:id="rId20"/>
    <p:sldId id="907" r:id="rId21"/>
    <p:sldId id="908" r:id="rId22"/>
    <p:sldId id="909" r:id="rId23"/>
    <p:sldId id="910" r:id="rId24"/>
    <p:sldId id="911" r:id="rId25"/>
    <p:sldId id="912" r:id="rId26"/>
    <p:sldId id="913" r:id="rId27"/>
    <p:sldId id="1726" r:id="rId28"/>
    <p:sldId id="914" r:id="rId29"/>
    <p:sldId id="915" r:id="rId30"/>
    <p:sldId id="916" r:id="rId31"/>
    <p:sldId id="917" r:id="rId32"/>
    <p:sldId id="918" r:id="rId33"/>
    <p:sldId id="919" r:id="rId34"/>
    <p:sldId id="920" r:id="rId35"/>
    <p:sldId id="921" r:id="rId36"/>
    <p:sldId id="922" r:id="rId37"/>
    <p:sldId id="923" r:id="rId38"/>
    <p:sldId id="924" r:id="rId39"/>
    <p:sldId id="925" r:id="rId40"/>
    <p:sldId id="926" r:id="rId41"/>
    <p:sldId id="927" r:id="rId42"/>
    <p:sldId id="928" r:id="rId43"/>
    <p:sldId id="929" r:id="rId44"/>
    <p:sldId id="930" r:id="rId45"/>
    <p:sldId id="931" r:id="rId46"/>
    <p:sldId id="932" r:id="rId47"/>
    <p:sldId id="933" r:id="rId48"/>
    <p:sldId id="934" r:id="rId49"/>
    <p:sldId id="935" r:id="rId50"/>
    <p:sldId id="936" r:id="rId51"/>
    <p:sldId id="937" r:id="rId52"/>
    <p:sldId id="938" r:id="rId53"/>
    <p:sldId id="939" r:id="rId54"/>
    <p:sldId id="1696" r:id="rId55"/>
    <p:sldId id="1691" r:id="rId56"/>
    <p:sldId id="1693" r:id="rId57"/>
    <p:sldId id="1692" r:id="rId58"/>
    <p:sldId id="1694" r:id="rId59"/>
    <p:sldId id="1695" r:id="rId60"/>
    <p:sldId id="1703" r:id="rId61"/>
    <p:sldId id="1704" r:id="rId62"/>
    <p:sldId id="953" r:id="rId63"/>
    <p:sldId id="954" r:id="rId64"/>
    <p:sldId id="958" r:id="rId65"/>
    <p:sldId id="959" r:id="rId66"/>
    <p:sldId id="960" r:id="rId67"/>
    <p:sldId id="961" r:id="rId68"/>
    <p:sldId id="967" r:id="rId69"/>
    <p:sldId id="968" r:id="rId70"/>
    <p:sldId id="969" r:id="rId71"/>
    <p:sldId id="971" r:id="rId72"/>
    <p:sldId id="972" r:id="rId73"/>
    <p:sldId id="1667" r:id="rId74"/>
    <p:sldId id="1719" r:id="rId75"/>
    <p:sldId id="976" r:id="rId76"/>
    <p:sldId id="977" r:id="rId77"/>
    <p:sldId id="978" r:id="rId78"/>
    <p:sldId id="979" r:id="rId79"/>
    <p:sldId id="980" r:id="rId80"/>
    <p:sldId id="981" r:id="rId81"/>
    <p:sldId id="982" r:id="rId82"/>
    <p:sldId id="983" r:id="rId83"/>
    <p:sldId id="984" r:id="rId84"/>
    <p:sldId id="985" r:id="rId85"/>
    <p:sldId id="987" r:id="rId86"/>
    <p:sldId id="989" r:id="rId87"/>
    <p:sldId id="990" r:id="rId88"/>
    <p:sldId id="991" r:id="rId89"/>
    <p:sldId id="992" r:id="rId90"/>
    <p:sldId id="993" r:id="rId91"/>
    <p:sldId id="1689" r:id="rId92"/>
    <p:sldId id="1668" r:id="rId93"/>
    <p:sldId id="1669" r:id="rId94"/>
    <p:sldId id="1670" r:id="rId95"/>
    <p:sldId id="1721" r:id="rId96"/>
    <p:sldId id="1720" r:id="rId97"/>
    <p:sldId id="1671" r:id="rId98"/>
    <p:sldId id="1673" r:id="rId99"/>
    <p:sldId id="1724" r:id="rId100"/>
    <p:sldId id="1725" r:id="rId101"/>
    <p:sldId id="1723" r:id="rId102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E2E6"/>
    <a:srgbClr val="D8BEEC"/>
    <a:srgbClr val="003F71"/>
    <a:srgbClr val="BF95DF"/>
    <a:srgbClr val="6699FF"/>
    <a:srgbClr val="C7F3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08" autoAdjust="0"/>
    <p:restoredTop sz="84680" autoAdjust="0"/>
  </p:normalViewPr>
  <p:slideViewPr>
    <p:cSldViewPr>
      <p:cViewPr>
        <p:scale>
          <a:sx n="90" d="100"/>
          <a:sy n="90" d="100"/>
        </p:scale>
        <p:origin x="-72" y="-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4" y="14445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8382"/>
    </p:cViewPr>
  </p:sorterViewPr>
  <p:notesViewPr>
    <p:cSldViewPr>
      <p:cViewPr varScale="1">
        <p:scale>
          <a:sx n="55" d="100"/>
          <a:sy n="55" d="100"/>
        </p:scale>
        <p:origin x="-28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0830C49-46AA-423B-8680-A6D1C9E5184E}" type="datetimeFigureOut">
              <a:rPr lang="ko-KR" altLang="en-US"/>
              <a:pPr>
                <a:defRPr/>
              </a:pPr>
              <a:t>2018-06-28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D07E03D-4441-40FD-BDA6-0E9AF45FA76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8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7085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소스 개발 </a:t>
            </a:r>
            <a:r>
              <a:rPr lang="en-US" altLang="ko-KR" smtClean="0"/>
              <a:t>-&gt; </a:t>
            </a:r>
            <a:r>
              <a:rPr lang="ko-KR" altLang="en-US" smtClean="0"/>
              <a:t>컴파일 </a:t>
            </a:r>
            <a:r>
              <a:rPr lang="en-US" altLang="ko-KR" smtClean="0"/>
              <a:t>-&gt; bytecode </a:t>
            </a:r>
            <a:r>
              <a:rPr lang="ko-KR" altLang="en-US" smtClean="0"/>
              <a:t>생성 </a:t>
            </a:r>
            <a:r>
              <a:rPr lang="en-US" altLang="ko-KR" smtClean="0"/>
              <a:t>-&gt; </a:t>
            </a:r>
            <a:r>
              <a:rPr lang="ko-KR" altLang="en-US" smtClean="0"/>
              <a:t>실행</a:t>
            </a:r>
            <a:endParaRPr lang="en-US" altLang="ko-KR" smtClean="0"/>
          </a:p>
          <a:p>
            <a:r>
              <a:rPr lang="ko-KR" altLang="en-US" baseline="0" smtClean="0"/>
              <a:t>자바 버추얼머신이란 가상 컴퓨터에서 동작하는 언어입니다</a:t>
            </a:r>
            <a:r>
              <a:rPr lang="en-US" altLang="ko-KR" baseline="0" smtClean="0"/>
              <a:t>.</a:t>
            </a:r>
          </a:p>
          <a:p>
            <a:r>
              <a:rPr lang="ko-KR" altLang="en-US" baseline="0" smtClean="0"/>
              <a:t>프로그램이 실행되는 플렛폼에 대해서 보도록 합니다</a:t>
            </a:r>
            <a:r>
              <a:rPr lang="en-US" altLang="ko-KR" baseline="0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8510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599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3779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통합 개발 툴인 이클립스를 다운로드 받아서 설치 해야 하는데</a:t>
            </a:r>
            <a:endParaRPr lang="en-US" altLang="ko-KR" smtClean="0"/>
          </a:p>
          <a:p>
            <a:r>
              <a:rPr lang="en-US" altLang="ko-KR" smtClean="0"/>
              <a:t>os </a:t>
            </a:r>
            <a:r>
              <a:rPr lang="ko-KR" altLang="en-US" smtClean="0"/>
              <a:t>및 </a:t>
            </a:r>
            <a:r>
              <a:rPr lang="en-US" altLang="ko-KR" smtClean="0"/>
              <a:t>os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비트에 맞게 선별 필수입니다</a:t>
            </a:r>
            <a:r>
              <a:rPr lang="en-US" altLang="ko-KR" baseline="0" smtClean="0"/>
              <a:t>.</a:t>
            </a:r>
          </a:p>
          <a:p>
            <a:endParaRPr lang="en-US" altLang="ko-KR" baseline="0" smtClean="0"/>
          </a:p>
          <a:p>
            <a:pPr marL="171450" indent="-171450">
              <a:buFont typeface="Arial" charset="0"/>
              <a:buChar char="•"/>
            </a:pPr>
            <a:r>
              <a:rPr lang="en-US" altLang="ko-KR" baseline="0" smtClean="0"/>
              <a:t>jdk</a:t>
            </a:r>
            <a:r>
              <a:rPr lang="ko-KR" altLang="en-US" baseline="0" smtClean="0"/>
              <a:t>와 이클립스 셋팅을 위해 실습해 보자</a:t>
            </a:r>
            <a:endParaRPr lang="en-US" altLang="ko-KR" baseline="0" smtClean="0"/>
          </a:p>
          <a:p>
            <a:pPr marL="171450" indent="-171450">
              <a:buFont typeface="Arial" charset="0"/>
              <a:buChar char="•"/>
            </a:pPr>
            <a:r>
              <a:rPr lang="en-US" altLang="ko-KR" baseline="0" smtClean="0"/>
              <a:t>jdk</a:t>
            </a:r>
            <a:r>
              <a:rPr lang="ko-KR" altLang="en-US" baseline="0" smtClean="0"/>
              <a:t>설치후 도스창에서 </a:t>
            </a:r>
            <a:r>
              <a:rPr lang="en-US" altLang="ko-KR" baseline="0" smtClean="0"/>
              <a:t>java –version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9110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15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자 그럼 본격적인 자바 문법 및 정리를 하기에 앞서</a:t>
            </a:r>
            <a:r>
              <a:rPr lang="ko-KR" altLang="en-US" baseline="0" smtClean="0"/>
              <a:t> 객체 지향에 대한 장점에 대해 보도록 하겠습니다</a:t>
            </a:r>
            <a:r>
              <a:rPr lang="en-US" altLang="ko-KR" baseline="0" smtClean="0"/>
              <a:t>.</a:t>
            </a:r>
          </a:p>
          <a:p>
            <a:r>
              <a:rPr lang="ko-KR" altLang="en-US" baseline="0" smtClean="0"/>
              <a:t>대표적인 비유</a:t>
            </a:r>
            <a:endParaRPr lang="en-US" altLang="ko-KR" baseline="0" smtClean="0"/>
          </a:p>
          <a:p>
            <a:r>
              <a:rPr lang="ko-KR" altLang="en-US" baseline="0" smtClean="0"/>
              <a:t>동일한 모양의 아파트 증축을 위한 필수 요소는 </a:t>
            </a:r>
            <a:r>
              <a:rPr lang="en-US" altLang="ko-KR" baseline="0" smtClean="0"/>
              <a:t>“</a:t>
            </a:r>
            <a:r>
              <a:rPr lang="ko-KR" altLang="en-US" baseline="0" smtClean="0"/>
              <a:t>아파트 설계도</a:t>
            </a:r>
            <a:r>
              <a:rPr lang="en-US" altLang="ko-KR" baseline="0" smtClean="0"/>
              <a:t>” </a:t>
            </a:r>
            <a:r>
              <a:rPr lang="ko-KR" altLang="en-US" baseline="0" smtClean="0"/>
              <a:t>즉 잘 설계된 하나의 설계도를 기반으로 다수의 아파트 증축이 가능</a:t>
            </a:r>
            <a:endParaRPr lang="en-US" altLang="ko-KR" baseline="0" smtClean="0"/>
          </a:p>
          <a:p>
            <a:r>
              <a:rPr lang="ko-KR" altLang="en-US" baseline="0" smtClean="0"/>
              <a:t>설계도 </a:t>
            </a:r>
            <a:r>
              <a:rPr lang="en-US" altLang="ko-KR" baseline="0" smtClean="0"/>
              <a:t>– </a:t>
            </a:r>
            <a:r>
              <a:rPr lang="ko-KR" altLang="en-US" baseline="0" smtClean="0"/>
              <a:t>클래스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실제 만들어져 사용되는 아파트는 </a:t>
            </a:r>
            <a:r>
              <a:rPr lang="en-US" altLang="ko-KR" baseline="0" smtClean="0"/>
              <a:t>– </a:t>
            </a:r>
            <a:r>
              <a:rPr lang="ko-KR" altLang="en-US" baseline="0" smtClean="0"/>
              <a:t>객체</a:t>
            </a:r>
            <a:endParaRPr lang="en-US" altLang="ko-KR" baseline="0" smtClean="0"/>
          </a:p>
          <a:p>
            <a:r>
              <a:rPr lang="ko-KR" altLang="en-US" baseline="0" smtClean="0"/>
              <a:t>자 본격적으로 클래스와 객체에 대해서 학습하도록 합니다</a:t>
            </a:r>
            <a:endParaRPr lang="en-US" altLang="ko-KR" baseline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07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의미론 적으론 유형</a:t>
            </a:r>
            <a:r>
              <a:rPr lang="en-US" altLang="ko-KR" smtClean="0"/>
              <a:t>, </a:t>
            </a:r>
            <a:r>
              <a:rPr lang="ko-KR" altLang="en-US" smtClean="0"/>
              <a:t>무형의 모든 것들 의미</a:t>
            </a:r>
            <a:endParaRPr lang="en-US" altLang="ko-KR" smtClean="0"/>
          </a:p>
          <a:p>
            <a:r>
              <a:rPr lang="ko-KR" altLang="en-US" smtClean="0"/>
              <a:t>다 설명하고 마우스 클릭 </a:t>
            </a:r>
            <a:r>
              <a:rPr lang="en-US" altLang="ko-KR" smtClean="0"/>
              <a:t>-&gt; </a:t>
            </a:r>
            <a:r>
              <a:rPr lang="ko-KR" altLang="en-US" smtClean="0"/>
              <a:t>사람모양 올라옴</a:t>
            </a:r>
            <a:endParaRPr lang="en-US" altLang="ko-KR" smtClean="0"/>
          </a:p>
          <a:p>
            <a:r>
              <a:rPr lang="ko-KR" altLang="en-US" smtClean="0"/>
              <a:t>그렇다면 이 사람을 </a:t>
            </a:r>
            <a:r>
              <a:rPr lang="en-US" altLang="ko-KR" smtClean="0"/>
              <a:t>attribute</a:t>
            </a:r>
            <a:r>
              <a:rPr lang="ko-KR" altLang="en-US" smtClean="0"/>
              <a:t>와 </a:t>
            </a:r>
            <a:r>
              <a:rPr lang="en-US" altLang="ko-KR" smtClean="0"/>
              <a:t>behavior</a:t>
            </a:r>
            <a:r>
              <a:rPr lang="ko-KR" altLang="en-US" smtClean="0"/>
              <a:t>로 구분해서 분석해보자</a:t>
            </a:r>
            <a:endParaRPr lang="en-US" altLang="ko-KR" smtClean="0"/>
          </a:p>
          <a:p>
            <a:r>
              <a:rPr lang="ko-KR" altLang="en-US" smtClean="0"/>
              <a:t>마우스 클릭 </a:t>
            </a:r>
            <a:r>
              <a:rPr lang="en-US" altLang="ko-KR" smtClean="0"/>
              <a:t>-&gt; box</a:t>
            </a:r>
            <a:r>
              <a:rPr lang="ko-KR" altLang="en-US" baseline="0" smtClean="0"/>
              <a:t> </a:t>
            </a:r>
            <a:r>
              <a:rPr lang="en-US" altLang="ko-KR" baseline="0" smtClean="0"/>
              <a:t>output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0907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자 좀더 자세히 보도록 하겠습니다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사람에 대한 구조를 분석하고 설계단계를 거쳐서 각 프로그램명들이 도출이 되겠지요</a:t>
            </a:r>
            <a:r>
              <a:rPr lang="en-US" altLang="ko-KR" smtClean="0"/>
              <a:t>?</a:t>
            </a:r>
          </a:p>
          <a:p>
            <a:endParaRPr lang="en-US" altLang="ko-KR" smtClean="0"/>
          </a:p>
          <a:p>
            <a:r>
              <a:rPr lang="ko-KR" altLang="en-US" smtClean="0"/>
              <a:t>조금전과 동일한 주제이 사람을 기준으로 객체 지향 언어에서 의미하는 객체를 도출하기 위해 분석해 봅시다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구조적 분석</a:t>
            </a:r>
            <a:r>
              <a:rPr lang="ko-KR" altLang="en-US" baseline="0" smtClean="0"/>
              <a:t>과 설계 단계를 거치면 개발이 가능 </a:t>
            </a:r>
            <a:endParaRPr lang="en-US" altLang="ko-KR" baseline="0" smtClean="0"/>
          </a:p>
          <a:p>
            <a:r>
              <a:rPr lang="ko-KR" altLang="en-US" baseline="0" smtClean="0"/>
              <a:t>자 개발해 봅시다</a:t>
            </a:r>
            <a:r>
              <a:rPr lang="en-US" altLang="ko-KR" baseline="0" smtClean="0"/>
              <a:t>.</a:t>
            </a:r>
          </a:p>
          <a:p>
            <a:r>
              <a:rPr lang="en-US" altLang="ko-KR" baseline="0" smtClean="0"/>
              <a:t>ecipse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6709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7085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21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7085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22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0529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29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이해가는 평범한 타입으로 설명하다가 사용자 정의 타입으로도 표현할 수 있다는 여지줌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0870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9094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4943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8784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38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예로 변수 문법으로 정리하지만 </a:t>
            </a:r>
            <a:r>
              <a:rPr lang="en-US" altLang="ko-KR" smtClean="0"/>
              <a:t>class &amp; </a:t>
            </a:r>
            <a:r>
              <a:rPr lang="ko-KR" altLang="en-US" smtClean="0"/>
              <a:t>메소드 등에도 지금 보시는 바와 같이 반영 가능</a:t>
            </a:r>
            <a:endParaRPr lang="en-US" altLang="ko-KR" smtClean="0"/>
          </a:p>
          <a:p>
            <a:r>
              <a:rPr lang="ko-KR" altLang="en-US" smtClean="0"/>
              <a:t>변수 언급한 후 메소드 호출도 마찬가지라고 설명하자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410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설명후 자 다시 멤버 변수 부분에 대한 상세 학습을 하도록 하겠습니다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834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>
                <a:solidFill>
                  <a:schemeClr val="tx1"/>
                </a:solidFill>
                <a:latin typeface="+mn-ea"/>
              </a:rPr>
              <a:t>잉크옵셔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Q &amp; A</a:t>
            </a:r>
          </a:p>
          <a:p>
            <a:r>
              <a:rPr lang="ko-KR" altLang="en-US" smtClean="0">
                <a:solidFill>
                  <a:schemeClr val="tx1"/>
                </a:solidFill>
                <a:latin typeface="+mn-ea"/>
              </a:rPr>
              <a:t>어떤게 멤버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?</a:t>
            </a:r>
          </a:p>
          <a:p>
            <a:r>
              <a:rPr lang="ko-KR" altLang="en-US" smtClean="0">
                <a:solidFill>
                  <a:schemeClr val="tx1"/>
                </a:solidFill>
                <a:latin typeface="+mn-ea"/>
              </a:rPr>
              <a:t>어떤게 로컬등등 구분해 보기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mtClean="0">
                <a:solidFill>
                  <a:schemeClr val="tx1"/>
                </a:solidFill>
                <a:latin typeface="+mn-ea"/>
              </a:rPr>
              <a:t>다음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page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에서 정답 보여지기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mtClean="0">
                <a:solidFill>
                  <a:schemeClr val="tx1"/>
                </a:solidFill>
                <a:latin typeface="+mn-ea"/>
              </a:rPr>
              <a:t>소스에 박스 같은거 치고 문구 보여주기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881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45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참고</a:t>
            </a:r>
            <a:endParaRPr lang="en-US" altLang="ko-KR" smtClean="0"/>
          </a:p>
          <a:p>
            <a:pPr lvl="1"/>
            <a:r>
              <a:rPr lang="en-US" altLang="ko-KR" smtClean="0"/>
              <a:t>-</a:t>
            </a:r>
            <a:r>
              <a:rPr lang="en-US" altLang="ko-KR" baseline="0" smtClean="0"/>
              <a:t> </a:t>
            </a:r>
            <a:endParaRPr lang="en-US" altLang="ko-KR" smtClean="0">
              <a:latin typeface="+mn-ea"/>
            </a:endParaRPr>
          </a:p>
          <a:p>
            <a:r>
              <a:rPr lang="ko-KR" altLang="en-US" smtClean="0">
                <a:latin typeface="견명조" pitchFamily="18" charset="-127"/>
              </a:rPr>
              <a:t>입력 받는 값이 없을 수도 있고 결과가</a:t>
            </a:r>
            <a:r>
              <a:rPr lang="en-US" altLang="ko-KR" smtClean="0">
                <a:latin typeface="견명조" pitchFamily="18" charset="-127"/>
              </a:rPr>
              <a:t> </a:t>
            </a:r>
            <a:r>
              <a:rPr lang="ko-KR" altLang="en-US" smtClean="0">
                <a:latin typeface="견명조" pitchFamily="18" charset="-127"/>
              </a:rPr>
              <a:t>없을 수도 있음</a:t>
            </a:r>
            <a:endParaRPr lang="en-US" altLang="ko-KR" smtClean="0">
              <a:latin typeface="+mn-ea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3429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매개 변수에 대한 부분 설명 후 반환 타입 연계</a:t>
            </a:r>
            <a:endParaRPr lang="en-US" altLang="ko-KR" smtClean="0"/>
          </a:p>
          <a:p>
            <a:r>
              <a:rPr lang="en-US" altLang="ko-KR" smtClean="0"/>
              <a:t>getName()</a:t>
            </a:r>
            <a:r>
              <a:rPr lang="ko-KR" altLang="en-US" smtClean="0"/>
              <a:t>인 경우 반환타입 </a:t>
            </a:r>
            <a:r>
              <a:rPr lang="en-US" altLang="ko-KR" smtClean="0"/>
              <a:t>= String </a:t>
            </a:r>
            <a:r>
              <a:rPr lang="ko-KR" altLang="en-US" smtClean="0"/>
              <a:t>따라서 </a:t>
            </a:r>
            <a:r>
              <a:rPr lang="en-US" altLang="ko-KR" smtClean="0"/>
              <a:t>String</a:t>
            </a:r>
            <a:r>
              <a:rPr lang="ko-KR" altLang="en-US" smtClean="0"/>
              <a:t>타입의 변수</a:t>
            </a:r>
            <a:r>
              <a:rPr lang="ko-KR" altLang="en-US" baseline="0" smtClean="0"/>
              <a:t> 대입 가능</a:t>
            </a:r>
            <a:endParaRPr lang="en-US" altLang="ko-KR" baseline="0" smtClean="0"/>
          </a:p>
          <a:p>
            <a:r>
              <a:rPr lang="en-US" altLang="ko-KR" baseline="0" smtClean="0"/>
              <a:t>peopleNewData()</a:t>
            </a:r>
            <a:r>
              <a:rPr lang="ko-KR" altLang="en-US" baseline="0" smtClean="0"/>
              <a:t>인 경우 반환타입 </a:t>
            </a:r>
            <a:r>
              <a:rPr lang="en-US" altLang="ko-KR" baseline="0" smtClean="0"/>
              <a:t>void = </a:t>
            </a:r>
            <a:r>
              <a:rPr lang="ko-KR" altLang="en-US" baseline="0" smtClean="0"/>
              <a:t>따라서 호출 한 직후 되돌려 받는 데이터는 없음 </a:t>
            </a:r>
            <a:r>
              <a:rPr lang="en-US" altLang="ko-KR" baseline="0" smtClean="0"/>
              <a:t>1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9020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48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매개 변수에 대한 부분 설명 후 반환 타입 연계</a:t>
            </a:r>
            <a:endParaRPr lang="en-US" altLang="ko-KR" smtClean="0"/>
          </a:p>
          <a:p>
            <a:r>
              <a:rPr lang="en-US" altLang="ko-KR" smtClean="0"/>
              <a:t>getName()</a:t>
            </a:r>
            <a:r>
              <a:rPr lang="ko-KR" altLang="en-US" smtClean="0"/>
              <a:t>인 경우 반환타입 </a:t>
            </a:r>
            <a:r>
              <a:rPr lang="en-US" altLang="ko-KR" smtClean="0"/>
              <a:t>= String </a:t>
            </a:r>
            <a:r>
              <a:rPr lang="ko-KR" altLang="en-US" smtClean="0"/>
              <a:t>따라서 </a:t>
            </a:r>
            <a:r>
              <a:rPr lang="en-US" altLang="ko-KR" smtClean="0"/>
              <a:t>String</a:t>
            </a:r>
            <a:r>
              <a:rPr lang="ko-KR" altLang="en-US" smtClean="0"/>
              <a:t>타입의 변수</a:t>
            </a:r>
            <a:r>
              <a:rPr lang="ko-KR" altLang="en-US" baseline="0" smtClean="0"/>
              <a:t> 대입 가능</a:t>
            </a:r>
            <a:endParaRPr lang="en-US" altLang="ko-KR" baseline="0" smtClean="0"/>
          </a:p>
          <a:p>
            <a:r>
              <a:rPr lang="en-US" altLang="ko-KR" baseline="0" smtClean="0"/>
              <a:t>peopleNewData()</a:t>
            </a:r>
            <a:r>
              <a:rPr lang="ko-KR" altLang="en-US" baseline="0" smtClean="0"/>
              <a:t>인 경우 반환타입 </a:t>
            </a:r>
            <a:r>
              <a:rPr lang="en-US" altLang="ko-KR" baseline="0" smtClean="0"/>
              <a:t>void = </a:t>
            </a:r>
            <a:r>
              <a:rPr lang="ko-KR" altLang="en-US" baseline="0" smtClean="0"/>
              <a:t>따라서 호출 한 직후 되돌려 받는 데이터는 없음 </a:t>
            </a:r>
            <a:r>
              <a:rPr lang="en-US" altLang="ko-KR" baseline="0" smtClean="0"/>
              <a:t>1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9020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UML</a:t>
            </a:r>
            <a:r>
              <a:rPr lang="ko-KR" altLang="en-US" smtClean="0"/>
              <a:t>이란 개발자 및 관리자들이 같이 이해하고 활용할 수 있게 해주는 도식화된 하나의 표현식이 됩니다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클래스 구조등에 대한 </a:t>
            </a:r>
            <a:r>
              <a:rPr lang="en-US" altLang="ko-KR" smtClean="0"/>
              <a:t>Class Diagram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실행 </a:t>
            </a:r>
            <a:r>
              <a:rPr lang="en-US" altLang="ko-KR" baseline="0" smtClean="0"/>
              <a:t>Process</a:t>
            </a:r>
            <a:r>
              <a:rPr lang="ko-KR" altLang="en-US" baseline="0" smtClean="0"/>
              <a:t>를 순차적으로 표현하는 </a:t>
            </a:r>
            <a:r>
              <a:rPr lang="en-US" altLang="ko-KR" baseline="0" smtClean="0"/>
              <a:t>Sequence Diagram</a:t>
            </a:r>
            <a:r>
              <a:rPr lang="ko-KR" altLang="en-US" baseline="0" smtClean="0"/>
              <a:t>등 다양하지만</a:t>
            </a:r>
            <a:endParaRPr lang="en-US" altLang="ko-KR" baseline="0" smtClean="0"/>
          </a:p>
          <a:p>
            <a:r>
              <a:rPr lang="ko-KR" altLang="en-US" baseline="0" smtClean="0"/>
              <a:t>본 과정에선 </a:t>
            </a:r>
            <a:r>
              <a:rPr lang="en-US" altLang="ko-KR" baseline="0" smtClean="0"/>
              <a:t>class diagram</a:t>
            </a:r>
            <a:r>
              <a:rPr lang="ko-KR" altLang="en-US" baseline="0" smtClean="0"/>
              <a:t>으로만 사용하도록 합니다</a:t>
            </a:r>
            <a:r>
              <a:rPr lang="en-US" altLang="ko-KR" baseline="0" smtClean="0"/>
              <a:t>.</a:t>
            </a:r>
          </a:p>
          <a:p>
            <a:r>
              <a:rPr lang="ko-KR" altLang="en-US" baseline="0" smtClean="0"/>
              <a:t>자 지금부터 클래스 </a:t>
            </a:r>
            <a:r>
              <a:rPr lang="en-US" altLang="ko-KR" baseline="0" smtClean="0"/>
              <a:t>diagram</a:t>
            </a:r>
            <a:r>
              <a:rPr lang="ko-KR" altLang="en-US" baseline="0" smtClean="0"/>
              <a:t>에 대한 구조를 이해해 보도록 합시다</a:t>
            </a:r>
            <a:r>
              <a:rPr lang="en-US" altLang="ko-KR" baseline="0" smtClean="0"/>
              <a:t>.</a:t>
            </a:r>
          </a:p>
          <a:p>
            <a:r>
              <a:rPr lang="en-US" altLang="ko-KR" baseline="0" smtClean="0"/>
              <a:t>class diagram</a:t>
            </a:r>
            <a:r>
              <a:rPr lang="ko-KR" altLang="en-US" baseline="0" smtClean="0"/>
              <a:t>은 보시는 바와같이 세개의 영역으로 구분을 하게 됩니다</a:t>
            </a:r>
            <a:r>
              <a:rPr lang="en-US" altLang="ko-KR" baseline="0" smtClean="0"/>
              <a:t>.</a:t>
            </a:r>
          </a:p>
          <a:p>
            <a:r>
              <a:rPr lang="ko-KR" altLang="en-US" baseline="0" smtClean="0"/>
              <a:t>가령 사람에 대한 표현을 해야 할 경우</a:t>
            </a:r>
            <a:r>
              <a:rPr lang="en-US" altLang="ko-KR" baseline="0" smtClean="0"/>
              <a:t>...</a:t>
            </a:r>
            <a:r>
              <a:rPr lang="ko-KR" altLang="en-US" baseline="0" smtClean="0"/>
              <a:t>어떨까요</a:t>
            </a:r>
            <a:r>
              <a:rPr lang="en-US" altLang="ko-KR" baseline="0" smtClean="0"/>
              <a:t>?</a:t>
            </a:r>
          </a:p>
          <a:p>
            <a:r>
              <a:rPr lang="en-US" altLang="ko-KR" baseline="0" smtClean="0"/>
              <a:t> </a:t>
            </a: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7548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그림에는 멤버 변수명이 생략되어 있음</a:t>
            </a:r>
            <a:endParaRPr lang="en-US" altLang="ko-KR" smtClean="0"/>
          </a:p>
          <a:p>
            <a:r>
              <a:rPr lang="ko-KR" altLang="en-US" smtClean="0"/>
              <a:t>말로 설명시 표현해야 함</a:t>
            </a:r>
            <a:endParaRPr lang="en-US" altLang="ko-KR" smtClean="0"/>
          </a:p>
          <a:p>
            <a:r>
              <a:rPr lang="en-US" altLang="ko-KR" b="1" smtClean="0"/>
              <a:t>age</a:t>
            </a:r>
            <a:r>
              <a:rPr lang="ko-KR" altLang="en-US" smtClean="0"/>
              <a:t>는 반드시 </a:t>
            </a:r>
            <a:r>
              <a:rPr lang="en-US" altLang="ko-KR" smtClean="0"/>
              <a:t>0</a:t>
            </a:r>
            <a:r>
              <a:rPr lang="ko-KR" altLang="en-US" smtClean="0"/>
              <a:t>에서 </a:t>
            </a:r>
            <a:r>
              <a:rPr lang="en-US" altLang="ko-KR" smtClean="0"/>
              <a:t>40</a:t>
            </a:r>
            <a:r>
              <a:rPr lang="ko-KR" altLang="en-US" smtClean="0"/>
              <a:t>로 변경된 것임을 강조 해야 함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0853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54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708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63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프로그램 개발에 있어서 이처럼 다수의 공통 코드를 보유한 클래스들을 개발해야 할 경우</a:t>
            </a:r>
            <a:r>
              <a:rPr lang="ko-KR" altLang="en-US" baseline="0" smtClean="0"/>
              <a:t> 가장 먼저 구현한 클래스의</a:t>
            </a:r>
            <a:endParaRPr lang="en-US" altLang="ko-KR" baseline="0" smtClean="0"/>
          </a:p>
          <a:p>
            <a:r>
              <a:rPr lang="ko-KR" altLang="en-US" baseline="0" smtClean="0"/>
              <a:t>멤버 변수와 메소드를 복사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붙여넣기 식의 </a:t>
            </a:r>
            <a:r>
              <a:rPr lang="en-US" altLang="ko-KR" baseline="0" smtClean="0"/>
              <a:t>copy &amp; paset</a:t>
            </a:r>
            <a:r>
              <a:rPr lang="ko-KR" altLang="en-US" baseline="0" smtClean="0"/>
              <a:t>가 아닌</a:t>
            </a:r>
            <a:endParaRPr lang="en-US" altLang="ko-KR" baseline="0" smtClean="0"/>
          </a:p>
          <a:p>
            <a:r>
              <a:rPr lang="ko-KR" altLang="en-US" baseline="0" smtClean="0"/>
              <a:t>상속 메카니즘을 도입해서 코드를 재사용을 하면 됩니다</a:t>
            </a:r>
            <a:r>
              <a:rPr lang="en-US" altLang="ko-KR" baseline="0" smtClean="0"/>
              <a:t>.</a:t>
            </a:r>
          </a:p>
          <a:p>
            <a:r>
              <a:rPr lang="ko-KR" altLang="en-US" baseline="0" smtClean="0"/>
              <a:t>이 경우 장점 </a:t>
            </a:r>
            <a:r>
              <a:rPr lang="en-US" altLang="ko-KR" baseline="0" smtClean="0"/>
              <a:t>– </a:t>
            </a:r>
            <a:r>
              <a:rPr lang="ko-KR" altLang="en-US" baseline="0" smtClean="0"/>
              <a:t>개발 소스량 감소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심플</a:t>
            </a:r>
            <a:r>
              <a:rPr lang="en-US" altLang="ko-KR" baseline="0" smtClean="0"/>
              <a:t>.....</a:t>
            </a:r>
          </a:p>
          <a:p>
            <a:endParaRPr lang="en-US" altLang="ko-KR" baseline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84106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이처럼 </a:t>
            </a:r>
            <a:r>
              <a:rPr lang="en-US" altLang="ko-KR" smtClean="0"/>
              <a:t>API</a:t>
            </a:r>
            <a:r>
              <a:rPr lang="ko-KR" altLang="en-US" smtClean="0"/>
              <a:t>를 보시는 바와 같이 </a:t>
            </a:r>
            <a:r>
              <a:rPr lang="en-US" altLang="ko-KR" smtClean="0"/>
              <a:t>API</a:t>
            </a:r>
            <a:r>
              <a:rPr lang="ko-KR" altLang="en-US" smtClean="0"/>
              <a:t>상의 모든 클래스들의 최상위 부모도 </a:t>
            </a:r>
            <a:r>
              <a:rPr lang="en-US" altLang="ko-KR" smtClean="0"/>
              <a:t>java.lang.Object</a:t>
            </a:r>
            <a:r>
              <a:rPr lang="ko-KR" altLang="en-US" smtClean="0"/>
              <a:t>다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46139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smtClean="0"/>
              <a:t>상속관계는 </a:t>
            </a:r>
            <a:r>
              <a:rPr lang="en-US" altLang="ko-KR" baseline="0" smtClean="0"/>
              <a:t>class</a:t>
            </a:r>
            <a:r>
              <a:rPr lang="ko-KR" altLang="en-US" baseline="0" smtClean="0"/>
              <a:t>를 상속 또는 인터페이스 상속 다 가능 </a:t>
            </a:r>
            <a:endParaRPr lang="en-US" altLang="ko-KR" baseline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84106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문법까지 설명하고 </a:t>
            </a:r>
            <a:r>
              <a:rPr lang="en-US" altLang="ko-KR" smtClean="0"/>
              <a:t>People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배열 타입의 변수에 다음과 같이 고객과 직원 정보들 저장 가능함을 보여주고</a:t>
            </a:r>
            <a:endParaRPr lang="en-US" altLang="ko-KR" baseline="0" smtClean="0"/>
          </a:p>
          <a:p>
            <a:r>
              <a:rPr lang="ko-KR" altLang="en-US" baseline="0" smtClean="0"/>
              <a:t>다형성이 이래서 좋다</a:t>
            </a:r>
            <a:endParaRPr lang="en-US" altLang="ko-KR" baseline="0" smtClean="0"/>
          </a:p>
          <a:p>
            <a:endParaRPr lang="en-US" altLang="ko-KR" baseline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12873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70855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76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77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오라클에선 완벽한 자료구조 클래스들 제공</a:t>
            </a:r>
            <a:endParaRPr lang="en-US" altLang="ko-KR" smtClean="0"/>
          </a:p>
          <a:p>
            <a:r>
              <a:rPr lang="en-US" altLang="ko-KR" smtClean="0"/>
              <a:t>java.util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85807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85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84515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컴파일 </a:t>
            </a:r>
            <a:r>
              <a:rPr lang="en-US" altLang="ko-KR" smtClean="0"/>
              <a:t>exception</a:t>
            </a:r>
            <a:r>
              <a:rPr lang="ko-KR" altLang="en-US" smtClean="0"/>
              <a:t>은 문법적인 예외 처리 문장 필수</a:t>
            </a:r>
            <a:endParaRPr lang="en-US" altLang="ko-KR" smtClean="0"/>
          </a:p>
          <a:p>
            <a:r>
              <a:rPr lang="ko-KR" altLang="en-US" smtClean="0"/>
              <a:t>런타임 </a:t>
            </a:r>
            <a:r>
              <a:rPr lang="en-US" altLang="ko-KR" smtClean="0"/>
              <a:t>exception</a:t>
            </a:r>
            <a:r>
              <a:rPr lang="ko-KR" altLang="en-US" smtClean="0"/>
              <a:t>은 문법적인 예외 처리 문장 옵션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04408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예외</a:t>
            </a:r>
            <a:r>
              <a:rPr lang="ko-KR" altLang="en-US" baseline="0" smtClean="0"/>
              <a:t> 발생 블록내의 로직에서  예외 발생시 해당 예외 객체가 생성되어 처리블록에서 처리</a:t>
            </a:r>
            <a:endParaRPr lang="en-US" altLang="ko-KR" baseline="0" smtClean="0"/>
          </a:p>
          <a:p>
            <a:r>
              <a:rPr lang="ko-KR" altLang="en-US" baseline="0" smtClean="0"/>
              <a:t>예외 발생 유무와 무관하게 필수 수행 문장은 반드시 </a:t>
            </a:r>
            <a:r>
              <a:rPr lang="en-US" altLang="ko-KR" baseline="0" smtClean="0"/>
              <a:t>finally </a:t>
            </a:r>
            <a:r>
              <a:rPr lang="ko-KR" altLang="en-US" baseline="0" smtClean="0"/>
              <a:t>블록에서 구현해야 함</a:t>
            </a:r>
            <a:endParaRPr lang="en-US" altLang="ko-KR" baseline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28147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70855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92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98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9800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개발을 원한다면 </a:t>
            </a:r>
            <a:r>
              <a:rPr lang="en-US" altLang="ko-KR" smtClean="0"/>
              <a:t>jre</a:t>
            </a:r>
            <a:r>
              <a:rPr lang="ko-KR" altLang="en-US" smtClean="0"/>
              <a:t>가 아닌 </a:t>
            </a:r>
            <a:r>
              <a:rPr lang="en-US" altLang="ko-KR" smtClean="0"/>
              <a:t>jdk </a:t>
            </a:r>
            <a:r>
              <a:rPr lang="ko-KR" altLang="en-US" smtClean="0"/>
              <a:t>다운로드</a:t>
            </a:r>
            <a:endParaRPr lang="en-US" altLang="ko-KR" smtClean="0"/>
          </a:p>
          <a:p>
            <a:r>
              <a:rPr lang="ko-KR" altLang="en-US" smtClean="0"/>
              <a:t>오라클 </a:t>
            </a:r>
            <a:r>
              <a:rPr lang="en-US" altLang="ko-KR" smtClean="0"/>
              <a:t>db</a:t>
            </a:r>
            <a:r>
              <a:rPr lang="ko-KR" altLang="en-US" smtClean="0"/>
              <a:t>보다는 앞단에 설정 필수 </a:t>
            </a:r>
            <a:endParaRPr lang="en-US" altLang="ko-KR" smtClean="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141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개발시에는 </a:t>
            </a:r>
            <a:r>
              <a:rPr lang="en-US" altLang="ko-KR" smtClean="0"/>
              <a:t>jdk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다운로드 사이트에서 반드시 컴파일러가 포함된 </a:t>
            </a:r>
            <a:r>
              <a:rPr lang="en-US" altLang="ko-KR" baseline="0" smtClean="0"/>
              <a:t>jdk</a:t>
            </a:r>
            <a:r>
              <a:rPr lang="ko-KR" altLang="en-US" baseline="0" smtClean="0"/>
              <a:t>를 다운로드 받으셔야 함</a:t>
            </a:r>
            <a:endParaRPr lang="en-US" altLang="ko-KR" baseline="0" smtClean="0"/>
          </a:p>
          <a:p>
            <a:r>
              <a:rPr lang="en-US" altLang="ko-KR" baseline="0" smtClean="0"/>
              <a:t>jre + </a:t>
            </a:r>
            <a:r>
              <a:rPr lang="ko-KR" altLang="en-US" baseline="0" smtClean="0"/>
              <a:t>컴파일러 구성</a:t>
            </a:r>
            <a:endParaRPr lang="en-US" altLang="ko-KR" baseline="0" smtClean="0"/>
          </a:p>
          <a:p>
            <a:r>
              <a:rPr lang="ko-KR" altLang="en-US" baseline="0" smtClean="0"/>
              <a:t>컴파일러 없이는 개발 불가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762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이 화면은 오라클에서 제공해주는 </a:t>
            </a:r>
            <a:r>
              <a:rPr lang="en-US" altLang="ko-KR" smtClean="0"/>
              <a:t>library</a:t>
            </a:r>
            <a:r>
              <a:rPr lang="ko-KR" altLang="en-US" baseline="0" smtClean="0"/>
              <a:t> 정보를 제공해주는 </a:t>
            </a:r>
            <a:r>
              <a:rPr lang="en-US" altLang="ko-KR" baseline="0" smtClean="0"/>
              <a:t>API</a:t>
            </a:r>
            <a:r>
              <a:rPr lang="ko-KR" altLang="en-US" baseline="0" smtClean="0"/>
              <a:t>입니다</a:t>
            </a:r>
            <a:r>
              <a:rPr lang="en-US" altLang="ko-KR" baseline="0" smtClean="0"/>
              <a:t>.</a:t>
            </a:r>
          </a:p>
          <a:p>
            <a:r>
              <a:rPr lang="en-US" altLang="ko-KR" baseline="0" smtClean="0"/>
              <a:t>jdk/docs</a:t>
            </a:r>
            <a:r>
              <a:rPr lang="ko-KR" altLang="en-US" baseline="0" smtClean="0"/>
              <a:t>로 관리하는 경우 많음</a:t>
            </a:r>
            <a:endParaRPr lang="en-US" altLang="ko-KR" baseline="0" smtClean="0"/>
          </a:p>
          <a:p>
            <a:r>
              <a:rPr lang="ko-KR" altLang="en-US" baseline="0" smtClean="0"/>
              <a:t>바로 가기 구성 권장</a:t>
            </a:r>
            <a:endParaRPr lang="en-US" altLang="ko-KR" baseline="0" smtClean="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388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4" name="직사각형 3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5" name="날짜 개체 틀 13"/>
          <p:cNvSpPr>
            <a:spLocks noGrp="1"/>
          </p:cNvSpPr>
          <p:nvPr>
            <p:ph type="dt" sz="half" idx="2"/>
          </p:nvPr>
        </p:nvSpPr>
        <p:spPr>
          <a:xfrm>
            <a:off x="7092280" y="6381328"/>
            <a:ext cx="1453679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 smtClean="0"/>
              <a:t>Kim Hye Kyung</a:t>
            </a:r>
            <a:endParaRPr lang="ko-KR" altLang="en-US"/>
          </a:p>
        </p:txBody>
      </p:sp>
      <p:sp>
        <p:nvSpPr>
          <p:cNvPr id="6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627099" y="6360141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185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5627099" y="6360141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2A0A61-4125-4B59-A615-7641B46C019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날짜 개체 틀 13"/>
          <p:cNvSpPr>
            <a:spLocks noGrp="1"/>
          </p:cNvSpPr>
          <p:nvPr>
            <p:ph type="dt" sz="half" idx="2"/>
          </p:nvPr>
        </p:nvSpPr>
        <p:spPr>
          <a:xfrm>
            <a:off x="7092280" y="6381328"/>
            <a:ext cx="1453679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 smtClean="0"/>
              <a:t>Kim Hye Kyung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158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선 연결선 11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" name="이등변 삼각형 4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직선 연결선 14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>
          <a:xfrm>
            <a:off x="7236296" y="6356350"/>
            <a:ext cx="1453679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627099" y="6360141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26B1C-7A9B-4795-8FA9-F2EA0848F6D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536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>
                <a:solidFill>
                  <a:srgbClr val="003F7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3pPr>
              <a:defRPr sz="1800"/>
            </a:lvl3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5" name="슬라이드 번호 개체 틀 22"/>
          <p:cNvSpPr>
            <a:spLocks noGrp="1"/>
          </p:cNvSpPr>
          <p:nvPr>
            <p:ph type="sldNum" sz="quarter" idx="11"/>
          </p:nvPr>
        </p:nvSpPr>
        <p:spPr>
          <a:xfrm>
            <a:off x="8684568" y="6381328"/>
            <a:ext cx="45943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2CC031-B3A1-4E37-9C94-184A8BFD544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4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직사각형 4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B9A1FB-855E-46BF-A380-7E5BEE06E82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4552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5627099" y="6360141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E88D5B-8FBA-4053-8107-18C3F40DE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8" name="날짜 개체 틀 13"/>
          <p:cNvSpPr>
            <a:spLocks noGrp="1"/>
          </p:cNvSpPr>
          <p:nvPr>
            <p:ph type="dt" sz="half" idx="13"/>
          </p:nvPr>
        </p:nvSpPr>
        <p:spPr>
          <a:xfrm>
            <a:off x="7092280" y="6381328"/>
            <a:ext cx="1453679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 smtClean="0"/>
              <a:t>Kim Hye Kyung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669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8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5627099" y="6360141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80425B-DDE2-45ED-88A7-E7A10B3A85D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10" name="날짜 개체 틀 13"/>
          <p:cNvSpPr>
            <a:spLocks noGrp="1"/>
          </p:cNvSpPr>
          <p:nvPr>
            <p:ph type="dt" sz="half" idx="13"/>
          </p:nvPr>
        </p:nvSpPr>
        <p:spPr>
          <a:xfrm>
            <a:off x="7092280" y="6381328"/>
            <a:ext cx="1453679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 smtClean="0"/>
              <a:t>Kim Hye Kyung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951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이등변 삼각형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날짜 개체 틀 2"/>
          <p:cNvSpPr>
            <a:spLocks noGrp="1"/>
          </p:cNvSpPr>
          <p:nvPr>
            <p:ph type="dt" sz="half" idx="10"/>
          </p:nvPr>
        </p:nvSpPr>
        <p:spPr>
          <a:xfrm>
            <a:off x="7236296" y="6356350"/>
            <a:ext cx="1453679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627099" y="6360141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7316F7-A53E-4064-BD59-14D5C83D5DF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날짜 개체 틀 13"/>
          <p:cNvSpPr txBox="1">
            <a:spLocks/>
          </p:cNvSpPr>
          <p:nvPr userDrawn="1"/>
        </p:nvSpPr>
        <p:spPr>
          <a:xfrm>
            <a:off x="7092280" y="6381328"/>
            <a:ext cx="1453679" cy="365125"/>
          </a:xfrm>
          <a:prstGeom prst="rect">
            <a:avLst/>
          </a:prstGeom>
        </p:spPr>
        <p:txBody>
          <a:bodyPr vert="horz"/>
          <a:lstStyle>
            <a:defPPr>
              <a:defRPr lang="ko-KR"/>
            </a:defPPr>
            <a:lvl1pPr algn="l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mtClean="0"/>
              <a:t>Kim Hye Kyung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762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선 연결선 11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" name="이등변 삼각형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5627099" y="6360141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D071A1-2B58-49A8-8CFC-7D5959FA797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날짜 개체 틀 13"/>
          <p:cNvSpPr>
            <a:spLocks noGrp="1"/>
          </p:cNvSpPr>
          <p:nvPr>
            <p:ph type="dt" sz="half" idx="2"/>
          </p:nvPr>
        </p:nvSpPr>
        <p:spPr>
          <a:xfrm>
            <a:off x="7092280" y="6381328"/>
            <a:ext cx="1453679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 smtClean="0"/>
              <a:t>Kim Hye Kyung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590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선 연결선 11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직선 연결선 12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이등변 삼각형 6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9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627099" y="6360141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913819-30D2-491A-A42F-1D16376367E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11" name="날짜 개체 틀 13"/>
          <p:cNvSpPr>
            <a:spLocks noGrp="1"/>
          </p:cNvSpPr>
          <p:nvPr>
            <p:ph type="dt" sz="half" idx="13"/>
          </p:nvPr>
        </p:nvSpPr>
        <p:spPr>
          <a:xfrm>
            <a:off x="7092280" y="6381328"/>
            <a:ext cx="1453679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 smtClean="0"/>
              <a:t>Kim Hye Kyung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725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선 연결선 11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9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627099" y="6360141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0CF99E-38CD-4D19-A441-28F667EDF69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11" name="날짜 개체 틀 13"/>
          <p:cNvSpPr>
            <a:spLocks noGrp="1"/>
          </p:cNvSpPr>
          <p:nvPr>
            <p:ph type="dt" sz="half" idx="13"/>
          </p:nvPr>
        </p:nvSpPr>
        <p:spPr>
          <a:xfrm>
            <a:off x="7092280" y="6381328"/>
            <a:ext cx="1453679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 smtClean="0"/>
              <a:t>Kim Hye Kyung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9132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smtClean="0"/>
          </a:p>
        </p:txBody>
      </p:sp>
      <p:sp>
        <p:nvSpPr>
          <p:cNvPr id="1027" name="텍스트 개체 틀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 smtClean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F7E0483-36A0-4C58-9B86-33D3D026A15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1031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32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날짜 개체 틀 13"/>
          <p:cNvSpPr txBox="1">
            <a:spLocks/>
          </p:cNvSpPr>
          <p:nvPr/>
        </p:nvSpPr>
        <p:spPr>
          <a:xfrm>
            <a:off x="6931025" y="76200"/>
            <a:ext cx="22891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sz="1400"/>
          </a:p>
        </p:txBody>
      </p:sp>
      <p:sp>
        <p:nvSpPr>
          <p:cNvPr id="10" name="바닥글 개체 틀 2"/>
          <p:cNvSpPr txBox="1">
            <a:spLocks/>
          </p:cNvSpPr>
          <p:nvPr/>
        </p:nvSpPr>
        <p:spPr>
          <a:xfrm>
            <a:off x="6732240" y="6309320"/>
            <a:ext cx="1921024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mtClean="0"/>
              <a:t>Kim Hye Kyung</a:t>
            </a:r>
            <a:endParaRPr lang="ko-KR" altLang="en-US" smtClean="0"/>
          </a:p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29" r:id="rId4"/>
    <p:sldLayoutId id="2147483930" r:id="rId5"/>
    <p:sldLayoutId id="2147483938" r:id="rId6"/>
    <p:sldLayoutId id="2147483939" r:id="rId7"/>
    <p:sldLayoutId id="2147483940" r:id="rId8"/>
    <p:sldLayoutId id="2147483941" r:id="rId9"/>
    <p:sldLayoutId id="2147483931" r:id="rId10"/>
    <p:sldLayoutId id="214748394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800" b="1" kern="1200">
          <a:solidFill>
            <a:schemeClr val="tx2"/>
          </a:solidFill>
          <a:latin typeface="+mn-ea"/>
          <a:ea typeface="+mn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9pPr>
    </p:titleStyle>
    <p:bodyStyle>
      <a:lvl1pPr marL="457200" indent="-457200" algn="l" rtl="0" eaLnBrk="0" fontAlgn="base" latinLnBrk="1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+mj-lt"/>
        <a:buAutoNum type="arabicPeriod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7538" indent="-342900" algn="l" rtl="0" eaLnBrk="0" fontAlgn="base" latinLnBrk="1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+mj-lt"/>
        <a:buAutoNum type="arabicPeriod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050925" indent="-457200" algn="l" rtl="0" eaLnBrk="0" fontAlgn="base" latinLnBrk="1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+mj-lt"/>
        <a:buAutoNum type="arabicPeriod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1263" indent="-342900" algn="l" rtl="0" eaLnBrk="0" fontAlgn="base" latinLnBrk="1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+mj-lt"/>
        <a:buAutoNum type="arabicPeriod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indent="-342900" algn="l" rtl="0" eaLnBrk="0" fontAlgn="base" latinLnBrk="1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+mj-lt"/>
        <a:buAutoNum type="arabi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C:\Program%20Files\Java\jdk1.7.0_09\docs\api\index.html" TargetMode="Externa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Java Programming</a:t>
            </a:r>
            <a:br>
              <a:rPr lang="en-US" altLang="ko-KR" smtClean="0"/>
            </a:br>
            <a:r>
              <a:rPr lang="en-US" altLang="ko-KR"/>
              <a:t/>
            </a:r>
            <a:br>
              <a:rPr lang="en-US" altLang="ko-KR"/>
            </a:b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z="2400" smtClean="0"/>
              <a:t>김 혜 경</a:t>
            </a:r>
          </a:p>
        </p:txBody>
      </p:sp>
    </p:spTree>
    <p:extLst>
      <p:ext uri="{BB962C8B-B14F-4D97-AF65-F5344CB8AC3E}">
        <p14:creationId xmlns:p14="http://schemas.microsoft.com/office/powerpoint/2010/main" val="211371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API</a:t>
            </a:r>
            <a:r>
              <a:rPr lang="ko-KR" altLang="en-US"/>
              <a:t>문서 활용법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602666" y="1916832"/>
            <a:ext cx="7937669" cy="4209250"/>
            <a:chOff x="602667" y="1700808"/>
            <a:chExt cx="7937669" cy="420925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667" y="1700808"/>
              <a:ext cx="7937669" cy="4209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모서리가 둥근 직사각형 2"/>
            <p:cNvSpPr/>
            <p:nvPr/>
          </p:nvSpPr>
          <p:spPr>
            <a:xfrm>
              <a:off x="1415553" y="2189808"/>
              <a:ext cx="1305037" cy="432048"/>
            </a:xfrm>
            <a:prstGeom prst="roundRect">
              <a:avLst/>
            </a:prstGeom>
            <a:gradFill flip="none" rotWithShape="1">
              <a:gsLst>
                <a:gs pos="0">
                  <a:srgbClr val="BF95DF">
                    <a:tint val="66000"/>
                    <a:satMod val="160000"/>
                  </a:srgbClr>
                </a:gs>
                <a:gs pos="50000">
                  <a:srgbClr val="BF95DF">
                    <a:tint val="44500"/>
                    <a:satMod val="160000"/>
                  </a:srgbClr>
                </a:gs>
                <a:gs pos="100000">
                  <a:srgbClr val="BF95DF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/>
            <a:scene3d>
              <a:camera prst="orthographicFront"/>
              <a:lightRig rig="threePt" dir="t"/>
            </a:scene3d>
            <a:sp3d>
              <a:bevelB w="101600" prst="rible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>
                  <a:solidFill>
                    <a:schemeClr val="tx1"/>
                  </a:solidFill>
                </a:rPr>
                <a:t>package list</a:t>
              </a:r>
              <a:endParaRPr lang="ko-KR" altLang="en-US" sz="1400" smtClean="0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436400" y="4005064"/>
              <a:ext cx="1911465" cy="432048"/>
            </a:xfrm>
            <a:prstGeom prst="roundRect">
              <a:avLst/>
            </a:prstGeom>
            <a:gradFill flip="none" rotWithShape="1">
              <a:gsLst>
                <a:gs pos="0">
                  <a:srgbClr val="BF95DF">
                    <a:tint val="66000"/>
                    <a:satMod val="160000"/>
                  </a:srgbClr>
                </a:gs>
                <a:gs pos="50000">
                  <a:srgbClr val="BF95DF">
                    <a:tint val="44500"/>
                    <a:satMod val="160000"/>
                  </a:srgbClr>
                </a:gs>
                <a:gs pos="100000">
                  <a:srgbClr val="BF95DF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/>
            <a:scene3d>
              <a:camera prst="orthographicFront"/>
              <a:lightRig rig="threePt" dir="t"/>
            </a:scene3d>
            <a:sp3d>
              <a:bevelB w="101600" prst="rible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>
                  <a:solidFill>
                    <a:schemeClr val="tx1"/>
                  </a:solidFill>
                </a:rPr>
                <a:t>class &amp; interface list</a:t>
              </a:r>
              <a:endParaRPr lang="ko-KR" altLang="en-US" sz="1400" smtClean="0">
                <a:solidFill>
                  <a:schemeClr val="tx1"/>
                </a:solidFill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6012162" y="2698598"/>
              <a:ext cx="2385156" cy="432048"/>
            </a:xfrm>
            <a:prstGeom prst="roundRect">
              <a:avLst/>
            </a:prstGeom>
            <a:gradFill flip="none" rotWithShape="1">
              <a:gsLst>
                <a:gs pos="0">
                  <a:srgbClr val="BF95DF">
                    <a:tint val="66000"/>
                    <a:satMod val="160000"/>
                  </a:srgbClr>
                </a:gs>
                <a:gs pos="50000">
                  <a:srgbClr val="BF95DF">
                    <a:tint val="44500"/>
                    <a:satMod val="160000"/>
                  </a:srgbClr>
                </a:gs>
                <a:gs pos="100000">
                  <a:srgbClr val="BF95DF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/>
            <a:scene3d>
              <a:camera prst="orthographicFront"/>
              <a:lightRig rig="threePt" dir="t"/>
            </a:scene3d>
            <a:sp3d>
              <a:bevelB w="101600" prst="rible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>
                  <a:solidFill>
                    <a:schemeClr val="tx1"/>
                  </a:solidFill>
                </a:rPr>
                <a:t>class  &amp; interface </a:t>
              </a:r>
              <a:r>
                <a:rPr lang="ko-KR" altLang="en-US" sz="1400" smtClean="0">
                  <a:solidFill>
                    <a:schemeClr val="tx1"/>
                  </a:solidFill>
                </a:rPr>
                <a:t>상세정보</a:t>
              </a:r>
            </a:p>
          </p:txBody>
        </p:sp>
      </p:grpSp>
      <p:sp>
        <p:nvSpPr>
          <p:cNvPr id="18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marL="0" indent="0">
              <a:buNone/>
            </a:pPr>
            <a:r>
              <a:rPr lang="en-US" altLang="ko-KR"/>
              <a:t>http://</a:t>
            </a:r>
            <a:r>
              <a:rPr lang="en-US" altLang="ko-KR" smtClean="0"/>
              <a:t>docs.oracle.com/javase/7/docs/api</a:t>
            </a:r>
            <a:r>
              <a:rPr lang="en-US" altLang="ko-KR"/>
              <a:t>/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67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</a:t>
            </a:r>
            <a:r>
              <a:rPr lang="en-US" altLang="ko-KR" dirty="0" smtClean="0"/>
              <a:t> project[Web service]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100</a:t>
            </a:fld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0" y="1984519"/>
            <a:ext cx="1196625" cy="1184517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Clinet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admin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한쪽 모서리가 잘린 사각형 5"/>
          <p:cNvSpPr/>
          <p:nvPr/>
        </p:nvSpPr>
        <p:spPr>
          <a:xfrm>
            <a:off x="1979712" y="1586793"/>
            <a:ext cx="936104" cy="1008112"/>
          </a:xfrm>
          <a:prstGeom prst="snip1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View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화면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정오각형 6"/>
          <p:cNvSpPr/>
          <p:nvPr/>
        </p:nvSpPr>
        <p:spPr>
          <a:xfrm>
            <a:off x="2588905" y="2777984"/>
            <a:ext cx="2640545" cy="1318650"/>
          </a:xfrm>
          <a:prstGeom prst="pentag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요청 받음</a:t>
            </a:r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요청 구분</a:t>
            </a:r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요청에 맞는 </a:t>
            </a:r>
            <a:r>
              <a:rPr lang="ko-KR" altLang="en-US" sz="1400" dirty="0" err="1" smtClean="0">
                <a:solidFill>
                  <a:schemeClr val="tx1"/>
                </a:solidFill>
                <a:latin typeface="+mn-ea"/>
              </a:rPr>
              <a:t>로직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 실행 지시</a:t>
            </a:r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ko-KR" altLang="en-US" sz="14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901273" y="3229481"/>
            <a:ext cx="1332148" cy="155567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해당 요청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로직을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처리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핵심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 algn="ctr">
              <a:lnSpc>
                <a:spcPct val="150000"/>
              </a:lnSpc>
            </a:pP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한쪽 모서리가 잘린 사각형 8"/>
          <p:cNvSpPr/>
          <p:nvPr/>
        </p:nvSpPr>
        <p:spPr>
          <a:xfrm>
            <a:off x="1883660" y="4732876"/>
            <a:ext cx="936104" cy="1008112"/>
          </a:xfrm>
          <a:prstGeom prst="snip1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출력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View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원통 9"/>
          <p:cNvSpPr/>
          <p:nvPr/>
        </p:nvSpPr>
        <p:spPr>
          <a:xfrm>
            <a:off x="7992966" y="1480463"/>
            <a:ext cx="936104" cy="1008112"/>
          </a:xfrm>
          <a:prstGeom prst="ca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2" name="직선 화살표 연결선 11"/>
          <p:cNvCxnSpPr>
            <a:stCxn id="5" idx="6"/>
            <a:endCxn id="6" idx="2"/>
          </p:cNvCxnSpPr>
          <p:nvPr/>
        </p:nvCxnSpPr>
        <p:spPr>
          <a:xfrm flipV="1">
            <a:off x="1196625" y="2090849"/>
            <a:ext cx="783087" cy="4859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0"/>
            <a:endCxn id="7" idx="0"/>
          </p:cNvCxnSpPr>
          <p:nvPr/>
        </p:nvCxnSpPr>
        <p:spPr>
          <a:xfrm>
            <a:off x="2915816" y="2090849"/>
            <a:ext cx="993362" cy="687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699792" y="1586793"/>
            <a:ext cx="0" cy="258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2699792" y="1715808"/>
            <a:ext cx="216024" cy="129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endCxn id="8" idx="1"/>
          </p:cNvCxnSpPr>
          <p:nvPr/>
        </p:nvCxnSpPr>
        <p:spPr>
          <a:xfrm>
            <a:off x="5229450" y="3509030"/>
            <a:ext cx="671823" cy="498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7171851" y="2440621"/>
            <a:ext cx="794963" cy="2292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7569333" y="2636912"/>
            <a:ext cx="927104" cy="21482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 flipV="1">
            <a:off x="4866080" y="3853165"/>
            <a:ext cx="1008112" cy="3577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7" idx="2"/>
            <a:endCxn id="9" idx="0"/>
          </p:cNvCxnSpPr>
          <p:nvPr/>
        </p:nvCxnSpPr>
        <p:spPr>
          <a:xfrm flipH="1">
            <a:off x="2819764" y="4096631"/>
            <a:ext cx="273442" cy="11403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9" idx="2"/>
            <a:endCxn id="5" idx="4"/>
          </p:cNvCxnSpPr>
          <p:nvPr/>
        </p:nvCxnSpPr>
        <p:spPr>
          <a:xfrm flipH="1" flipV="1">
            <a:off x="598313" y="3169036"/>
            <a:ext cx="1285347" cy="20678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3340133" y="2054518"/>
            <a:ext cx="450050" cy="403544"/>
          </a:xfrm>
          <a:prstGeom prst="ellipse">
            <a:avLst/>
          </a:prstGeom>
          <a:solidFill>
            <a:srgbClr val="C00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1196625" y="1910388"/>
            <a:ext cx="450050" cy="403544"/>
          </a:xfrm>
          <a:prstGeom prst="ellipse">
            <a:avLst/>
          </a:prstGeom>
          <a:solidFill>
            <a:srgbClr val="C00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5451223" y="3370808"/>
            <a:ext cx="450050" cy="403544"/>
          </a:xfrm>
          <a:prstGeom prst="ellipse">
            <a:avLst/>
          </a:prstGeom>
          <a:solidFill>
            <a:srgbClr val="C00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405877" y="2967264"/>
            <a:ext cx="450050" cy="403544"/>
          </a:xfrm>
          <a:prstGeom prst="ellipse">
            <a:avLst/>
          </a:prstGeom>
          <a:solidFill>
            <a:srgbClr val="C00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7524328" y="3449621"/>
            <a:ext cx="450050" cy="403544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5</a:t>
            </a:r>
            <a:endParaRPr lang="ko-KR" altLang="en-US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5355087" y="4139201"/>
            <a:ext cx="450050" cy="403544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6</a:t>
            </a:r>
            <a:endParaRPr lang="ko-KR" altLang="en-US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2915816" y="4531104"/>
            <a:ext cx="450050" cy="403544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7</a:t>
            </a:r>
            <a:endParaRPr lang="ko-KR" altLang="en-US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908593" y="3805545"/>
            <a:ext cx="450050" cy="403544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8</a:t>
            </a:r>
            <a:endParaRPr lang="ko-KR" altLang="en-US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164289" y="3842168"/>
            <a:ext cx="1152127" cy="13947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DAO-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sql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문장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059832" y="4110185"/>
            <a:ext cx="1944216" cy="2549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controller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901273" y="2852936"/>
            <a:ext cx="1332148" cy="3161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Model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840340"/>
              </p:ext>
            </p:extLst>
          </p:nvPr>
        </p:nvGraphicFramePr>
        <p:xfrm>
          <a:off x="5004047" y="738783"/>
          <a:ext cx="399618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062"/>
                <a:gridCol w="1332062"/>
                <a:gridCol w="133206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생일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grade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1" name="직사각형 70"/>
          <p:cNvSpPr/>
          <p:nvPr/>
        </p:nvSpPr>
        <p:spPr>
          <a:xfrm>
            <a:off x="4860032" y="1124744"/>
            <a:ext cx="4392488" cy="462049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860032" y="1621860"/>
            <a:ext cx="4392488" cy="462049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691172" y="1183376"/>
            <a:ext cx="1663915" cy="29313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DTO VO Bean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4814776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용어 정리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101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037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자바 소프트웨어 </a:t>
            </a:r>
            <a:r>
              <a:rPr lang="ko-KR" altLang="en-US" dirty="0">
                <a:solidFill>
                  <a:srgbClr val="FF0000"/>
                </a:solidFill>
              </a:rPr>
              <a:t>개발 </a:t>
            </a:r>
            <a:r>
              <a:rPr lang="en-US" altLang="ko-KR" dirty="0" smtClean="0">
                <a:solidFill>
                  <a:srgbClr val="FF0000"/>
                </a:solidFill>
              </a:rPr>
              <a:t>process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99552"/>
            <a:ext cx="8229600" cy="4937760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sz="1800" dirty="0">
                <a:latin typeface="+mn-ea"/>
              </a:rPr>
              <a:t>그림 출처</a:t>
            </a:r>
            <a:endParaRPr lang="en-US" altLang="ko-KR" sz="1800" dirty="0">
              <a:latin typeface="+mn-ea"/>
            </a:endParaRPr>
          </a:p>
          <a:p>
            <a:pPr marL="274638" lvl="1" indent="0">
              <a:buNone/>
            </a:pPr>
            <a:r>
              <a:rPr lang="en-US" altLang="ko-KR" dirty="0">
                <a:latin typeface="+mn-ea"/>
              </a:rPr>
              <a:t>http://docs.oracle.com/javase/tutorial/getStarted/intro/definition.html</a:t>
            </a:r>
            <a:endParaRPr lang="ko-KR" altLang="en-US" dirty="0">
              <a:latin typeface="+mn-ea"/>
            </a:endParaRPr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855" y="3051877"/>
            <a:ext cx="6981825" cy="2232248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1502151" y="2591498"/>
            <a:ext cx="2952328" cy="576064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&gt;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javac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MyProgram.java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972352" y="2558030"/>
            <a:ext cx="2952328" cy="576064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&gt;java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MyProgram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27584" y="1340768"/>
            <a:ext cx="3816424" cy="115212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컴파일 단계</a:t>
            </a:r>
            <a:endParaRPr lang="en-US" altLang="ko-KR" b="1" dirty="0" smtClean="0">
              <a:solidFill>
                <a:srgbClr val="0070C0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- </a:t>
            </a: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기계가 인식할 수 있는 언어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(byte code)</a:t>
            </a: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로 변환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 </a:t>
            </a:r>
            <a:endParaRPr lang="ko-KR" altLang="en-US" b="1" dirty="0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35343" y="1998186"/>
            <a:ext cx="1800200" cy="504056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실행 단계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42855" y="4797152"/>
            <a:ext cx="1440160" cy="432048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13687" y="4797152"/>
            <a:ext cx="1440160" cy="432048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055423" y="5229200"/>
            <a:ext cx="2880320" cy="720080"/>
          </a:xfrm>
          <a:prstGeom prst="round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err="1" smtClean="0">
                <a:solidFill>
                  <a:schemeClr val="tx1"/>
                </a:solidFill>
                <a:latin typeface="+mn-ea"/>
              </a:rPr>
              <a:t>MyProgram.class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만으로 실행</a:t>
            </a:r>
          </a:p>
        </p:txBody>
      </p:sp>
    </p:spTree>
    <p:extLst>
      <p:ext uri="{BB962C8B-B14F-4D97-AF65-F5344CB8AC3E}">
        <p14:creationId xmlns:p14="http://schemas.microsoft.com/office/powerpoint/2010/main" val="67437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Java Platform </a:t>
            </a:r>
            <a:r>
              <a:rPr lang="ko-KR" altLang="en-US" smtClean="0"/>
              <a:t>구성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229600" cy="4937760"/>
          </a:xfrm>
        </p:spPr>
        <p:txBody>
          <a:bodyPr/>
          <a:lstStyle/>
          <a:p>
            <a:r>
              <a:rPr lang="en-US" altLang="ko-KR" dirty="0" smtClean="0"/>
              <a:t>Java Platform </a:t>
            </a:r>
            <a:r>
              <a:rPr lang="ko-KR" altLang="en-US" dirty="0" err="1" smtClean="0"/>
              <a:t>두가지</a:t>
            </a:r>
            <a:r>
              <a:rPr lang="ko-KR" altLang="en-US" dirty="0" smtClean="0"/>
              <a:t> 구성 요소</a:t>
            </a:r>
            <a:endParaRPr lang="en-US" altLang="ko-KR" dirty="0"/>
          </a:p>
          <a:p>
            <a:pPr lvl="1"/>
            <a:r>
              <a:rPr lang="en-US" altLang="ko-KR" dirty="0" smtClean="0"/>
              <a:t>Java Virtual </a:t>
            </a:r>
            <a:r>
              <a:rPr lang="en-US" altLang="ko-KR" dirty="0" smtClean="0"/>
              <a:t>Machine[JVM]</a:t>
            </a:r>
            <a:endParaRPr lang="en-US" altLang="ko-KR" dirty="0" smtClean="0"/>
          </a:p>
          <a:p>
            <a:pPr lvl="1"/>
            <a:r>
              <a:rPr lang="it-IT" altLang="ko-KR" dirty="0"/>
              <a:t>Java Application </a:t>
            </a:r>
            <a:r>
              <a:rPr lang="it-IT" altLang="ko-KR" dirty="0" smtClean="0"/>
              <a:t>Programming </a:t>
            </a:r>
            <a:r>
              <a:rPr lang="it-IT" altLang="ko-KR" dirty="0"/>
              <a:t>Interface (API</a:t>
            </a:r>
            <a:r>
              <a:rPr lang="it-IT" altLang="ko-KR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492896"/>
            <a:ext cx="4176464" cy="2057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803300" y="4797152"/>
            <a:ext cx="7776864" cy="144780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Platform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이란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?</a:t>
            </a: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  <a:latin typeface="+mn-ea"/>
              </a:rPr>
              <a:t>플랫폼은 프로그램이 실행되는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하드웨어나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소프트웨어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환경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-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운영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체제 및 기본 하드웨어의 조합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851920" y="332656"/>
            <a:ext cx="4728244" cy="79208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개발 환경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: OS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에 종속적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자바 언어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: OS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에 무관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(platform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에 독립적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6046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JVM</a:t>
            </a:r>
            <a:r>
              <a:rPr lang="ko-KR" altLang="en-US"/>
              <a:t>의 메모리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</a:rPr>
              <a:t>Method Area(Class Area)</a:t>
            </a:r>
          </a:p>
          <a:p>
            <a:pPr lvl="1"/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클래스 내용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(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Byte 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code)</a:t>
            </a: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가 적재되는 </a:t>
            </a: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영역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, byte</a:t>
            </a:r>
            <a:r>
              <a:rPr lang="ko-KR" altLang="en-US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code</a:t>
            </a: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가 인식되어야만 실행 가능이기 때문</a:t>
            </a:r>
            <a:endParaRPr lang="en-US" altLang="ko-KR" b="1" dirty="0" smtClean="0">
              <a:solidFill>
                <a:srgbClr val="0070C0"/>
              </a:solidFill>
              <a:latin typeface="+mn-ea"/>
            </a:endParaRPr>
          </a:p>
          <a:p>
            <a:pPr lvl="1"/>
            <a:r>
              <a:rPr lang="en-US" altLang="ko-KR" b="1" dirty="0">
                <a:solidFill>
                  <a:srgbClr val="C00000"/>
                </a:solidFill>
                <a:latin typeface="+mn-ea"/>
              </a:rPr>
              <a:t>s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tatic </a:t>
            </a:r>
            <a:r>
              <a:rPr lang="ko-KR" altLang="en-US" b="1" dirty="0" smtClean="0">
                <a:solidFill>
                  <a:srgbClr val="C00000"/>
                </a:solidFill>
                <a:latin typeface="+mn-ea"/>
              </a:rPr>
              <a:t>변수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(</a:t>
            </a:r>
            <a:r>
              <a:rPr lang="ko-KR" altLang="en-US" b="1" dirty="0" smtClean="0">
                <a:solidFill>
                  <a:srgbClr val="C00000"/>
                </a:solidFill>
                <a:latin typeface="+mn-ea"/>
              </a:rPr>
              <a:t>객체 생성 없이 사용 가능한 유일한 변수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)</a:t>
            </a:r>
            <a:r>
              <a:rPr lang="ko-KR" altLang="en-US" b="1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latin typeface="+mn-ea"/>
              </a:rPr>
              <a:t>및 상수가 적재되는 영역</a:t>
            </a:r>
            <a:endParaRPr lang="en-US" altLang="ko-KR" b="1" dirty="0" smtClean="0">
              <a:solidFill>
                <a:srgbClr val="C00000"/>
              </a:solidFill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Stack Area</a:t>
            </a:r>
          </a:p>
          <a:p>
            <a:pPr lvl="1"/>
            <a:r>
              <a:rPr lang="ko-KR" altLang="en-US" dirty="0" err="1" smtClean="0">
                <a:latin typeface="+mn-ea"/>
              </a:rPr>
              <a:t>메소드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err="1" smtClean="0">
                <a:latin typeface="+mn-ea"/>
              </a:rPr>
              <a:t>생성자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실행 공간</a:t>
            </a:r>
            <a:r>
              <a:rPr lang="en-US" altLang="ko-KR" dirty="0" smtClean="0">
                <a:latin typeface="+mn-ea"/>
              </a:rPr>
              <a:t>(Method Frame)</a:t>
            </a:r>
            <a:r>
              <a:rPr lang="ko-KR" altLang="en-US" dirty="0" smtClean="0">
                <a:latin typeface="+mn-ea"/>
              </a:rPr>
              <a:t>이 적재되는 영역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b="1" dirty="0" smtClean="0">
                <a:latin typeface="+mn-ea"/>
              </a:rPr>
              <a:t>로컬 변수들 저장 공간</a:t>
            </a:r>
            <a:endParaRPr lang="en-US" altLang="ko-KR" b="1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Heap Area</a:t>
            </a:r>
          </a:p>
          <a:p>
            <a:pPr lvl="1"/>
            <a:r>
              <a:rPr lang="ko-KR" altLang="en-US" b="1" dirty="0">
                <a:solidFill>
                  <a:srgbClr val="0070C0"/>
                </a:solidFill>
                <a:latin typeface="+mn-ea"/>
              </a:rPr>
              <a:t>생성된 </a:t>
            </a: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객체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(instance)</a:t>
            </a: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가 적재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저장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)</a:t>
            </a: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되는 영역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, GC</a:t>
            </a: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가 메모리 관리</a:t>
            </a:r>
            <a:endParaRPr lang="en-US" altLang="ko-KR" b="1" dirty="0">
              <a:solidFill>
                <a:srgbClr val="0070C0"/>
              </a:solidFill>
              <a:latin typeface="+mn-ea"/>
            </a:endParaRPr>
          </a:p>
          <a:p>
            <a:pPr lvl="1"/>
            <a:endParaRPr lang="ko-KR" altLang="en-US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>
                <a:latin typeface="+mn-ea"/>
              </a:rPr>
              <a:pPr>
                <a:defRPr/>
              </a:pPr>
              <a:t>13</a:t>
            </a:fld>
            <a:endParaRPr lang="ko-KR" altLang="en-US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4886650"/>
            <a:ext cx="7489209" cy="18029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Runtime Memory Area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99592" y="5261724"/>
            <a:ext cx="1447800" cy="1052756"/>
          </a:xfrm>
          <a:prstGeom prst="rect">
            <a:avLst/>
          </a:prstGeom>
          <a:solidFill>
            <a:srgbClr val="D2E2E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Method </a:t>
            </a:r>
          </a:p>
          <a:p>
            <a:pPr algn="ctr"/>
            <a:r>
              <a:rPr lang="en-US" altLang="ko-KR" dirty="0" smtClean="0">
                <a:latin typeface="+mn-ea"/>
              </a:rPr>
              <a:t>Area</a:t>
            </a:r>
            <a:endParaRPr lang="en-US" altLang="ko-KR" dirty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443169" y="5328900"/>
            <a:ext cx="2971800" cy="1052756"/>
          </a:xfrm>
          <a:prstGeom prst="rect">
            <a:avLst/>
          </a:prstGeom>
          <a:solidFill>
            <a:srgbClr val="D2E2E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Heap</a:t>
            </a:r>
          </a:p>
          <a:p>
            <a:pPr algn="ctr"/>
            <a:r>
              <a:rPr lang="en-US" altLang="ko-KR" dirty="0" smtClean="0">
                <a:latin typeface="+mn-ea"/>
              </a:rPr>
              <a:t>Area</a:t>
            </a:r>
            <a:endParaRPr lang="en-US" altLang="ko-KR" dirty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957596" y="5347950"/>
            <a:ext cx="1447800" cy="105275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Stack</a:t>
            </a:r>
            <a:r>
              <a:rPr lang="en-US" altLang="ko-KR" dirty="0" smtClean="0">
                <a:latin typeface="+mn-ea"/>
              </a:rPr>
              <a:t> </a:t>
            </a:r>
          </a:p>
          <a:p>
            <a:pPr algn="ctr"/>
            <a:r>
              <a:rPr lang="en-US" altLang="ko-KR" dirty="0" smtClean="0">
                <a:latin typeface="+mn-ea"/>
              </a:rPr>
              <a:t>Area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6604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16832"/>
            <a:ext cx="7010400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Java </a:t>
            </a:r>
            <a:r>
              <a:rPr lang="ko-KR" altLang="en-US"/>
              <a:t>개발환경구축 </a:t>
            </a:r>
            <a:r>
              <a:rPr lang="en-US" altLang="ko-KR"/>
              <a:t>-</a:t>
            </a:r>
            <a:r>
              <a:rPr lang="en-US" altLang="ko-KR" smtClean="0"/>
              <a:t> Eclipse </a:t>
            </a:r>
            <a:r>
              <a:rPr lang="ko-KR" altLang="en-US" smtClean="0"/>
              <a:t>설치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>
                <a:latin typeface="+mn-ea"/>
              </a:rPr>
              <a:t>http://</a:t>
            </a:r>
            <a:r>
              <a:rPr lang="en-US" altLang="ko-KR" err="1">
                <a:latin typeface="+mn-ea"/>
              </a:rPr>
              <a:t>www.eclipse.org</a:t>
            </a:r>
            <a:r>
              <a:rPr lang="en-US" altLang="ko-KR">
                <a:latin typeface="+mn-ea"/>
              </a:rPr>
              <a:t>/downloads/</a:t>
            </a:r>
            <a:endParaRPr lang="ko-KR" altLang="en-US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139887" y="3456484"/>
            <a:ext cx="6858000" cy="536798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835696" y="1916832"/>
            <a:ext cx="864096" cy="39278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12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ko-KR" altLang="en-US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객체 지향 언어 </a:t>
            </a:r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장점</a:t>
            </a:r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endParaRPr kumimoji="0" lang="en-US" altLang="ko-KR" sz="2800" b="1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클래스와 객체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5826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827584" y="4149080"/>
            <a:ext cx="7632848" cy="2088232"/>
          </a:xfrm>
          <a:prstGeom prst="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 지향 언어의 장점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장</a:t>
            </a:r>
            <a:r>
              <a:rPr lang="ko-KR" altLang="en-US"/>
              <a:t>점</a:t>
            </a:r>
            <a:endParaRPr lang="en-US" altLang="ko-KR" smtClean="0"/>
          </a:p>
          <a:p>
            <a:pPr lvl="1"/>
            <a:r>
              <a:rPr lang="ko-KR" altLang="en-US" err="1" smtClean="0"/>
              <a:t>재사용성</a:t>
            </a:r>
            <a:endParaRPr lang="en-US" altLang="ko-KR" smtClean="0"/>
          </a:p>
          <a:p>
            <a:pPr lvl="1"/>
            <a:r>
              <a:rPr lang="ko-KR" altLang="en-US" smtClean="0"/>
              <a:t>유지보수 </a:t>
            </a:r>
            <a:r>
              <a:rPr lang="en-US" altLang="ko-KR" smtClean="0"/>
              <a:t>&amp; </a:t>
            </a:r>
            <a:r>
              <a:rPr lang="ko-KR" altLang="en-US" smtClean="0"/>
              <a:t>확장성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거시적인 관점에서의 장점</a:t>
            </a:r>
            <a:endParaRPr lang="en-US" altLang="ko-KR" smtClean="0"/>
          </a:p>
          <a:p>
            <a:pPr lvl="1"/>
            <a:r>
              <a:rPr lang="ko-KR" altLang="en-US" smtClean="0"/>
              <a:t>프로그램 개발과 유지보수 시간 및 비용 절감 </a:t>
            </a:r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  <p:pic>
        <p:nvPicPr>
          <p:cNvPr id="5" name="Picture 3" descr="C:\Users\khk\AppData\Local\Microsoft\Windows\Temporary Internet Files\Content.IE5\BD43X8R4\MC900442166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293096"/>
            <a:ext cx="144016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331640" y="5733256"/>
            <a:ext cx="1800200" cy="504056"/>
          </a:xfrm>
          <a:prstGeom prst="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아파트 설계도</a:t>
            </a:r>
          </a:p>
        </p:txBody>
      </p:sp>
      <p:pic>
        <p:nvPicPr>
          <p:cNvPr id="2050" name="Picture 2" descr="C:\Program Files\Microsoft Office\MEDIA\CAGCAT10\j0205462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81" y="2780928"/>
            <a:ext cx="1818742" cy="180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Program Files\Microsoft Office\MEDIA\CAGCAT10\j0205462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427714"/>
            <a:ext cx="1818742" cy="180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Program Files\Microsoft Office\MEDIA\CAGCAT10\j0205462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828457"/>
            <a:ext cx="1818742" cy="180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1475656" y="6237312"/>
            <a:ext cx="1440160" cy="400743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class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796136" y="6237311"/>
            <a:ext cx="1440160" cy="400743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객체</a:t>
            </a:r>
          </a:p>
        </p:txBody>
      </p:sp>
    </p:spTree>
    <p:extLst>
      <p:ext uri="{BB962C8B-B14F-4D97-AF65-F5344CB8AC3E}">
        <p14:creationId xmlns:p14="http://schemas.microsoft.com/office/powerpoint/2010/main" val="231405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객체란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유형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무형의 </a:t>
            </a:r>
            <a:r>
              <a:rPr lang="ko-KR" altLang="en-US" dirty="0" err="1" smtClean="0"/>
              <a:t>모든것들</a:t>
            </a:r>
            <a:r>
              <a:rPr lang="ko-KR" altLang="en-US" dirty="0" smtClean="0"/>
              <a:t> 의미</a:t>
            </a:r>
            <a:endParaRPr lang="en-US" altLang="ko-KR" dirty="0" smtClean="0"/>
          </a:p>
          <a:p>
            <a:r>
              <a:rPr lang="ko-KR" altLang="en-US" dirty="0" smtClean="0"/>
              <a:t>속성과 행위로 구성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Attribute(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) </a:t>
            </a:r>
            <a:r>
              <a:rPr lang="en-US" altLang="ko-KR" dirty="0"/>
              <a:t>:  </a:t>
            </a:r>
            <a:r>
              <a:rPr lang="ko-KR" altLang="en-US" dirty="0" smtClean="0"/>
              <a:t>객체</a:t>
            </a:r>
            <a:r>
              <a:rPr lang="ko-KR" altLang="en-US" dirty="0"/>
              <a:t>의</a:t>
            </a:r>
            <a:r>
              <a:rPr lang="ko-KR" altLang="en-US" dirty="0" smtClean="0"/>
              <a:t>의 </a:t>
            </a:r>
            <a:r>
              <a:rPr lang="ko-KR" altLang="en-US" dirty="0"/>
              <a:t>고유한 데이터</a:t>
            </a:r>
            <a:r>
              <a:rPr lang="en-US" altLang="ko-KR" dirty="0"/>
              <a:t>, </a:t>
            </a:r>
            <a:r>
              <a:rPr lang="ko-KR" altLang="en-US" dirty="0"/>
              <a:t>특징</a:t>
            </a:r>
            <a:endParaRPr lang="en-US" altLang="ko-KR" dirty="0"/>
          </a:p>
          <a:p>
            <a:pPr lvl="2"/>
            <a:r>
              <a:rPr lang="en-US" altLang="ko-KR" dirty="0" smtClean="0"/>
              <a:t>Behavior(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) </a:t>
            </a:r>
            <a:r>
              <a:rPr lang="en-US" altLang="ko-KR" dirty="0"/>
              <a:t>: 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객체의 </a:t>
            </a:r>
            <a:r>
              <a:rPr lang="ko-KR" altLang="en-US" dirty="0"/>
              <a:t>고유한 동작</a:t>
            </a:r>
            <a:r>
              <a:rPr lang="en-US" altLang="ko-KR" dirty="0"/>
              <a:t>, </a:t>
            </a:r>
            <a:r>
              <a:rPr lang="ko-KR" altLang="en-US" dirty="0"/>
              <a:t>행위</a:t>
            </a:r>
            <a:r>
              <a:rPr lang="en-US" altLang="ko-KR" dirty="0"/>
              <a:t>, </a:t>
            </a:r>
            <a:r>
              <a:rPr lang="ko-KR" altLang="en-US" dirty="0" smtClean="0"/>
              <a:t>기능</a:t>
            </a:r>
            <a:endParaRPr lang="en-US" altLang="ko-KR" dirty="0" smtClean="0"/>
          </a:p>
          <a:p>
            <a:r>
              <a:rPr lang="ko-KR" altLang="en-US" dirty="0" smtClean="0"/>
              <a:t>객체 구분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물리적 객체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현실 세계에서 보고 만질 수 있는 것</a:t>
            </a:r>
            <a:endParaRPr lang="en-US" altLang="ko-KR" dirty="0" smtClean="0"/>
          </a:p>
          <a:p>
            <a:pPr lvl="2"/>
            <a:r>
              <a:rPr lang="ko-KR" altLang="en-US" dirty="0"/>
              <a:t>사람</a:t>
            </a:r>
            <a:r>
              <a:rPr lang="en-US" altLang="ko-KR" dirty="0"/>
              <a:t>, </a:t>
            </a:r>
            <a:r>
              <a:rPr lang="ko-KR" altLang="en-US" dirty="0"/>
              <a:t> 자동차</a:t>
            </a:r>
            <a:r>
              <a:rPr lang="en-US" altLang="ko-KR" dirty="0"/>
              <a:t>,  </a:t>
            </a:r>
            <a:r>
              <a:rPr lang="ko-KR" altLang="en-US" dirty="0"/>
              <a:t>책상</a:t>
            </a:r>
            <a:r>
              <a:rPr lang="en-US" altLang="ko-KR" dirty="0"/>
              <a:t>, </a:t>
            </a:r>
            <a:r>
              <a:rPr lang="ko-KR" altLang="en-US" dirty="0"/>
              <a:t> 의자</a:t>
            </a:r>
            <a:r>
              <a:rPr lang="en-US" altLang="ko-KR" dirty="0"/>
              <a:t>, </a:t>
            </a:r>
            <a:r>
              <a:rPr lang="ko-KR" altLang="en-US" dirty="0"/>
              <a:t>꽃 </a:t>
            </a:r>
            <a:r>
              <a:rPr lang="ko-KR" altLang="en-US" dirty="0" smtClean="0"/>
              <a:t>등</a:t>
            </a:r>
            <a:endParaRPr lang="en-US" altLang="ko-KR" dirty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개념적 객체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무형의 개념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비행경로</a:t>
            </a:r>
            <a:r>
              <a:rPr lang="en-US" altLang="ko-KR" dirty="0" smtClean="0"/>
              <a:t>,  </a:t>
            </a:r>
            <a:r>
              <a:rPr lang="ko-KR" altLang="en-US" dirty="0" smtClean="0"/>
              <a:t>날씨 </a:t>
            </a:r>
            <a:r>
              <a:rPr lang="ko-KR" altLang="en-US" dirty="0" err="1" smtClean="0"/>
              <a:t>정보등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0145" y="4077072"/>
            <a:ext cx="1353511" cy="2171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4860032" y="5091397"/>
            <a:ext cx="3012311" cy="107434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성별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이름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나이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,.....</a:t>
            </a:r>
          </a:p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먹다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달리다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화내다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키가 작다 크다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....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71152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객체의 구조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4812870" y="1600713"/>
            <a:ext cx="2217910" cy="187220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096260" y="1287979"/>
            <a:ext cx="1588818" cy="51961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</a:rPr>
              <a:t>객체의 구조 설계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4919485" y="2703450"/>
            <a:ext cx="1942367" cy="454665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rgbClr val="002060"/>
                </a:solidFill>
              </a:rPr>
              <a:t>메소드</a:t>
            </a:r>
            <a:endParaRPr lang="ko-KR" altLang="en-US" sz="1400" b="1" dirty="0" smtClean="0">
              <a:solidFill>
                <a:srgbClr val="002060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919485" y="1992602"/>
            <a:ext cx="1942367" cy="454665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rgbClr val="002060"/>
                </a:solidFill>
              </a:rPr>
              <a:t>변수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393873" y="4119452"/>
            <a:ext cx="4234055" cy="215907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921851" y="3817604"/>
            <a:ext cx="3195310" cy="51961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사</a:t>
            </a:r>
            <a:r>
              <a:rPr lang="ko-KR" altLang="en-US" sz="1400">
                <a:solidFill>
                  <a:schemeClr val="tx1"/>
                </a:solidFill>
              </a:rPr>
              <a:t>람</a:t>
            </a:r>
            <a:endParaRPr lang="ko-KR" altLang="en-US" sz="1400" smtClean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690726" y="5233074"/>
            <a:ext cx="3657559" cy="829429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해마다 </a:t>
            </a:r>
            <a:r>
              <a:rPr lang="ko-KR" altLang="en-US" sz="1400" err="1" smtClean="0">
                <a:solidFill>
                  <a:schemeClr val="tx1"/>
                </a:solidFill>
              </a:rPr>
              <a:t>한살의</a:t>
            </a:r>
            <a:r>
              <a:rPr lang="ko-KR" altLang="en-US" sz="1400" smtClean="0">
                <a:solidFill>
                  <a:schemeClr val="tx1"/>
                </a:solidFill>
              </a:rPr>
              <a:t> 나이를 더 먹다</a:t>
            </a:r>
            <a:endParaRPr lang="en-US" altLang="ko-KR" sz="14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이사를 가서 주소지가 변경되다</a:t>
            </a:r>
            <a:r>
              <a:rPr lang="en-US" altLang="ko-KR" sz="1400" smtClean="0">
                <a:solidFill>
                  <a:schemeClr val="tx1"/>
                </a:solidFill>
              </a:rPr>
              <a:t>...</a:t>
            </a:r>
            <a:endParaRPr lang="ko-KR" altLang="en-US" sz="1400" smtClean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690726" y="4522227"/>
            <a:ext cx="3657559" cy="454665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이름</a:t>
            </a:r>
            <a:r>
              <a:rPr lang="en-US" altLang="ko-KR" sz="1400" smtClean="0">
                <a:solidFill>
                  <a:schemeClr val="tx1"/>
                </a:solidFill>
              </a:rPr>
              <a:t>,  </a:t>
            </a:r>
            <a:r>
              <a:rPr lang="ko-KR" altLang="en-US" sz="1400" smtClean="0">
                <a:solidFill>
                  <a:schemeClr val="tx1"/>
                </a:solidFill>
              </a:rPr>
              <a:t>나이</a:t>
            </a:r>
            <a:r>
              <a:rPr lang="en-US" altLang="ko-KR" sz="1400" smtClean="0">
                <a:solidFill>
                  <a:schemeClr val="tx1"/>
                </a:solidFill>
              </a:rPr>
              <a:t>,  </a:t>
            </a:r>
            <a:r>
              <a:rPr lang="ko-KR" altLang="en-US" sz="1400" smtClean="0">
                <a:solidFill>
                  <a:schemeClr val="tx1"/>
                </a:solidFill>
              </a:rPr>
              <a:t>주소</a:t>
            </a:r>
            <a:r>
              <a:rPr lang="en-US" altLang="ko-KR" sz="1400" smtClean="0">
                <a:solidFill>
                  <a:schemeClr val="tx1"/>
                </a:solidFill>
              </a:rPr>
              <a:t>...  </a:t>
            </a:r>
            <a:endParaRPr lang="ko-KR" altLang="en-US" sz="1400" smtClean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094985" y="1600713"/>
            <a:ext cx="2217910" cy="187220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289987" y="1287979"/>
            <a:ext cx="1765592" cy="51961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</a:rPr>
              <a:t>객체의 구조 분석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201600" y="2703450"/>
            <a:ext cx="1942367" cy="454665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동적인 행동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201600" y="1992602"/>
            <a:ext cx="1942367" cy="454665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정적인 속성</a:t>
            </a:r>
          </a:p>
        </p:txBody>
      </p:sp>
      <p:cxnSp>
        <p:nvCxnSpPr>
          <p:cNvPr id="9" name="직선 화살표 연결선 8"/>
          <p:cNvCxnSpPr>
            <a:stCxn id="21" idx="3"/>
          </p:cNvCxnSpPr>
          <p:nvPr/>
        </p:nvCxnSpPr>
        <p:spPr>
          <a:xfrm flipV="1">
            <a:off x="4143967" y="2219934"/>
            <a:ext cx="775518" cy="1"/>
          </a:xfrm>
          <a:prstGeom prst="straightConnector1">
            <a:avLst/>
          </a:prstGeom>
          <a:ln>
            <a:noFill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4143967" y="2930782"/>
            <a:ext cx="775518" cy="1"/>
          </a:xfrm>
          <a:prstGeom prst="straightConnector1">
            <a:avLst/>
          </a:prstGeom>
          <a:ln>
            <a:noFill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4272255" y="2219935"/>
            <a:ext cx="775518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4296367" y="2930781"/>
            <a:ext cx="775518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838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2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클래스와 </a:t>
            </a:r>
            <a:r>
              <a:rPr lang="ko-KR" altLang="en-US" smtClean="0"/>
              <a:t>객체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494802" y="2339800"/>
            <a:ext cx="3737689" cy="3623769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1">
              <a:lnSpc>
                <a:spcPct val="90000"/>
              </a:lnSpc>
            </a:pPr>
            <a:endParaRPr lang="en-US" altLang="ko-KR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ko-KR" smtClean="0">
                <a:solidFill>
                  <a:schemeClr val="tx1"/>
                </a:solidFill>
              </a:rPr>
              <a:t>1. o</a:t>
            </a:r>
            <a:r>
              <a:rPr lang="en-US" altLang="ko-KR" smtClean="0"/>
              <a:t>bject  </a:t>
            </a:r>
            <a:r>
              <a:rPr lang="ko-KR" altLang="en-US"/>
              <a:t>즉 </a:t>
            </a:r>
            <a:r>
              <a:rPr lang="en-US" altLang="ko-KR"/>
              <a:t>instance</a:t>
            </a:r>
            <a:r>
              <a:rPr lang="ko-KR" altLang="en-US"/>
              <a:t>를 생성하기 위한 방법</a:t>
            </a:r>
            <a:r>
              <a:rPr lang="en-US" altLang="ko-KR"/>
              <a:t>,</a:t>
            </a:r>
            <a:r>
              <a:rPr lang="ko-KR" altLang="en-US"/>
              <a:t>틀</a:t>
            </a:r>
            <a:r>
              <a:rPr lang="en-US" altLang="ko-KR"/>
              <a:t>,</a:t>
            </a:r>
            <a:r>
              <a:rPr lang="ko-KR" altLang="en-US"/>
              <a:t>청사진</a:t>
            </a:r>
          </a:p>
          <a:p>
            <a:pPr>
              <a:lnSpc>
                <a:spcPct val="90000"/>
              </a:lnSpc>
            </a:pPr>
            <a:endParaRPr lang="en-US" altLang="ko-KR" smtClean="0"/>
          </a:p>
          <a:p>
            <a:pPr>
              <a:lnSpc>
                <a:spcPct val="90000"/>
              </a:lnSpc>
            </a:pPr>
            <a:r>
              <a:rPr lang="en-US" altLang="ko-KR" smtClean="0"/>
              <a:t>2. </a:t>
            </a:r>
            <a:r>
              <a:rPr lang="ko-KR" altLang="en-US" smtClean="0"/>
              <a:t>건물로 </a:t>
            </a:r>
            <a:r>
              <a:rPr lang="ko-KR" altLang="en-US"/>
              <a:t>비교시 건물은 </a:t>
            </a:r>
            <a:r>
              <a:rPr lang="en-US" altLang="ko-KR"/>
              <a:t>object, </a:t>
            </a:r>
            <a:r>
              <a:rPr lang="ko-KR" altLang="en-US"/>
              <a:t>설계도는 </a:t>
            </a:r>
            <a:r>
              <a:rPr lang="en-US" altLang="ko-KR"/>
              <a:t>class</a:t>
            </a:r>
          </a:p>
          <a:p>
            <a:pPr>
              <a:lnSpc>
                <a:spcPct val="90000"/>
              </a:lnSpc>
            </a:pPr>
            <a:endParaRPr lang="en-US" altLang="ko-KR" smtClean="0"/>
          </a:p>
          <a:p>
            <a:pPr>
              <a:lnSpc>
                <a:spcPct val="90000"/>
              </a:lnSpc>
            </a:pPr>
            <a:r>
              <a:rPr lang="en-US" altLang="ko-KR" smtClean="0"/>
              <a:t>3. </a:t>
            </a:r>
            <a:r>
              <a:rPr lang="ko-KR" altLang="en-US" smtClean="0"/>
              <a:t>변수와 </a:t>
            </a:r>
            <a:r>
              <a:rPr lang="ko-KR" altLang="en-US"/>
              <a:t>메소드로 이루어짐</a:t>
            </a:r>
          </a:p>
          <a:p>
            <a:pPr>
              <a:lnSpc>
                <a:spcPct val="90000"/>
              </a:lnSpc>
            </a:pPr>
            <a:endParaRPr lang="en-US" altLang="ko-KR" smtClean="0"/>
          </a:p>
          <a:p>
            <a:pPr>
              <a:lnSpc>
                <a:spcPct val="90000"/>
              </a:lnSpc>
            </a:pPr>
            <a:r>
              <a:rPr lang="en-US" altLang="ko-KR" smtClean="0"/>
              <a:t>4. </a:t>
            </a:r>
            <a:r>
              <a:rPr lang="ko-KR" altLang="en-US" smtClean="0"/>
              <a:t>물리적으로  </a:t>
            </a:r>
            <a:r>
              <a:rPr lang="ko-KR" altLang="en-US"/>
              <a:t>파일로 존재</a:t>
            </a:r>
          </a:p>
          <a:p>
            <a:pPr>
              <a:lnSpc>
                <a:spcPct val="90000"/>
              </a:lnSpc>
            </a:pPr>
            <a:endParaRPr lang="en-US" altLang="ko-KR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235208" y="1397605"/>
            <a:ext cx="2256878" cy="70261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클래</a:t>
            </a:r>
            <a:r>
              <a:rPr lang="ko-KR" altLang="en-US" dirty="0">
                <a:solidFill>
                  <a:schemeClr val="tx1"/>
                </a:solidFill>
              </a:rPr>
              <a:t>스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841742" y="1400090"/>
            <a:ext cx="2223384" cy="70261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객체</a:t>
            </a:r>
            <a:endParaRPr lang="en-US" altLang="ko-KR" smtClean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>
            <a:stCxn id="15" idx="2"/>
            <a:endCxn id="6" idx="0"/>
          </p:cNvCxnSpPr>
          <p:nvPr/>
        </p:nvCxnSpPr>
        <p:spPr>
          <a:xfrm>
            <a:off x="2363647" y="2100223"/>
            <a:ext cx="0" cy="239577"/>
          </a:xfrm>
          <a:prstGeom prst="lin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6" idx="2"/>
          </p:cNvCxnSpPr>
          <p:nvPr/>
        </p:nvCxnSpPr>
        <p:spPr>
          <a:xfrm>
            <a:off x="6953434" y="2102708"/>
            <a:ext cx="0" cy="513338"/>
          </a:xfrm>
          <a:prstGeom prst="lin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5112324" y="2342302"/>
            <a:ext cx="3682219" cy="3623769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dirty="0" smtClean="0">
                <a:solidFill>
                  <a:srgbClr val="C00000"/>
                </a:solidFill>
              </a:rPr>
              <a:t>객체 </a:t>
            </a:r>
            <a:r>
              <a:rPr lang="ko-KR" altLang="en-US" b="1" dirty="0">
                <a:solidFill>
                  <a:srgbClr val="C00000"/>
                </a:solidFill>
              </a:rPr>
              <a:t>생성 과정으로 만들어진 대상을 </a:t>
            </a:r>
            <a:r>
              <a:rPr lang="en-US" altLang="ko-KR" b="1" dirty="0">
                <a:solidFill>
                  <a:srgbClr val="C00000"/>
                </a:solidFill>
              </a:rPr>
              <a:t>Instance(</a:t>
            </a:r>
            <a:r>
              <a:rPr lang="ko-KR" altLang="en-US" b="1" dirty="0" err="1">
                <a:solidFill>
                  <a:srgbClr val="C00000"/>
                </a:solidFill>
              </a:rPr>
              <a:t>인스턴스</a:t>
            </a:r>
            <a:r>
              <a:rPr lang="en-US" altLang="ko-KR" b="1" dirty="0">
                <a:solidFill>
                  <a:srgbClr val="C00000"/>
                </a:solidFill>
              </a:rPr>
              <a:t>)</a:t>
            </a:r>
            <a:r>
              <a:rPr lang="ko-KR" altLang="en-US" b="1" dirty="0">
                <a:solidFill>
                  <a:srgbClr val="C00000"/>
                </a:solidFill>
              </a:rPr>
              <a:t>라고 </a:t>
            </a:r>
            <a:r>
              <a:rPr lang="ko-KR" altLang="en-US" b="1" dirty="0" smtClean="0">
                <a:solidFill>
                  <a:srgbClr val="C00000"/>
                </a:solidFill>
              </a:rPr>
              <a:t>부름</a:t>
            </a:r>
            <a:endParaRPr lang="en-US" altLang="ko-KR" b="1" dirty="0">
              <a:solidFill>
                <a:srgbClr val="C00000"/>
              </a:solidFill>
            </a:endParaRP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/>
              <a:t>o</a:t>
            </a:r>
            <a:r>
              <a:rPr lang="en-US" altLang="ko-KR" dirty="0" smtClean="0"/>
              <a:t>bject</a:t>
            </a:r>
            <a:r>
              <a:rPr lang="ko-KR" altLang="en-US" dirty="0"/>
              <a:t>와 </a:t>
            </a:r>
            <a:r>
              <a:rPr lang="en-US" altLang="ko-KR" dirty="0"/>
              <a:t>Instance</a:t>
            </a:r>
            <a:r>
              <a:rPr lang="ko-KR" altLang="en-US" dirty="0"/>
              <a:t>는 같은 의미로 사용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하나의 </a:t>
            </a:r>
            <a:r>
              <a:rPr lang="ko-KR" altLang="en-US" dirty="0"/>
              <a:t>클래스로부터 다수의 </a:t>
            </a:r>
            <a:r>
              <a:rPr lang="ko-KR" altLang="en-US" dirty="0" smtClean="0"/>
              <a:t>      객체 </a:t>
            </a:r>
            <a:r>
              <a:rPr lang="ko-KR" altLang="en-US" dirty="0"/>
              <a:t>생성 </a:t>
            </a:r>
            <a:r>
              <a:rPr lang="ko-KR" altLang="en-US" dirty="0" smtClean="0"/>
              <a:t>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6839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1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part1 : </a:t>
            </a:r>
            <a:r>
              <a:rPr lang="ko-KR" altLang="en-US" smtClean="0"/>
              <a:t>자바 특징</a:t>
            </a:r>
          </a:p>
        </p:txBody>
      </p:sp>
    </p:spTree>
    <p:extLst>
      <p:ext uri="{BB962C8B-B14F-4D97-AF65-F5344CB8AC3E}">
        <p14:creationId xmlns:p14="http://schemas.microsoft.com/office/powerpoint/2010/main" val="149710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part2 - </a:t>
            </a:r>
            <a:r>
              <a:rPr lang="ko-KR" altLang="en-US" smtClean="0"/>
              <a:t>자바 기본 문법 </a:t>
            </a:r>
            <a:r>
              <a:rPr lang="en-US" altLang="ko-KR" smtClean="0"/>
              <a:t>1</a:t>
            </a:r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95493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자바 클래스 문법</a:t>
            </a:r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ko-KR" altLang="en-US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데이터 </a:t>
            </a:r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타입</a:t>
            </a:r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ko-KR" altLang="en-US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변 수</a:t>
            </a:r>
          </a:p>
          <a:p>
            <a:pPr lvl="1" defTabSz="1044575"/>
            <a:r>
              <a:rPr kumimoji="0" lang="ko-KR" altLang="en-US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메 소 </a:t>
            </a:r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드</a:t>
            </a:r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ko-KR" altLang="en-US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생성자 </a:t>
            </a:r>
            <a:r>
              <a:rPr kumimoji="0" lang="en-US" altLang="ko-KR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&amp; </a:t>
            </a:r>
            <a:r>
              <a:rPr kumimoji="0" lang="ko-KR" altLang="en-US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객체 </a:t>
            </a:r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생성</a:t>
            </a:r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21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ko-KR" altLang="en-US" smtClean="0"/>
              <a:t>학습내용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8249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자바 클래스 문법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4930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클래스 작성법 </a:t>
            </a:r>
            <a:r>
              <a:rPr lang="en-US" altLang="ko-KR" dirty="0" smtClean="0">
                <a:solidFill>
                  <a:srgbClr val="FF0000"/>
                </a:solidFill>
              </a:rPr>
              <a:t>– </a:t>
            </a:r>
            <a:r>
              <a:rPr lang="ko-KR" altLang="en-US" dirty="0" smtClean="0">
                <a:solidFill>
                  <a:srgbClr val="FF0000"/>
                </a:solidFill>
              </a:rPr>
              <a:t>소스 파일 레이아웃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10636" y="2139494"/>
            <a:ext cx="2620324" cy="455969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package 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선언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10636" y="2625289"/>
            <a:ext cx="2620324" cy="357941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FF0000"/>
                </a:solidFill>
                <a:latin typeface="+mn-ea"/>
              </a:rPr>
              <a:t>i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mport 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선언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10636" y="2983230"/>
            <a:ext cx="2620324" cy="3038058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class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Xxx{</a:t>
            </a:r>
          </a:p>
          <a:p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ko-KR" altLang="en-US" b="1" dirty="0" smtClean="0">
                <a:solidFill>
                  <a:srgbClr val="FF0000"/>
                </a:solidFill>
                <a:latin typeface="+mn-ea"/>
              </a:rPr>
              <a:t>변수</a:t>
            </a:r>
            <a:endParaRPr lang="en-US" altLang="ko-KR" b="1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  </a:t>
            </a:r>
            <a:r>
              <a:rPr lang="ko-KR" altLang="en-US" b="1" dirty="0" err="1" smtClean="0">
                <a:solidFill>
                  <a:srgbClr val="C00000"/>
                </a:solidFill>
                <a:latin typeface="+mn-ea"/>
              </a:rPr>
              <a:t>생성자</a:t>
            </a:r>
            <a:endParaRPr lang="en-US" altLang="ko-KR" b="1" dirty="0" smtClean="0">
              <a:solidFill>
                <a:srgbClr val="C00000"/>
              </a:solidFill>
              <a:latin typeface="+mn-ea"/>
            </a:endParaRPr>
          </a:p>
          <a:p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  </a:t>
            </a:r>
            <a:r>
              <a:rPr lang="ko-KR" altLang="en-US" b="1" dirty="0" err="1" smtClean="0">
                <a:solidFill>
                  <a:srgbClr val="FF0000"/>
                </a:solidFill>
                <a:latin typeface="+mn-ea"/>
              </a:rPr>
              <a:t>메소드</a:t>
            </a:r>
            <a:endParaRPr lang="en-US" altLang="ko-KR" b="1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  static{}</a:t>
            </a:r>
          </a:p>
          <a:p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}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6413" y="2182812"/>
            <a:ext cx="903541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  <a:latin typeface="+mn-ea"/>
                <a:ea typeface="+mn-ea"/>
              </a:rPr>
              <a:t>0 or</a:t>
            </a:r>
            <a:r>
              <a:rPr lang="ko-KR" altLang="en-US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endParaRPr lang="ko-KR" altLang="en-US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4" name="직선 연결선 13"/>
          <p:cNvCxnSpPr>
            <a:stCxn id="7" idx="3"/>
            <a:endCxn id="10" idx="1"/>
          </p:cNvCxnSpPr>
          <p:nvPr/>
        </p:nvCxnSpPr>
        <p:spPr>
          <a:xfrm flipV="1">
            <a:off x="3030960" y="2367478"/>
            <a:ext cx="20545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36410" y="2613898"/>
            <a:ext cx="903541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  <a:latin typeface="+mn-ea"/>
                <a:ea typeface="+mn-ea"/>
              </a:rPr>
              <a:t>0~*</a:t>
            </a:r>
            <a:endParaRPr lang="ko-KR" altLang="en-US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8" name="직선 연결선 17"/>
          <p:cNvCxnSpPr>
            <a:stCxn id="8" idx="3"/>
            <a:endCxn id="17" idx="1"/>
          </p:cNvCxnSpPr>
          <p:nvPr/>
        </p:nvCxnSpPr>
        <p:spPr>
          <a:xfrm flipV="1">
            <a:off x="3030960" y="2798564"/>
            <a:ext cx="205450" cy="5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236413" y="4317593"/>
            <a:ext cx="903541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>
                <a:latin typeface="+mn-ea"/>
                <a:ea typeface="+mn-ea"/>
              </a:rPr>
              <a:t>1~*</a:t>
            </a:r>
            <a:endParaRPr lang="ko-KR" altLang="en-US">
              <a:latin typeface="+mn-ea"/>
              <a:ea typeface="+mn-ea"/>
            </a:endParaRPr>
          </a:p>
        </p:txBody>
      </p:sp>
      <p:cxnSp>
        <p:nvCxnSpPr>
          <p:cNvPr id="21" name="직선 연결선 20"/>
          <p:cNvCxnSpPr>
            <a:stCxn id="9" idx="3"/>
            <a:endCxn id="20" idx="1"/>
          </p:cNvCxnSpPr>
          <p:nvPr/>
        </p:nvCxnSpPr>
        <p:spPr>
          <a:xfrm>
            <a:off x="3030960" y="4502259"/>
            <a:ext cx="2054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모서리가 둥근 직사각형 54"/>
          <p:cNvSpPr/>
          <p:nvPr/>
        </p:nvSpPr>
        <p:spPr>
          <a:xfrm>
            <a:off x="790403" y="1608873"/>
            <a:ext cx="1524496" cy="530621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+mn-ea"/>
              </a:rPr>
              <a:t>Xxx.java</a:t>
            </a:r>
            <a:endParaRPr lang="ko-KR" altLang="en-US" dirty="0">
              <a:latin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700808"/>
            <a:ext cx="4392488" cy="41421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1777935" y="3545980"/>
            <a:ext cx="1033362" cy="30521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option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777935" y="4061891"/>
            <a:ext cx="1033362" cy="30521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essential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777935" y="4653136"/>
            <a:ext cx="1033362" cy="30521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option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763391" y="5157192"/>
            <a:ext cx="1033362" cy="30521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option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361694" y="1128951"/>
            <a:ext cx="4464496" cy="571857"/>
          </a:xfrm>
          <a:prstGeom prst="round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BizClass pca = new BizClass();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82254" y="1072663"/>
            <a:ext cx="2135387" cy="628145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package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a.b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;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580112" y="503617"/>
            <a:ext cx="3456384" cy="62814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* :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아스타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 all,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별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…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에스터리스트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64991" y="3350047"/>
            <a:ext cx="3796703" cy="291139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함수란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? C or Java Script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처럼 함수 자체가 독립적으로 개발 가능한 언어의 기능을 지칭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? Java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처럼 반드시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class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영역 내에만 개발 가능한 기능을 지칭</a:t>
            </a:r>
          </a:p>
        </p:txBody>
      </p:sp>
    </p:spTree>
    <p:extLst>
      <p:ext uri="{BB962C8B-B14F-4D97-AF65-F5344CB8AC3E}">
        <p14:creationId xmlns:p14="http://schemas.microsoft.com/office/powerpoint/2010/main" val="4110779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</a:t>
            </a:r>
            <a:r>
              <a:rPr lang="ko-KR" altLang="en-US" dirty="0" smtClean="0"/>
              <a:t>작성문법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smtClean="0">
                <a:latin typeface="+mn-ea"/>
              </a:rPr>
              <a:t>  [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package</a:t>
            </a:r>
            <a:r>
              <a:rPr lang="en-US" altLang="ko-KR" smtClean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mtClean="0">
                <a:latin typeface="+mn-ea"/>
              </a:rPr>
              <a:t>super.sub;]</a:t>
            </a:r>
          </a:p>
          <a:p>
            <a:pPr>
              <a:buNone/>
            </a:pPr>
            <a:r>
              <a:rPr lang="en-US" altLang="ko-KR">
                <a:latin typeface="+mn-ea"/>
              </a:rPr>
              <a:t> </a:t>
            </a:r>
            <a:r>
              <a:rPr lang="en-US" altLang="ko-KR" smtClean="0">
                <a:latin typeface="+mn-ea"/>
              </a:rPr>
              <a:t> [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import</a:t>
            </a:r>
            <a:r>
              <a:rPr lang="en-US" altLang="ko-KR" smtClean="0">
                <a:latin typeface="+mn-ea"/>
              </a:rPr>
              <a:t> </a:t>
            </a:r>
            <a:r>
              <a:rPr lang="ko-KR" altLang="en-US" smtClean="0">
                <a:latin typeface="+mn-ea"/>
              </a:rPr>
              <a:t>외부</a:t>
            </a:r>
            <a:r>
              <a:rPr lang="en-US" altLang="ko-KR" smtClean="0">
                <a:latin typeface="+mn-ea"/>
              </a:rPr>
              <a:t>package</a:t>
            </a:r>
            <a:r>
              <a:rPr lang="ko-KR" altLang="en-US" smtClean="0">
                <a:latin typeface="+mn-ea"/>
              </a:rPr>
              <a:t>명</a:t>
            </a:r>
            <a:r>
              <a:rPr lang="en-US" altLang="ko-KR" smtClean="0">
                <a:latin typeface="+mn-ea"/>
              </a:rPr>
              <a:t>.class</a:t>
            </a:r>
            <a:r>
              <a:rPr lang="ko-KR" altLang="en-US" smtClean="0">
                <a:latin typeface="+mn-ea"/>
              </a:rPr>
              <a:t>명</a:t>
            </a:r>
            <a:r>
              <a:rPr lang="en-US" altLang="ko-KR" smtClean="0">
                <a:latin typeface="+mn-ea"/>
              </a:rPr>
              <a:t>;]</a:t>
            </a:r>
          </a:p>
          <a:p>
            <a:pPr>
              <a:buNone/>
            </a:pPr>
            <a:r>
              <a:rPr lang="en-US" altLang="ko-KR" smtClean="0">
                <a:latin typeface="+mn-ea"/>
              </a:rPr>
              <a:t>  [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accessModifier</a:t>
            </a:r>
            <a:r>
              <a:rPr lang="en-US" altLang="ko-KR" smtClean="0">
                <a:latin typeface="+mn-ea"/>
              </a:rPr>
              <a:t>][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userModifier</a:t>
            </a:r>
            <a:r>
              <a:rPr lang="en-US" altLang="ko-KR" smtClean="0">
                <a:latin typeface="+mn-ea"/>
              </a:rPr>
              <a:t>] </a:t>
            </a:r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class</a:t>
            </a:r>
            <a:r>
              <a:rPr lang="en-US" altLang="ko-KR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mtClean="0">
                <a:latin typeface="+mn-ea"/>
              </a:rPr>
              <a:t>ClassName</a:t>
            </a:r>
          </a:p>
          <a:p>
            <a:pPr>
              <a:buNone/>
            </a:pPr>
            <a:r>
              <a:rPr lang="en-US" altLang="ko-KR" smtClean="0">
                <a:latin typeface="+mn-ea"/>
              </a:rPr>
              <a:t>  [</a:t>
            </a:r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extends</a:t>
            </a:r>
            <a:r>
              <a:rPr lang="en-US" altLang="ko-KR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mtClean="0">
                <a:latin typeface="+mn-ea"/>
              </a:rPr>
              <a:t>SuperClassName] </a:t>
            </a:r>
          </a:p>
          <a:p>
            <a:pPr>
              <a:buNone/>
            </a:pPr>
            <a:r>
              <a:rPr lang="en-US" altLang="ko-KR" smtClean="0">
                <a:latin typeface="+mn-ea"/>
              </a:rPr>
              <a:t>  [</a:t>
            </a:r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implements</a:t>
            </a:r>
            <a:r>
              <a:rPr lang="en-US" altLang="ko-KR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mtClean="0">
                <a:latin typeface="+mn-ea"/>
              </a:rPr>
              <a:t>interface1, interface2,...] {</a:t>
            </a:r>
          </a:p>
          <a:p>
            <a:pPr>
              <a:buNone/>
            </a:pPr>
            <a:r>
              <a:rPr lang="en-US" altLang="ko-KR">
                <a:latin typeface="+mn-ea"/>
              </a:rPr>
              <a:t> </a:t>
            </a:r>
            <a:r>
              <a:rPr lang="en-US" altLang="ko-KR" smtClean="0">
                <a:latin typeface="+mn-ea"/>
              </a:rPr>
              <a:t>    </a:t>
            </a:r>
            <a:r>
              <a:rPr lang="en-US" altLang="ko-KR" sz="1800" smtClean="0">
                <a:latin typeface="+mn-ea"/>
              </a:rPr>
              <a:t>[</a:t>
            </a:r>
            <a:r>
              <a:rPr lang="en-US" altLang="ko-KR" sz="1800" b="1" smtClean="0">
                <a:solidFill>
                  <a:srgbClr val="0070C0"/>
                </a:solidFill>
                <a:latin typeface="+mn-ea"/>
              </a:rPr>
              <a:t>accessModifier</a:t>
            </a:r>
            <a:r>
              <a:rPr lang="en-US" altLang="ko-KR" sz="1800" smtClean="0">
                <a:latin typeface="+mn-ea"/>
              </a:rPr>
              <a:t>][</a:t>
            </a:r>
            <a:r>
              <a:rPr lang="en-US" altLang="ko-KR" sz="1800" b="1" smtClean="0">
                <a:solidFill>
                  <a:srgbClr val="0070C0"/>
                </a:solidFill>
                <a:latin typeface="+mn-ea"/>
              </a:rPr>
              <a:t>userModifier</a:t>
            </a:r>
            <a:r>
              <a:rPr lang="en-US" altLang="ko-KR" sz="1800" smtClean="0">
                <a:latin typeface="+mn-ea"/>
              </a:rPr>
              <a:t>] type variableName [=</a:t>
            </a:r>
            <a:r>
              <a:rPr lang="ko-KR" altLang="en-US" sz="1800" smtClean="0">
                <a:latin typeface="+mn-ea"/>
              </a:rPr>
              <a:t>초기데이터</a:t>
            </a:r>
            <a:r>
              <a:rPr lang="en-US" altLang="ko-KR" sz="1800" smtClean="0">
                <a:latin typeface="+mn-ea"/>
              </a:rPr>
              <a:t>];</a:t>
            </a:r>
          </a:p>
          <a:p>
            <a:pPr>
              <a:buNone/>
            </a:pPr>
            <a:r>
              <a:rPr lang="en-US" altLang="ko-KR" sz="1800">
                <a:latin typeface="+mn-ea"/>
              </a:rPr>
              <a:t>	</a:t>
            </a:r>
            <a:r>
              <a:rPr lang="en-US" altLang="ko-KR" sz="1800" smtClean="0">
                <a:latin typeface="+mn-ea"/>
              </a:rPr>
              <a:t> [</a:t>
            </a:r>
            <a:r>
              <a:rPr lang="en-US" altLang="ko-KR" sz="1800" b="1" smtClean="0">
                <a:solidFill>
                  <a:srgbClr val="0070C0"/>
                </a:solidFill>
                <a:latin typeface="+mn-ea"/>
              </a:rPr>
              <a:t>accessModifier</a:t>
            </a:r>
            <a:r>
              <a:rPr lang="en-US" altLang="ko-KR" sz="1800" smtClean="0">
                <a:latin typeface="+mn-ea"/>
              </a:rPr>
              <a:t>] constructor([argument_lists]){}</a:t>
            </a:r>
          </a:p>
          <a:p>
            <a:pPr>
              <a:buNone/>
            </a:pPr>
            <a:r>
              <a:rPr lang="en-US" altLang="ko-KR" sz="1800">
                <a:latin typeface="+mn-ea"/>
              </a:rPr>
              <a:t>	 [</a:t>
            </a:r>
            <a:r>
              <a:rPr lang="en-US" altLang="ko-KR" sz="1800" b="1">
                <a:solidFill>
                  <a:srgbClr val="0070C0"/>
                </a:solidFill>
                <a:latin typeface="+mn-ea"/>
              </a:rPr>
              <a:t>accessModifier</a:t>
            </a:r>
            <a:r>
              <a:rPr lang="en-US" altLang="ko-KR" sz="1800">
                <a:latin typeface="+mn-ea"/>
              </a:rPr>
              <a:t>][</a:t>
            </a:r>
            <a:r>
              <a:rPr lang="en-US" altLang="ko-KR" sz="1800" b="1">
                <a:solidFill>
                  <a:srgbClr val="0070C0"/>
                </a:solidFill>
                <a:latin typeface="+mn-ea"/>
              </a:rPr>
              <a:t>userModifier</a:t>
            </a:r>
            <a:r>
              <a:rPr lang="en-US" altLang="ko-KR" sz="1800">
                <a:latin typeface="+mn-ea"/>
              </a:rPr>
              <a:t>] </a:t>
            </a:r>
            <a:r>
              <a:rPr lang="en-US" altLang="ko-KR" sz="1800" smtClean="0">
                <a:latin typeface="+mn-ea"/>
              </a:rPr>
              <a:t>returnType 							   methodName([argument_lists]){ }  </a:t>
            </a:r>
            <a:endParaRPr lang="en-US" altLang="ko-KR" sz="1800">
              <a:latin typeface="+mn-ea"/>
            </a:endParaRPr>
          </a:p>
          <a:p>
            <a:pPr>
              <a:buNone/>
            </a:pPr>
            <a:r>
              <a:rPr lang="en-US" altLang="ko-KR" smtClean="0">
                <a:latin typeface="+mn-ea"/>
              </a:rPr>
              <a:t>   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838200" y="5157192"/>
            <a:ext cx="7467600" cy="100811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en-US" altLang="ko-KR" b="1">
                <a:solidFill>
                  <a:srgbClr val="0070C0"/>
                </a:solidFill>
                <a:latin typeface="+mn-ea"/>
              </a:rPr>
              <a:t>accessModifier 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: </a:t>
            </a:r>
            <a:r>
              <a:rPr lang="en-US" altLang="ko-KR" b="1" smtClean="0">
                <a:solidFill>
                  <a:schemeClr val="tx1"/>
                </a:solidFill>
                <a:latin typeface="+mn-ea"/>
              </a:rPr>
              <a:t>public, protected, (default), private</a:t>
            </a:r>
          </a:p>
          <a:p>
            <a:pPr>
              <a:buNone/>
            </a:pPr>
            <a:r>
              <a:rPr lang="en-US" altLang="ko-KR" b="1" smtClean="0">
                <a:solidFill>
                  <a:schemeClr val="tx1"/>
                </a:solidFill>
                <a:latin typeface="+mn-ea"/>
              </a:rPr>
              <a:t> * class </a:t>
            </a:r>
            <a:r>
              <a:rPr lang="ko-KR" altLang="en-US" b="1" smtClean="0">
                <a:solidFill>
                  <a:schemeClr val="tx1"/>
                </a:solidFill>
                <a:latin typeface="+mn-ea"/>
              </a:rPr>
              <a:t>선언구에는 </a:t>
            </a:r>
            <a:r>
              <a:rPr lang="en-US" altLang="ko-KR" b="1" smtClean="0">
                <a:solidFill>
                  <a:schemeClr val="tx1"/>
                </a:solidFill>
                <a:latin typeface="+mn-ea"/>
              </a:rPr>
              <a:t>public </a:t>
            </a:r>
            <a:r>
              <a:rPr lang="ko-KR" altLang="en-US" b="1" smtClean="0">
                <a:solidFill>
                  <a:schemeClr val="tx1"/>
                </a:solidFill>
                <a:latin typeface="+mn-ea"/>
              </a:rPr>
              <a:t>과 </a:t>
            </a:r>
            <a:r>
              <a:rPr lang="en-US" altLang="ko-KR" b="1" smtClean="0">
                <a:solidFill>
                  <a:schemeClr val="tx1"/>
                </a:solidFill>
                <a:latin typeface="+mn-ea"/>
              </a:rPr>
              <a:t>default</a:t>
            </a:r>
            <a:r>
              <a:rPr lang="ko-KR" altLang="en-US" b="1" smtClean="0">
                <a:solidFill>
                  <a:schemeClr val="tx1"/>
                </a:solidFill>
                <a:latin typeface="+mn-ea"/>
              </a:rPr>
              <a:t>만 적용 가능</a:t>
            </a:r>
            <a:endParaRPr lang="en-US" altLang="ko-KR" b="1" smtClean="0">
              <a:solidFill>
                <a:schemeClr val="tx1"/>
              </a:solidFill>
              <a:latin typeface="+mn-ea"/>
            </a:endParaRPr>
          </a:p>
          <a:p>
            <a:pPr>
              <a:buNone/>
            </a:pP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userModifier : </a:t>
            </a:r>
            <a:r>
              <a:rPr lang="en-US" altLang="ko-KR" b="1" smtClean="0">
                <a:solidFill>
                  <a:schemeClr val="tx1"/>
                </a:solidFill>
                <a:latin typeface="+mn-ea"/>
              </a:rPr>
              <a:t>final, abstract, static</a:t>
            </a:r>
            <a:endParaRPr lang="ko-KR" altLang="en-US" b="1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8722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제어자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405229" y="1367309"/>
            <a:ext cx="2520280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제어자</a:t>
            </a:r>
            <a:r>
              <a:rPr lang="en-US" altLang="ko-KR" dirty="0" smtClean="0">
                <a:solidFill>
                  <a:schemeClr val="tx1"/>
                </a:solidFill>
              </a:rPr>
              <a:t>[modifier]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44973" y="3717032"/>
            <a:ext cx="3947008" cy="259018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1">
              <a:lnSpc>
                <a:spcPct val="90000"/>
              </a:lnSpc>
            </a:pPr>
            <a:endParaRPr lang="en-US" altLang="ko-KR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ko-KR" altLang="en-US" smtClean="0"/>
              <a:t>접근 제어자</a:t>
            </a:r>
            <a:endParaRPr lang="en-US" altLang="ko-KR" smtClean="0"/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en-US" altLang="ko-KR" smtClean="0"/>
              <a:t>class, </a:t>
            </a:r>
            <a:r>
              <a:rPr lang="ko-KR" altLang="en-US"/>
              <a:t> </a:t>
            </a:r>
            <a:r>
              <a:rPr lang="ko-KR" altLang="en-US" smtClean="0"/>
              <a:t>변수</a:t>
            </a:r>
            <a:r>
              <a:rPr lang="en-US" altLang="ko-KR" smtClean="0"/>
              <a:t>,  </a:t>
            </a:r>
            <a:r>
              <a:rPr lang="ko-KR" altLang="en-US" smtClean="0"/>
              <a:t>생성자</a:t>
            </a:r>
            <a:r>
              <a:rPr lang="en-US" altLang="ko-KR" smtClean="0"/>
              <a:t>, </a:t>
            </a:r>
            <a:r>
              <a:rPr lang="ko-KR" altLang="en-US" smtClean="0"/>
              <a:t>메소드 접근 범위 제한</a:t>
            </a:r>
            <a:endParaRPr lang="en-US" altLang="ko-KR" smtClean="0"/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ko-KR" altLang="en-US" smtClean="0"/>
              <a:t>필수 및 중복 선언 불가</a:t>
            </a:r>
            <a:endParaRPr lang="en-US" altLang="ko-KR" smtClean="0"/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ko-KR" altLang="en-US" smtClean="0"/>
              <a:t>종류</a:t>
            </a:r>
            <a:endParaRPr lang="en-US" altLang="ko-KR" smtClean="0"/>
          </a:p>
          <a:p>
            <a:pPr lvl="1">
              <a:lnSpc>
                <a:spcPct val="90000"/>
              </a:lnSpc>
            </a:pPr>
            <a:r>
              <a:rPr lang="en-US" altLang="ko-KR" smtClean="0"/>
              <a:t>public/protected/default/private</a:t>
            </a:r>
          </a:p>
          <a:p>
            <a:pPr lvl="1">
              <a:lnSpc>
                <a:spcPct val="90000"/>
              </a:lnSpc>
            </a:pPr>
            <a:endParaRPr lang="en-US" altLang="ko-KR" smtClean="0"/>
          </a:p>
          <a:p>
            <a:pPr lvl="1">
              <a:lnSpc>
                <a:spcPct val="90000"/>
              </a:lnSpc>
            </a:pPr>
            <a:endParaRPr lang="en-US" altLang="ko-KR"/>
          </a:p>
        </p:txBody>
      </p:sp>
      <p:sp>
        <p:nvSpPr>
          <p:cNvPr id="7" name="모서리가 둥근 직사각형 6"/>
          <p:cNvSpPr/>
          <p:nvPr/>
        </p:nvSpPr>
        <p:spPr>
          <a:xfrm>
            <a:off x="5044724" y="3717032"/>
            <a:ext cx="3888432" cy="259018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mtClean="0">
                <a:solidFill>
                  <a:schemeClr val="tx1"/>
                </a:solidFill>
              </a:rPr>
              <a:t>기타 제어자</a:t>
            </a:r>
            <a:endParaRPr lang="en-US" altLang="ko-KR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mtClean="0">
                <a:solidFill>
                  <a:schemeClr val="tx1"/>
                </a:solidFill>
              </a:rPr>
              <a:t>class, </a:t>
            </a:r>
            <a:r>
              <a:rPr lang="ko-KR" altLang="en-US" smtClean="0">
                <a:solidFill>
                  <a:schemeClr val="tx1"/>
                </a:solidFill>
              </a:rPr>
              <a:t>변수</a:t>
            </a:r>
            <a:r>
              <a:rPr lang="en-US" altLang="ko-KR" smtClean="0">
                <a:solidFill>
                  <a:schemeClr val="tx1"/>
                </a:solidFill>
              </a:rPr>
              <a:t>,  </a:t>
            </a:r>
            <a:r>
              <a:rPr lang="ko-KR" altLang="en-US" smtClean="0">
                <a:solidFill>
                  <a:schemeClr val="tx1"/>
                </a:solidFill>
              </a:rPr>
              <a:t>메소드</a:t>
            </a:r>
            <a:r>
              <a:rPr lang="en-US" altLang="ko-KR" smtClean="0">
                <a:solidFill>
                  <a:schemeClr val="tx1"/>
                </a:solidFill>
              </a:rPr>
              <a:t>, static </a:t>
            </a:r>
            <a:r>
              <a:rPr lang="ko-KR" altLang="en-US" smtClean="0">
                <a:solidFill>
                  <a:schemeClr val="tx1"/>
                </a:solidFill>
              </a:rPr>
              <a:t>블록에 사용</a:t>
            </a:r>
            <a:endParaRPr lang="en-US" altLang="ko-KR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mtClean="0">
                <a:solidFill>
                  <a:schemeClr val="tx1"/>
                </a:solidFill>
              </a:rPr>
              <a:t>필요에 따라 사용되는 옵션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endParaRPr lang="en-US" altLang="ko-KR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mtClean="0">
                <a:solidFill>
                  <a:schemeClr val="tx1"/>
                </a:solidFill>
              </a:rPr>
              <a:t>중복 선언 가능</a:t>
            </a:r>
            <a:endParaRPr lang="en-US" altLang="ko-KR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mtClean="0">
                <a:solidFill>
                  <a:schemeClr val="tx1"/>
                </a:solidFill>
              </a:rPr>
              <a:t>종류</a:t>
            </a:r>
            <a:endParaRPr lang="en-US" altLang="ko-KR" smtClean="0">
              <a:solidFill>
                <a:schemeClr val="tx1"/>
              </a:solidFill>
            </a:endParaRPr>
          </a:p>
          <a:p>
            <a:pPr lvl="1"/>
            <a:r>
              <a:rPr lang="en-US" altLang="ko-KR" smtClean="0">
                <a:solidFill>
                  <a:schemeClr val="tx1"/>
                </a:solidFill>
              </a:rPr>
              <a:t>static/final/abstract..</a:t>
            </a:r>
          </a:p>
          <a:p>
            <a:pPr marL="342900" indent="-342900">
              <a:buAutoNum type="arabicPeriod"/>
            </a:pP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" name="꺾인 연결선 8"/>
          <p:cNvCxnSpPr>
            <a:stCxn id="5" idx="2"/>
          </p:cNvCxnSpPr>
          <p:nvPr/>
        </p:nvCxnSpPr>
        <p:spPr>
          <a:xfrm rot="16200000" flipH="1">
            <a:off x="5028274" y="1652475"/>
            <a:ext cx="837004" cy="1562815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5" idx="2"/>
          </p:cNvCxnSpPr>
          <p:nvPr/>
        </p:nvCxnSpPr>
        <p:spPr>
          <a:xfrm rot="5400000">
            <a:off x="3445341" y="1629873"/>
            <a:ext cx="834521" cy="160553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1285695" y="2498591"/>
            <a:ext cx="2256878" cy="70261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Access </a:t>
            </a:r>
            <a:r>
              <a:rPr lang="en-US" altLang="ko-KR" dirty="0" smtClean="0">
                <a:solidFill>
                  <a:schemeClr val="tx1"/>
                </a:solidFill>
              </a:rPr>
              <a:t>Modifier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접근 제한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어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</a:rPr>
              <a:t>자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892229" y="2501076"/>
            <a:ext cx="2223384" cy="70261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User Modifier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기타 </a:t>
            </a:r>
            <a:r>
              <a:rPr lang="ko-KR" altLang="en-US" dirty="0" err="1" smtClean="0">
                <a:solidFill>
                  <a:schemeClr val="tx1"/>
                </a:solidFill>
              </a:rPr>
              <a:t>제한자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>
            <a:stCxn id="15" idx="2"/>
            <a:endCxn id="6" idx="0"/>
          </p:cNvCxnSpPr>
          <p:nvPr/>
        </p:nvCxnSpPr>
        <p:spPr>
          <a:xfrm>
            <a:off x="2414134" y="3201209"/>
            <a:ext cx="4343" cy="515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6" idx="2"/>
          </p:cNvCxnSpPr>
          <p:nvPr/>
        </p:nvCxnSpPr>
        <p:spPr>
          <a:xfrm>
            <a:off x="7003921" y="3203694"/>
            <a:ext cx="0" cy="513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09" y="4077072"/>
            <a:ext cx="4251460" cy="18722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100882"/>
            <a:ext cx="3926845" cy="18483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721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5" grpId="0" animBg="1"/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C00000"/>
                </a:solidFill>
              </a:rPr>
              <a:t>Access </a:t>
            </a:r>
            <a:r>
              <a:rPr lang="en-US" altLang="ko-KR" dirty="0" smtClean="0">
                <a:solidFill>
                  <a:srgbClr val="C00000"/>
                </a:solidFill>
              </a:rPr>
              <a:t>modifier[</a:t>
            </a:r>
            <a:r>
              <a:rPr lang="ko-KR" altLang="en-US" dirty="0" smtClean="0">
                <a:solidFill>
                  <a:srgbClr val="C00000"/>
                </a:solidFill>
              </a:rPr>
              <a:t>접근제어</a:t>
            </a:r>
            <a:r>
              <a:rPr lang="ko-KR" altLang="en-US" dirty="0">
                <a:solidFill>
                  <a:srgbClr val="C00000"/>
                </a:solidFill>
              </a:rPr>
              <a:t>자</a:t>
            </a:r>
            <a:r>
              <a:rPr lang="en-US" altLang="ko-KR" dirty="0" smtClean="0">
                <a:solidFill>
                  <a:srgbClr val="C00000"/>
                </a:solidFill>
              </a:rPr>
              <a:t>]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적용 문법</a:t>
            </a:r>
            <a:endParaRPr lang="en-US" altLang="ko-KR" dirty="0" smtClean="0"/>
          </a:p>
          <a:p>
            <a:pPr lvl="1"/>
            <a:r>
              <a:rPr lang="en-US" altLang="ko-KR" b="1" dirty="0" smtClean="0"/>
              <a:t>class </a:t>
            </a:r>
            <a:r>
              <a:rPr lang="ko-KR" altLang="en-US" b="1" dirty="0" err="1" smtClean="0"/>
              <a:t>선언구</a:t>
            </a:r>
            <a:r>
              <a:rPr lang="ko-KR" altLang="en-US" b="1" dirty="0" smtClean="0"/>
              <a:t>  </a:t>
            </a:r>
            <a:r>
              <a:rPr lang="en-US" altLang="ko-KR" b="1" dirty="0" smtClean="0"/>
              <a:t>:  public or (</a:t>
            </a:r>
            <a:r>
              <a:rPr lang="en-US" altLang="ko-KR" b="1" dirty="0" err="1" smtClean="0"/>
              <a:t>defalut</a:t>
            </a:r>
            <a:r>
              <a:rPr lang="en-US" altLang="ko-KR" b="1" dirty="0" smtClean="0"/>
              <a:t>)</a:t>
            </a:r>
          </a:p>
          <a:p>
            <a:pPr lvl="1"/>
            <a:r>
              <a:rPr lang="ko-KR" altLang="en-US" dirty="0" smtClean="0">
                <a:solidFill>
                  <a:srgbClr val="C00000"/>
                </a:solidFill>
              </a:rPr>
              <a:t>변수</a:t>
            </a:r>
            <a:r>
              <a:rPr lang="en-US" altLang="ko-KR" dirty="0" smtClean="0">
                <a:solidFill>
                  <a:srgbClr val="C00000"/>
                </a:solidFill>
              </a:rPr>
              <a:t>, </a:t>
            </a:r>
            <a:r>
              <a:rPr lang="ko-KR" altLang="en-US" dirty="0" err="1" smtClean="0">
                <a:solidFill>
                  <a:srgbClr val="C00000"/>
                </a:solidFill>
              </a:rPr>
              <a:t>생성자</a:t>
            </a:r>
            <a:r>
              <a:rPr lang="en-US" altLang="ko-KR" dirty="0" smtClean="0">
                <a:solidFill>
                  <a:srgbClr val="C00000"/>
                </a:solidFill>
              </a:rPr>
              <a:t>, </a:t>
            </a:r>
            <a:r>
              <a:rPr lang="ko-KR" altLang="en-US" dirty="0" err="1" smtClean="0">
                <a:solidFill>
                  <a:srgbClr val="C00000"/>
                </a:solidFill>
              </a:rPr>
              <a:t>메소드</a:t>
            </a:r>
            <a:r>
              <a:rPr lang="ko-KR" altLang="en-US" dirty="0" smtClean="0">
                <a:solidFill>
                  <a:srgbClr val="C00000"/>
                </a:solidFill>
              </a:rPr>
              <a:t> </a:t>
            </a:r>
            <a:r>
              <a:rPr lang="ko-KR" altLang="en-US" dirty="0" err="1" smtClean="0">
                <a:solidFill>
                  <a:srgbClr val="C00000"/>
                </a:solidFill>
              </a:rPr>
              <a:t>선언구</a:t>
            </a:r>
            <a:r>
              <a:rPr lang="ko-KR" altLang="en-US" dirty="0" smtClean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: 4</a:t>
            </a:r>
            <a:r>
              <a:rPr lang="ko-KR" altLang="en-US" dirty="0" smtClean="0">
                <a:solidFill>
                  <a:srgbClr val="C00000"/>
                </a:solidFill>
              </a:rPr>
              <a:t>가지 다 적용 </a:t>
            </a:r>
            <a:r>
              <a:rPr lang="ko-KR" altLang="en-US" dirty="0" smtClean="0">
                <a:solidFill>
                  <a:srgbClr val="C00000"/>
                </a:solidFill>
              </a:rPr>
              <a:t>가능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/>
            <a:r>
              <a:rPr lang="en-US" altLang="ko-KR" dirty="0" smtClean="0">
                <a:solidFill>
                  <a:srgbClr val="C00000"/>
                </a:solidFill>
              </a:rPr>
              <a:t>4</a:t>
            </a:r>
            <a:r>
              <a:rPr lang="ko-KR" altLang="en-US" dirty="0" smtClean="0">
                <a:solidFill>
                  <a:srgbClr val="C00000"/>
                </a:solidFill>
              </a:rPr>
              <a:t>가지 중에 하나는 반드시 사용</a:t>
            </a:r>
            <a:r>
              <a:rPr lang="en-US" altLang="ko-KR" dirty="0" smtClean="0">
                <a:solidFill>
                  <a:srgbClr val="C00000"/>
                </a:solidFill>
              </a:rPr>
              <a:t>, </a:t>
            </a:r>
            <a:r>
              <a:rPr lang="ko-KR" altLang="en-US" dirty="0" smtClean="0">
                <a:solidFill>
                  <a:srgbClr val="C00000"/>
                </a:solidFill>
              </a:rPr>
              <a:t>중복 선언 불가</a:t>
            </a:r>
            <a:endParaRPr lang="en-US" altLang="ko-KR" dirty="0" smtClean="0"/>
          </a:p>
          <a:p>
            <a:r>
              <a:rPr lang="ko-KR" altLang="en-US" dirty="0" smtClean="0"/>
              <a:t>종류 및 용도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54817"/>
              </p:ext>
            </p:extLst>
          </p:nvPr>
        </p:nvGraphicFramePr>
        <p:xfrm>
          <a:off x="539552" y="3352800"/>
          <a:ext cx="8001001" cy="2438399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346703"/>
                <a:gridCol w="1244098"/>
                <a:gridCol w="1766180"/>
                <a:gridCol w="1822010"/>
                <a:gridCol w="1822010"/>
              </a:tblGrid>
              <a:tr h="70475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동일</a:t>
                      </a:r>
                      <a:endParaRPr lang="en-US" altLang="ko-KR" smtClean="0"/>
                    </a:p>
                    <a:p>
                      <a:pPr latinLnBrk="1"/>
                      <a:r>
                        <a:rPr lang="ko-KR" altLang="en-US" smtClean="0"/>
                        <a:t>클래스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동일 패키지의 클래스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다른 패키지의 </a:t>
                      </a:r>
                      <a:endParaRPr lang="en-US" altLang="ko-KR" smtClean="0"/>
                    </a:p>
                    <a:p>
                      <a:pPr latinLnBrk="1"/>
                      <a:r>
                        <a:rPr lang="ko-KR" altLang="en-US" smtClean="0"/>
                        <a:t>하위클래스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다른 패키지의</a:t>
                      </a:r>
                      <a:endParaRPr lang="en-US" altLang="ko-KR" smtClean="0"/>
                    </a:p>
                    <a:p>
                      <a:pPr latinLnBrk="1"/>
                      <a:r>
                        <a:rPr lang="ko-KR" altLang="en-US" smtClean="0"/>
                        <a:t>클래스</a:t>
                      </a:r>
                      <a:endParaRPr lang="ko-KR" altLang="en-US"/>
                    </a:p>
                  </a:txBody>
                  <a:tcPr/>
                </a:tc>
              </a:tr>
              <a:tr h="4334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private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34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(default)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34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protected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34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public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타원 5"/>
          <p:cNvSpPr/>
          <p:nvPr/>
        </p:nvSpPr>
        <p:spPr>
          <a:xfrm>
            <a:off x="2292153" y="4114800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2292153" y="4572000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3816153" y="4572000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292153" y="4953000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3816153" y="4953000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568753" y="4953000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2292153" y="5410200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3816153" y="5410200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568753" y="5410200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7397553" y="5410200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61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755576" y="1376772"/>
            <a:ext cx="4104456" cy="313234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C00000"/>
                </a:solidFill>
              </a:rPr>
              <a:t>Access modifier[</a:t>
            </a:r>
            <a:r>
              <a:rPr lang="ko-KR" altLang="en-US" dirty="0">
                <a:solidFill>
                  <a:srgbClr val="C00000"/>
                </a:solidFill>
              </a:rPr>
              <a:t>접근제어자</a:t>
            </a:r>
            <a:r>
              <a:rPr lang="en-US" altLang="ko-KR" dirty="0">
                <a:solidFill>
                  <a:srgbClr val="C00000"/>
                </a:solidFill>
              </a:rPr>
              <a:t>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971600" y="1628800"/>
            <a:ext cx="2448272" cy="216554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a;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protected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b;</a:t>
            </a: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c;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d;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75656" y="1124744"/>
            <a:ext cx="2088232" cy="50405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package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a.b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084168" y="2060848"/>
            <a:ext cx="2088232" cy="50405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package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e.f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563888" y="3429000"/>
            <a:ext cx="1080120" cy="79208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a, b, c 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71600" y="1376772"/>
            <a:ext cx="504056" cy="54006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A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599892" y="2942946"/>
            <a:ext cx="504056" cy="54006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B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300192" y="3002254"/>
            <a:ext cx="1080120" cy="79208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a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336196" y="2516200"/>
            <a:ext cx="504056" cy="54006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351039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User Modifier[</a:t>
            </a:r>
            <a:r>
              <a:rPr lang="ko-KR" altLang="en-US" dirty="0"/>
              <a:t>기타제어자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</a:rPr>
              <a:t>종류 및 적용 문법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b="1" dirty="0" smtClean="0">
                <a:latin typeface="+mn-ea"/>
              </a:rPr>
              <a:t>class </a:t>
            </a:r>
            <a:r>
              <a:rPr lang="ko-KR" altLang="en-US" b="1" dirty="0" err="1" smtClean="0">
                <a:latin typeface="+mn-ea"/>
              </a:rPr>
              <a:t>선언구</a:t>
            </a:r>
            <a:r>
              <a:rPr lang="ko-KR" altLang="en-US" b="1" dirty="0" smtClean="0">
                <a:latin typeface="+mn-ea"/>
              </a:rPr>
              <a:t> </a:t>
            </a:r>
            <a:r>
              <a:rPr lang="en-US" altLang="ko-KR" b="1" dirty="0" smtClean="0">
                <a:latin typeface="+mn-ea"/>
              </a:rPr>
              <a:t>:  final, abstract</a:t>
            </a:r>
          </a:p>
          <a:p>
            <a:pPr lvl="1"/>
            <a:r>
              <a:rPr lang="ko-KR" altLang="en-US" b="1" dirty="0" smtClean="0">
                <a:latin typeface="+mn-ea"/>
              </a:rPr>
              <a:t>변수</a:t>
            </a:r>
            <a:r>
              <a:rPr lang="en-US" altLang="ko-KR" b="1" dirty="0">
                <a:latin typeface="+mn-ea"/>
              </a:rPr>
              <a:t> </a:t>
            </a:r>
            <a:r>
              <a:rPr lang="ko-KR" altLang="en-US" b="1" dirty="0" err="1" smtClean="0">
                <a:latin typeface="+mn-ea"/>
              </a:rPr>
              <a:t>선언구</a:t>
            </a:r>
            <a:r>
              <a:rPr lang="ko-KR" altLang="en-US" b="1" dirty="0" smtClean="0">
                <a:latin typeface="+mn-ea"/>
              </a:rPr>
              <a:t> </a:t>
            </a:r>
            <a:r>
              <a:rPr lang="en-US" altLang="ko-KR" b="1" dirty="0" smtClean="0">
                <a:latin typeface="+mn-ea"/>
              </a:rPr>
              <a:t>:  final, 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static</a:t>
            </a:r>
          </a:p>
          <a:p>
            <a:pPr lvl="1"/>
            <a:r>
              <a:rPr lang="ko-KR" altLang="en-US" b="1" dirty="0" err="1" smtClean="0">
                <a:latin typeface="+mn-ea"/>
              </a:rPr>
              <a:t>메소드</a:t>
            </a:r>
            <a:r>
              <a:rPr lang="ko-KR" altLang="en-US" b="1" dirty="0" smtClean="0">
                <a:latin typeface="+mn-ea"/>
              </a:rPr>
              <a:t> </a:t>
            </a:r>
            <a:r>
              <a:rPr lang="ko-KR" altLang="en-US" b="1" dirty="0" err="1" smtClean="0">
                <a:latin typeface="+mn-ea"/>
              </a:rPr>
              <a:t>선언구</a:t>
            </a:r>
            <a:r>
              <a:rPr lang="en-US" altLang="ko-KR" b="1" dirty="0" smtClean="0">
                <a:latin typeface="+mn-ea"/>
              </a:rPr>
              <a:t>:  final, 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static</a:t>
            </a:r>
            <a:r>
              <a:rPr lang="en-US" altLang="ko-KR" b="1" dirty="0" smtClean="0">
                <a:latin typeface="+mn-ea"/>
              </a:rPr>
              <a:t>, abstract</a:t>
            </a:r>
            <a:r>
              <a:rPr lang="en-US" altLang="ko-KR" dirty="0" smtClean="0">
                <a:latin typeface="+mn-ea"/>
              </a:rPr>
              <a:t>,  synchronized</a:t>
            </a:r>
          </a:p>
          <a:p>
            <a:pPr lvl="1"/>
            <a:r>
              <a:rPr lang="en-US" altLang="ko-KR" dirty="0" smtClean="0">
                <a:latin typeface="+mn-ea"/>
              </a:rPr>
              <a:t>static </a:t>
            </a:r>
            <a:r>
              <a:rPr lang="ko-KR" altLang="en-US" dirty="0" smtClean="0">
                <a:latin typeface="+mn-ea"/>
              </a:rPr>
              <a:t>블록 </a:t>
            </a:r>
            <a:r>
              <a:rPr lang="en-US" altLang="ko-KR" dirty="0" smtClean="0">
                <a:latin typeface="+mn-ea"/>
              </a:rPr>
              <a:t>: static </a:t>
            </a:r>
          </a:p>
          <a:p>
            <a:pPr lvl="1"/>
            <a:endParaRPr lang="en-US" altLang="ko-KR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46378"/>
              </p:ext>
            </p:extLst>
          </p:nvPr>
        </p:nvGraphicFramePr>
        <p:xfrm>
          <a:off x="467544" y="3285233"/>
          <a:ext cx="8001002" cy="2438399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700899"/>
                <a:gridCol w="1114382"/>
                <a:gridCol w="1114382"/>
                <a:gridCol w="1103225"/>
                <a:gridCol w="1484057"/>
                <a:gridCol w="1484057"/>
              </a:tblGrid>
              <a:tr h="704751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+mn-ea"/>
                          <a:ea typeface="+mn-ea"/>
                        </a:rPr>
                        <a:t>클래스</a:t>
                      </a:r>
                      <a:endParaRPr lang="en-US" altLang="ko-KR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+mn-ea"/>
                          <a:ea typeface="+mn-ea"/>
                        </a:rPr>
                        <a:t>변수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+mn-ea"/>
                          <a:ea typeface="+mn-ea"/>
                        </a:rPr>
                        <a:t>생성자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+mn-ea"/>
                          <a:ea typeface="+mn-ea"/>
                        </a:rPr>
                        <a:t>메소드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+mn-ea"/>
                          <a:ea typeface="+mn-ea"/>
                        </a:rPr>
                        <a:t>블록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334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latin typeface="+mn-ea"/>
                          <a:ea typeface="+mn-ea"/>
                        </a:rPr>
                        <a:t>final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334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latin typeface="+mn-ea"/>
                          <a:ea typeface="+mn-ea"/>
                        </a:rPr>
                        <a:t>static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334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latin typeface="+mn-ea"/>
                          <a:ea typeface="+mn-ea"/>
                        </a:rPr>
                        <a:t>abstract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334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latin typeface="+mn-ea"/>
                          <a:ea typeface="+mn-ea"/>
                        </a:rPr>
                        <a:t>synchronized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타원 5"/>
          <p:cNvSpPr/>
          <p:nvPr/>
        </p:nvSpPr>
        <p:spPr>
          <a:xfrm>
            <a:off x="2531098" y="4072633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3744145" y="4504433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531098" y="4910833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991256" y="5342633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7569330" y="5278265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3744145" y="4047233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5991256" y="4047233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7569330" y="4466333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5991256" y="4479033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5991256" y="4910833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67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데이터 타입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73205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smtClean="0"/>
              <a:t> 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dirty="0" smtClean="0"/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en-US" altLang="ko-KR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JavaEE Architecture</a:t>
            </a:r>
          </a:p>
          <a:p>
            <a:pPr lvl="1" defTabSz="1044575"/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ko-KR" altLang="en-US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자바 개발 환경 </a:t>
            </a:r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구축 및 이해</a:t>
            </a:r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ko-KR" altLang="en-US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객체 지향 </a:t>
            </a:r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언어 장점</a:t>
            </a:r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클래스와 객체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ko-KR" altLang="en-US" smtClean="0"/>
              <a:t>학습내용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7706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데이터 타입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데이터 타입이란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프로그램 상에서 사용되는 데이터 형식들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683645"/>
              </p:ext>
            </p:extLst>
          </p:nvPr>
        </p:nvGraphicFramePr>
        <p:xfrm>
          <a:off x="539552" y="2708920"/>
          <a:ext cx="7992888" cy="2131432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584176"/>
                <a:gridCol w="1728192"/>
                <a:gridCol w="2016224"/>
                <a:gridCol w="2664296"/>
              </a:tblGrid>
              <a:tr h="64807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데이터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실생활에서의 </a:t>
                      </a:r>
                      <a:endParaRPr lang="en-US" altLang="ko-KR" smtClean="0"/>
                    </a:p>
                    <a:p>
                      <a:pPr algn="ctr" latinLnBrk="1"/>
                      <a:r>
                        <a:rPr lang="ko-KR" altLang="en-US" smtClean="0"/>
                        <a:t>데이터 타입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자바 프로그램상에서의 데이터 타입</a:t>
                      </a:r>
                      <a:endParaRPr lang="ko-KR" alt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mtClean="0"/>
                        <a:t>이름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김혜경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문자열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String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mtClean="0"/>
                        <a:t>나이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20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정수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int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mtClean="0"/>
                        <a:t>신장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140.2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실수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double</a:t>
                      </a:r>
                      <a:endParaRPr lang="ko-KR" alt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....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...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....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사용자정의 타입</a:t>
                      </a:r>
                      <a:endParaRPr lang="ko-KR" altLang="en-US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899592" y="2492896"/>
            <a:ext cx="2736304" cy="2736304"/>
          </a:xfrm>
          <a:prstGeom prst="rect">
            <a:avLst/>
          </a:prstGeom>
          <a:noFill/>
          <a:ln w="28575">
            <a:solidFill>
              <a:srgbClr val="00206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615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자바 데이터 타입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432874" y="1628800"/>
            <a:ext cx="3947008" cy="4455359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srgbClr val="0070C0"/>
                </a:solidFill>
              </a:rPr>
              <a:t>기본</a:t>
            </a:r>
            <a:r>
              <a:rPr lang="en-US" altLang="ko-KR" b="1" dirty="0" smtClean="0">
                <a:solidFill>
                  <a:srgbClr val="0070C0"/>
                </a:solidFill>
              </a:rPr>
              <a:t>[primitive]</a:t>
            </a:r>
            <a:r>
              <a:rPr lang="ko-KR" altLang="en-US" b="1" dirty="0" smtClean="0">
                <a:solidFill>
                  <a:srgbClr val="0070C0"/>
                </a:solidFill>
              </a:rPr>
              <a:t> 타입</a:t>
            </a:r>
            <a:endParaRPr lang="en-US" altLang="ko-KR" b="1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 err="1" smtClean="0">
                <a:solidFill>
                  <a:schemeClr val="tx1"/>
                </a:solidFill>
              </a:rPr>
              <a:t>원시값을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나타내는 </a:t>
            </a:r>
            <a:r>
              <a:rPr lang="ko-KR" altLang="en-US" dirty="0" err="1">
                <a:solidFill>
                  <a:schemeClr val="tx1"/>
                </a:solidFill>
              </a:rPr>
              <a:t>자료형</a:t>
            </a:r>
            <a:endParaRPr lang="ko-KR" alt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2. </a:t>
            </a:r>
            <a:r>
              <a:rPr lang="ko-KR" altLang="en-US" dirty="0" err="1" smtClean="0">
                <a:solidFill>
                  <a:schemeClr val="tx1"/>
                </a:solidFill>
              </a:rPr>
              <a:t>원자성을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나타내는 </a:t>
            </a:r>
            <a:r>
              <a:rPr lang="ko-KR" altLang="en-US" dirty="0" err="1">
                <a:solidFill>
                  <a:schemeClr val="tx1"/>
                </a:solidFill>
              </a:rPr>
              <a:t>단일값으로</a:t>
            </a:r>
            <a:r>
              <a:rPr lang="ko-KR" altLang="en-US" dirty="0">
                <a:solidFill>
                  <a:schemeClr val="tx1"/>
                </a:solidFill>
              </a:rPr>
              <a:t> 이루어짐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</a:rPr>
              <a:t>할당되는 </a:t>
            </a:r>
            <a:r>
              <a:rPr lang="ko-KR" altLang="en-US" dirty="0">
                <a:solidFill>
                  <a:schemeClr val="tx1"/>
                </a:solidFill>
              </a:rPr>
              <a:t>메모리 공간에 값을 직접 저장하는 </a:t>
            </a:r>
            <a:r>
              <a:rPr lang="ko-KR" altLang="en-US" dirty="0" smtClean="0">
                <a:solidFill>
                  <a:schemeClr val="tx1"/>
                </a:solidFill>
              </a:rPr>
              <a:t>타입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4. built-in </a:t>
            </a:r>
            <a:r>
              <a:rPr lang="ko-KR" altLang="en-US" dirty="0" smtClean="0">
                <a:solidFill>
                  <a:schemeClr val="tx1"/>
                </a:solidFill>
              </a:rPr>
              <a:t>타입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내장타입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988943" y="1628800"/>
            <a:ext cx="3888432" cy="4455359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rgbClr val="0070C0"/>
                </a:solidFill>
              </a:rPr>
              <a:t>Reference[</a:t>
            </a:r>
            <a:r>
              <a:rPr lang="ko-KR" altLang="en-US" b="1" dirty="0" smtClean="0">
                <a:solidFill>
                  <a:srgbClr val="0070C0"/>
                </a:solidFill>
              </a:rPr>
              <a:t>객체</a:t>
            </a:r>
            <a:r>
              <a:rPr lang="en-US" altLang="ko-KR" b="1" dirty="0" smtClean="0">
                <a:solidFill>
                  <a:srgbClr val="0070C0"/>
                </a:solidFill>
              </a:rPr>
              <a:t>, class]</a:t>
            </a:r>
            <a:r>
              <a:rPr lang="ko-KR" altLang="en-US" b="1" dirty="0" smtClean="0">
                <a:solidFill>
                  <a:srgbClr val="0070C0"/>
                </a:solidFill>
              </a:rPr>
              <a:t> 타입</a:t>
            </a:r>
            <a:endParaRPr lang="en-US" altLang="ko-KR" b="1" dirty="0" smtClean="0">
              <a:solidFill>
                <a:srgbClr val="0070C0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err="1" smtClean="0">
                <a:solidFill>
                  <a:schemeClr val="tx1"/>
                </a:solidFill>
              </a:rPr>
              <a:t>참조값을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나타내는 </a:t>
            </a:r>
            <a:r>
              <a:rPr lang="ko-KR" altLang="en-US" dirty="0" err="1" smtClean="0">
                <a:solidFill>
                  <a:schemeClr val="tx1"/>
                </a:solidFill>
              </a:rPr>
              <a:t>자료형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생성된 </a:t>
            </a:r>
            <a:r>
              <a:rPr lang="ko-KR" altLang="en-US" dirty="0">
                <a:solidFill>
                  <a:schemeClr val="tx1"/>
                </a:solidFill>
              </a:rPr>
              <a:t>객체를 가리키는 </a:t>
            </a:r>
            <a:r>
              <a:rPr lang="ko-KR" altLang="en-US" dirty="0" err="1" smtClean="0">
                <a:solidFill>
                  <a:schemeClr val="tx1"/>
                </a:solidFill>
              </a:rPr>
              <a:t>참조값을</a:t>
            </a:r>
            <a:r>
              <a:rPr lang="ko-KR" altLang="en-US" dirty="0" smtClean="0">
                <a:solidFill>
                  <a:schemeClr val="tx1"/>
                </a:solidFill>
              </a:rPr>
              <a:t> 나타냄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</a:rPr>
              <a:t>class </a:t>
            </a:r>
            <a:r>
              <a:rPr lang="ko-KR" altLang="en-US" dirty="0" smtClean="0">
                <a:solidFill>
                  <a:schemeClr val="tx1"/>
                </a:solidFill>
              </a:rPr>
              <a:t>및 </a:t>
            </a:r>
            <a:r>
              <a:rPr lang="en-US" altLang="ko-KR" dirty="0" smtClean="0">
                <a:solidFill>
                  <a:schemeClr val="tx1"/>
                </a:solidFill>
              </a:rPr>
              <a:t>interface</a:t>
            </a:r>
            <a:r>
              <a:rPr lang="ko-KR" altLang="en-US" dirty="0" smtClean="0">
                <a:solidFill>
                  <a:schemeClr val="tx1"/>
                </a:solidFill>
              </a:rPr>
              <a:t>를 기반으로 한 타입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사용자 정의 타입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참조타입의 </a:t>
            </a:r>
            <a:r>
              <a:rPr lang="en-US" altLang="ko-KR" dirty="0" smtClean="0">
                <a:solidFill>
                  <a:schemeClr val="tx1"/>
                </a:solidFill>
              </a:rPr>
              <a:t>default</a:t>
            </a:r>
            <a:r>
              <a:rPr lang="ko-KR" altLang="en-US" dirty="0" smtClean="0">
                <a:solidFill>
                  <a:schemeClr val="tx1"/>
                </a:solidFill>
              </a:rPr>
              <a:t>값 </a:t>
            </a:r>
            <a:r>
              <a:rPr lang="en-US" altLang="ko-KR" dirty="0" smtClean="0">
                <a:solidFill>
                  <a:schemeClr val="tx1"/>
                </a:solidFill>
              </a:rPr>
              <a:t>: null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꺾인 연결선 8"/>
          <p:cNvCxnSpPr>
            <a:endCxn id="7" idx="0"/>
          </p:cNvCxnSpPr>
          <p:nvPr/>
        </p:nvCxnSpPr>
        <p:spPr>
          <a:xfrm flipV="1">
            <a:off x="4648030" y="1628800"/>
            <a:ext cx="2285129" cy="317682"/>
          </a:xfrm>
          <a:prstGeom prst="bentConnector4">
            <a:avLst>
              <a:gd name="adj1" fmla="val 7459"/>
              <a:gd name="adj2" fmla="val 171959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endCxn id="6" idx="0"/>
          </p:cNvCxnSpPr>
          <p:nvPr/>
        </p:nvCxnSpPr>
        <p:spPr>
          <a:xfrm rot="10800000">
            <a:off x="2406379" y="1628801"/>
            <a:ext cx="2241655" cy="317685"/>
          </a:xfrm>
          <a:prstGeom prst="bentConnector4">
            <a:avLst>
              <a:gd name="adj1" fmla="val 5981"/>
              <a:gd name="adj2" fmla="val 171958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400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Primitive Type</a:t>
            </a:r>
            <a:r>
              <a:rPr lang="ko-KR" altLang="en-US" smtClean="0"/>
              <a:t>의</a:t>
            </a:r>
            <a:r>
              <a:rPr lang="en-US" altLang="ko-KR" smtClean="0"/>
              <a:t> </a:t>
            </a:r>
            <a:r>
              <a:rPr lang="ko-KR" altLang="en-US" smtClean="0"/>
              <a:t>종류</a:t>
            </a:r>
            <a:endParaRPr lang="ko-KR" altLang="en-US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446840726"/>
              </p:ext>
            </p:extLst>
          </p:nvPr>
        </p:nvGraphicFramePr>
        <p:xfrm>
          <a:off x="457200" y="1219200"/>
          <a:ext cx="8229600" cy="49530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295400"/>
                <a:gridCol w="1371600"/>
                <a:gridCol w="55626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 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이 름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할당크기 및 표현범위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논리형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 smtClean="0"/>
                        <a:t>boolean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1bit</a:t>
                      </a:r>
                      <a:r>
                        <a:rPr lang="en-US" altLang="ko-KR" baseline="0" smtClean="0"/>
                        <a:t> , true/false</a:t>
                      </a:r>
                      <a:endParaRPr lang="ko-KR" alt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문자형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char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16bit</a:t>
                      </a:r>
                      <a:r>
                        <a:rPr lang="en-US" altLang="ko-KR" baseline="0" smtClean="0"/>
                        <a:t> </a:t>
                      </a:r>
                      <a:r>
                        <a:rPr lang="en-US" altLang="ko-KR" baseline="0" err="1" smtClean="0"/>
                        <a:t>unicode</a:t>
                      </a:r>
                      <a:endParaRPr lang="ko-KR" altLang="en-US"/>
                    </a:p>
                  </a:txBody>
                  <a:tcPr anchor="ctr"/>
                </a:tc>
              </a:tr>
              <a:tr h="37084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정수형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byte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8bit, </a:t>
                      </a:r>
                    </a:p>
                    <a:p>
                      <a:pPr latinLnBrk="1"/>
                      <a:r>
                        <a:rPr lang="en-US" altLang="ko-KR" dirty="0" smtClean="0"/>
                        <a:t>-128 ~ 127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short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16bit</a:t>
                      </a:r>
                    </a:p>
                    <a:p>
                      <a:pPr latinLnBrk="1"/>
                      <a:r>
                        <a:rPr lang="en-US" altLang="ko-KR" smtClean="0"/>
                        <a:t>-32768  ~ 32767</a:t>
                      </a:r>
                      <a:endParaRPr lang="ko-KR" altLang="en-U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int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32bit </a:t>
                      </a:r>
                    </a:p>
                    <a:p>
                      <a:pPr latinLnBrk="1"/>
                      <a:r>
                        <a:rPr lang="en-US" altLang="ko-KR" smtClean="0"/>
                        <a:t>-2147483648</a:t>
                      </a:r>
                      <a:r>
                        <a:rPr lang="en-US" altLang="ko-KR" baseline="0" smtClean="0"/>
                        <a:t> ~ </a:t>
                      </a:r>
                      <a:r>
                        <a:rPr lang="en-US" altLang="ko-KR" smtClean="0"/>
                        <a:t>2147483647</a:t>
                      </a:r>
                      <a:endParaRPr lang="ko-KR" altLang="en-U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long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64bit</a:t>
                      </a:r>
                    </a:p>
                    <a:p>
                      <a:pPr latinLnBrk="1"/>
                      <a:r>
                        <a:rPr lang="en-US" altLang="ko-KR" dirty="0" smtClean="0"/>
                        <a:t>-9223372036854775808</a:t>
                      </a:r>
                      <a:r>
                        <a:rPr lang="en-US" altLang="ko-KR" baseline="0" dirty="0" smtClean="0"/>
                        <a:t> ~ </a:t>
                      </a:r>
                      <a:r>
                        <a:rPr lang="en-US" altLang="ko-KR" dirty="0" smtClean="0"/>
                        <a:t>9223372036854775808</a:t>
                      </a:r>
                      <a:r>
                        <a:rPr lang="en-US" altLang="ko-KR" baseline="0" dirty="0" smtClean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err="1" smtClean="0"/>
                        <a:t>실수형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float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32bit</a:t>
                      </a:r>
                    </a:p>
                    <a:p>
                      <a:pPr latinLnBrk="1"/>
                      <a:r>
                        <a:rPr lang="en-US" altLang="ko-KR" smtClean="0"/>
                        <a:t>IEEE 754</a:t>
                      </a:r>
                      <a:r>
                        <a:rPr lang="en-US" altLang="ko-KR" baseline="0" smtClean="0"/>
                        <a:t> single </a:t>
                      </a:r>
                      <a:r>
                        <a:rPr lang="ko-KR" altLang="en-US" baseline="0" smtClean="0"/>
                        <a:t>표준을 따름</a:t>
                      </a:r>
                      <a:endParaRPr lang="ko-KR" altLang="en-U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double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64bit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IEEE 754</a:t>
                      </a:r>
                      <a:r>
                        <a:rPr lang="en-US" altLang="ko-KR" baseline="0" smtClean="0"/>
                        <a:t> double </a:t>
                      </a:r>
                      <a:r>
                        <a:rPr lang="ko-KR" altLang="en-US" baseline="0" smtClean="0"/>
                        <a:t>표준을 따름</a:t>
                      </a:r>
                      <a:endParaRPr lang="ko-KR" altLang="en-US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4860032" y="692696"/>
            <a:ext cx="3384376" cy="43204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“String” /  ‘char‘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9172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자료형 </a:t>
            </a:r>
            <a:r>
              <a:rPr lang="ko-KR" altLang="en-US" smtClean="0"/>
              <a:t>변환</a:t>
            </a:r>
            <a:r>
              <a:rPr lang="en-US" altLang="ko-KR" smtClean="0"/>
              <a:t>[</a:t>
            </a:r>
            <a:r>
              <a:rPr lang="ko-KR" altLang="en-US" smtClean="0"/>
              <a:t>타입 변환</a:t>
            </a:r>
            <a:r>
              <a:rPr lang="en-US" altLang="ko-KR" smtClean="0"/>
              <a:t>]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444972" y="1638347"/>
            <a:ext cx="3947008" cy="410234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srgbClr val="0070C0"/>
                </a:solidFill>
              </a:rPr>
              <a:t>자동 </a:t>
            </a:r>
            <a:r>
              <a:rPr lang="ko-KR" altLang="en-US" b="1" dirty="0" err="1" smtClean="0">
                <a:solidFill>
                  <a:srgbClr val="0070C0"/>
                </a:solidFill>
              </a:rPr>
              <a:t>형변환</a:t>
            </a:r>
            <a:endParaRPr lang="en-US" altLang="ko-KR" b="1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Up casting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dirty="0"/>
              <a:t>작은 타입에서 큰 타입으로의 형 변환은 자동으로</a:t>
            </a:r>
            <a:r>
              <a:rPr lang="en-US" altLang="ko-KR" dirty="0"/>
              <a:t>(</a:t>
            </a:r>
            <a:r>
              <a:rPr lang="ko-KR" altLang="en-US" dirty="0"/>
              <a:t>묵시적으로</a:t>
            </a:r>
            <a:r>
              <a:rPr lang="en-US" altLang="ko-KR" dirty="0"/>
              <a:t>) </a:t>
            </a:r>
            <a:r>
              <a:rPr lang="ko-KR" altLang="en-US" dirty="0"/>
              <a:t>변환됨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Data </a:t>
            </a:r>
            <a:r>
              <a:rPr lang="ko-KR" altLang="en-US" dirty="0"/>
              <a:t>손실 발생하지 </a:t>
            </a:r>
            <a:r>
              <a:rPr lang="ko-KR" altLang="en-US" dirty="0" smtClean="0"/>
              <a:t>않음</a:t>
            </a:r>
            <a:endParaRPr lang="en-US" altLang="ko-KR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5004048" y="1638347"/>
            <a:ext cx="3888432" cy="410234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smtClean="0">
                <a:solidFill>
                  <a:srgbClr val="0070C0"/>
                </a:solidFill>
              </a:rPr>
              <a:t>명시적인 형변환</a:t>
            </a:r>
            <a:endParaRPr lang="en-US" altLang="ko-KR" b="1" smtClean="0">
              <a:solidFill>
                <a:srgbClr val="0070C0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mtClean="0">
              <a:solidFill>
                <a:schemeClr val="tx1"/>
              </a:solidFill>
            </a:endParaRPr>
          </a:p>
          <a:p>
            <a:pPr marL="342900" lvl="1" indent="-342900">
              <a:lnSpc>
                <a:spcPct val="150000"/>
              </a:lnSpc>
              <a:buAutoNum type="arabicPeriod"/>
            </a:pPr>
            <a:r>
              <a:rPr lang="en-US" altLang="ko-KR" smtClean="0"/>
              <a:t>Down casting</a:t>
            </a:r>
          </a:p>
          <a:p>
            <a:pPr marL="342900" lvl="1" indent="-342900">
              <a:lnSpc>
                <a:spcPct val="150000"/>
              </a:lnSpc>
              <a:buAutoNum type="arabicPeriod"/>
            </a:pPr>
            <a:r>
              <a:rPr lang="ko-KR" altLang="en-US" smtClean="0"/>
              <a:t>큰 </a:t>
            </a:r>
            <a:r>
              <a:rPr lang="ko-KR" altLang="en-US"/>
              <a:t>타입에서 작은 타입으로의 형 </a:t>
            </a:r>
            <a:r>
              <a:rPr lang="ko-KR" altLang="en-US" smtClean="0"/>
              <a:t>변환</a:t>
            </a:r>
            <a:endParaRPr lang="en-US" altLang="ko-KR" smtClean="0"/>
          </a:p>
          <a:p>
            <a:pPr marL="342900" lvl="1" indent="-342900">
              <a:lnSpc>
                <a:spcPct val="150000"/>
              </a:lnSpc>
              <a:buAutoNum type="arabicPeriod"/>
            </a:pPr>
            <a:r>
              <a:rPr lang="en-US" altLang="ko-KR" smtClean="0"/>
              <a:t>Data </a:t>
            </a:r>
            <a:r>
              <a:rPr lang="ko-KR" altLang="en-US"/>
              <a:t>손실 발생할 수 </a:t>
            </a:r>
            <a:r>
              <a:rPr lang="ko-KR" altLang="en-US" smtClean="0"/>
              <a:t>있음</a:t>
            </a:r>
            <a:endParaRPr lang="en-US" altLang="ko-KR" smtClean="0"/>
          </a:p>
          <a:p>
            <a:pPr marL="342900" lvl="1" indent="-342900">
              <a:lnSpc>
                <a:spcPct val="150000"/>
              </a:lnSpc>
              <a:buAutoNum type="arabicPeriod"/>
            </a:pP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" name="꺾인 연결선 8"/>
          <p:cNvCxnSpPr>
            <a:endCxn id="7" idx="0"/>
          </p:cNvCxnSpPr>
          <p:nvPr/>
        </p:nvCxnSpPr>
        <p:spPr>
          <a:xfrm flipV="1">
            <a:off x="4665369" y="1638347"/>
            <a:ext cx="2282895" cy="617760"/>
          </a:xfrm>
          <a:prstGeom prst="bentConnector4">
            <a:avLst>
              <a:gd name="adj1" fmla="val 7418"/>
              <a:gd name="adj2" fmla="val 137005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endCxn id="6" idx="0"/>
          </p:cNvCxnSpPr>
          <p:nvPr/>
        </p:nvCxnSpPr>
        <p:spPr>
          <a:xfrm rot="10800000">
            <a:off x="2418477" y="1638347"/>
            <a:ext cx="2246895" cy="617760"/>
          </a:xfrm>
          <a:prstGeom prst="bentConnector4">
            <a:avLst>
              <a:gd name="adj1" fmla="val 6084"/>
              <a:gd name="adj2" fmla="val 137005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903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자료형의</a:t>
            </a:r>
            <a:r>
              <a:rPr lang="ko-KR" altLang="en-US"/>
              <a:t> </a:t>
            </a:r>
            <a:r>
              <a:rPr lang="ko-KR" altLang="en-US" smtClean="0"/>
              <a:t>유형 </a:t>
            </a:r>
            <a:r>
              <a:rPr lang="en-US" altLang="ko-KR" smtClean="0"/>
              <a:t>- Primitive Type</a:t>
            </a:r>
            <a:r>
              <a:rPr lang="ko-KR" altLang="en-US" smtClean="0"/>
              <a:t>의</a:t>
            </a:r>
            <a:r>
              <a:rPr lang="en-US" altLang="ko-KR" smtClean="0"/>
              <a:t> </a:t>
            </a:r>
            <a:r>
              <a:rPr lang="ko-KR" altLang="en-US" smtClean="0"/>
              <a:t>종류</a:t>
            </a:r>
            <a:endParaRPr lang="ko-KR" altLang="en-US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118441782"/>
              </p:ext>
            </p:extLst>
          </p:nvPr>
        </p:nvGraphicFramePr>
        <p:xfrm>
          <a:off x="539552" y="1196749"/>
          <a:ext cx="8229600" cy="5124747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74440"/>
                <a:gridCol w="1069776"/>
                <a:gridCol w="1738536"/>
                <a:gridCol w="2417440"/>
                <a:gridCol w="2129408"/>
              </a:tblGrid>
              <a:tr h="39438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구 분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이 름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문법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형변환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9438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자동형변환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명시적인 형변환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</a:tr>
              <a:tr h="3943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논리형</a:t>
                      </a:r>
                      <a:endParaRPr lang="ko-KR" altLang="en-US" sz="1600" b="1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err="1" smtClean="0"/>
                        <a:t>boolean</a:t>
                      </a:r>
                      <a:endParaRPr lang="ko-KR" altLang="en-US" sz="1600" b="1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smtClean="0"/>
                        <a:t>boolean</a:t>
                      </a:r>
                      <a:r>
                        <a:rPr lang="en-US" altLang="ko-KR" sz="1600" baseline="0" smtClean="0"/>
                        <a:t> var = true;</a:t>
                      </a:r>
                      <a:endParaRPr lang="ko-KR" altLang="en-US" sz="1600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400" smtClean="0"/>
                        <a:t>형번환 불가</a:t>
                      </a:r>
                      <a:endParaRPr lang="ko-KR" altLang="en-US" sz="1400" b="1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</a:tr>
              <a:tr h="5510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문자형</a:t>
                      </a:r>
                      <a:endParaRPr lang="ko-KR" altLang="en-US" sz="1600" b="1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char</a:t>
                      </a:r>
                      <a:endParaRPr lang="ko-KR" altLang="en-US" sz="1600" b="1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char</a:t>
                      </a:r>
                      <a:r>
                        <a:rPr lang="en-US" altLang="ko-KR" sz="1600" baseline="0" smtClean="0"/>
                        <a:t> var = ‘a’;</a:t>
                      </a:r>
                    </a:p>
                    <a:p>
                      <a:pPr latinLnBrk="1"/>
                      <a:r>
                        <a:rPr lang="en-US" altLang="ko-KR" sz="1600" baseline="0" smtClean="0"/>
                        <a:t>char var = ‘</a:t>
                      </a:r>
                      <a:r>
                        <a:rPr lang="ko-KR" altLang="en-US" sz="1600" baseline="0" smtClean="0"/>
                        <a:t>가</a:t>
                      </a:r>
                      <a:r>
                        <a:rPr lang="en-US" altLang="ko-KR" sz="1600" baseline="0" smtClean="0"/>
                        <a:t>’;</a:t>
                      </a:r>
                      <a:endParaRPr lang="ko-KR" altLang="en-US" sz="1600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byte</a:t>
                      </a:r>
                      <a:r>
                        <a:rPr lang="en-US" altLang="ko-KR" sz="1400" baseline="0" smtClean="0"/>
                        <a:t> var1 = 3;</a:t>
                      </a:r>
                    </a:p>
                    <a:p>
                      <a:pPr latinLnBrk="1"/>
                      <a:r>
                        <a:rPr lang="en-US" altLang="ko-KR" sz="1400" smtClean="0"/>
                        <a:t>char var2 = var1;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char var1 = ‘A’;</a:t>
                      </a:r>
                    </a:p>
                    <a:p>
                      <a:pPr latinLnBrk="1"/>
                      <a:r>
                        <a:rPr lang="en-US" altLang="ko-KR" sz="1400" smtClean="0"/>
                        <a:t>int var2 = var1;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551058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정수형</a:t>
                      </a:r>
                      <a:endParaRPr lang="ko-KR" altLang="en-US" sz="1600" b="1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byte</a:t>
                      </a:r>
                      <a:endParaRPr lang="ko-KR" altLang="en-US" sz="1600" b="1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byte var = 1;</a:t>
                      </a:r>
                      <a:endParaRPr lang="ko-KR" altLang="en-US" sz="1600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smtClean="0"/>
                        <a:t>byte</a:t>
                      </a:r>
                      <a:r>
                        <a:rPr lang="en-US" altLang="ko-KR" sz="1400" baseline="0" smtClean="0"/>
                        <a:t> var1 =3;</a:t>
                      </a:r>
                    </a:p>
                    <a:p>
                      <a:pPr algn="l" latinLnBrk="1"/>
                      <a:r>
                        <a:rPr lang="en-US" altLang="ko-KR" sz="1400" baseline="0" smtClean="0"/>
                        <a:t>int var2 = var;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smtClean="0"/>
                        <a:t>int var1</a:t>
                      </a:r>
                      <a:r>
                        <a:rPr lang="en-US" altLang="ko-KR" sz="1400" baseline="0" smtClean="0"/>
                        <a:t> = 3;</a:t>
                      </a:r>
                    </a:p>
                    <a:p>
                      <a:pPr algn="l" latinLnBrk="1"/>
                      <a:r>
                        <a:rPr lang="en-US" altLang="ko-KR" sz="1400" smtClean="0"/>
                        <a:t>byte var2 = (byte)var1;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55105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short</a:t>
                      </a:r>
                      <a:endParaRPr lang="ko-KR" altLang="en-US" sz="1600" b="1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short</a:t>
                      </a:r>
                      <a:r>
                        <a:rPr lang="en-US" altLang="ko-KR" sz="1600" baseline="0" smtClean="0"/>
                        <a:t> var = 1;</a:t>
                      </a:r>
                      <a:endParaRPr lang="ko-KR" altLang="en-US" sz="1600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short var1 = 3;</a:t>
                      </a:r>
                    </a:p>
                    <a:p>
                      <a:pPr latinLnBrk="1"/>
                      <a:r>
                        <a:rPr lang="en-US" altLang="ko-KR" sz="1400" smtClean="0"/>
                        <a:t>int var2 = var1;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smtClean="0"/>
                        <a:t>int </a:t>
                      </a:r>
                      <a:r>
                        <a:rPr lang="en-US" altLang="ko-KR" sz="1400" smtClean="0"/>
                        <a:t>var1 = 3;</a:t>
                      </a:r>
                    </a:p>
                    <a:p>
                      <a:pPr latinLnBrk="1"/>
                      <a:r>
                        <a:rPr lang="en-US" altLang="ko-KR" sz="1400" smtClean="0"/>
                        <a:t>short var2 = (short)var1;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55105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err="1" smtClean="0"/>
                        <a:t>int</a:t>
                      </a:r>
                      <a:endParaRPr lang="ko-KR" altLang="en-US" sz="1600" b="1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int var = 1;</a:t>
                      </a:r>
                      <a:endParaRPr lang="ko-KR" altLang="en-US" sz="1600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int var1</a:t>
                      </a:r>
                      <a:r>
                        <a:rPr lang="en-US" altLang="ko-KR" sz="1400" baseline="0" smtClean="0"/>
                        <a:t> = 3;</a:t>
                      </a:r>
                    </a:p>
                    <a:p>
                      <a:pPr latinLnBrk="1"/>
                      <a:r>
                        <a:rPr lang="en-US" altLang="ko-KR" sz="1400" baseline="0" smtClean="0"/>
                        <a:t>doble var2 = var1;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smtClean="0"/>
                        <a:t>long var1 = 3;</a:t>
                      </a:r>
                    </a:p>
                    <a:p>
                      <a:pPr latinLnBrk="1"/>
                      <a:r>
                        <a:rPr lang="en-US" altLang="ko-KR" sz="1400" baseline="0" smtClean="0"/>
                        <a:t>int var2 = (int)var1;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55105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long</a:t>
                      </a:r>
                      <a:endParaRPr lang="ko-KR" altLang="en-US" sz="1600" b="1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long var = 1;</a:t>
                      </a:r>
                      <a:endParaRPr lang="ko-KR" altLang="en-US" sz="1600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long</a:t>
                      </a:r>
                      <a:r>
                        <a:rPr lang="en-US" altLang="ko-KR" sz="1400" baseline="0" smtClean="0"/>
                        <a:t> var1 = 3;</a:t>
                      </a:r>
                    </a:p>
                    <a:p>
                      <a:pPr latinLnBrk="1"/>
                      <a:r>
                        <a:rPr lang="en-US" altLang="ko-KR" sz="1400" smtClean="0"/>
                        <a:t>float var2 = var1;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float var1 =</a:t>
                      </a:r>
                      <a:r>
                        <a:rPr lang="en-US" altLang="ko-KR" sz="1400" baseline="0" smtClean="0"/>
                        <a:t> 3.4F;</a:t>
                      </a:r>
                    </a:p>
                    <a:p>
                      <a:pPr latinLnBrk="1"/>
                      <a:r>
                        <a:rPr lang="en-US" altLang="ko-KR" sz="1400" baseline="0" smtClean="0"/>
                        <a:t>long var2 = (long)var1;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55105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err="1" smtClean="0"/>
                        <a:t>실수형</a:t>
                      </a:r>
                      <a:endParaRPr lang="ko-KR" altLang="en-US" sz="1600" b="1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float</a:t>
                      </a:r>
                      <a:endParaRPr lang="ko-KR" altLang="en-US" sz="1600" b="1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float </a:t>
                      </a:r>
                      <a:r>
                        <a:rPr lang="en-US" altLang="ko-KR" sz="1600" dirty="0" err="1" smtClean="0"/>
                        <a:t>var</a:t>
                      </a:r>
                      <a:r>
                        <a:rPr lang="en-US" altLang="ko-KR" sz="1600" dirty="0" smtClean="0"/>
                        <a:t> = </a:t>
                      </a:r>
                      <a:r>
                        <a:rPr lang="en-US" altLang="ko-KR" sz="1600" dirty="0" smtClean="0"/>
                        <a:t>1.7f;</a:t>
                      </a:r>
                      <a:r>
                        <a:rPr lang="en-US" altLang="ko-KR" sz="1600" baseline="0" dirty="0" smtClean="0"/>
                        <a:t>  </a:t>
                      </a:r>
                      <a:endParaRPr lang="en-US" altLang="ko-KR" sz="16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float </a:t>
                      </a:r>
                      <a:r>
                        <a:rPr lang="en-US" altLang="ko-KR" sz="1600" baseline="0" dirty="0" err="1" smtClean="0"/>
                        <a:t>var</a:t>
                      </a:r>
                      <a:r>
                        <a:rPr lang="en-US" altLang="ko-KR" sz="1600" baseline="0" dirty="0" smtClean="0"/>
                        <a:t> = 1.7F;</a:t>
                      </a:r>
                      <a:endParaRPr lang="ko-KR" altLang="en-US" sz="1600" dirty="0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/>
                        <a:t>모든 정수는 </a:t>
                      </a:r>
                      <a:r>
                        <a:rPr lang="en-US" altLang="ko-KR" sz="1400" smtClean="0"/>
                        <a:t>float</a:t>
                      </a:r>
                      <a:r>
                        <a:rPr lang="ko-KR" altLang="en-US" sz="1400" smtClean="0"/>
                        <a:t>과 </a:t>
                      </a:r>
                      <a:r>
                        <a:rPr lang="en-US" altLang="ko-KR" sz="1400" smtClean="0"/>
                        <a:t>double</a:t>
                      </a:r>
                      <a:r>
                        <a:rPr lang="en-US" altLang="ko-KR" sz="1400" baseline="0" smtClean="0"/>
                        <a:t> </a:t>
                      </a:r>
                      <a:r>
                        <a:rPr lang="ko-KR" altLang="en-US" sz="1400" smtClean="0"/>
                        <a:t>타입에 자동 형변환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/>
                        <a:t>모든 실수는 모든 정수에 명시적인</a:t>
                      </a:r>
                      <a:r>
                        <a:rPr lang="ko-KR" altLang="en-US" sz="1400" baseline="0" smtClean="0"/>
                        <a:t> 형변환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55105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double</a:t>
                      </a:r>
                      <a:endParaRPr lang="ko-KR" altLang="en-US" sz="1600" b="1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double </a:t>
                      </a:r>
                      <a:r>
                        <a:rPr lang="en-US" altLang="ko-KR" sz="1600" dirty="0" err="1" smtClean="0"/>
                        <a:t>var</a:t>
                      </a:r>
                      <a:r>
                        <a:rPr lang="en-US" altLang="ko-KR" sz="1600" dirty="0" smtClean="0"/>
                        <a:t> =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en-US" altLang="ko-KR" sz="1600" baseline="0" dirty="0" smtClean="0"/>
                        <a:t>3.5D; </a:t>
                      </a:r>
                      <a:endParaRPr lang="en-US" altLang="ko-KR" sz="16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double </a:t>
                      </a:r>
                      <a:r>
                        <a:rPr lang="en-US" altLang="ko-KR" sz="1600" baseline="0" dirty="0" err="1" smtClean="0"/>
                        <a:t>var</a:t>
                      </a:r>
                      <a:r>
                        <a:rPr lang="en-US" altLang="ko-KR" sz="1600" baseline="0" dirty="0" smtClean="0"/>
                        <a:t> = </a:t>
                      </a:r>
                      <a:r>
                        <a:rPr lang="en-US" altLang="ko-KR" sz="1600" baseline="0" dirty="0" smtClean="0"/>
                        <a:t>3.5d</a:t>
                      </a:r>
                      <a:r>
                        <a:rPr lang="en-US" altLang="ko-KR" sz="1600" baseline="0" dirty="0" smtClean="0"/>
                        <a:t>;</a:t>
                      </a:r>
                      <a:endParaRPr lang="ko-KR" altLang="en-US" sz="1600" dirty="0" smtClean="0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mtClean="0"/>
                        <a:t>float var1 = 3.5f;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mtClean="0"/>
                        <a:t>double var2 = var1;</a:t>
                      </a:r>
                      <a:endParaRPr lang="ko-KR" altLang="en-US" sz="140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mtClean="0"/>
                        <a:t>double</a:t>
                      </a:r>
                      <a:r>
                        <a:rPr lang="en-US" altLang="ko-KR" sz="1400" baseline="0" smtClean="0"/>
                        <a:t> var1 = 3.5;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smtClean="0"/>
                        <a:t>float var2 = (float)var1;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/>
          <a:lstStyle/>
          <a:p>
            <a:r>
              <a:rPr lang="ko-KR" altLang="en-US" dirty="0" smtClean="0"/>
              <a:t>각 </a:t>
            </a:r>
            <a:r>
              <a:rPr lang="ko-KR" altLang="en-US" dirty="0" err="1" smtClean="0"/>
              <a:t>타입별</a:t>
            </a:r>
            <a:r>
              <a:rPr lang="ko-KR" altLang="en-US" dirty="0" smtClean="0"/>
              <a:t> 초기화 </a:t>
            </a:r>
            <a:r>
              <a:rPr lang="ko-KR" altLang="en-US" dirty="0" smtClean="0"/>
              <a:t>데이터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생성되는 객체가 보유한 멤버 변수들이 메모리에 자동 초기화 되는 기본 값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  <p:graphicFrame>
        <p:nvGraphicFramePr>
          <p:cNvPr id="5" name="Group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40820"/>
              </p:ext>
            </p:extLst>
          </p:nvPr>
        </p:nvGraphicFramePr>
        <p:xfrm>
          <a:off x="1691680" y="1196752"/>
          <a:ext cx="6408711" cy="3931920"/>
        </p:xfrm>
        <a:graphic>
          <a:graphicData uri="http://schemas.openxmlformats.org/drawingml/2006/table">
            <a:tbl>
              <a:tblPr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{BC89EF96-8CEA-46FF-86C4-4CE0E7609802}</a:tableStyleId>
              </a:tblPr>
              <a:tblGrid>
                <a:gridCol w="3383482"/>
                <a:gridCol w="3025229"/>
              </a:tblGrid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Data type</a:t>
                      </a:r>
                      <a:endParaRPr kumimoji="1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Default value</a:t>
                      </a:r>
                      <a:endParaRPr kumimoji="1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boolean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false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char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‘\u0000</a:t>
                      </a: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’  </a:t>
                      </a:r>
                      <a:r>
                        <a:rPr kumimoji="1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널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byte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short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int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long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0L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float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0.0f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double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0.0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Reference data type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null – </a:t>
                      </a:r>
                      <a:r>
                        <a:rPr kumimoji="1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참조하는 객체가 없습니다 의미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339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 타입 활용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827584" y="3501006"/>
            <a:ext cx="1982033" cy="72008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변수 </a:t>
            </a:r>
            <a:endParaRPr lang="en-US" altLang="ko-KR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588224" y="3501006"/>
            <a:ext cx="2448272" cy="1812037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ctr"/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메소드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marL="0" lvl="1"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parameter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또는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{} body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선언되는 로컬 변수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타입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반환 타입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0" lvl="1" algn="ctr"/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" name="꺾인 연결선 8"/>
          <p:cNvCxnSpPr>
            <a:stCxn id="19" idx="2"/>
            <a:endCxn id="7" idx="0"/>
          </p:cNvCxnSpPr>
          <p:nvPr/>
        </p:nvCxnSpPr>
        <p:spPr>
          <a:xfrm rot="16200000" flipH="1">
            <a:off x="5724401" y="1413047"/>
            <a:ext cx="1080122" cy="3095795"/>
          </a:xfrm>
          <a:prstGeom prst="bentConnector3">
            <a:avLst>
              <a:gd name="adj1" fmla="val 50000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19" idx="2"/>
            <a:endCxn id="6" idx="0"/>
          </p:cNvCxnSpPr>
          <p:nvPr/>
        </p:nvCxnSpPr>
        <p:spPr>
          <a:xfrm rot="5400000">
            <a:off x="2727522" y="1511963"/>
            <a:ext cx="1080122" cy="2897964"/>
          </a:xfrm>
          <a:prstGeom prst="bentConnector3">
            <a:avLst>
              <a:gd name="adj1" fmla="val 50000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3218967" y="1772814"/>
            <a:ext cx="2995195" cy="64807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데이터 타입 활용 영역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348083" y="4797152"/>
            <a:ext cx="1271589" cy="72008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멤버 변수</a:t>
            </a:r>
            <a:endParaRPr lang="en-US" altLang="ko-KR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1982829" y="4797152"/>
            <a:ext cx="1380153" cy="72008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로컬 변수</a:t>
            </a:r>
            <a:endParaRPr lang="en-US" altLang="ko-KR" dirty="0"/>
          </a:p>
        </p:txBody>
      </p:sp>
      <p:cxnSp>
        <p:nvCxnSpPr>
          <p:cNvPr id="55" name="꺾인 연결선 54"/>
          <p:cNvCxnSpPr>
            <a:stCxn id="52" idx="0"/>
            <a:endCxn id="6" idx="2"/>
          </p:cNvCxnSpPr>
          <p:nvPr/>
        </p:nvCxnSpPr>
        <p:spPr>
          <a:xfrm rot="5400000" flipH="1" flipV="1">
            <a:off x="1113206" y="4091758"/>
            <a:ext cx="576066" cy="834723"/>
          </a:xfrm>
          <a:prstGeom prst="bentConnector3">
            <a:avLst>
              <a:gd name="adj1" fmla="val 50000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53" idx="0"/>
            <a:endCxn id="6" idx="2"/>
          </p:cNvCxnSpPr>
          <p:nvPr/>
        </p:nvCxnSpPr>
        <p:spPr>
          <a:xfrm rot="16200000" flipV="1">
            <a:off x="1957721" y="4081966"/>
            <a:ext cx="576066" cy="854305"/>
          </a:xfrm>
          <a:prstGeom prst="bentConnector3">
            <a:avLst/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3744456" y="3501004"/>
            <a:ext cx="2123687" cy="1800203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ctr"/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생성자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parameter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또는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{} body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선언되는 로컬 변수 타입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" name="직선 화살표 연결선 9"/>
          <p:cNvCxnSpPr>
            <a:endCxn id="14" idx="0"/>
          </p:cNvCxnSpPr>
          <p:nvPr/>
        </p:nvCxnSpPr>
        <p:spPr>
          <a:xfrm flipH="1">
            <a:off x="4806300" y="2960944"/>
            <a:ext cx="68304" cy="540060"/>
          </a:xfrm>
          <a:prstGeom prst="straightConnector1">
            <a:avLst/>
          </a:prstGeom>
          <a:ln>
            <a:noFill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6" idx="0"/>
            <a:endCxn id="19" idx="2"/>
          </p:cNvCxnSpPr>
          <p:nvPr/>
        </p:nvCxnSpPr>
        <p:spPr>
          <a:xfrm rot="5400000" flipH="1" flipV="1">
            <a:off x="2727522" y="1511963"/>
            <a:ext cx="1080122" cy="289796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19" idx="2"/>
            <a:endCxn id="7" idx="0"/>
          </p:cNvCxnSpPr>
          <p:nvPr/>
        </p:nvCxnSpPr>
        <p:spPr>
          <a:xfrm rot="16200000" flipH="1">
            <a:off x="5724401" y="1413047"/>
            <a:ext cx="1080122" cy="309579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19" idx="2"/>
            <a:endCxn id="14" idx="0"/>
          </p:cNvCxnSpPr>
          <p:nvPr/>
        </p:nvCxnSpPr>
        <p:spPr>
          <a:xfrm>
            <a:off x="4716565" y="2420884"/>
            <a:ext cx="89735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6" idx="2"/>
          </p:cNvCxnSpPr>
          <p:nvPr/>
        </p:nvCxnSpPr>
        <p:spPr>
          <a:xfrm flipH="1">
            <a:off x="1127893" y="4221086"/>
            <a:ext cx="690708" cy="576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835696" y="4221087"/>
            <a:ext cx="837209" cy="576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1578300" y="5569329"/>
            <a:ext cx="1271589" cy="72008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static </a:t>
            </a:r>
            <a:r>
              <a:rPr lang="ko-KR" altLang="en-US" smtClean="0"/>
              <a:t>변수</a:t>
            </a:r>
            <a:endParaRPr lang="en-US" altLang="ko-KR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155905" y="5581316"/>
            <a:ext cx="1271589" cy="72008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instance</a:t>
            </a:r>
          </a:p>
          <a:p>
            <a:pPr algn="ctr"/>
            <a:r>
              <a:rPr lang="ko-KR" altLang="en-US" smtClean="0"/>
              <a:t>변수</a:t>
            </a:r>
            <a:endParaRPr lang="en-US" altLang="ko-KR"/>
          </a:p>
        </p:txBody>
      </p:sp>
      <p:cxnSp>
        <p:nvCxnSpPr>
          <p:cNvPr id="30" name="직선 연결선 29"/>
          <p:cNvCxnSpPr/>
          <p:nvPr/>
        </p:nvCxnSpPr>
        <p:spPr>
          <a:xfrm flipH="1">
            <a:off x="437817" y="5313042"/>
            <a:ext cx="690708" cy="576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145620" y="5313043"/>
            <a:ext cx="837209" cy="576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31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517" y="1450412"/>
            <a:ext cx="5472609" cy="4608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데이터 타입 활용 실전예제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141670" y="1648346"/>
            <a:ext cx="648072" cy="36004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658357" y="2955075"/>
            <a:ext cx="3312368" cy="36004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069662" y="4474748"/>
            <a:ext cx="588695" cy="36004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365806" y="5194828"/>
            <a:ext cx="588695" cy="36004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6480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변 수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45828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변수 선언 및 호출 문법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</a:rPr>
              <a:t>선언 </a:t>
            </a:r>
            <a:r>
              <a:rPr lang="en-US" altLang="ko-KR" dirty="0" smtClean="0">
                <a:latin typeface="+mn-ea"/>
              </a:rPr>
              <a:t>syntax</a:t>
            </a:r>
          </a:p>
          <a:p>
            <a:pPr lvl="1"/>
            <a:r>
              <a:rPr lang="en-US" altLang="ko-KR" dirty="0" smtClean="0">
                <a:latin typeface="+mn-ea"/>
              </a:rPr>
              <a:t>[</a:t>
            </a:r>
            <a:r>
              <a:rPr lang="en-US" altLang="ko-KR" b="1" dirty="0" err="1" smtClean="0">
                <a:latin typeface="+mn-ea"/>
              </a:rPr>
              <a:t>accessModifier</a:t>
            </a:r>
            <a:r>
              <a:rPr lang="en-US" altLang="ko-KR" dirty="0" smtClean="0">
                <a:latin typeface="+mn-ea"/>
              </a:rPr>
              <a:t>][</a:t>
            </a:r>
            <a:r>
              <a:rPr lang="en-US" altLang="ko-KR" b="1" dirty="0" err="1" smtClean="0">
                <a:latin typeface="+mn-ea"/>
              </a:rPr>
              <a:t>userModifier</a:t>
            </a:r>
            <a:r>
              <a:rPr lang="en-US" altLang="ko-KR" dirty="0" smtClean="0">
                <a:latin typeface="+mn-ea"/>
              </a:rPr>
              <a:t>] </a:t>
            </a:r>
            <a:r>
              <a:rPr lang="ko-KR" altLang="en-US" b="1" dirty="0" smtClean="0">
                <a:latin typeface="+mn-ea"/>
              </a:rPr>
              <a:t>타입</a:t>
            </a:r>
            <a:r>
              <a:rPr lang="en-US" altLang="ko-KR" b="1" dirty="0" smtClean="0">
                <a:latin typeface="+mn-ea"/>
              </a:rPr>
              <a:t> </a:t>
            </a:r>
            <a:r>
              <a:rPr lang="ko-KR" altLang="en-US" b="1" dirty="0" err="1" smtClean="0">
                <a:latin typeface="+mn-ea"/>
              </a:rPr>
              <a:t>변수명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[=</a:t>
            </a:r>
            <a:r>
              <a:rPr lang="ko-KR" altLang="en-US" dirty="0" smtClean="0">
                <a:latin typeface="+mn-ea"/>
              </a:rPr>
              <a:t>초기값</a:t>
            </a:r>
            <a:r>
              <a:rPr lang="en-US" altLang="ko-KR" dirty="0" smtClean="0">
                <a:latin typeface="+mn-ea"/>
              </a:rPr>
              <a:t>]</a:t>
            </a:r>
            <a:r>
              <a:rPr lang="en-US" altLang="ko-KR" b="1" dirty="0" smtClean="0">
                <a:latin typeface="+mn-ea"/>
              </a:rPr>
              <a:t>;</a:t>
            </a:r>
          </a:p>
          <a:p>
            <a:pPr lvl="1"/>
            <a:endParaRPr lang="en-US" altLang="ko-KR" b="1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예 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b="1" dirty="0" smtClean="0">
                <a:latin typeface="+mn-ea"/>
              </a:rPr>
              <a:t>상수 선언 문법</a:t>
            </a:r>
            <a:endParaRPr lang="en-US" altLang="ko-KR" b="1" dirty="0" smtClean="0">
              <a:latin typeface="+mn-ea"/>
            </a:endParaRPr>
          </a:p>
          <a:p>
            <a:pPr lvl="2"/>
            <a:r>
              <a:rPr lang="en-US" altLang="ko-KR" b="1" dirty="0" smtClean="0">
                <a:latin typeface="+mn-ea"/>
              </a:rPr>
              <a:t>public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b="1" dirty="0" smtClean="0">
                <a:latin typeface="+mn-ea"/>
              </a:rPr>
              <a:t>final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int</a:t>
            </a:r>
            <a:r>
              <a:rPr lang="en-US" altLang="ko-KR" dirty="0" smtClean="0">
                <a:latin typeface="+mn-ea"/>
              </a:rPr>
              <a:t> MAX_VALUE = 100;</a:t>
            </a:r>
          </a:p>
          <a:p>
            <a:pPr lvl="1"/>
            <a:r>
              <a:rPr lang="ko-KR" altLang="en-US" b="1" dirty="0" smtClean="0">
                <a:latin typeface="+mn-ea"/>
              </a:rPr>
              <a:t>상수 호출 문법</a:t>
            </a:r>
            <a:endParaRPr lang="en-US" altLang="ko-KR" b="1" dirty="0" smtClean="0">
              <a:latin typeface="+mn-ea"/>
            </a:endParaRPr>
          </a:p>
          <a:p>
            <a:pPr lvl="2"/>
            <a:r>
              <a:rPr lang="ko-KR" altLang="en-US" b="1" dirty="0" smtClean="0">
                <a:latin typeface="+mn-ea"/>
              </a:rPr>
              <a:t>객체 생성 후</a:t>
            </a:r>
            <a:endParaRPr lang="en-US" altLang="ko-KR" b="1" dirty="0" smtClean="0">
              <a:latin typeface="+mn-ea"/>
            </a:endParaRPr>
          </a:p>
          <a:p>
            <a:pPr lvl="2"/>
            <a:r>
              <a:rPr lang="ko-KR" altLang="en-US" b="1" dirty="0" err="1" smtClean="0">
                <a:latin typeface="+mn-ea"/>
              </a:rPr>
              <a:t>참조변수명</a:t>
            </a:r>
            <a:r>
              <a:rPr lang="en-US" altLang="ko-KR" b="1" dirty="0" smtClean="0">
                <a:latin typeface="+mn-ea"/>
              </a:rPr>
              <a:t>.MAX_VALUE;</a:t>
            </a: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b="1" dirty="0" smtClean="0">
                <a:latin typeface="+mn-ea"/>
              </a:rPr>
              <a:t>static </a:t>
            </a:r>
            <a:r>
              <a:rPr lang="ko-KR" altLang="en-US" b="1" dirty="0" smtClean="0">
                <a:latin typeface="+mn-ea"/>
              </a:rPr>
              <a:t>변수 선언 문법</a:t>
            </a:r>
            <a:endParaRPr lang="en-US" altLang="ko-KR" dirty="0" smtClean="0">
              <a:latin typeface="+mn-ea"/>
            </a:endParaRPr>
          </a:p>
          <a:p>
            <a:pPr lvl="2"/>
            <a:r>
              <a:rPr lang="en-US" altLang="ko-KR" b="1" dirty="0" smtClean="0">
                <a:latin typeface="+mn-ea"/>
              </a:rPr>
              <a:t>public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b="1" dirty="0" smtClean="0">
                <a:latin typeface="+mn-ea"/>
              </a:rPr>
              <a:t>static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b="1" dirty="0" smtClean="0">
                <a:latin typeface="+mn-ea"/>
              </a:rPr>
              <a:t>String name </a:t>
            </a:r>
            <a:r>
              <a:rPr lang="en-US" altLang="ko-KR" dirty="0" smtClean="0">
                <a:latin typeface="+mn-ea"/>
              </a:rPr>
              <a:t>[=“</a:t>
            </a:r>
            <a:r>
              <a:rPr lang="ko-KR" altLang="en-US" dirty="0" smtClean="0">
                <a:latin typeface="+mn-ea"/>
              </a:rPr>
              <a:t>김혜경</a:t>
            </a:r>
            <a:r>
              <a:rPr lang="en-US" altLang="ko-KR" dirty="0" smtClean="0">
                <a:latin typeface="+mn-ea"/>
              </a:rPr>
              <a:t>”]</a:t>
            </a:r>
            <a:r>
              <a:rPr lang="en-US" altLang="ko-KR" b="1" dirty="0" smtClean="0">
                <a:latin typeface="+mn-ea"/>
              </a:rPr>
              <a:t>;</a:t>
            </a:r>
          </a:p>
          <a:p>
            <a:pPr lvl="1"/>
            <a:r>
              <a:rPr lang="en-US" altLang="ko-KR" b="1" dirty="0" smtClean="0">
                <a:latin typeface="+mn-ea"/>
              </a:rPr>
              <a:t>static </a:t>
            </a:r>
            <a:r>
              <a:rPr lang="ko-KR" altLang="en-US" b="1" dirty="0" smtClean="0">
                <a:latin typeface="+mn-ea"/>
              </a:rPr>
              <a:t>변수 호출 문법</a:t>
            </a:r>
            <a:endParaRPr lang="en-US" altLang="ko-KR" b="1" dirty="0" smtClean="0">
              <a:latin typeface="+mn-ea"/>
            </a:endParaRPr>
          </a:p>
          <a:p>
            <a:pPr lvl="2"/>
            <a:r>
              <a:rPr lang="en-US" altLang="ko-KR" b="1" dirty="0" smtClean="0">
                <a:latin typeface="+mn-ea"/>
              </a:rPr>
              <a:t>class</a:t>
            </a:r>
            <a:r>
              <a:rPr lang="ko-KR" altLang="en-US" b="1" dirty="0" smtClean="0">
                <a:latin typeface="+mn-ea"/>
              </a:rPr>
              <a:t>명</a:t>
            </a:r>
            <a:r>
              <a:rPr lang="en-US" altLang="ko-KR" b="1" dirty="0" smtClean="0">
                <a:latin typeface="+mn-ea"/>
              </a:rPr>
              <a:t>.name;</a:t>
            </a:r>
          </a:p>
          <a:p>
            <a:pPr marL="0" indent="0">
              <a:buNone/>
            </a:pPr>
            <a:endParaRPr lang="en-US" altLang="ko-KR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95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en-US" altLang="ko-KR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JavaEE </a:t>
            </a:r>
            <a:r>
              <a:rPr kumimoji="0" lang="en-US" altLang="ko-KR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Architecture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5826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변수의 종류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40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1380157" y="1564877"/>
            <a:ext cx="2579283" cy="473851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타입에 따른 구분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372381" y="1594445"/>
            <a:ext cx="2541004" cy="473851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선언 위치에 따른 구분</a:t>
            </a:r>
            <a:endParaRPr lang="en-US" altLang="ko-KR" smtClean="0">
              <a:solidFill>
                <a:schemeClr val="tx1"/>
              </a:solidFill>
            </a:endParaRPr>
          </a:p>
        </p:txBody>
      </p:sp>
      <p:cxnSp>
        <p:nvCxnSpPr>
          <p:cNvPr id="18" name="꺾인 연결선 17"/>
          <p:cNvCxnSpPr>
            <a:stCxn id="6" idx="2"/>
            <a:endCxn id="21" idx="0"/>
          </p:cNvCxnSpPr>
          <p:nvPr/>
        </p:nvCxnSpPr>
        <p:spPr>
          <a:xfrm rot="5400000">
            <a:off x="1527038" y="1891847"/>
            <a:ext cx="995881" cy="1289642"/>
          </a:xfrm>
          <a:prstGeom prst="bentConnector3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6" idx="2"/>
            <a:endCxn id="22" idx="0"/>
          </p:cNvCxnSpPr>
          <p:nvPr/>
        </p:nvCxnSpPr>
        <p:spPr>
          <a:xfrm rot="16200000" flipH="1">
            <a:off x="2713243" y="1995283"/>
            <a:ext cx="995881" cy="1082769"/>
          </a:xfrm>
          <a:prstGeom prst="bentConnector3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7313008" y="3034608"/>
            <a:ext cx="1331640" cy="70261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rgbClr val="002060"/>
                </a:solidFill>
              </a:rPr>
              <a:t>로컬 변수</a:t>
            </a:r>
            <a:endParaRPr lang="en-US" altLang="ko-KR" b="1" smtClean="0">
              <a:solidFill>
                <a:srgbClr val="002060"/>
              </a:solidFill>
            </a:endParaRPr>
          </a:p>
        </p:txBody>
      </p:sp>
      <p:cxnSp>
        <p:nvCxnSpPr>
          <p:cNvPr id="25" name="꺾인 연결선 24"/>
          <p:cNvCxnSpPr/>
          <p:nvPr/>
        </p:nvCxnSpPr>
        <p:spPr>
          <a:xfrm rot="5400000">
            <a:off x="5670434" y="2183266"/>
            <a:ext cx="1071474" cy="873440"/>
          </a:xfrm>
          <a:prstGeom prst="bentConnector3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7" idx="2"/>
            <a:endCxn id="29" idx="0"/>
          </p:cNvCxnSpPr>
          <p:nvPr/>
        </p:nvCxnSpPr>
        <p:spPr>
          <a:xfrm rot="16200000" flipH="1">
            <a:off x="6827699" y="1883479"/>
            <a:ext cx="966312" cy="1335945"/>
          </a:xfrm>
          <a:prstGeom prst="bentConnector3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6" idx="2"/>
            <a:endCxn id="21" idx="0"/>
          </p:cNvCxnSpPr>
          <p:nvPr/>
        </p:nvCxnSpPr>
        <p:spPr>
          <a:xfrm rot="5400000">
            <a:off x="1527038" y="1891847"/>
            <a:ext cx="995881" cy="128964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6" idx="2"/>
            <a:endCxn id="22" idx="0"/>
          </p:cNvCxnSpPr>
          <p:nvPr/>
        </p:nvCxnSpPr>
        <p:spPr>
          <a:xfrm rot="16200000" flipH="1">
            <a:off x="2713243" y="1995283"/>
            <a:ext cx="995881" cy="108276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>
            <a:stCxn id="7" idx="2"/>
            <a:endCxn id="28" idx="0"/>
          </p:cNvCxnSpPr>
          <p:nvPr/>
        </p:nvCxnSpPr>
        <p:spPr>
          <a:xfrm rot="5400000">
            <a:off x="5821802" y="2213527"/>
            <a:ext cx="966312" cy="67585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>
            <a:stCxn id="7" idx="2"/>
            <a:endCxn id="29" idx="0"/>
          </p:cNvCxnSpPr>
          <p:nvPr/>
        </p:nvCxnSpPr>
        <p:spPr>
          <a:xfrm rot="16200000" flipH="1">
            <a:off x="6827699" y="1883479"/>
            <a:ext cx="966312" cy="133594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7"/>
          <p:cNvSpPr/>
          <p:nvPr/>
        </p:nvSpPr>
        <p:spPr>
          <a:xfrm>
            <a:off x="5291182" y="3034608"/>
            <a:ext cx="1351700" cy="70261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rgbClr val="002060"/>
                </a:solidFill>
              </a:rPr>
              <a:t>멤</a:t>
            </a:r>
            <a:r>
              <a:rPr lang="ko-KR" altLang="en-US" b="1">
                <a:solidFill>
                  <a:srgbClr val="002060"/>
                </a:solidFill>
              </a:rPr>
              <a:t>버</a:t>
            </a:r>
            <a:r>
              <a:rPr lang="ko-KR" altLang="en-US" b="1" smtClean="0">
                <a:solidFill>
                  <a:srgbClr val="002060"/>
                </a:solidFill>
              </a:rPr>
              <a:t> 변수</a:t>
            </a:r>
            <a:endParaRPr lang="en-US" altLang="ko-KR" b="1" smtClean="0">
              <a:solidFill>
                <a:srgbClr val="002060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88001" y="3034609"/>
            <a:ext cx="2184312" cy="2482623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rgbClr val="002060"/>
                </a:solidFill>
              </a:rPr>
              <a:t>기본 타입 변수</a:t>
            </a:r>
            <a:endParaRPr lang="en-US" altLang="ko-KR" b="1" smtClean="0">
              <a:solidFill>
                <a:srgbClr val="002060"/>
              </a:solidFill>
            </a:endParaRPr>
          </a:p>
          <a:p>
            <a:pPr algn="ctr"/>
            <a:r>
              <a:rPr lang="en-US" altLang="ko-KR" b="1" smtClean="0">
                <a:solidFill>
                  <a:srgbClr val="002060"/>
                </a:solidFill>
              </a:rPr>
              <a:t>Primitive Type</a:t>
            </a:r>
          </a:p>
          <a:p>
            <a:pPr algn="ctr"/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[</a:t>
            </a:r>
            <a:r>
              <a:rPr lang="en-US" altLang="ko-KR" smtClean="0">
                <a:solidFill>
                  <a:schemeClr val="tx1"/>
                </a:solidFill>
              </a:rPr>
              <a:t>boolean</a:t>
            </a:r>
            <a:r>
              <a:rPr lang="en-US" altLang="ko-KR">
                <a:solidFill>
                  <a:schemeClr val="tx1"/>
                </a:solidFill>
              </a:rPr>
              <a:t>, char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byte, short, int, long, 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float, </a:t>
            </a:r>
            <a:r>
              <a:rPr lang="en-US" altLang="ko-KR" smtClean="0">
                <a:solidFill>
                  <a:schemeClr val="tx1"/>
                </a:solidFill>
              </a:rPr>
              <a:t>double]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2676620" y="3034609"/>
            <a:ext cx="2151895" cy="2482623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rgbClr val="002060"/>
                </a:solidFill>
              </a:rPr>
              <a:t>참조 타입 변수</a:t>
            </a:r>
            <a:endParaRPr lang="en-US" altLang="ko-KR" b="1" smtClean="0">
              <a:solidFill>
                <a:srgbClr val="002060"/>
              </a:solidFill>
            </a:endParaRPr>
          </a:p>
          <a:p>
            <a:pPr algn="ctr"/>
            <a:r>
              <a:rPr lang="en-US" altLang="ko-KR" b="1" smtClean="0">
                <a:solidFill>
                  <a:srgbClr val="002060"/>
                </a:solidFill>
              </a:rPr>
              <a:t>Reference Type</a:t>
            </a: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[Array, Interface, </a:t>
            </a:r>
            <a:r>
              <a:rPr lang="en-US" altLang="ko-KR" smtClean="0">
                <a:solidFill>
                  <a:schemeClr val="tx1"/>
                </a:solidFill>
              </a:rPr>
              <a:t>Class]</a:t>
            </a: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 smtClean="0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89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9" grpId="0" animBg="1"/>
      <p:bldP spid="28" grpId="0" animBg="1"/>
      <p:bldP spid="21" grpId="0" animBg="1"/>
      <p:bldP spid="2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변수 </a:t>
            </a:r>
            <a:r>
              <a:rPr lang="en-US" altLang="ko-KR" smtClean="0"/>
              <a:t>– </a:t>
            </a:r>
            <a:r>
              <a:rPr lang="ko-KR" altLang="en-US" smtClean="0"/>
              <a:t>선언 위치에 따른 구분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41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20262" y="2358134"/>
            <a:ext cx="3947008" cy="354925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1">
              <a:lnSpc>
                <a:spcPct val="90000"/>
              </a:lnSpc>
            </a:pP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/>
              <a:t>클래스 정의 블록 바로 안에 위치한 변수 </a:t>
            </a:r>
          </a:p>
          <a:p>
            <a:pPr>
              <a:lnSpc>
                <a:spcPct val="90000"/>
              </a:lnSpc>
            </a:pPr>
            <a:r>
              <a:rPr lang="en-US" altLang="ko-KR" dirty="0" smtClean="0"/>
              <a:t>2. </a:t>
            </a:r>
            <a:r>
              <a:rPr lang="ko-KR" altLang="en-US" dirty="0" smtClean="0"/>
              <a:t>객체 생성시 기본 </a:t>
            </a:r>
            <a:r>
              <a:rPr lang="ko-KR" altLang="en-US" dirty="0"/>
              <a:t>값으로 자동초기화 </a:t>
            </a:r>
            <a:r>
              <a:rPr lang="ko-KR" altLang="en-US" dirty="0" smtClean="0"/>
              <a:t>됨</a:t>
            </a:r>
            <a:endParaRPr lang="en-US" altLang="ko-KR" dirty="0"/>
          </a:p>
          <a:p>
            <a:pPr>
              <a:lnSpc>
                <a:spcPct val="90000"/>
              </a:lnSpc>
            </a:pPr>
            <a:endParaRPr lang="en-US" altLang="ko-KR" dirty="0" smtClean="0"/>
          </a:p>
          <a:p>
            <a:pPr>
              <a:lnSpc>
                <a:spcPct val="90000"/>
              </a:lnSpc>
            </a:pPr>
            <a:endParaRPr lang="en-US" altLang="ko-KR" dirty="0"/>
          </a:p>
          <a:p>
            <a:pPr>
              <a:lnSpc>
                <a:spcPct val="90000"/>
              </a:lnSpc>
            </a:pPr>
            <a:r>
              <a:rPr lang="en-US" altLang="ko-KR" dirty="0" smtClean="0"/>
              <a:t>public class People{</a:t>
            </a:r>
          </a:p>
          <a:p>
            <a:pPr>
              <a:lnSpc>
                <a:spcPct val="90000"/>
              </a:lnSpc>
            </a:pPr>
            <a:r>
              <a:rPr lang="en-US" altLang="ko-KR" dirty="0" smtClean="0"/>
              <a:t>    </a:t>
            </a:r>
            <a:r>
              <a:rPr lang="en-US" altLang="ko-KR" b="1" dirty="0" smtClean="0">
                <a:solidFill>
                  <a:srgbClr val="0070C0"/>
                </a:solidFill>
              </a:rPr>
              <a:t>private String </a:t>
            </a:r>
            <a:r>
              <a:rPr lang="en-US" altLang="ko-KR" b="1" dirty="0" smtClean="0">
                <a:solidFill>
                  <a:srgbClr val="C00000"/>
                </a:solidFill>
              </a:rPr>
              <a:t>name</a:t>
            </a:r>
            <a:r>
              <a:rPr lang="en-US" altLang="ko-KR" b="1" dirty="0" smtClean="0">
                <a:solidFill>
                  <a:srgbClr val="0070C0"/>
                </a:solidFill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ko-KR" dirty="0" smtClean="0"/>
              <a:t>}</a:t>
            </a:r>
          </a:p>
          <a:p>
            <a:pPr>
              <a:lnSpc>
                <a:spcPct val="90000"/>
              </a:lnSpc>
            </a:pPr>
            <a:endParaRPr lang="en-US" altLang="ko-KR" dirty="0"/>
          </a:p>
          <a:p>
            <a:pPr>
              <a:lnSpc>
                <a:spcPct val="90000"/>
              </a:lnSpc>
            </a:pPr>
            <a:endParaRPr lang="en-US" altLang="ko-KR" dirty="0" smtClean="0"/>
          </a:p>
          <a:p>
            <a:pPr>
              <a:lnSpc>
                <a:spcPct val="90000"/>
              </a:lnSpc>
            </a:pPr>
            <a:endParaRPr lang="en-US" altLang="ko-KR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958818" y="2358134"/>
            <a:ext cx="3888432" cy="354925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dirty="0" smtClean="0">
                <a:solidFill>
                  <a:schemeClr val="tx1"/>
                </a:solidFill>
              </a:rPr>
              <a:t> 또는 </a:t>
            </a:r>
            <a:r>
              <a:rPr lang="ko-KR" altLang="en-US" dirty="0" err="1" smtClean="0">
                <a:solidFill>
                  <a:schemeClr val="tx1"/>
                </a:solidFill>
              </a:rPr>
              <a:t>생성자</a:t>
            </a:r>
            <a:r>
              <a:rPr lang="en-US" altLang="ko-KR" dirty="0" smtClean="0">
                <a:solidFill>
                  <a:schemeClr val="tx1"/>
                </a:solidFill>
              </a:rPr>
              <a:t>() 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or </a:t>
            </a:r>
            <a:r>
              <a:rPr lang="ko-KR" altLang="en-US" dirty="0" smtClean="0">
                <a:solidFill>
                  <a:schemeClr val="tx1"/>
                </a:solidFill>
              </a:rPr>
              <a:t>블록 </a:t>
            </a:r>
            <a:r>
              <a:rPr lang="ko-KR" altLang="en-US" dirty="0">
                <a:solidFill>
                  <a:schemeClr val="tx1"/>
                </a:solidFill>
              </a:rPr>
              <a:t>안에 </a:t>
            </a:r>
            <a:r>
              <a:rPr lang="ko-KR" altLang="en-US" dirty="0" smtClean="0">
                <a:solidFill>
                  <a:schemeClr val="tx1"/>
                </a:solidFill>
              </a:rPr>
              <a:t>선언 </a:t>
            </a:r>
            <a:endParaRPr lang="ko-KR" alt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자동초기화 </a:t>
            </a:r>
            <a:r>
              <a:rPr lang="ko-KR" altLang="en-US" dirty="0">
                <a:solidFill>
                  <a:schemeClr val="tx1"/>
                </a:solidFill>
              </a:rPr>
              <a:t>되지 </a:t>
            </a:r>
            <a:r>
              <a:rPr lang="ko-KR" altLang="en-US" dirty="0" smtClean="0">
                <a:solidFill>
                  <a:schemeClr val="tx1"/>
                </a:solidFill>
              </a:rPr>
              <a:t>않음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public class People{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public String info(){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    </a:t>
            </a:r>
            <a:r>
              <a:rPr lang="en-US" altLang="ko-KR" b="1" dirty="0" smtClean="0">
                <a:solidFill>
                  <a:srgbClr val="0070C0"/>
                </a:solidFill>
              </a:rPr>
              <a:t>String </a:t>
            </a:r>
            <a:r>
              <a:rPr lang="en-US" altLang="ko-KR" b="1" dirty="0" smtClean="0">
                <a:solidFill>
                  <a:srgbClr val="C00000"/>
                </a:solidFill>
              </a:rPr>
              <a:t>message</a:t>
            </a:r>
            <a:r>
              <a:rPr lang="en-US" altLang="ko-KR" b="1" dirty="0" smtClean="0">
                <a:solidFill>
                  <a:srgbClr val="0070C0"/>
                </a:solidFill>
              </a:rPr>
              <a:t> = “</a:t>
            </a:r>
            <a:r>
              <a:rPr lang="ko-KR" altLang="en-US" b="1" dirty="0" smtClean="0">
                <a:solidFill>
                  <a:srgbClr val="0070C0"/>
                </a:solidFill>
              </a:rPr>
              <a:t>로컬</a:t>
            </a:r>
            <a:r>
              <a:rPr lang="en-US" altLang="ko-KR" b="1" dirty="0" smtClean="0">
                <a:solidFill>
                  <a:srgbClr val="0070C0"/>
                </a:solidFill>
              </a:rPr>
              <a:t>”;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    return message;</a:t>
            </a:r>
            <a:r>
              <a:rPr lang="en-US" altLang="ko-KR" dirty="0">
                <a:solidFill>
                  <a:schemeClr val="tx1"/>
                </a:solidFill>
              </a:rPr>
              <a:t>	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}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}</a:t>
            </a:r>
          </a:p>
          <a:p>
            <a:pPr marL="342900" indent="-342900">
              <a:buAutoNum type="arabicPeriod"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165327" y="1397605"/>
            <a:ext cx="2256878" cy="70261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멤</a:t>
            </a:r>
            <a:r>
              <a:rPr lang="ko-KR" altLang="en-US">
                <a:solidFill>
                  <a:schemeClr val="tx1"/>
                </a:solidFill>
              </a:rPr>
              <a:t>버</a:t>
            </a:r>
            <a:r>
              <a:rPr lang="ko-KR" altLang="en-US" smtClean="0">
                <a:solidFill>
                  <a:schemeClr val="tx1"/>
                </a:solidFill>
              </a:rPr>
              <a:t> 변수</a:t>
            </a:r>
            <a:endParaRPr lang="en-US" altLang="ko-KR" smtClean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771861" y="1400090"/>
            <a:ext cx="2223384" cy="70261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로컬 변수</a:t>
            </a:r>
            <a:endParaRPr lang="en-US" altLang="ko-KR" smtClean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>
            <a:stCxn id="15" idx="2"/>
            <a:endCxn id="6" idx="0"/>
          </p:cNvCxnSpPr>
          <p:nvPr/>
        </p:nvCxnSpPr>
        <p:spPr>
          <a:xfrm>
            <a:off x="2293766" y="2100223"/>
            <a:ext cx="0" cy="257911"/>
          </a:xfrm>
          <a:prstGeom prst="lin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6" idx="2"/>
          </p:cNvCxnSpPr>
          <p:nvPr/>
        </p:nvCxnSpPr>
        <p:spPr>
          <a:xfrm>
            <a:off x="6883553" y="2102708"/>
            <a:ext cx="0" cy="513338"/>
          </a:xfrm>
          <a:prstGeom prst="lin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298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5" grpId="0" animBg="1"/>
      <p:bldP spid="1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변수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– </a:t>
            </a:r>
            <a:r>
              <a:rPr lang="ko-KR" altLang="en-US" smtClean="0"/>
              <a:t>선언 위치에 따른 구분</a:t>
            </a:r>
            <a:r>
              <a:rPr lang="en-US" altLang="ko-KR" smtClean="0"/>
              <a:t>, </a:t>
            </a:r>
            <a:r>
              <a:rPr lang="ko-KR" altLang="en-US" smtClean="0"/>
              <a:t>멤버 변수 세분화 시키기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42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20100" y="1367309"/>
            <a:ext cx="2520280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변수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1724049" y="2478514"/>
            <a:ext cx="2184312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멤버 변수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962268" y="2478353"/>
            <a:ext cx="2151895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로컬 변수</a:t>
            </a:r>
            <a:endParaRPr lang="en-US" altLang="ko-KR">
              <a:solidFill>
                <a:schemeClr val="tx1"/>
              </a:solidFill>
            </a:endParaRPr>
          </a:p>
        </p:txBody>
      </p:sp>
      <p:cxnSp>
        <p:nvCxnSpPr>
          <p:cNvPr id="9" name="꺾인 연결선 8"/>
          <p:cNvCxnSpPr>
            <a:stCxn id="5" idx="2"/>
            <a:endCxn id="7" idx="0"/>
          </p:cNvCxnSpPr>
          <p:nvPr/>
        </p:nvCxnSpPr>
        <p:spPr>
          <a:xfrm rot="16200000" flipH="1">
            <a:off x="5677742" y="1117879"/>
            <a:ext cx="462972" cy="2257976"/>
          </a:xfrm>
          <a:prstGeom prst="bentConnector3">
            <a:avLst>
              <a:gd name="adj1" fmla="val 50000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5" idx="2"/>
            <a:endCxn id="6" idx="0"/>
          </p:cNvCxnSpPr>
          <p:nvPr/>
        </p:nvCxnSpPr>
        <p:spPr>
          <a:xfrm rot="5400000">
            <a:off x="3566657" y="1264930"/>
            <a:ext cx="463133" cy="1964035"/>
          </a:xfrm>
          <a:prstGeom prst="bentConnector3">
            <a:avLst>
              <a:gd name="adj1" fmla="val 50000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418045" y="3664064"/>
            <a:ext cx="2184312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instance</a:t>
            </a:r>
            <a:r>
              <a:rPr lang="ko-KR" altLang="en-US" smtClean="0">
                <a:solidFill>
                  <a:schemeClr val="tx1"/>
                </a:solidFill>
              </a:rPr>
              <a:t> 변수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131840" y="3664742"/>
            <a:ext cx="2184312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static</a:t>
            </a:r>
            <a:r>
              <a:rPr lang="ko-KR" altLang="en-US" smtClean="0">
                <a:solidFill>
                  <a:schemeClr val="tx1"/>
                </a:solidFill>
              </a:rPr>
              <a:t> 변수</a:t>
            </a:r>
            <a:endParaRPr lang="en-US" altLang="ko-KR">
              <a:solidFill>
                <a:schemeClr val="tx1"/>
              </a:solidFill>
            </a:endParaRPr>
          </a:p>
        </p:txBody>
      </p:sp>
      <p:cxnSp>
        <p:nvCxnSpPr>
          <p:cNvPr id="11" name="꺾인 연결선 10"/>
          <p:cNvCxnSpPr>
            <a:stCxn id="6" idx="2"/>
            <a:endCxn id="19" idx="0"/>
          </p:cNvCxnSpPr>
          <p:nvPr/>
        </p:nvCxnSpPr>
        <p:spPr>
          <a:xfrm rot="5400000">
            <a:off x="1894464" y="2742323"/>
            <a:ext cx="537478" cy="1306004"/>
          </a:xfrm>
          <a:prstGeom prst="bentConnector3">
            <a:avLst>
              <a:gd name="adj1" fmla="val 50000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6" idx="2"/>
            <a:endCxn id="20" idx="0"/>
          </p:cNvCxnSpPr>
          <p:nvPr/>
        </p:nvCxnSpPr>
        <p:spPr>
          <a:xfrm rot="16200000" flipH="1">
            <a:off x="3251022" y="2691768"/>
            <a:ext cx="538156" cy="1407791"/>
          </a:xfrm>
          <a:prstGeom prst="bentConnector3">
            <a:avLst>
              <a:gd name="adj1" fmla="val 50000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334117" y="4823144"/>
            <a:ext cx="2341948" cy="1367474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사용시 반드시 객체 생성 후 사용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070057" y="4823822"/>
            <a:ext cx="2341948" cy="1367474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객체 생성 시점과  무관하게 사용 가능</a:t>
            </a:r>
            <a:endParaRPr lang="en-US" altLang="ko-KR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4229106" y="4312136"/>
            <a:ext cx="5110" cy="511008"/>
          </a:xfrm>
          <a:prstGeom prst="straightConnector1">
            <a:avLst/>
          </a:prstGeom>
          <a:ln>
            <a:noFill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>
            <a:off x="1484633" y="4312814"/>
            <a:ext cx="5110" cy="511008"/>
          </a:xfrm>
          <a:prstGeom prst="straightConnector1">
            <a:avLst/>
          </a:prstGeom>
          <a:ln>
            <a:noFill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endCxn id="6" idx="0"/>
          </p:cNvCxnSpPr>
          <p:nvPr/>
        </p:nvCxnSpPr>
        <p:spPr>
          <a:xfrm flipH="1">
            <a:off x="2816205" y="2015381"/>
            <a:ext cx="1964035" cy="463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endCxn id="7" idx="0"/>
          </p:cNvCxnSpPr>
          <p:nvPr/>
        </p:nvCxnSpPr>
        <p:spPr>
          <a:xfrm>
            <a:off x="4780240" y="2015381"/>
            <a:ext cx="2257976" cy="462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6" idx="2"/>
            <a:endCxn id="19" idx="0"/>
          </p:cNvCxnSpPr>
          <p:nvPr/>
        </p:nvCxnSpPr>
        <p:spPr>
          <a:xfrm flipH="1">
            <a:off x="1510201" y="3126586"/>
            <a:ext cx="1306004" cy="537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9" idx="2"/>
            <a:endCxn id="21" idx="0"/>
          </p:cNvCxnSpPr>
          <p:nvPr/>
        </p:nvCxnSpPr>
        <p:spPr>
          <a:xfrm flipH="1">
            <a:off x="1505091" y="4312136"/>
            <a:ext cx="5110" cy="511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endCxn id="20" idx="0"/>
          </p:cNvCxnSpPr>
          <p:nvPr/>
        </p:nvCxnSpPr>
        <p:spPr>
          <a:xfrm>
            <a:off x="2816204" y="3126586"/>
            <a:ext cx="1407792" cy="538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endCxn id="22" idx="0"/>
          </p:cNvCxnSpPr>
          <p:nvPr/>
        </p:nvCxnSpPr>
        <p:spPr>
          <a:xfrm flipH="1">
            <a:off x="4241031" y="4312814"/>
            <a:ext cx="5110" cy="511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37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멤버 변수 종류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43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225443" y="1340768"/>
            <a:ext cx="4317060" cy="496855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instance </a:t>
            </a:r>
            <a:r>
              <a:rPr lang="ko-KR" altLang="en-US" dirty="0" smtClean="0">
                <a:latin typeface="+mn-ea"/>
              </a:rPr>
              <a:t>변수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non-static variable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latin typeface="+mn-ea"/>
              </a:rPr>
              <a:t>객체 생성시 </a:t>
            </a:r>
            <a:r>
              <a:rPr lang="en-US" altLang="ko-KR" dirty="0" smtClean="0">
                <a:latin typeface="+mn-ea"/>
              </a:rPr>
              <a:t>heap</a:t>
            </a:r>
            <a:r>
              <a:rPr lang="ko-KR" altLang="en-US" dirty="0" smtClean="0">
                <a:latin typeface="+mn-ea"/>
              </a:rPr>
              <a:t>메모리에 생성 및 초기화</a:t>
            </a:r>
            <a:endParaRPr lang="en-US" altLang="ko-KR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err="1" smtClean="0">
                <a:latin typeface="+mn-ea"/>
              </a:rPr>
              <a:t>객체별</a:t>
            </a:r>
            <a:r>
              <a:rPr lang="ko-KR" altLang="en-US" dirty="0" smtClean="0">
                <a:latin typeface="+mn-ea"/>
              </a:rPr>
              <a:t> 새로운 메모리 개별 할당</a:t>
            </a:r>
            <a:endParaRPr lang="en-US" altLang="ko-KR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호출 문법</a:t>
            </a:r>
            <a:endParaRPr lang="en-US" altLang="ko-KR" b="1" dirty="0" smtClean="0">
              <a:solidFill>
                <a:srgbClr val="0070C0"/>
              </a:solidFill>
              <a:latin typeface="+mn-ea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객체 생성 필수</a:t>
            </a:r>
            <a:endParaRPr lang="en-US" altLang="ko-KR" b="1" dirty="0" smtClean="0">
              <a:solidFill>
                <a:srgbClr val="0070C0"/>
              </a:solidFill>
              <a:latin typeface="+mn-ea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참조변수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.</a:t>
            </a:r>
            <a:r>
              <a:rPr lang="ko-KR" altLang="en-US" b="1" dirty="0" err="1" smtClean="0">
                <a:solidFill>
                  <a:srgbClr val="0070C0"/>
                </a:solidFill>
                <a:latin typeface="+mn-ea"/>
              </a:rPr>
              <a:t>변수명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;</a:t>
            </a:r>
            <a:endParaRPr lang="en-US" altLang="ko-KR" b="1" dirty="0">
              <a:solidFill>
                <a:srgbClr val="0070C0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788024" y="1340768"/>
            <a:ext cx="4121086" cy="496855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static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 변수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static variable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byte code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가 메모리에 로딩시 단 한번 자동생성 및 초기화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mtClean="0">
                <a:solidFill>
                  <a:schemeClr val="tx1"/>
                </a:solidFill>
                <a:latin typeface="+mn-ea"/>
              </a:rPr>
              <a:t>생성되는 모든 객체가 공유하는 변수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altLang="ko-KR">
              <a:solidFill>
                <a:schemeClr val="tx1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b="1" smtClean="0">
                <a:solidFill>
                  <a:srgbClr val="0070C0"/>
                </a:solidFill>
                <a:latin typeface="+mn-ea"/>
              </a:rPr>
              <a:t>호출 문법</a:t>
            </a:r>
            <a:endParaRPr lang="en-US" altLang="ko-KR" b="1" smtClean="0">
              <a:solidFill>
                <a:srgbClr val="0070C0"/>
              </a:solidFill>
              <a:latin typeface="+mn-ea"/>
            </a:endParaRPr>
          </a:p>
          <a:p>
            <a:pPr marL="800100" lvl="1" indent="-342900">
              <a:lnSpc>
                <a:spcPct val="150000"/>
              </a:lnSpc>
              <a:buFontTx/>
              <a:buAutoNum type="arabicPeriod"/>
            </a:pPr>
            <a:r>
              <a:rPr lang="ko-KR" altLang="en-US" b="1" smtClean="0">
                <a:solidFill>
                  <a:srgbClr val="0070C0"/>
                </a:solidFill>
                <a:latin typeface="+mn-ea"/>
              </a:rPr>
              <a:t>객체 생성 불필요</a:t>
            </a:r>
            <a:endParaRPr lang="en-US" altLang="ko-KR" b="1" smtClean="0">
              <a:solidFill>
                <a:srgbClr val="0070C0"/>
              </a:solidFill>
              <a:latin typeface="+mn-ea"/>
            </a:endParaRPr>
          </a:p>
          <a:p>
            <a:pPr marL="800100" lvl="1" indent="-342900">
              <a:lnSpc>
                <a:spcPct val="150000"/>
              </a:lnSpc>
              <a:buFontTx/>
              <a:buAutoNum type="arabicPeriod"/>
            </a:pP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class</a:t>
            </a:r>
            <a:r>
              <a:rPr lang="ko-KR" altLang="en-US" b="1" smtClean="0">
                <a:solidFill>
                  <a:srgbClr val="0070C0"/>
                </a:solidFill>
                <a:latin typeface="+mn-ea"/>
              </a:rPr>
              <a:t>명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.</a:t>
            </a:r>
            <a:r>
              <a:rPr lang="ko-KR" altLang="en-US" b="1" smtClean="0">
                <a:solidFill>
                  <a:srgbClr val="0070C0"/>
                </a:solidFill>
                <a:latin typeface="+mn-ea"/>
              </a:rPr>
              <a:t>변수명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" name="꺾인 연결선 8"/>
          <p:cNvCxnSpPr>
            <a:endCxn id="7" idx="0"/>
          </p:cNvCxnSpPr>
          <p:nvPr/>
        </p:nvCxnSpPr>
        <p:spPr>
          <a:xfrm flipV="1">
            <a:off x="4580707" y="1340768"/>
            <a:ext cx="2267860" cy="648072"/>
          </a:xfrm>
          <a:prstGeom prst="bentConnector4">
            <a:avLst>
              <a:gd name="adj1" fmla="val 4571"/>
              <a:gd name="adj2" fmla="val 135274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endCxn id="6" idx="0"/>
          </p:cNvCxnSpPr>
          <p:nvPr/>
        </p:nvCxnSpPr>
        <p:spPr>
          <a:xfrm rot="10800000">
            <a:off x="2383973" y="1340768"/>
            <a:ext cx="2196734" cy="648072"/>
          </a:xfrm>
          <a:prstGeom prst="bentConnector4">
            <a:avLst>
              <a:gd name="adj1" fmla="val 870"/>
              <a:gd name="adj2" fmla="val 135274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862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44</a:t>
            </a:fld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412776"/>
            <a:ext cx="5210676" cy="46805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ko-KR" altLang="en-US" smtClean="0"/>
              <a:t>변수 </a:t>
            </a:r>
            <a:r>
              <a:rPr lang="ko-KR" altLang="en-US"/>
              <a:t>종류</a:t>
            </a:r>
          </a:p>
        </p:txBody>
      </p:sp>
    </p:spTree>
    <p:extLst>
      <p:ext uri="{BB962C8B-B14F-4D97-AF65-F5344CB8AC3E}">
        <p14:creationId xmlns:p14="http://schemas.microsoft.com/office/powerpoint/2010/main" val="384216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메 소 드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45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56030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아래쪽 화살표 11"/>
          <p:cNvSpPr/>
          <p:nvPr/>
        </p:nvSpPr>
        <p:spPr>
          <a:xfrm>
            <a:off x="808043" y="4467240"/>
            <a:ext cx="1819741" cy="687723"/>
          </a:xfrm>
          <a:prstGeom prst="downArrow">
            <a:avLst>
              <a:gd name="adj1" fmla="val 50000"/>
              <a:gd name="adj2" fmla="val 51298"/>
            </a:avLst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input</a:t>
            </a:r>
          </a:p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(0..*)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메소드</a:t>
            </a:r>
            <a:r>
              <a:rPr lang="ko-KR" altLang="en-US"/>
              <a:t> </a:t>
            </a:r>
            <a:r>
              <a:rPr lang="ko-KR" altLang="en-US" smtClean="0"/>
              <a:t>용도 및 구조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>
                <a:latin typeface="+mn-ea"/>
              </a:rPr>
              <a:t>메소드 용도</a:t>
            </a:r>
            <a:endParaRPr lang="en-US" altLang="ko-KR" smtClean="0">
              <a:latin typeface="+mn-ea"/>
            </a:endParaRPr>
          </a:p>
          <a:p>
            <a:pPr lvl="1"/>
            <a:r>
              <a:rPr lang="ko-KR" altLang="en-US" smtClean="0">
                <a:latin typeface="+mn-ea"/>
              </a:rPr>
              <a:t>어떤 기능을 수행하기 위한 수행 문장들의 집합</a:t>
            </a:r>
            <a:endParaRPr lang="en-US" altLang="ko-KR" smtClean="0">
              <a:latin typeface="+mn-ea"/>
            </a:endParaRPr>
          </a:p>
          <a:p>
            <a:r>
              <a:rPr lang="en-US" altLang="ko-KR" smtClean="0">
                <a:latin typeface="+mn-ea"/>
              </a:rPr>
              <a:t>syntax</a:t>
            </a:r>
          </a:p>
          <a:p>
            <a:pPr lvl="1"/>
            <a:r>
              <a:rPr lang="en-US" altLang="ko-KR">
                <a:latin typeface="+mn-ea"/>
              </a:rPr>
              <a:t> [</a:t>
            </a:r>
            <a:r>
              <a:rPr lang="en-US" altLang="ko-KR" b="1">
                <a:solidFill>
                  <a:srgbClr val="C00000"/>
                </a:solidFill>
                <a:latin typeface="+mn-ea"/>
              </a:rPr>
              <a:t>accessModifier</a:t>
            </a:r>
            <a:r>
              <a:rPr lang="en-US" altLang="ko-KR">
                <a:latin typeface="+mn-ea"/>
              </a:rPr>
              <a:t>][</a:t>
            </a:r>
            <a:r>
              <a:rPr lang="en-US" altLang="ko-KR" b="1">
                <a:solidFill>
                  <a:srgbClr val="0070C0"/>
                </a:solidFill>
                <a:latin typeface="+mn-ea"/>
              </a:rPr>
              <a:t>userModifier</a:t>
            </a:r>
            <a:r>
              <a:rPr lang="en-US" altLang="ko-KR">
                <a:latin typeface="+mn-ea"/>
              </a:rPr>
              <a:t>] </a:t>
            </a:r>
            <a:r>
              <a:rPr lang="en-US" altLang="ko-KR" smtClean="0">
                <a:latin typeface="+mn-ea"/>
              </a:rPr>
              <a:t>returnType </a:t>
            </a:r>
            <a:r>
              <a:rPr lang="en-US" altLang="ko-KR">
                <a:latin typeface="+mn-ea"/>
              </a:rPr>
              <a:t>			</a:t>
            </a:r>
            <a:r>
              <a:rPr lang="en-US" altLang="ko-KR" smtClean="0">
                <a:latin typeface="+mn-ea"/>
              </a:rPr>
              <a:t> 			methodName</a:t>
            </a:r>
            <a:r>
              <a:rPr lang="en-US" altLang="ko-KR">
                <a:latin typeface="+mn-ea"/>
              </a:rPr>
              <a:t>([argument_lists</a:t>
            </a:r>
            <a:r>
              <a:rPr lang="en-US" altLang="ko-KR" smtClean="0">
                <a:latin typeface="+mn-ea"/>
              </a:rPr>
              <a:t>]) </a:t>
            </a:r>
          </a:p>
          <a:p>
            <a:pPr marL="274638" lvl="1" indent="0">
              <a:buNone/>
            </a:pPr>
            <a:r>
              <a:rPr lang="en-US" altLang="ko-KR" smtClean="0">
                <a:solidFill>
                  <a:srgbClr val="0070C0"/>
                </a:solidFill>
                <a:latin typeface="+mn-ea"/>
              </a:rPr>
              <a:t>			[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throws</a:t>
            </a:r>
            <a:r>
              <a:rPr lang="en-US" altLang="ko-KR" smtClean="0">
                <a:latin typeface="+mn-ea"/>
              </a:rPr>
              <a:t> </a:t>
            </a:r>
            <a:r>
              <a:rPr lang="ko-KR" altLang="en-US">
                <a:latin typeface="+mn-ea"/>
              </a:rPr>
              <a:t>예외클래스명</a:t>
            </a:r>
            <a:r>
              <a:rPr lang="en-US" altLang="ko-KR" smtClean="0">
                <a:latin typeface="+mn-ea"/>
              </a:rPr>
              <a:t>,…]{ </a:t>
            </a:r>
            <a:r>
              <a:rPr lang="ko-KR" altLang="en-US" smtClean="0">
                <a:latin typeface="+mn-ea"/>
              </a:rPr>
              <a:t>수행로직들</a:t>
            </a:r>
            <a:r>
              <a:rPr lang="en-US" altLang="ko-KR" smtClean="0">
                <a:latin typeface="+mn-ea"/>
              </a:rPr>
              <a:t>... }  </a:t>
            </a:r>
            <a:endParaRPr lang="en-US" altLang="ko-KR">
              <a:latin typeface="+mn-ea"/>
            </a:endParaRPr>
          </a:p>
          <a:p>
            <a:r>
              <a:rPr lang="ko-KR" altLang="en-US" smtClean="0">
                <a:latin typeface="+mn-ea"/>
              </a:rPr>
              <a:t>데이터</a:t>
            </a:r>
            <a:endParaRPr lang="en-US" altLang="ko-KR" smtClean="0">
              <a:latin typeface="+mn-ea"/>
            </a:endParaRPr>
          </a:p>
          <a:p>
            <a:pPr lvl="1"/>
            <a:r>
              <a:rPr lang="ko-KR" altLang="en-US" smtClean="0">
                <a:latin typeface="+mn-ea"/>
              </a:rPr>
              <a:t>로직 수행시 필요로 하는 특정 값</a:t>
            </a:r>
            <a:r>
              <a:rPr lang="en-US" altLang="ko-KR" smtClean="0">
                <a:latin typeface="+mn-ea"/>
              </a:rPr>
              <a:t>(input , parameter)</a:t>
            </a:r>
            <a:r>
              <a:rPr lang="ko-KR" altLang="en-US" smtClean="0">
                <a:latin typeface="+mn-ea"/>
              </a:rPr>
              <a:t>을 입력 받아서 처리하고 그 결과</a:t>
            </a:r>
            <a:r>
              <a:rPr lang="en-US" altLang="ko-KR" smtClean="0">
                <a:latin typeface="+mn-ea"/>
              </a:rPr>
              <a:t>(output, return value)</a:t>
            </a:r>
            <a:r>
              <a:rPr lang="ko-KR" altLang="en-US" smtClean="0">
                <a:latin typeface="+mn-ea"/>
              </a:rPr>
              <a:t>를 해당 메소드를 호출한 곳으로 반환</a:t>
            </a:r>
            <a:endParaRPr lang="ko-KR" altLang="en-US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46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682517" y="5154962"/>
            <a:ext cx="6057835" cy="436505"/>
          </a:xfrm>
          <a:prstGeom prst="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수행 로직들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....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아래쪽 화살표 15"/>
          <p:cNvSpPr/>
          <p:nvPr/>
        </p:nvSpPr>
        <p:spPr>
          <a:xfrm>
            <a:off x="6840252" y="5609971"/>
            <a:ext cx="1800200" cy="771357"/>
          </a:xfrm>
          <a:prstGeom prst="downArrow">
            <a:avLst>
              <a:gd name="adj1" fmla="val 50000"/>
              <a:gd name="adj2" fmla="val 51298"/>
            </a:avLst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output</a:t>
            </a:r>
          </a:p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(0 or 1)</a:t>
            </a:r>
            <a:endParaRPr lang="ko-KR" altLang="en-US" sz="140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9829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 animBg="1"/>
      <p:bldP spid="1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메소드 호출 문법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47</a:t>
            </a:fld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5267325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glow rad="101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849340"/>
            <a:ext cx="3924300" cy="2400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glow rad="101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1763688" y="2348880"/>
            <a:ext cx="936104" cy="360040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768008" y="5086920"/>
            <a:ext cx="1440160" cy="360039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619672" y="3429155"/>
            <a:ext cx="3960440" cy="360040"/>
          </a:xfrm>
          <a:prstGeom prst="roundRect">
            <a:avLst/>
          </a:prstGeom>
          <a:noFill/>
          <a:ln w="19050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711328" y="5589240"/>
            <a:ext cx="3217019" cy="468362"/>
          </a:xfrm>
          <a:prstGeom prst="roundRect">
            <a:avLst/>
          </a:prstGeom>
          <a:noFill/>
          <a:ln w="19050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" name="꺾인 연결선 8"/>
          <p:cNvCxnSpPr/>
          <p:nvPr/>
        </p:nvCxnSpPr>
        <p:spPr>
          <a:xfrm rot="10800000">
            <a:off x="2699792" y="2528900"/>
            <a:ext cx="4788296" cy="2520590"/>
          </a:xfrm>
          <a:prstGeom prst="bentConnector3">
            <a:avLst>
              <a:gd name="adj1" fmla="val 137"/>
            </a:avLst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endCxn id="11" idx="2"/>
          </p:cNvCxnSpPr>
          <p:nvPr/>
        </p:nvCxnSpPr>
        <p:spPr>
          <a:xfrm rot="10800000">
            <a:off x="3599893" y="3789196"/>
            <a:ext cx="2134977" cy="1990849"/>
          </a:xfrm>
          <a:prstGeom prst="bentConnector2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6095583" y="1933104"/>
            <a:ext cx="2448508" cy="50405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  <a:latin typeface="+mn-ea"/>
              </a:rPr>
              <a:t>매개 변수가 없는 경우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159341" y="5823421"/>
            <a:ext cx="2448508" cy="50405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  <a:latin typeface="+mn-ea"/>
              </a:rPr>
              <a:t>매개 변수가 있는 경우</a:t>
            </a:r>
          </a:p>
        </p:txBody>
      </p:sp>
    </p:spTree>
    <p:extLst>
      <p:ext uri="{BB962C8B-B14F-4D97-AF65-F5344CB8AC3E}">
        <p14:creationId xmlns:p14="http://schemas.microsoft.com/office/powerpoint/2010/main" val="151547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  <p:bldP spid="16" grpId="0" animBg="1"/>
      <p:bldP spid="1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생성자 </a:t>
            </a:r>
            <a:r>
              <a:rPr kumimoji="0" lang="en-US" altLang="ko-KR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&amp; </a:t>
            </a:r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객체 생성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48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44026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 smtClean="0"/>
              <a:t>생성자</a:t>
            </a:r>
            <a:r>
              <a:rPr lang="ko-KR" altLang="en-US" smtClean="0"/>
              <a:t> </a:t>
            </a:r>
            <a:r>
              <a:rPr lang="en-US" altLang="ko-KR"/>
              <a:t>-</a:t>
            </a:r>
            <a:r>
              <a:rPr lang="en-US" altLang="ko-KR" smtClean="0"/>
              <a:t> </a:t>
            </a:r>
            <a:r>
              <a:rPr lang="ko-KR" altLang="en-US" err="1" smtClean="0"/>
              <a:t>생성자</a:t>
            </a:r>
            <a:r>
              <a:rPr lang="ko-KR" altLang="en-US" smtClean="0"/>
              <a:t> 개요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객체생성시 호출되는</a:t>
            </a:r>
            <a:r>
              <a:rPr lang="en-US" altLang="ko-KR" smtClean="0"/>
              <a:t> </a:t>
            </a:r>
            <a:r>
              <a:rPr lang="ko-KR" altLang="en-US" smtClean="0"/>
              <a:t>특별한 </a:t>
            </a:r>
            <a:r>
              <a:rPr lang="ko-KR" altLang="en-US" err="1" smtClean="0"/>
              <a:t>메소드</a:t>
            </a:r>
            <a:endParaRPr lang="en-US" altLang="ko-KR" smtClean="0"/>
          </a:p>
          <a:p>
            <a:r>
              <a:rPr lang="en-US" altLang="ko-KR">
                <a:latin typeface="+mn-ea"/>
              </a:rPr>
              <a:t>syntax</a:t>
            </a:r>
          </a:p>
          <a:p>
            <a:pPr lvl="1"/>
            <a:r>
              <a:rPr lang="en-US" altLang="ko-KR">
                <a:latin typeface="+mn-ea"/>
              </a:rPr>
              <a:t> [</a:t>
            </a:r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accessModifier] className</a:t>
            </a:r>
            <a:r>
              <a:rPr lang="en-US" altLang="ko-KR" smtClean="0">
                <a:latin typeface="+mn-ea"/>
              </a:rPr>
              <a:t>([</a:t>
            </a:r>
            <a:r>
              <a:rPr lang="en-US" altLang="ko-KR">
                <a:latin typeface="+mn-ea"/>
              </a:rPr>
              <a:t>argument_lists]) </a:t>
            </a:r>
          </a:p>
          <a:p>
            <a:pPr marL="274638" lvl="1" indent="0">
              <a:buNone/>
            </a:pPr>
            <a:r>
              <a:rPr lang="en-US" altLang="ko-KR">
                <a:solidFill>
                  <a:srgbClr val="0070C0"/>
                </a:solidFill>
                <a:latin typeface="+mn-ea"/>
              </a:rPr>
              <a:t>			[</a:t>
            </a:r>
            <a:r>
              <a:rPr lang="en-US" altLang="ko-KR" b="1">
                <a:solidFill>
                  <a:srgbClr val="0070C0"/>
                </a:solidFill>
                <a:latin typeface="+mn-ea"/>
              </a:rPr>
              <a:t>throws</a:t>
            </a:r>
            <a:r>
              <a:rPr lang="en-US" altLang="ko-KR">
                <a:latin typeface="+mn-ea"/>
              </a:rPr>
              <a:t> </a:t>
            </a:r>
            <a:r>
              <a:rPr lang="ko-KR" altLang="en-US">
                <a:latin typeface="+mn-ea"/>
              </a:rPr>
              <a:t>예외클래스명</a:t>
            </a:r>
            <a:r>
              <a:rPr lang="en-US" altLang="ko-KR">
                <a:latin typeface="+mn-ea"/>
              </a:rPr>
              <a:t>,…]{ </a:t>
            </a:r>
            <a:r>
              <a:rPr lang="ko-KR" altLang="en-US">
                <a:latin typeface="+mn-ea"/>
              </a:rPr>
              <a:t>수행로직들</a:t>
            </a:r>
            <a:r>
              <a:rPr lang="en-US" altLang="ko-KR">
                <a:latin typeface="+mn-ea"/>
              </a:rPr>
              <a:t>... }  </a:t>
            </a:r>
          </a:p>
          <a:p>
            <a:pPr lvl="1"/>
            <a:endParaRPr lang="en-US" altLang="ko-KR" smtClean="0"/>
          </a:p>
          <a:p>
            <a:r>
              <a:rPr lang="ko-KR" altLang="en-US" smtClean="0">
                <a:sym typeface="Wingdings" pitchFamily="2" charset="2"/>
              </a:rPr>
              <a:t>주 용도</a:t>
            </a:r>
            <a:endParaRPr lang="en-US" altLang="ko-KR" smtClean="0">
              <a:sym typeface="Wingdings" pitchFamily="2" charset="2"/>
            </a:endParaRPr>
          </a:p>
          <a:p>
            <a:pPr lvl="1"/>
            <a:r>
              <a:rPr lang="ko-KR" altLang="en-US" smtClean="0">
                <a:sym typeface="Wingdings" pitchFamily="2" charset="2"/>
              </a:rPr>
              <a:t>객체 생성시 </a:t>
            </a:r>
            <a:r>
              <a:rPr lang="en-US" altLang="ko-KR" smtClean="0">
                <a:sym typeface="Wingdings" pitchFamily="2" charset="2"/>
              </a:rPr>
              <a:t>instance </a:t>
            </a:r>
            <a:r>
              <a:rPr lang="ko-KR" altLang="en-US" smtClean="0">
                <a:sym typeface="Wingdings" pitchFamily="2" charset="2"/>
              </a:rPr>
              <a:t>변수 초기화에 관련된 작업이 주목적임</a:t>
            </a:r>
            <a:endParaRPr lang="en-US" altLang="ko-KR" smtClean="0">
              <a:sym typeface="Wingdings" pitchFamily="2" charset="2"/>
            </a:endParaRPr>
          </a:p>
          <a:p>
            <a:pPr lvl="1"/>
            <a:r>
              <a:rPr lang="ko-KR" altLang="en-US" smtClean="0">
                <a:sym typeface="Wingdings" pitchFamily="2" charset="2"/>
              </a:rPr>
              <a:t>객체 생성시 로직상 단 한 번만 수행할 작업 실행 목적으로도 작성함</a:t>
            </a:r>
            <a:endParaRPr lang="en-US" altLang="ko-KR" smtClean="0">
              <a:sym typeface="Wingdings" pitchFamily="2" charset="2"/>
            </a:endParaRPr>
          </a:p>
          <a:p>
            <a:endParaRPr lang="en-US" altLang="ko-KR" smtClean="0">
              <a:sym typeface="Wingdings" pitchFamily="2" charset="2"/>
            </a:endParaRPr>
          </a:p>
          <a:p>
            <a:r>
              <a:rPr lang="ko-KR" altLang="en-US" smtClean="0">
                <a:sym typeface="Wingdings" pitchFamily="2" charset="2"/>
              </a:rPr>
              <a:t>다중 정의</a:t>
            </a:r>
            <a:r>
              <a:rPr lang="en-US" altLang="ko-KR" smtClean="0">
                <a:sym typeface="Wingdings" pitchFamily="2" charset="2"/>
              </a:rPr>
              <a:t>(overloading)</a:t>
            </a:r>
            <a:r>
              <a:rPr lang="ko-KR" altLang="en-US" smtClean="0">
                <a:sym typeface="Wingdings" pitchFamily="2" charset="2"/>
              </a:rPr>
              <a:t> 가능</a:t>
            </a:r>
            <a:endParaRPr lang="en-US" altLang="ko-KR" smtClean="0">
              <a:sym typeface="Wingdings" pitchFamily="2" charset="2"/>
            </a:endParaRPr>
          </a:p>
          <a:p>
            <a:pPr lvl="1"/>
            <a:r>
              <a:rPr lang="ko-KR" altLang="en-US" smtClean="0">
                <a:sym typeface="Wingdings" pitchFamily="2" charset="2"/>
              </a:rPr>
              <a:t>여러 개 정의 가</a:t>
            </a:r>
            <a:r>
              <a:rPr lang="ko-KR" altLang="en-US">
                <a:sym typeface="Wingdings" pitchFamily="2" charset="2"/>
              </a:rPr>
              <a:t>능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28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err="1" smtClean="0"/>
              <a:t>JavaEE</a:t>
            </a:r>
            <a:r>
              <a:rPr lang="en-US" altLang="ko-KR" smtClean="0"/>
              <a:t> Architecture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/>
              <a:t>http://docs.oracle.com/javaee/7/tutorial/doc/overview003.htm#BNABC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2011774"/>
            <a:ext cx="5256584" cy="4247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796136" y="2204864"/>
            <a:ext cx="2699517" cy="7200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View</a:t>
            </a: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Html/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css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/java script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788024" y="4797152"/>
            <a:ext cx="2744556" cy="5931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Model -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DAO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31840" y="6051585"/>
            <a:ext cx="3600400" cy="43204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Enterprise Information System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921160" y="3501008"/>
            <a:ext cx="3222840" cy="10801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Controller – Servlet</a:t>
            </a: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JSP : java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데이터를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client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브라우저에 출력 가능한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스펙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5993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3" y="1376288"/>
            <a:ext cx="5389234" cy="2665264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생성자 호출 문법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50</a:t>
            </a:fld>
            <a:endParaRPr lang="ko-KR" alt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429155"/>
            <a:ext cx="3924300" cy="28204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glow rad="101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1043608" y="2418646"/>
            <a:ext cx="1728192" cy="360040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760671" y="4494306"/>
            <a:ext cx="1440160" cy="360039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043608" y="2786724"/>
            <a:ext cx="4536504" cy="360040"/>
          </a:xfrm>
          <a:prstGeom prst="roundRect">
            <a:avLst/>
          </a:prstGeom>
          <a:noFill/>
          <a:ln w="19050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" name="꺾인 연결선 8"/>
          <p:cNvCxnSpPr>
            <a:stCxn id="10" idx="0"/>
            <a:endCxn id="7" idx="3"/>
          </p:cNvCxnSpPr>
          <p:nvPr/>
        </p:nvCxnSpPr>
        <p:spPr>
          <a:xfrm rot="16200000" flipV="1">
            <a:off x="4178456" y="1192010"/>
            <a:ext cx="1895640" cy="4708951"/>
          </a:xfrm>
          <a:prstGeom prst="bentConnector2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6095583" y="1933104"/>
            <a:ext cx="2448508" cy="50405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  <a:latin typeface="+mn-ea"/>
              </a:rPr>
              <a:t>매개 변수가 없는 경우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83450" y="4422297"/>
            <a:ext cx="2448508" cy="50405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  <a:latin typeface="+mn-ea"/>
              </a:rPr>
              <a:t>매개 변수가 있는 경우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683450" y="4926353"/>
            <a:ext cx="4104574" cy="66288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People person 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= new People(“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김혜경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”, 40, “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연희동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”);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2676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" grpId="0" animBg="1"/>
      <p:bldP spid="1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203848" y="1268760"/>
            <a:ext cx="5760640" cy="496855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People</a:t>
            </a: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34176" y="1281711"/>
            <a:ext cx="2520280" cy="279536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class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명</a:t>
            </a:r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UML[clas</a:t>
            </a:r>
            <a:r>
              <a:rPr lang="en-US" altLang="ko-KR"/>
              <a:t>s</a:t>
            </a:r>
            <a:r>
              <a:rPr lang="en-US" altLang="ko-KR" smtClean="0"/>
              <a:t> diagram] </a:t>
            </a:r>
            <a:r>
              <a:rPr lang="ko-KR" altLang="en-US" smtClean="0"/>
              <a:t>이해하기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51</a:t>
            </a:fld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425197" y="1740319"/>
            <a:ext cx="5227622" cy="113474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-name : String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-age : int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-address : String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78192" y="1631419"/>
            <a:ext cx="2232248" cy="113474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mtClean="0">
                <a:solidFill>
                  <a:schemeClr val="tx1"/>
                </a:solidFill>
                <a:latin typeface="+mn-ea"/>
              </a:rPr>
              <a:t>멤버 변수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list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72868" y="2766169"/>
            <a:ext cx="2232248" cy="116688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mtClean="0">
                <a:solidFill>
                  <a:schemeClr val="tx1"/>
                </a:solidFill>
                <a:latin typeface="+mn-ea"/>
              </a:rPr>
              <a:t>생성자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list</a:t>
            </a:r>
          </a:p>
          <a:p>
            <a:r>
              <a:rPr lang="ko-KR" altLang="en-US" smtClean="0">
                <a:solidFill>
                  <a:schemeClr val="tx1"/>
                </a:solidFill>
                <a:latin typeface="+mn-ea"/>
              </a:rPr>
              <a:t>메소드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list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3419872" y="2875068"/>
            <a:ext cx="5232947" cy="314621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&lt;&lt;create&gt;&gt;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+People()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+People(name:String, age:int, address:String)</a:t>
            </a:r>
          </a:p>
          <a:p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+getName() : String</a:t>
            </a:r>
          </a:p>
          <a:p>
            <a:r>
              <a:rPr lang="en-US" altLang="ko-KR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setName(name:String)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+getAge() : int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+setAge(int age)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+getAddress() : String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+setAddress(address : String)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38751" y="4448177"/>
            <a:ext cx="2111129" cy="136815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- : private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~ : default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# : protected</a:t>
            </a:r>
          </a:p>
          <a:p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+ : public </a:t>
            </a:r>
            <a:endParaRPr lang="ko-KR" altLang="en-US" b="1" smtClean="0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12548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참조 타입을 활용한 객체 생성 및 활용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52</a:t>
            </a:fld>
            <a:endParaRPr lang="ko-KR" altLang="en-US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432" y="5076267"/>
            <a:ext cx="4304478" cy="1224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4697460" y="1435035"/>
            <a:ext cx="2351702" cy="432049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People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객체들 생성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4697460" y="4656672"/>
            <a:ext cx="2161996" cy="419595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출력 결과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544" y="1867084"/>
            <a:ext cx="4324628" cy="24260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54" y="1268760"/>
            <a:ext cx="4171156" cy="49685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6516216" y="2420888"/>
            <a:ext cx="2160240" cy="288032"/>
          </a:xfrm>
          <a:prstGeom prst="rect">
            <a:avLst/>
          </a:prstGeom>
          <a:noFill/>
          <a:ln w="19050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7544" y="2430169"/>
            <a:ext cx="3744416" cy="295016"/>
          </a:xfrm>
          <a:prstGeom prst="rect">
            <a:avLst/>
          </a:prstGeom>
          <a:noFill/>
          <a:ln w="19050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8" name="직선 화살표 연결선 7"/>
          <p:cNvCxnSpPr>
            <a:stCxn id="6" idx="1"/>
          </p:cNvCxnSpPr>
          <p:nvPr/>
        </p:nvCxnSpPr>
        <p:spPr>
          <a:xfrm flipH="1">
            <a:off x="4211960" y="2564904"/>
            <a:ext cx="2304256" cy="12773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5148064" y="3212976"/>
            <a:ext cx="3788846" cy="72008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7419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3" grpId="0" animBg="1"/>
      <p:bldP spid="1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객체가 생성되어 저장된 </a:t>
            </a:r>
            <a:r>
              <a:rPr lang="en-US" altLang="ko-KR" smtClean="0"/>
              <a:t>JVM </a:t>
            </a:r>
            <a:r>
              <a:rPr lang="ko-KR" altLang="en-US" smtClean="0"/>
              <a:t>메모리 구조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53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79512" y="2204864"/>
            <a:ext cx="2016224" cy="331579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P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eople.class </a:t>
            </a:r>
          </a:p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byte code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메모리에 로딩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2339752" y="2204864"/>
            <a:ext cx="2016224" cy="331579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499992" y="2204864"/>
            <a:ext cx="4464496" cy="331579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483768" y="4252132"/>
            <a:ext cx="1656184" cy="533542"/>
          </a:xfrm>
          <a:prstGeom prst="roundRect">
            <a:avLst/>
          </a:prstGeom>
          <a:solidFill>
            <a:srgbClr val="D8BEEC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person     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278500" y="2586141"/>
            <a:ext cx="1584324" cy="429580"/>
          </a:xfrm>
          <a:prstGeom prst="roundRect">
            <a:avLst/>
          </a:prstGeom>
          <a:solidFill>
            <a:srgbClr val="D8BEEC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People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객체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524092" y="3565098"/>
            <a:ext cx="1296144" cy="655712"/>
          </a:xfrm>
          <a:prstGeom prst="roundRect">
            <a:avLst/>
          </a:prstGeom>
          <a:solidFill>
            <a:srgbClr val="D8BEEC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진실녀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097400" y="3015721"/>
            <a:ext cx="1765424" cy="2043242"/>
          </a:xfrm>
          <a:prstGeom prst="roundRect">
            <a:avLst/>
          </a:prstGeom>
          <a:solidFill>
            <a:srgbClr val="D8BEEC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331804" y="3158503"/>
            <a:ext cx="1296144" cy="42958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null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331804" y="3714540"/>
            <a:ext cx="1296144" cy="42958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26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350656" y="4310631"/>
            <a:ext cx="1296144" cy="42958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null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7542944" y="4595769"/>
            <a:ext cx="1296144" cy="539883"/>
          </a:xfrm>
          <a:prstGeom prst="roundRect">
            <a:avLst/>
          </a:prstGeom>
          <a:solidFill>
            <a:srgbClr val="D8BEEC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해남</a:t>
            </a:r>
          </a:p>
        </p:txBody>
      </p:sp>
      <p:sp>
        <p:nvSpPr>
          <p:cNvPr id="20" name="타원 19"/>
          <p:cNvSpPr/>
          <p:nvPr/>
        </p:nvSpPr>
        <p:spPr>
          <a:xfrm>
            <a:off x="7470936" y="4252132"/>
            <a:ext cx="1080120" cy="4232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0xb1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7439136" y="3241534"/>
            <a:ext cx="936104" cy="42323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0xa1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5904130" y="4222295"/>
            <a:ext cx="1080120" cy="4232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0xb1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5998876" y="3164844"/>
            <a:ext cx="936104" cy="42323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0xa1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4681990" y="2374520"/>
            <a:ext cx="936104" cy="42323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0xy2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3563888" y="4298793"/>
            <a:ext cx="936104" cy="42323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0xy2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7" name="직선 화살표 연결선 26"/>
          <p:cNvCxnSpPr>
            <a:stCxn id="25" idx="0"/>
            <a:endCxn id="24" idx="2"/>
          </p:cNvCxnSpPr>
          <p:nvPr/>
        </p:nvCxnSpPr>
        <p:spPr>
          <a:xfrm flipV="1">
            <a:off x="4031940" y="2586140"/>
            <a:ext cx="650050" cy="1712653"/>
          </a:xfrm>
          <a:prstGeom prst="straightConnector1">
            <a:avLst/>
          </a:prstGeom>
          <a:ln>
            <a:noFill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3" idx="6"/>
            <a:endCxn id="21" idx="2"/>
          </p:cNvCxnSpPr>
          <p:nvPr/>
        </p:nvCxnSpPr>
        <p:spPr>
          <a:xfrm>
            <a:off x="6934980" y="3376464"/>
            <a:ext cx="504156" cy="76690"/>
          </a:xfrm>
          <a:prstGeom prst="straightConnector1">
            <a:avLst/>
          </a:prstGeom>
          <a:ln>
            <a:noFill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22" idx="6"/>
            <a:endCxn id="20" idx="2"/>
          </p:cNvCxnSpPr>
          <p:nvPr/>
        </p:nvCxnSpPr>
        <p:spPr>
          <a:xfrm>
            <a:off x="6984250" y="4433915"/>
            <a:ext cx="486686" cy="29837"/>
          </a:xfrm>
          <a:prstGeom prst="straightConnector1">
            <a:avLst/>
          </a:prstGeom>
          <a:ln>
            <a:noFill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모서리가 둥근 직사각형 31"/>
          <p:cNvSpPr/>
          <p:nvPr/>
        </p:nvSpPr>
        <p:spPr>
          <a:xfrm>
            <a:off x="287524" y="5698208"/>
            <a:ext cx="1800200" cy="50405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class area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411760" y="5716588"/>
            <a:ext cx="1800200" cy="50405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stack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944108" y="5716588"/>
            <a:ext cx="1800200" cy="50405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heap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619672" y="1268760"/>
            <a:ext cx="6124636" cy="72008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People person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= </a:t>
            </a:r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new People(“</a:t>
            </a:r>
            <a:r>
              <a:rPr lang="ko-KR" altLang="en-US" b="1" smtClean="0">
                <a:solidFill>
                  <a:srgbClr val="C00000"/>
                </a:solidFill>
                <a:latin typeface="+mn-ea"/>
              </a:rPr>
              <a:t>진실녀</a:t>
            </a:r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", 26, “</a:t>
            </a:r>
            <a:r>
              <a:rPr lang="ko-KR" altLang="en-US" b="1" smtClean="0">
                <a:solidFill>
                  <a:srgbClr val="C00000"/>
                </a:solidFill>
                <a:latin typeface="+mn-ea"/>
              </a:rPr>
              <a:t>해남</a:t>
            </a:r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”);</a:t>
            </a:r>
            <a:endParaRPr lang="ko-KR" altLang="en-US" b="1" smtClean="0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9" name="직선 화살표 연결선 8"/>
          <p:cNvCxnSpPr>
            <a:endCxn id="24" idx="3"/>
          </p:cNvCxnSpPr>
          <p:nvPr/>
        </p:nvCxnSpPr>
        <p:spPr>
          <a:xfrm flipV="1">
            <a:off x="4031940" y="2735777"/>
            <a:ext cx="787139" cy="1563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23" idx="6"/>
          </p:cNvCxnSpPr>
          <p:nvPr/>
        </p:nvCxnSpPr>
        <p:spPr>
          <a:xfrm>
            <a:off x="6934980" y="3376464"/>
            <a:ext cx="504156" cy="660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22" idx="6"/>
            <a:endCxn id="20" idx="2"/>
          </p:cNvCxnSpPr>
          <p:nvPr/>
        </p:nvCxnSpPr>
        <p:spPr>
          <a:xfrm>
            <a:off x="6984250" y="4433915"/>
            <a:ext cx="486686" cy="298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60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배 열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54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87871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배열의 개념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동형집합</a:t>
            </a:r>
            <a:r>
              <a:rPr lang="en-US" altLang="ko-KR" dirty="0" smtClean="0"/>
              <a:t>(Homogeneous Collection)</a:t>
            </a:r>
          </a:p>
          <a:p>
            <a:r>
              <a:rPr lang="ko-KR" altLang="en-US" dirty="0" smtClean="0"/>
              <a:t>동일한 데이터 여러 개를 하나의 집합체로 사용할 수 있도록 해 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여러 개 데이터를 각각의 변수로 선언하여 선언하는 것보다 효율적임</a:t>
            </a:r>
            <a:endParaRPr lang="en-US" altLang="ko-KR" dirty="0" smtClean="0"/>
          </a:p>
          <a:p>
            <a:r>
              <a:rPr lang="ko-KR" altLang="en-US" dirty="0" smtClean="0">
                <a:latin typeface="견명조" pitchFamily="18" charset="-127"/>
              </a:rPr>
              <a:t>많은 양의 값</a:t>
            </a:r>
            <a:r>
              <a:rPr lang="en-US" altLang="ko-KR" dirty="0" smtClean="0">
                <a:latin typeface="견명조" pitchFamily="18" charset="-127"/>
              </a:rPr>
              <a:t>(</a:t>
            </a:r>
            <a:r>
              <a:rPr lang="ko-KR" altLang="en-US" dirty="0" smtClean="0">
                <a:latin typeface="견명조" pitchFamily="18" charset="-127"/>
              </a:rPr>
              <a:t>데이터</a:t>
            </a:r>
            <a:r>
              <a:rPr lang="en-US" altLang="ko-KR" dirty="0" smtClean="0">
                <a:latin typeface="견명조" pitchFamily="18" charset="-127"/>
              </a:rPr>
              <a:t>)</a:t>
            </a:r>
            <a:r>
              <a:rPr lang="ko-KR" altLang="en-US" dirty="0" smtClean="0">
                <a:latin typeface="견명조" pitchFamily="18" charset="-127"/>
              </a:rPr>
              <a:t>을 다룰 때 유용</a:t>
            </a:r>
            <a:endParaRPr lang="en-US" altLang="ko-KR" dirty="0" smtClean="0"/>
          </a:p>
          <a:p>
            <a:r>
              <a:rPr lang="ko-KR" altLang="en-US" dirty="0" smtClean="0"/>
              <a:t>자바에서 </a:t>
            </a:r>
            <a:r>
              <a:rPr lang="ko-KR" altLang="en-US" smtClean="0"/>
              <a:t>배열은 객체임</a:t>
            </a:r>
            <a:endParaRPr lang="en-US" altLang="ko-KR" smtClean="0"/>
          </a:p>
          <a:p>
            <a:r>
              <a:rPr lang="ko-KR" altLang="en-US" smtClean="0"/>
              <a:t>배열의 </a:t>
            </a:r>
            <a:r>
              <a:rPr lang="ko-KR" altLang="en-US" dirty="0" smtClean="0"/>
              <a:t>크기는 불변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58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생성 및 사용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배열객체 생성 및 사용방법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배열 생성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DataType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참조변수명</a:t>
            </a:r>
            <a:r>
              <a:rPr lang="en-US" altLang="ko-KR" dirty="0" smtClean="0"/>
              <a:t>[ ] = new </a:t>
            </a:r>
            <a:r>
              <a:rPr lang="en-US" altLang="ko-KR" dirty="0" err="1" smtClean="0"/>
              <a:t>DataType</a:t>
            </a:r>
            <a:r>
              <a:rPr lang="en-US" altLang="ko-KR" dirty="0" smtClean="0"/>
              <a:t>[</a:t>
            </a:r>
            <a:r>
              <a:rPr lang="ko-KR" altLang="en-US" dirty="0" err="1" smtClean="0"/>
              <a:t>배열의크기</a:t>
            </a:r>
            <a:r>
              <a:rPr lang="en-US" altLang="ko-KR" dirty="0" smtClean="0"/>
              <a:t>];</a:t>
            </a:r>
          </a:p>
          <a:p>
            <a:pPr lvl="1"/>
            <a:r>
              <a:rPr lang="ko-KR" altLang="en-US" dirty="0" smtClean="0"/>
              <a:t>배열의 크기는 배열객체 생성시 지정</a:t>
            </a:r>
            <a:endParaRPr lang="en-US" altLang="ko-KR" dirty="0" smtClean="0"/>
          </a:p>
          <a:p>
            <a:r>
              <a:rPr lang="ko-KR" altLang="en-US" dirty="0" smtClean="0"/>
              <a:t>배열 사용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참조변수명</a:t>
            </a:r>
            <a:r>
              <a:rPr lang="en-US" altLang="ko-KR" dirty="0" smtClean="0"/>
              <a:t>[index] = value;</a:t>
            </a:r>
          </a:p>
          <a:p>
            <a:pPr lvl="1"/>
            <a:r>
              <a:rPr lang="ko-KR" altLang="en-US" dirty="0" smtClean="0"/>
              <a:t>유효인덱스 </a:t>
            </a:r>
            <a:r>
              <a:rPr lang="en-US" altLang="ko-KR" dirty="0" smtClean="0"/>
              <a:t>0 ~ </a:t>
            </a:r>
            <a:r>
              <a:rPr lang="ko-KR" altLang="en-US" dirty="0" err="1" smtClean="0"/>
              <a:t>배열의크기</a:t>
            </a:r>
            <a:r>
              <a:rPr lang="en-US" altLang="ko-KR" dirty="0" smtClean="0"/>
              <a:t>-1</a:t>
            </a:r>
          </a:p>
          <a:p>
            <a:r>
              <a:rPr lang="ko-KR" altLang="en-US" dirty="0" smtClean="0"/>
              <a:t>배열의 길이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참조변수명</a:t>
            </a:r>
            <a:r>
              <a:rPr lang="en-US" altLang="ko-KR" dirty="0" smtClean="0"/>
              <a:t>.length (</a:t>
            </a:r>
            <a:r>
              <a:rPr lang="ko-KR" altLang="en-US" dirty="0" smtClean="0"/>
              <a:t>배열은 객체이므로 속성을 가짐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배열의 선언과 동시 초기화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정식표현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DataType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참조변수명</a:t>
            </a:r>
            <a:r>
              <a:rPr lang="en-US" altLang="ko-KR" dirty="0" smtClean="0"/>
              <a:t>[ ] = new </a:t>
            </a:r>
            <a:r>
              <a:rPr lang="en-US" altLang="ko-KR" dirty="0" err="1" smtClean="0"/>
              <a:t>DataType</a:t>
            </a:r>
            <a:r>
              <a:rPr lang="en-US" altLang="ko-KR" dirty="0" smtClean="0"/>
              <a:t>[] { </a:t>
            </a:r>
            <a:r>
              <a:rPr lang="ko-KR" altLang="en-US" dirty="0" smtClean="0"/>
              <a:t>초기값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초기값 </a:t>
            </a:r>
            <a:r>
              <a:rPr lang="en-US" altLang="ko-KR" dirty="0" smtClean="0"/>
              <a:t>};</a:t>
            </a:r>
          </a:p>
          <a:p>
            <a:pPr lvl="1"/>
            <a:r>
              <a:rPr lang="ko-KR" altLang="en-US" dirty="0" smtClean="0"/>
              <a:t>약식표</a:t>
            </a:r>
            <a:r>
              <a:rPr lang="ko-KR" altLang="en-US" dirty="0"/>
              <a:t>현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DataType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참조변수명</a:t>
            </a:r>
            <a:r>
              <a:rPr lang="en-US" altLang="ko-KR" dirty="0" smtClean="0"/>
              <a:t>[ ] = { </a:t>
            </a:r>
            <a:r>
              <a:rPr lang="ko-KR" altLang="en-US" dirty="0" smtClean="0"/>
              <a:t>초기값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초기값 </a:t>
            </a:r>
            <a:r>
              <a:rPr lang="en-US" altLang="ko-KR" dirty="0" smtClean="0"/>
              <a:t>};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87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배열의 개념 </a:t>
            </a:r>
            <a:r>
              <a:rPr lang="en-US" altLang="ko-KR" dirty="0"/>
              <a:t>-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배열의 유형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85633" y="1301542"/>
            <a:ext cx="8229600" cy="4937760"/>
          </a:xfrm>
        </p:spPr>
        <p:txBody>
          <a:bodyPr/>
          <a:lstStyle/>
          <a:p>
            <a:r>
              <a:rPr lang="en-US" altLang="ko-KR" dirty="0" smtClean="0"/>
              <a:t>Primitive data Array</a:t>
            </a:r>
          </a:p>
          <a:p>
            <a:pPr lvl="1"/>
            <a:r>
              <a:rPr lang="ko-KR" altLang="en-US" dirty="0" smtClean="0"/>
              <a:t>배열의 원소가 </a:t>
            </a:r>
            <a:r>
              <a:rPr lang="ko-KR" altLang="en-US" dirty="0" err="1" smtClean="0"/>
              <a:t>원시값인</a:t>
            </a:r>
            <a:r>
              <a:rPr lang="ko-KR" altLang="en-US" dirty="0" smtClean="0"/>
              <a:t> 배열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Reference data Array</a:t>
            </a:r>
          </a:p>
          <a:p>
            <a:pPr lvl="1"/>
            <a:r>
              <a:rPr lang="ko-KR" altLang="en-US" dirty="0" smtClean="0"/>
              <a:t>배열의 원소가 </a:t>
            </a:r>
            <a:r>
              <a:rPr lang="ko-KR" altLang="en-US" dirty="0" err="1" smtClean="0"/>
              <a:t>참조값인</a:t>
            </a:r>
            <a:r>
              <a:rPr lang="ko-KR" altLang="en-US" dirty="0" smtClean="0"/>
              <a:t> 배열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57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580495" y="1902725"/>
            <a:ext cx="963305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+mn-ea"/>
              </a:rPr>
              <a:t>0</a:t>
            </a:r>
            <a:endParaRPr lang="en-US" altLang="ko-KR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580495" y="2362200"/>
            <a:ext cx="9633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+mn-ea"/>
              </a:rPr>
              <a:t>0</a:t>
            </a:r>
            <a:endParaRPr lang="en-US" altLang="ko-KR" dirty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580495" y="2819400"/>
            <a:ext cx="9633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+mn-ea"/>
              </a:rPr>
              <a:t>length2</a:t>
            </a:r>
            <a:endParaRPr lang="en-US" altLang="ko-KR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906371" y="2324100"/>
            <a:ext cx="988323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0x1111</a:t>
            </a:r>
            <a:endParaRPr lang="en-US" altLang="ko-KR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316598" y="2438400"/>
            <a:ext cx="611876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+mn-ea"/>
              </a:rPr>
              <a:t>i</a:t>
            </a:r>
            <a:endParaRPr lang="en-US" altLang="ko-KR" dirty="0"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199495" y="1521725"/>
            <a:ext cx="1143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0x1111</a:t>
            </a:r>
            <a:endParaRPr lang="ko-KR" altLang="en-US" dirty="0">
              <a:latin typeface="+mn-ea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5400532" y="1712225"/>
            <a:ext cx="798963" cy="6118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5609513" y="4419600"/>
            <a:ext cx="9633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0x3333</a:t>
            </a:r>
            <a:endParaRPr lang="en-US" altLang="ko-KR" dirty="0"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609513" y="4876800"/>
            <a:ext cx="9633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0x4444</a:t>
            </a:r>
            <a:endParaRPr lang="en-US" altLang="ko-KR" dirty="0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935389" y="4840975"/>
            <a:ext cx="988323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0x2222</a:t>
            </a:r>
            <a:endParaRPr lang="en-US" altLang="ko-KR" dirty="0"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323513" y="4917175"/>
            <a:ext cx="611876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+mn-ea"/>
              </a:rPr>
              <a:t>arr</a:t>
            </a:r>
            <a:endParaRPr lang="en-US" altLang="ko-KR" dirty="0">
              <a:latin typeface="+mn-ea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228513" y="4038600"/>
            <a:ext cx="1143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0x2222</a:t>
            </a:r>
            <a:endParaRPr lang="ko-KR" altLang="en-US" dirty="0">
              <a:latin typeface="+mn-ea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4429550" y="4229100"/>
            <a:ext cx="798963" cy="6118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7476129" y="3966380"/>
            <a:ext cx="963305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30</a:t>
            </a:r>
            <a:endParaRPr lang="en-US" altLang="ko-KR" dirty="0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476129" y="4425855"/>
            <a:ext cx="9633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‘m’</a:t>
            </a:r>
            <a:endParaRPr lang="en-US" altLang="ko-KR" dirty="0">
              <a:latin typeface="+mn-ea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095129" y="3585380"/>
            <a:ext cx="1143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0x3333</a:t>
            </a:r>
            <a:endParaRPr lang="ko-KR" altLang="en-US" dirty="0">
              <a:latin typeface="+mn-ea"/>
            </a:endParaRPr>
          </a:p>
        </p:txBody>
      </p:sp>
      <p:cxnSp>
        <p:nvCxnSpPr>
          <p:cNvPr id="30" name="직선 화살표 연결선 29"/>
          <p:cNvCxnSpPr>
            <a:stCxn id="15" idx="3"/>
          </p:cNvCxnSpPr>
          <p:nvPr/>
        </p:nvCxnSpPr>
        <p:spPr>
          <a:xfrm flipV="1">
            <a:off x="6572813" y="3732663"/>
            <a:ext cx="522316" cy="9155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7486929" y="5345942"/>
            <a:ext cx="963305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20</a:t>
            </a:r>
            <a:endParaRPr lang="en-US" altLang="ko-KR" dirty="0">
              <a:latin typeface="+mn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486929" y="5805417"/>
            <a:ext cx="9633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‘f’</a:t>
            </a:r>
            <a:endParaRPr lang="en-US" altLang="ko-KR" dirty="0">
              <a:latin typeface="+mn-ea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7105929" y="4964942"/>
            <a:ext cx="1143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0x4444</a:t>
            </a:r>
            <a:endParaRPr lang="ko-KR" altLang="en-US" dirty="0">
              <a:latin typeface="+mn-ea"/>
            </a:endParaRPr>
          </a:p>
        </p:txBody>
      </p:sp>
      <p:cxnSp>
        <p:nvCxnSpPr>
          <p:cNvPr id="36" name="직선 화살표 연결선 35"/>
          <p:cNvCxnSpPr>
            <a:stCxn id="16" idx="3"/>
            <a:endCxn id="34" idx="1"/>
          </p:cNvCxnSpPr>
          <p:nvPr/>
        </p:nvCxnSpPr>
        <p:spPr>
          <a:xfrm>
            <a:off x="6572813" y="5105400"/>
            <a:ext cx="533116" cy="500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75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생성 및 사용 </a:t>
            </a:r>
            <a:r>
              <a:rPr lang="en-US" altLang="ko-KR" dirty="0" smtClean="0"/>
              <a:t>- </a:t>
            </a:r>
            <a:r>
              <a:rPr lang="en-US" altLang="ko-KR" dirty="0"/>
              <a:t>Primitive data </a:t>
            </a:r>
            <a:r>
              <a:rPr lang="en-US" altLang="ko-KR" dirty="0" smtClean="0"/>
              <a:t>Array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58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313747" y="3139628"/>
            <a:ext cx="1035851" cy="397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+mn-ea"/>
              </a:rPr>
              <a:t>0x1111</a:t>
            </a:r>
            <a:endParaRPr lang="ko-KR" altLang="en-US" b="1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48468" y="2911028"/>
            <a:ext cx="714380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100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848468" y="3268218"/>
            <a:ext cx="714380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99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48468" y="3625408"/>
            <a:ext cx="714380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98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37482" y="3168208"/>
            <a:ext cx="57150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latin typeface="+mn-ea"/>
                <a:ea typeface="+mn-ea"/>
              </a:rPr>
              <a:t>arr</a:t>
            </a:r>
            <a:endParaRPr lang="ko-KR" altLang="en-US" b="1" dirty="0">
              <a:latin typeface="+mn-ea"/>
              <a:ea typeface="+mn-ea"/>
            </a:endParaRPr>
          </a:p>
        </p:txBody>
      </p:sp>
      <p:cxnSp>
        <p:nvCxnSpPr>
          <p:cNvPr id="11" name="직선 화살표 연결선 10"/>
          <p:cNvCxnSpPr>
            <a:stCxn id="5" idx="3"/>
            <a:endCxn id="15" idx="1"/>
          </p:cNvCxnSpPr>
          <p:nvPr/>
        </p:nvCxnSpPr>
        <p:spPr>
          <a:xfrm flipV="1">
            <a:off x="6349598" y="2737440"/>
            <a:ext cx="317882" cy="6011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562848" y="2939608"/>
            <a:ext cx="2857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0</a:t>
            </a:r>
            <a:endParaRPr lang="ko-KR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62848" y="3268218"/>
            <a:ext cx="2857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endParaRPr lang="ko-KR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62848" y="3625408"/>
            <a:ext cx="2857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2</a:t>
            </a:r>
            <a:endParaRPr lang="ko-KR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667480" y="2546940"/>
            <a:ext cx="1143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0x1111</a:t>
            </a:r>
            <a:endParaRPr lang="ko-KR" altLang="en-US" dirty="0"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33400" y="1676400"/>
            <a:ext cx="3886200" cy="3962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[ ] = new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[3];</a:t>
            </a:r>
          </a:p>
          <a:p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[0] = 100;</a:t>
            </a:r>
          </a:p>
          <a:p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[1] = 99;</a:t>
            </a:r>
          </a:p>
          <a:p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[2] = 98;</a:t>
            </a:r>
          </a:p>
          <a:p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arr.length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선언과 동시에 초기화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[ ] = new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[] { 100, 99, 98 };</a:t>
            </a:r>
          </a:p>
          <a:p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[ ] = { 100, 99, 98 };</a:t>
            </a:r>
          </a:p>
          <a:p>
            <a:endParaRPr lang="en-US" altLang="ko-KR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848468" y="3977480"/>
            <a:ext cx="714380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n-ea"/>
              </a:rPr>
              <a:t>3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62848" y="3974068"/>
            <a:ext cx="8953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length</a:t>
            </a:r>
            <a:endParaRPr lang="ko-KR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156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생성 및 사용 </a:t>
            </a:r>
            <a:r>
              <a:rPr lang="en-US" altLang="ko-KR" dirty="0" smtClean="0"/>
              <a:t>- Reference data Array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59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767265" y="2040488"/>
            <a:ext cx="1035851" cy="397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+mn-ea"/>
              </a:rPr>
              <a:t>0x1111</a:t>
            </a:r>
            <a:endParaRPr lang="ko-KR" altLang="en-US" b="1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438880" y="1811888"/>
            <a:ext cx="1143000" cy="4011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0x2222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91000" y="2069068"/>
            <a:ext cx="57150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latin typeface="+mn-ea"/>
                <a:ea typeface="+mn-ea"/>
              </a:rPr>
              <a:t>arr</a:t>
            </a:r>
            <a:endParaRPr lang="ko-KR" altLang="en-US" b="1" dirty="0">
              <a:latin typeface="+mn-ea"/>
              <a:ea typeface="+mn-ea"/>
            </a:endParaRPr>
          </a:p>
        </p:txBody>
      </p:sp>
      <p:cxnSp>
        <p:nvCxnSpPr>
          <p:cNvPr id="11" name="직선 화살표 연결선 10"/>
          <p:cNvCxnSpPr>
            <a:stCxn id="5" idx="3"/>
            <a:endCxn id="15" idx="1"/>
          </p:cNvCxnSpPr>
          <p:nvPr/>
        </p:nvCxnSpPr>
        <p:spPr>
          <a:xfrm flipV="1">
            <a:off x="5803116" y="1638300"/>
            <a:ext cx="635764" cy="6011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543800" y="1829811"/>
            <a:ext cx="2857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0</a:t>
            </a:r>
            <a:endParaRPr lang="ko-KR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43800" y="2213012"/>
            <a:ext cx="2857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endParaRPr lang="ko-KR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438880" y="1447800"/>
            <a:ext cx="1143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0x1111</a:t>
            </a:r>
            <a:endParaRPr lang="ko-KR" altLang="en-US" dirty="0"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04033" y="1709381"/>
            <a:ext cx="3634567" cy="32174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MyDate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[]= new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MyDate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[2];</a:t>
            </a:r>
          </a:p>
          <a:p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[0] =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new MyDate(2016,1,1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);</a:t>
            </a:r>
          </a:p>
          <a:p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선언과 동시에 초기화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MyDate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[] </a:t>
            </a: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= {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new MyDate(2016,1,1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) , null};</a:t>
            </a:r>
          </a:p>
          <a:p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38880" y="2598240"/>
            <a:ext cx="1104920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2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43800" y="2590800"/>
            <a:ext cx="8953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length</a:t>
            </a:r>
            <a:endParaRPr lang="ko-KR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438880" y="2197116"/>
            <a:ext cx="1104920" cy="4011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null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477000" y="3945488"/>
            <a:ext cx="1104880" cy="4011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  <a:latin typeface="+mn-ea"/>
              </a:rPr>
              <a:t>2016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6477000" y="3581400"/>
            <a:ext cx="1143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0x2222</a:t>
            </a:r>
            <a:endParaRPr lang="ko-KR" altLang="en-US" dirty="0"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477000" y="4748210"/>
            <a:ext cx="1104920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477000" y="4330716"/>
            <a:ext cx="1104920" cy="418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575645" y="3942276"/>
            <a:ext cx="1104880" cy="3884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year</a:t>
            </a:r>
            <a:endParaRPr lang="ko-KR" altLang="en-US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575645" y="4748752"/>
            <a:ext cx="1104920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day</a:t>
            </a:r>
            <a:endParaRPr lang="ko-KR" altLang="en-US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575645" y="4323276"/>
            <a:ext cx="1104920" cy="4254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month</a:t>
            </a:r>
            <a:endParaRPr lang="ko-KR" altLang="en-US" b="1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16" name="꺾인 연결선 15"/>
          <p:cNvCxnSpPr>
            <a:stCxn id="6" idx="1"/>
            <a:endCxn id="24" idx="1"/>
          </p:cNvCxnSpPr>
          <p:nvPr/>
        </p:nvCxnSpPr>
        <p:spPr>
          <a:xfrm rot="10800000" flipH="1" flipV="1">
            <a:off x="6438880" y="2012450"/>
            <a:ext cx="38120" cy="1759450"/>
          </a:xfrm>
          <a:prstGeom prst="bentConnector3">
            <a:avLst>
              <a:gd name="adj1" fmla="val -599685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29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자바 개발 환경 구축 및 이해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5826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sng" smtClean="0"/>
              <a:t> 2</a:t>
            </a:r>
            <a:r>
              <a:rPr lang="ko-KR" altLang="en-US" u="sng" smtClean="0"/>
              <a:t>차원 배열 메모리로 이해하기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60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15616" y="5229200"/>
            <a:ext cx="1296144" cy="576064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i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59632" y="3573016"/>
            <a:ext cx="1152128" cy="457328"/>
          </a:xfrm>
          <a:prstGeom prst="rect">
            <a:avLst/>
          </a:prstGeom>
          <a:solidFill>
            <a:schemeClr val="bg1"/>
          </a:solidFill>
          <a:ln/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i2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784383" y="4030344"/>
            <a:ext cx="1479172" cy="1558896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34886" y="1844824"/>
            <a:ext cx="1773217" cy="1368152"/>
          </a:xfrm>
          <a:prstGeom prst="rect">
            <a:avLst/>
          </a:prstGeom>
          <a:solidFill>
            <a:schemeClr val="bg1"/>
          </a:solidFill>
          <a:ln/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851920" y="4314543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[0]  0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851920" y="4653136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[1] 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0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851920" y="4991729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length 2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568358" y="3892908"/>
            <a:ext cx="643602" cy="38148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1929113" y="5135745"/>
            <a:ext cx="643602" cy="38148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3513145" y="1735869"/>
            <a:ext cx="643602" cy="381487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089959" y="3402419"/>
            <a:ext cx="643602" cy="381487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967410" y="2122951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[0]  0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967410" y="2461544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[1] 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0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967410" y="2800137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length 2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0" name="직선 화살표 연결선 19"/>
          <p:cNvCxnSpPr>
            <a:stCxn id="15" idx="0"/>
            <a:endCxn id="14" idx="2"/>
          </p:cNvCxnSpPr>
          <p:nvPr/>
        </p:nvCxnSpPr>
        <p:spPr>
          <a:xfrm flipV="1">
            <a:off x="2411760" y="1926613"/>
            <a:ext cx="1101385" cy="14758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3" idx="6"/>
            <a:endCxn id="12" idx="2"/>
          </p:cNvCxnSpPr>
          <p:nvPr/>
        </p:nvCxnSpPr>
        <p:spPr>
          <a:xfrm flipV="1">
            <a:off x="2572715" y="4083652"/>
            <a:ext cx="995643" cy="12428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6787748" y="1336933"/>
            <a:ext cx="1773217" cy="1876043"/>
          </a:xfrm>
          <a:prstGeom prst="rect">
            <a:avLst/>
          </a:prstGeom>
          <a:solidFill>
            <a:schemeClr val="bg1"/>
          </a:solidFill>
          <a:ln/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7020272" y="1615061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[0]  0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7020272" y="1953654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[1] 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0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7020272" y="2292247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[2] 0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7008022" y="2630840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length 3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756653" y="3713197"/>
            <a:ext cx="1773217" cy="1876043"/>
          </a:xfrm>
          <a:prstGeom prst="rect">
            <a:avLst/>
          </a:prstGeom>
          <a:solidFill>
            <a:schemeClr val="bg1"/>
          </a:solidFill>
          <a:ln/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6989177" y="3991325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[0]  0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6989177" y="4329918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[1] 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0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6989177" y="4668511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[2] 0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6976927" y="5007104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length 3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 flipV="1">
            <a:off x="4932040" y="1412776"/>
            <a:ext cx="1855708" cy="9091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5004048" y="2630840"/>
            <a:ext cx="1872208" cy="1230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모서리가 둥근 직사각형 38"/>
          <p:cNvSpPr/>
          <p:nvPr/>
        </p:nvSpPr>
        <p:spPr>
          <a:xfrm>
            <a:off x="4081199" y="1484784"/>
            <a:ext cx="1066866" cy="38937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int[][]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156747" y="3742766"/>
            <a:ext cx="1106808" cy="371581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int[]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452955" y="5805264"/>
            <a:ext cx="2060585" cy="420051"/>
          </a:xfrm>
          <a:prstGeom prst="round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int[]i = new int[2];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238836" y="1196753"/>
            <a:ext cx="2831699" cy="201622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int[][]i2 = new int[2][3];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S.o.p(i2.length)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S.o.p(i2[0].length)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2945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Java </a:t>
            </a:r>
            <a:r>
              <a:rPr lang="ko-KR" altLang="en-US" smtClean="0"/>
              <a:t>기본 문법 </a:t>
            </a:r>
            <a:r>
              <a:rPr lang="en-US" altLang="ko-KR" smtClean="0"/>
              <a:t>Part1</a:t>
            </a:r>
            <a:r>
              <a:rPr lang="ko-KR" altLang="en-US" smtClean="0"/>
              <a:t>에서 학습한 내용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mtClean="0"/>
              <a:t>*.java </a:t>
            </a:r>
            <a:r>
              <a:rPr lang="ko-KR" altLang="en-US" smtClean="0"/>
              <a:t>문법</a:t>
            </a:r>
            <a:endParaRPr lang="en-US" altLang="ko-KR" smtClean="0"/>
          </a:p>
          <a:p>
            <a:pPr lvl="1"/>
            <a:r>
              <a:rPr lang="en-US" altLang="ko-KR" smtClean="0"/>
              <a:t>pakcage., import, class{</a:t>
            </a:r>
            <a:r>
              <a:rPr lang="ko-KR" altLang="en-US" smtClean="0"/>
              <a:t>변수</a:t>
            </a:r>
            <a:r>
              <a:rPr lang="en-US" altLang="ko-KR" smtClean="0"/>
              <a:t>, </a:t>
            </a:r>
            <a:r>
              <a:rPr lang="ko-KR" altLang="en-US" smtClean="0"/>
              <a:t>생성자</a:t>
            </a:r>
            <a:r>
              <a:rPr lang="en-US" altLang="ko-KR" smtClean="0"/>
              <a:t>(</a:t>
            </a:r>
            <a:r>
              <a:rPr lang="ko-KR" altLang="en-US" smtClean="0"/>
              <a:t>필수</a:t>
            </a:r>
            <a:r>
              <a:rPr lang="en-US" altLang="ko-KR" smtClean="0"/>
              <a:t>),</a:t>
            </a:r>
            <a:r>
              <a:rPr lang="ko-KR" altLang="en-US" smtClean="0"/>
              <a:t>메소드</a:t>
            </a:r>
            <a:r>
              <a:rPr lang="en-US" altLang="ko-KR" smtClean="0"/>
              <a:t>, static{}}</a:t>
            </a:r>
          </a:p>
          <a:p>
            <a:r>
              <a:rPr lang="ko-KR" altLang="en-US" smtClean="0"/>
              <a:t>변수</a:t>
            </a:r>
            <a:endParaRPr lang="en-US" altLang="ko-KR" smtClean="0"/>
          </a:p>
          <a:p>
            <a:pPr lvl="1"/>
            <a:r>
              <a:rPr lang="ko-KR" altLang="en-US" smtClean="0"/>
              <a:t>멤버</a:t>
            </a:r>
            <a:r>
              <a:rPr lang="en-US" altLang="ko-KR" smtClean="0"/>
              <a:t>(instance, static),</a:t>
            </a:r>
            <a:r>
              <a:rPr lang="ko-KR" altLang="en-US" smtClean="0"/>
              <a:t>로컬</a:t>
            </a:r>
            <a:r>
              <a:rPr lang="en-US" altLang="ko-KR" smtClean="0"/>
              <a:t>, </a:t>
            </a:r>
            <a:r>
              <a:rPr lang="ko-KR" altLang="en-US" smtClean="0"/>
              <a:t>기본</a:t>
            </a:r>
            <a:r>
              <a:rPr lang="en-US" altLang="ko-KR" smtClean="0"/>
              <a:t>,</a:t>
            </a:r>
            <a:r>
              <a:rPr lang="ko-KR" altLang="en-US" smtClean="0"/>
              <a:t>참조</a:t>
            </a:r>
            <a:endParaRPr lang="en-US" altLang="ko-KR" smtClean="0"/>
          </a:p>
          <a:p>
            <a:r>
              <a:rPr lang="ko-KR" altLang="en-US" smtClean="0"/>
              <a:t>생성자</a:t>
            </a:r>
            <a:endParaRPr lang="en-US" altLang="ko-KR" smtClean="0"/>
          </a:p>
          <a:p>
            <a:pPr lvl="1"/>
            <a:r>
              <a:rPr lang="ko-KR" altLang="en-US" smtClean="0"/>
              <a:t>다중정</a:t>
            </a:r>
            <a:r>
              <a:rPr lang="ko-KR" altLang="en-US"/>
              <a:t>의</a:t>
            </a:r>
            <a:endParaRPr lang="en-US" altLang="ko-KR" smtClean="0"/>
          </a:p>
          <a:p>
            <a:r>
              <a:rPr lang="ko-KR" altLang="en-US" smtClean="0"/>
              <a:t>메소드 </a:t>
            </a:r>
            <a:r>
              <a:rPr lang="en-US" altLang="ko-KR" smtClean="0"/>
              <a:t>: </a:t>
            </a:r>
            <a:r>
              <a:rPr lang="ko-KR" altLang="en-US" smtClean="0"/>
              <a:t>반환타입</a:t>
            </a:r>
            <a:r>
              <a:rPr lang="en-US" altLang="ko-KR" smtClean="0"/>
              <a:t>, pararmeter, </a:t>
            </a:r>
            <a:r>
              <a:rPr lang="ko-KR" altLang="en-US" smtClean="0"/>
              <a:t>가변인자 </a:t>
            </a:r>
            <a:r>
              <a:rPr lang="en-US" altLang="ko-KR" smtClean="0"/>
              <a:t>, </a:t>
            </a:r>
            <a:r>
              <a:rPr lang="ko-KR" altLang="en-US" smtClean="0"/>
              <a:t>다중정의</a:t>
            </a:r>
            <a:endParaRPr lang="en-US" altLang="ko-KR" smtClean="0"/>
          </a:p>
          <a:p>
            <a:r>
              <a:rPr lang="ko-KR" altLang="en-US" smtClean="0"/>
              <a:t>타입 </a:t>
            </a:r>
            <a:r>
              <a:rPr lang="en-US" altLang="ko-KR" smtClean="0"/>
              <a:t>: </a:t>
            </a:r>
          </a:p>
          <a:p>
            <a:pPr lvl="1"/>
            <a:r>
              <a:rPr lang="ko-KR" altLang="en-US" smtClean="0"/>
              <a:t>기본타입 </a:t>
            </a:r>
            <a:r>
              <a:rPr lang="en-US" altLang="ko-KR" smtClean="0"/>
              <a:t>: char, boolean, byte,short,int,long,float,double</a:t>
            </a:r>
          </a:p>
          <a:p>
            <a:pPr lvl="1"/>
            <a:r>
              <a:rPr lang="ko-KR" altLang="en-US" smtClean="0"/>
              <a:t>참조타입 </a:t>
            </a:r>
            <a:r>
              <a:rPr lang="en-US" altLang="ko-KR" smtClean="0"/>
              <a:t>: non-</a:t>
            </a:r>
            <a:r>
              <a:rPr lang="ko-KR" altLang="en-US" smtClean="0"/>
              <a:t>기본</a:t>
            </a:r>
            <a:endParaRPr lang="en-US" altLang="ko-KR"/>
          </a:p>
          <a:p>
            <a:r>
              <a:rPr lang="en-US" altLang="ko-KR" smtClean="0"/>
              <a:t>modifier</a:t>
            </a:r>
          </a:p>
          <a:p>
            <a:pPr lvl="1"/>
            <a:r>
              <a:rPr lang="en-US" altLang="ko-KR" smtClean="0"/>
              <a:t>access modifier (public, protected, default, private)&amp; </a:t>
            </a:r>
            <a:r>
              <a:rPr lang="ko-KR" altLang="en-US" smtClean="0"/>
              <a:t>기타 </a:t>
            </a:r>
            <a:r>
              <a:rPr lang="en-US" altLang="ko-KR" smtClean="0"/>
              <a:t>modifier(static)</a:t>
            </a:r>
            <a:endParaRPr lang="en-US" altLang="ko-KR"/>
          </a:p>
          <a:p>
            <a:r>
              <a:rPr lang="ko-KR" altLang="en-US" smtClean="0"/>
              <a:t>배열 </a:t>
            </a: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30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part3 - </a:t>
            </a:r>
            <a:r>
              <a:rPr lang="ko-KR" altLang="en-US" smtClean="0"/>
              <a:t>자바 기본 문법</a:t>
            </a:r>
            <a:r>
              <a:rPr lang="en-US" altLang="ko-KR" smtClean="0"/>
              <a:t>2</a:t>
            </a:r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01102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smtClean="0"/>
              <a:t> 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dirty="0" smtClean="0"/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상속</a:t>
            </a:r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endParaRPr kumimoji="0" lang="en-US" altLang="ko-KR" sz="2800" b="1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다형성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63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ko-KR" altLang="en-US" smtClean="0"/>
              <a:t>학습내용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6667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200281" y="3328895"/>
            <a:ext cx="1631090" cy="283641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클래스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B</a:t>
            </a: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상속 </a:t>
            </a:r>
            <a:r>
              <a:rPr lang="en-US" altLang="ko-KR" smtClean="0"/>
              <a:t>– </a:t>
            </a:r>
            <a:r>
              <a:rPr lang="ko-KR" altLang="en-US" smtClean="0"/>
              <a:t>클래스 간의 상속 관계도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64</a:t>
            </a:fld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85667" y="3724701"/>
            <a:ext cx="1505622" cy="122926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멤버 변수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1</a:t>
            </a:r>
          </a:p>
          <a:p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멤버 변수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2</a:t>
            </a:r>
          </a:p>
          <a:p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멤버 변수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3</a:t>
            </a:r>
          </a:p>
          <a:p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멤버 변수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4</a:t>
            </a:r>
            <a:endParaRPr lang="ko-KR" altLang="en-US" sz="14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85667" y="4953965"/>
            <a:ext cx="1505622" cy="1067325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메소드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1</a:t>
            </a:r>
          </a:p>
          <a:p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메소드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2</a:t>
            </a:r>
          </a:p>
          <a:p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메소드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3</a:t>
            </a:r>
          </a:p>
          <a:p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4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552626" y="3328895"/>
            <a:ext cx="1656184" cy="2836409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클래스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C</a:t>
            </a: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638012" y="3724700"/>
            <a:ext cx="1505622" cy="1229264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멤버 변수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1</a:t>
            </a:r>
          </a:p>
          <a:p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멤버 변수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2</a:t>
            </a:r>
          </a:p>
          <a:p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멤버 변수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3</a:t>
            </a:r>
          </a:p>
          <a:p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멤버 변수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4...6</a:t>
            </a:r>
            <a:endParaRPr lang="ko-KR" altLang="en-US" sz="14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4636314" y="4953963"/>
            <a:ext cx="1505622" cy="1067325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메소드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1</a:t>
            </a:r>
          </a:p>
          <a:p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메소드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2</a:t>
            </a:r>
          </a:p>
          <a:p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메소드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3</a:t>
            </a:r>
          </a:p>
          <a:p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4...10</a:t>
            </a:r>
          </a:p>
        </p:txBody>
      </p:sp>
      <p:cxnSp>
        <p:nvCxnSpPr>
          <p:cNvPr id="19" name="꺾인 연결선 18"/>
          <p:cNvCxnSpPr>
            <a:endCxn id="11" idx="1"/>
          </p:cNvCxnSpPr>
          <p:nvPr/>
        </p:nvCxnSpPr>
        <p:spPr>
          <a:xfrm rot="5400000" flipH="1" flipV="1">
            <a:off x="1130076" y="2643341"/>
            <a:ext cx="1326774" cy="1278143"/>
          </a:xfrm>
          <a:prstGeom prst="bentConnector2">
            <a:avLst/>
          </a:prstGeom>
          <a:ln>
            <a:noFill/>
            <a:tailEnd type="arrow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/>
          <p:nvPr/>
        </p:nvCxnSpPr>
        <p:spPr>
          <a:xfrm rot="10800000">
            <a:off x="4120585" y="2002124"/>
            <a:ext cx="1728184" cy="1326770"/>
          </a:xfrm>
          <a:prstGeom prst="bentConnector3">
            <a:avLst>
              <a:gd name="adj1" fmla="val 50000"/>
            </a:avLst>
          </a:prstGeom>
          <a:ln>
            <a:noFill/>
            <a:tailEnd type="arrow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13" idx="0"/>
            <a:endCxn id="10" idx="1"/>
          </p:cNvCxnSpPr>
          <p:nvPr/>
        </p:nvCxnSpPr>
        <p:spPr>
          <a:xfrm rot="5400000" flipH="1" flipV="1">
            <a:off x="1449185" y="2453558"/>
            <a:ext cx="441978" cy="1308697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16" idx="0"/>
            <a:endCxn id="10" idx="3"/>
          </p:cNvCxnSpPr>
          <p:nvPr/>
        </p:nvCxnSpPr>
        <p:spPr>
          <a:xfrm rot="16200000" flipV="1">
            <a:off x="4459724" y="2407901"/>
            <a:ext cx="441978" cy="140001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21"/>
          <p:cNvSpPr/>
          <p:nvPr/>
        </p:nvSpPr>
        <p:spPr>
          <a:xfrm>
            <a:off x="4606635" y="2726886"/>
            <a:ext cx="756084" cy="39518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상속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057143" y="2728023"/>
            <a:ext cx="756084" cy="39518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상속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2324523" y="1828037"/>
            <a:ext cx="1656185" cy="211776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클래스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A</a:t>
            </a: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432535" y="2223843"/>
            <a:ext cx="1505622" cy="790364"/>
          </a:xfrm>
          <a:prstGeom prst="roundRect">
            <a:avLst/>
          </a:prstGeom>
          <a:solidFill>
            <a:srgbClr val="D2E2E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멤버 변수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1</a:t>
            </a:r>
          </a:p>
          <a:p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멤버 변수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2</a:t>
            </a:r>
          </a:p>
          <a:p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멤버 변수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3</a:t>
            </a:r>
            <a:endParaRPr lang="ko-KR" altLang="en-US" sz="14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432535" y="3014207"/>
            <a:ext cx="1505622" cy="81567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1</a:t>
            </a:r>
          </a:p>
          <a:p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2</a:t>
            </a:r>
          </a:p>
          <a:p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3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444208" y="4339332"/>
            <a:ext cx="2467646" cy="168195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1.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메소드 재정의 가능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재정의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rule[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상동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]</a:t>
            </a:r>
          </a:p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schemeClr val="tx1"/>
                </a:solidFill>
                <a:latin typeface="+mn-ea"/>
              </a:rPr>
              <a:t>반환타입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schemeClr val="tx1"/>
                </a:solidFill>
                <a:latin typeface="+mn-ea"/>
              </a:rPr>
              <a:t>메소드명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argument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831371" y="1233235"/>
            <a:ext cx="2492679" cy="432048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bg1"/>
                </a:solidFill>
                <a:latin typeface="+mn-ea"/>
              </a:rPr>
              <a:t>java.lang.Object</a:t>
            </a:r>
            <a:endParaRPr lang="ko-KR" altLang="en-US" b="1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9135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1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API</a:t>
            </a:r>
            <a:r>
              <a:rPr lang="ko-KR" altLang="en-US" smtClean="0"/>
              <a:t>를 통한 최상위 </a:t>
            </a:r>
            <a:r>
              <a:rPr lang="en-US" altLang="ko-KR" smtClean="0"/>
              <a:t>Root Class </a:t>
            </a:r>
            <a:r>
              <a:rPr lang="ko-KR" altLang="en-US" smtClean="0"/>
              <a:t>확인해 보기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65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760" y="1700808"/>
            <a:ext cx="2105025" cy="866775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413674"/>
            <a:ext cx="2880320" cy="1901276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429000"/>
            <a:ext cx="2952750" cy="2088232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013024" y="4509120"/>
            <a:ext cx="2601168" cy="504056"/>
          </a:xfrm>
          <a:prstGeom prst="rect">
            <a:avLst/>
          </a:prstGeom>
          <a:noFill/>
          <a:ln w="28575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605785" y="4509120"/>
            <a:ext cx="2601168" cy="504056"/>
          </a:xfrm>
          <a:prstGeom prst="rect">
            <a:avLst/>
          </a:prstGeom>
          <a:noFill/>
          <a:ln w="28575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직사각형 2">
            <a:hlinkClick r:id="rId6" action="ppaction://hlinkfile"/>
          </p:cNvPr>
          <p:cNvSpPr/>
          <p:nvPr/>
        </p:nvSpPr>
        <p:spPr>
          <a:xfrm>
            <a:off x="7236296" y="5805264"/>
            <a:ext cx="1368152" cy="432048"/>
          </a:xfrm>
          <a:prstGeom prst="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api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보기</a:t>
            </a:r>
          </a:p>
        </p:txBody>
      </p:sp>
    </p:spTree>
    <p:extLst>
      <p:ext uri="{BB962C8B-B14F-4D97-AF65-F5344CB8AC3E}">
        <p14:creationId xmlns:p14="http://schemas.microsoft.com/office/powerpoint/2010/main" val="286831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상속 </a:t>
            </a:r>
            <a:r>
              <a:rPr lang="en-US" altLang="ko-KR" smtClean="0"/>
              <a:t>– </a:t>
            </a:r>
            <a:r>
              <a:rPr lang="ko-KR" altLang="en-US" smtClean="0"/>
              <a:t>상속관계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66</a:t>
            </a:fld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857592" y="620688"/>
            <a:ext cx="7674847" cy="5112568"/>
            <a:chOff x="857592" y="620688"/>
            <a:chExt cx="7674847" cy="5112568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3275856" y="1807339"/>
              <a:ext cx="2509492" cy="677600"/>
            </a:xfrm>
            <a:prstGeom prst="roundRect">
              <a:avLst/>
            </a:prstGeom>
            <a:gradFill flip="none" rotWithShape="1">
              <a:gsLst>
                <a:gs pos="0">
                  <a:srgbClr val="BF95DF">
                    <a:tint val="66000"/>
                    <a:satMod val="160000"/>
                  </a:srgbClr>
                </a:gs>
                <a:gs pos="50000">
                  <a:srgbClr val="BF95DF">
                    <a:tint val="44500"/>
                    <a:satMod val="160000"/>
                  </a:srgbClr>
                </a:gs>
                <a:gs pos="100000">
                  <a:srgbClr val="BF95DF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/>
            <a:scene3d>
              <a:camera prst="orthographicFront"/>
              <a:lightRig rig="threePt" dir="t"/>
            </a:scene3d>
            <a:sp3d>
              <a:bevelT w="165100" prst="coolSlant"/>
              <a:bevelB w="101600" prst="rible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+mn-ea"/>
                </a:rPr>
                <a:t>상속 구조</a:t>
              </a:r>
            </a:p>
          </p:txBody>
        </p:sp>
        <p:cxnSp>
          <p:nvCxnSpPr>
            <p:cNvPr id="7" name="직선 연결선 6"/>
            <p:cNvCxnSpPr>
              <a:stCxn id="13" idx="2"/>
              <a:endCxn id="24" idx="0"/>
            </p:cNvCxnSpPr>
            <p:nvPr/>
          </p:nvCxnSpPr>
          <p:spPr>
            <a:xfrm flipH="1">
              <a:off x="2027722" y="3832952"/>
              <a:ext cx="1" cy="118022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모서리가 둥근 직사각형 12"/>
            <p:cNvSpPr/>
            <p:nvPr/>
          </p:nvSpPr>
          <p:spPr>
            <a:xfrm>
              <a:off x="857593" y="3112872"/>
              <a:ext cx="2340259" cy="720080"/>
            </a:xfrm>
            <a:prstGeom prst="roundRect">
              <a:avLst/>
            </a:prstGeom>
            <a:gradFill flip="none" rotWithShape="1">
              <a:gsLst>
                <a:gs pos="0">
                  <a:srgbClr val="BF95DF">
                    <a:tint val="66000"/>
                    <a:satMod val="160000"/>
                  </a:srgbClr>
                </a:gs>
                <a:gs pos="50000">
                  <a:srgbClr val="BF95DF">
                    <a:tint val="44500"/>
                    <a:satMod val="160000"/>
                  </a:srgbClr>
                </a:gs>
                <a:gs pos="100000">
                  <a:srgbClr val="BF95DF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/>
            <a:scene3d>
              <a:camera prst="orthographicFront"/>
              <a:lightRig rig="threePt" dir="t"/>
            </a:scene3d>
            <a:sp3d>
              <a:bevelT w="165100" prst="coolSlant"/>
              <a:bevelB w="101600" prst="rible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+mn-ea"/>
                </a:rPr>
                <a:t>클래스</a:t>
              </a:r>
            </a:p>
          </p:txBody>
        </p:sp>
        <p:cxnSp>
          <p:nvCxnSpPr>
            <p:cNvPr id="26" name="직선 연결선 25"/>
            <p:cNvCxnSpPr>
              <a:endCxn id="25" idx="0"/>
            </p:cNvCxnSpPr>
            <p:nvPr/>
          </p:nvCxnSpPr>
          <p:spPr>
            <a:xfrm>
              <a:off x="7194297" y="3688932"/>
              <a:ext cx="20522" cy="1324244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모서리가 둥근 직사각형 23"/>
            <p:cNvSpPr/>
            <p:nvPr/>
          </p:nvSpPr>
          <p:spPr>
            <a:xfrm>
              <a:off x="857592" y="5013176"/>
              <a:ext cx="2340259" cy="720080"/>
            </a:xfrm>
            <a:prstGeom prst="roundRect">
              <a:avLst/>
            </a:prstGeom>
            <a:gradFill flip="none" rotWithShape="1">
              <a:gsLst>
                <a:gs pos="0">
                  <a:srgbClr val="BF95DF">
                    <a:tint val="66000"/>
                    <a:satMod val="160000"/>
                  </a:srgbClr>
                </a:gs>
                <a:gs pos="50000">
                  <a:srgbClr val="BF95DF">
                    <a:tint val="44500"/>
                    <a:satMod val="160000"/>
                  </a:srgbClr>
                </a:gs>
                <a:gs pos="100000">
                  <a:srgbClr val="BF95DF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/>
            <a:scene3d>
              <a:camera prst="orthographicFront"/>
              <a:lightRig rig="threePt" dir="t"/>
            </a:scene3d>
            <a:sp3d>
              <a:bevelT w="165100" prst="coolSlant"/>
              <a:bevelB w="101600" prst="rible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+mn-ea"/>
                </a:rPr>
                <a:t>클래스</a:t>
              </a: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6026687" y="5013176"/>
              <a:ext cx="2376263" cy="720080"/>
            </a:xfrm>
            <a:prstGeom prst="roundRect">
              <a:avLst/>
            </a:prstGeom>
            <a:gradFill flip="none" rotWithShape="1">
              <a:gsLst>
                <a:gs pos="0">
                  <a:srgbClr val="BF95DF">
                    <a:tint val="66000"/>
                    <a:satMod val="160000"/>
                  </a:srgbClr>
                </a:gs>
                <a:gs pos="50000">
                  <a:srgbClr val="BF95DF">
                    <a:tint val="44500"/>
                    <a:satMod val="160000"/>
                  </a:srgbClr>
                </a:gs>
                <a:gs pos="100000">
                  <a:srgbClr val="BF95DF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/>
            <a:scene3d>
              <a:camera prst="orthographicFront"/>
              <a:lightRig rig="threePt" dir="t"/>
            </a:scene3d>
            <a:sp3d>
              <a:bevelT w="165100" prst="coolSlant"/>
              <a:bevelB w="101600" prst="rible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+mn-ea"/>
                </a:rPr>
                <a:t>클래스</a:t>
              </a:r>
            </a:p>
          </p:txBody>
        </p:sp>
        <p:cxnSp>
          <p:nvCxnSpPr>
            <p:cNvPr id="9" name="직선 연결선 8"/>
            <p:cNvCxnSpPr/>
            <p:nvPr/>
          </p:nvCxnSpPr>
          <p:spPr>
            <a:xfrm flipV="1">
              <a:off x="2013039" y="2484939"/>
              <a:ext cx="2517563" cy="62793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>
              <a:endCxn id="10" idx="2"/>
            </p:cNvCxnSpPr>
            <p:nvPr/>
          </p:nvCxnSpPr>
          <p:spPr>
            <a:xfrm flipH="1" flipV="1">
              <a:off x="4530602" y="2484939"/>
              <a:ext cx="2669535" cy="62793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모서리가 둥근 직사각형 15"/>
            <p:cNvSpPr/>
            <p:nvPr/>
          </p:nvSpPr>
          <p:spPr>
            <a:xfrm>
              <a:off x="6006166" y="3112870"/>
              <a:ext cx="2376263" cy="720080"/>
            </a:xfrm>
            <a:prstGeom prst="roundRect">
              <a:avLst/>
            </a:prstGeom>
            <a:gradFill flip="none" rotWithShape="1">
              <a:gsLst>
                <a:gs pos="0">
                  <a:srgbClr val="BF95DF">
                    <a:tint val="66000"/>
                    <a:satMod val="160000"/>
                  </a:srgbClr>
                </a:gs>
                <a:gs pos="50000">
                  <a:srgbClr val="BF95DF">
                    <a:tint val="44500"/>
                    <a:satMod val="160000"/>
                  </a:srgbClr>
                </a:gs>
                <a:gs pos="100000">
                  <a:srgbClr val="BF95DF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/>
            <a:scene3d>
              <a:camera prst="orthographicFront"/>
              <a:lightRig rig="threePt" dir="t"/>
            </a:scene3d>
            <a:sp3d>
              <a:bevelT w="165100" prst="coolSlant"/>
              <a:bevelB w="101600" prst="rible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+mn-ea"/>
                </a:rPr>
                <a:t>인터페이</a:t>
              </a:r>
              <a:r>
                <a:rPr lang="ko-KR" altLang="en-US">
                  <a:solidFill>
                    <a:schemeClr val="tx1"/>
                  </a:solidFill>
                  <a:latin typeface="+mn-ea"/>
                </a:rPr>
                <a:t>스</a:t>
              </a:r>
              <a:endParaRPr lang="ko-KR" altLang="en-US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6156176" y="620688"/>
              <a:ext cx="2376263" cy="720080"/>
            </a:xfrm>
            <a:prstGeom prst="roundRect">
              <a:avLst/>
            </a:prstGeom>
            <a:gradFill flip="none" rotWithShape="1">
              <a:gsLst>
                <a:gs pos="0">
                  <a:srgbClr val="BF95DF">
                    <a:tint val="66000"/>
                    <a:satMod val="160000"/>
                  </a:srgbClr>
                </a:gs>
                <a:gs pos="50000">
                  <a:srgbClr val="BF95DF">
                    <a:tint val="44500"/>
                    <a:satMod val="160000"/>
                  </a:srgbClr>
                </a:gs>
                <a:gs pos="100000">
                  <a:srgbClr val="BF95DF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/>
            <a:scene3d>
              <a:camera prst="orthographicFront"/>
              <a:lightRig rig="threePt" dir="t"/>
            </a:scene3d>
            <a:sp3d>
              <a:bevelT w="165100" prst="coolSlant"/>
              <a:bevelB w="101600" prst="rible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+mn-ea"/>
                </a:rPr>
                <a:t>인터페이</a:t>
              </a:r>
              <a:r>
                <a:rPr lang="ko-KR" altLang="en-US">
                  <a:solidFill>
                    <a:schemeClr val="tx1"/>
                  </a:solidFill>
                  <a:latin typeface="+mn-ea"/>
                </a:rPr>
                <a:t>스</a:t>
              </a:r>
              <a:endParaRPr lang="ko-KR" altLang="en-US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6156176" y="1916832"/>
              <a:ext cx="2376263" cy="720080"/>
            </a:xfrm>
            <a:prstGeom prst="roundRect">
              <a:avLst/>
            </a:prstGeom>
            <a:gradFill flip="none" rotWithShape="1">
              <a:gsLst>
                <a:gs pos="0">
                  <a:srgbClr val="BF95DF">
                    <a:tint val="66000"/>
                    <a:satMod val="160000"/>
                  </a:srgbClr>
                </a:gs>
                <a:gs pos="50000">
                  <a:srgbClr val="BF95DF">
                    <a:tint val="44500"/>
                    <a:satMod val="160000"/>
                  </a:srgbClr>
                </a:gs>
                <a:gs pos="100000">
                  <a:srgbClr val="BF95DF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/>
            <a:scene3d>
              <a:camera prst="orthographicFront"/>
              <a:lightRig rig="threePt" dir="t"/>
            </a:scene3d>
            <a:sp3d>
              <a:bevelT w="165100" prst="coolSlant"/>
              <a:bevelB w="101600" prst="rible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+mn-ea"/>
                </a:rPr>
                <a:t>인터페이</a:t>
              </a:r>
              <a:r>
                <a:rPr lang="ko-KR" altLang="en-US">
                  <a:solidFill>
                    <a:schemeClr val="tx1"/>
                  </a:solidFill>
                  <a:latin typeface="+mn-ea"/>
                </a:rPr>
                <a:t>스</a:t>
              </a:r>
              <a:endParaRPr lang="ko-KR" altLang="en-US" smtClean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33" name="타원 32"/>
          <p:cNvSpPr/>
          <p:nvPr/>
        </p:nvSpPr>
        <p:spPr>
          <a:xfrm>
            <a:off x="6701604" y="1452074"/>
            <a:ext cx="1285406" cy="454053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확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장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6572116" y="4171037"/>
            <a:ext cx="1285406" cy="454053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332684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상속 문법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smtClean="0">
                <a:latin typeface="+mn-ea"/>
              </a:rPr>
              <a:t>  [accessModifier][userModifier] class ClassName</a:t>
            </a:r>
          </a:p>
          <a:p>
            <a:pPr>
              <a:buNone/>
            </a:pPr>
            <a:r>
              <a:rPr lang="en-US" altLang="ko-KR" smtClean="0">
                <a:latin typeface="+mn-ea"/>
              </a:rPr>
              <a:t>  </a:t>
            </a:r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[</a:t>
            </a:r>
            <a:r>
              <a:rPr lang="en-US" altLang="ko-KR" sz="3200" b="1" smtClean="0">
                <a:solidFill>
                  <a:srgbClr val="C00000"/>
                </a:solidFill>
                <a:latin typeface="+mn-ea"/>
              </a:rPr>
              <a:t>extends</a:t>
            </a:r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 SuperClassName</a:t>
            </a:r>
            <a:r>
              <a:rPr lang="en-US" altLang="ko-KR" b="1" smtClean="0">
                <a:latin typeface="+mn-ea"/>
              </a:rPr>
              <a:t>] </a:t>
            </a:r>
          </a:p>
          <a:p>
            <a:pPr>
              <a:buNone/>
            </a:pPr>
            <a:r>
              <a:rPr lang="en-US" altLang="ko-KR" smtClean="0">
                <a:latin typeface="+mn-ea"/>
              </a:rPr>
              <a:t>  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[</a:t>
            </a:r>
            <a:r>
              <a:rPr lang="en-US" altLang="ko-KR" sz="3200" b="1" smtClean="0">
                <a:solidFill>
                  <a:srgbClr val="0070C0"/>
                </a:solidFill>
                <a:latin typeface="+mn-ea"/>
              </a:rPr>
              <a:t>implements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 interface1, interface2,...]</a:t>
            </a:r>
            <a:r>
              <a:rPr lang="en-US" altLang="ko-KR" smtClean="0">
                <a:latin typeface="+mn-ea"/>
              </a:rPr>
              <a:t> { 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64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en-US" altLang="ko-KR" smtClean="0"/>
              <a:t>    </a:t>
            </a:r>
            <a:r>
              <a:rPr lang="ko-KR" altLang="en-US" smtClean="0"/>
              <a:t>해결책 </a:t>
            </a:r>
            <a:r>
              <a:rPr lang="en-US" altLang="ko-KR" smtClean="0"/>
              <a:t>– </a:t>
            </a:r>
            <a:r>
              <a:rPr lang="ko-KR" altLang="en-US" smtClean="0"/>
              <a:t>다형성이 적용된 배열 활용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mtClean="0"/>
              <a:t>배열에 객체들을 저장해서 반환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/>
              <a:t>	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68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798030" y="1926129"/>
            <a:ext cx="2376264" cy="395793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rgbClr val="FF0000"/>
                </a:solidFill>
                <a:latin typeface="+mn-ea"/>
              </a:rPr>
              <a:t>People[]</a:t>
            </a:r>
            <a:endParaRPr lang="en-US" altLang="ko-KR" b="1">
              <a:solidFill>
                <a:srgbClr val="FF0000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 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595190" y="1530085"/>
            <a:ext cx="2232248" cy="79208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rgbClr val="FF0000"/>
                </a:solidFill>
                <a:latin typeface="+mn-ea"/>
              </a:rPr>
              <a:t>Employee</a:t>
            </a:r>
          </a:p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판매왕직원객체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5235150" y="2924944"/>
            <a:ext cx="2232248" cy="79208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rgbClr val="FF0000"/>
                </a:solidFill>
                <a:latin typeface="+mn-ea"/>
              </a:rPr>
              <a:t>Employee</a:t>
            </a:r>
          </a:p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배달남 객체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5451174" y="4283665"/>
            <a:ext cx="2232248" cy="79208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영업맨 객체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 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086062" y="2643707"/>
            <a:ext cx="1800200" cy="648072"/>
          </a:xfrm>
          <a:prstGeom prst="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[0]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70984" y="3437046"/>
            <a:ext cx="1800200" cy="648072"/>
          </a:xfrm>
          <a:prstGeom prst="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[1]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99449" y="4227883"/>
            <a:ext cx="1800200" cy="648072"/>
          </a:xfrm>
          <a:prstGeom prst="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[2]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099449" y="5030226"/>
            <a:ext cx="1800200" cy="648072"/>
          </a:xfrm>
          <a:prstGeom prst="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...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595190" y="4519375"/>
            <a:ext cx="2232248" cy="79208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영업맨 객체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 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883222" y="4663391"/>
            <a:ext cx="2232248" cy="79208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rgbClr val="FF0000"/>
                </a:solidFill>
                <a:latin typeface="+mn-ea"/>
              </a:rPr>
              <a:t>Customer</a:t>
            </a:r>
          </a:p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고객 객체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들</a:t>
            </a:r>
          </a:p>
        </p:txBody>
      </p:sp>
      <p:sp>
        <p:nvSpPr>
          <p:cNvPr id="15" name="타원 14"/>
          <p:cNvSpPr/>
          <p:nvPr/>
        </p:nvSpPr>
        <p:spPr>
          <a:xfrm>
            <a:off x="5434271" y="1274462"/>
            <a:ext cx="1116124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0xa1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5037128" y="2708920"/>
            <a:ext cx="1116124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0xy2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5593928" y="4483371"/>
            <a:ext cx="1116124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0xt5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2949567" y="2726375"/>
            <a:ext cx="1116124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0xa1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3166182" y="3545058"/>
            <a:ext cx="1116124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0xy2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3341587" y="4324559"/>
            <a:ext cx="1116124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0xt5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2" name="직선 화살표 연결선 21"/>
          <p:cNvCxnSpPr>
            <a:endCxn id="15" idx="2"/>
          </p:cNvCxnSpPr>
          <p:nvPr/>
        </p:nvCxnSpPr>
        <p:spPr>
          <a:xfrm flipV="1">
            <a:off x="4065691" y="1490486"/>
            <a:ext cx="1368580" cy="10850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9" idx="6"/>
            <a:endCxn id="16" idx="2"/>
          </p:cNvCxnSpPr>
          <p:nvPr/>
        </p:nvCxnSpPr>
        <p:spPr>
          <a:xfrm flipV="1">
            <a:off x="4282306" y="2924944"/>
            <a:ext cx="754822" cy="8361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20" idx="6"/>
            <a:endCxn id="17" idx="2"/>
          </p:cNvCxnSpPr>
          <p:nvPr/>
        </p:nvCxnSpPr>
        <p:spPr>
          <a:xfrm>
            <a:off x="4457711" y="4540583"/>
            <a:ext cx="1136217" cy="1588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40" y="144477"/>
            <a:ext cx="885924" cy="1043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517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다형성</a:t>
            </a:r>
            <a:r>
              <a:rPr lang="en-US" altLang="ko-KR"/>
              <a:t>[</a:t>
            </a:r>
            <a:r>
              <a:rPr lang="en-US" altLang="ko-KR" smtClean="0"/>
              <a:t>Polymorphism] - </a:t>
            </a:r>
            <a:r>
              <a:rPr lang="ko-KR" altLang="en-US" smtClean="0"/>
              <a:t>개</a:t>
            </a:r>
            <a:r>
              <a:rPr lang="ko-KR" altLang="en-US"/>
              <a:t>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</a:rPr>
              <a:t>형태가 여러 개인 특성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Object </a:t>
            </a:r>
            <a:r>
              <a:rPr lang="en-US" altLang="ko-KR" dirty="0" smtClean="0">
                <a:latin typeface="+mn-ea"/>
              </a:rPr>
              <a:t>Polymorphism</a:t>
            </a:r>
          </a:p>
          <a:p>
            <a:pPr lvl="1"/>
            <a:r>
              <a:rPr lang="ko-KR" altLang="en-US" dirty="0" smtClean="0">
                <a:latin typeface="+mn-ea"/>
              </a:rPr>
              <a:t>상위타입의 참조변수로 하위타입의 객체를 참조 할 수 있음</a:t>
            </a:r>
            <a:endParaRPr lang="en-US" altLang="ko-KR" dirty="0" smtClean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  <a:latin typeface="+mn-ea"/>
              </a:rPr>
              <a:t>기본 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Syntax</a:t>
            </a:r>
          </a:p>
          <a:p>
            <a:pPr lvl="1"/>
            <a:r>
              <a:rPr lang="ko-KR" altLang="en-US" b="1" dirty="0" smtClean="0">
                <a:solidFill>
                  <a:srgbClr val="FF0000"/>
                </a:solidFill>
                <a:latin typeface="+mn-ea"/>
              </a:rPr>
              <a:t>부모타입 변수 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= </a:t>
            </a:r>
            <a:r>
              <a:rPr lang="ko-KR" altLang="en-US" b="1" dirty="0" smtClean="0">
                <a:solidFill>
                  <a:srgbClr val="FF0000"/>
                </a:solidFill>
                <a:latin typeface="+mn-ea"/>
              </a:rPr>
              <a:t>자식객체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;</a:t>
            </a:r>
          </a:p>
          <a:p>
            <a:pPr lvl="1"/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예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b="1" dirty="0" smtClean="0">
                <a:latin typeface="+mn-ea"/>
              </a:rPr>
              <a:t>People [] </a:t>
            </a:r>
            <a:r>
              <a:rPr lang="en-US" altLang="ko-KR" b="1" dirty="0" err="1" smtClean="0">
                <a:latin typeface="+mn-ea"/>
              </a:rPr>
              <a:t>peopleAll</a:t>
            </a:r>
            <a:r>
              <a:rPr lang="en-US" altLang="ko-KR" b="1" dirty="0" smtClean="0">
                <a:latin typeface="+mn-ea"/>
              </a:rPr>
              <a:t> = new People[5];</a:t>
            </a:r>
          </a:p>
          <a:p>
            <a:pPr lvl="1"/>
            <a:r>
              <a:rPr lang="en-US" altLang="ko-KR" b="1" dirty="0" err="1" smtClean="0">
                <a:latin typeface="+mn-ea"/>
              </a:rPr>
              <a:t>peopleAll</a:t>
            </a:r>
            <a:r>
              <a:rPr lang="en-US" altLang="ko-KR" b="1" dirty="0" smtClean="0">
                <a:latin typeface="+mn-ea"/>
              </a:rPr>
              <a:t>[0] = new Customer(“</a:t>
            </a:r>
            <a:r>
              <a:rPr lang="ko-KR" altLang="en-US" b="1" dirty="0" err="1" smtClean="0">
                <a:latin typeface="+mn-ea"/>
              </a:rPr>
              <a:t>고객왕</a:t>
            </a:r>
            <a:r>
              <a:rPr lang="en-US" altLang="ko-KR" b="1" dirty="0" smtClean="0">
                <a:latin typeface="+mn-ea"/>
              </a:rPr>
              <a:t>”, 50,...);</a:t>
            </a:r>
          </a:p>
          <a:p>
            <a:pPr lvl="1"/>
            <a:r>
              <a:rPr lang="en-US" altLang="ko-KR" b="1" dirty="0" err="1" smtClean="0">
                <a:latin typeface="+mn-ea"/>
              </a:rPr>
              <a:t>peopleAll</a:t>
            </a:r>
            <a:r>
              <a:rPr lang="en-US" altLang="ko-KR" b="1" dirty="0" smtClean="0">
                <a:latin typeface="+mn-ea"/>
              </a:rPr>
              <a:t>[1] = new Employee(“</a:t>
            </a:r>
            <a:r>
              <a:rPr lang="ko-KR" altLang="en-US" b="1" dirty="0" err="1" smtClean="0">
                <a:latin typeface="+mn-ea"/>
              </a:rPr>
              <a:t>영업맨</a:t>
            </a:r>
            <a:r>
              <a:rPr lang="en-US" altLang="ko-KR" b="1" dirty="0" smtClean="0">
                <a:latin typeface="+mn-ea"/>
              </a:rPr>
              <a:t>”, 30,...);</a:t>
            </a:r>
          </a:p>
          <a:p>
            <a:pPr lvl="1"/>
            <a:r>
              <a:rPr lang="en-US" altLang="ko-KR" dirty="0" smtClean="0">
                <a:latin typeface="+mn-ea"/>
              </a:rPr>
              <a:t>....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16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</a:t>
            </a:r>
            <a:r>
              <a:rPr lang="ko-KR" altLang="en-US" dirty="0" smtClean="0"/>
              <a:t>개발환경구축 </a:t>
            </a:r>
            <a:r>
              <a:rPr lang="en-US" altLang="ko-KR" dirty="0" smtClean="0"/>
              <a:t>- JDK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91264" cy="493560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>
                <a:latin typeface="+mn-ea"/>
              </a:rPr>
              <a:t>http://</a:t>
            </a:r>
            <a:r>
              <a:rPr lang="en-US" altLang="ko-KR" sz="2000" err="1">
                <a:latin typeface="+mn-ea"/>
              </a:rPr>
              <a:t>www.oracle.com</a:t>
            </a:r>
            <a:r>
              <a:rPr lang="en-US" altLang="ko-KR" sz="2000">
                <a:latin typeface="+mn-ea"/>
              </a:rPr>
              <a:t>/</a:t>
            </a:r>
            <a:r>
              <a:rPr lang="en-US" altLang="ko-KR" sz="2000" err="1">
                <a:latin typeface="+mn-ea"/>
              </a:rPr>
              <a:t>technetwork</a:t>
            </a:r>
            <a:r>
              <a:rPr lang="en-US" altLang="ko-KR" sz="2000">
                <a:latin typeface="+mn-ea"/>
              </a:rPr>
              <a:t>/java/</a:t>
            </a:r>
            <a:r>
              <a:rPr lang="en-US" altLang="ko-KR" sz="2000" err="1">
                <a:latin typeface="+mn-ea"/>
              </a:rPr>
              <a:t>javase</a:t>
            </a:r>
            <a:r>
              <a:rPr lang="en-US" altLang="ko-KR" sz="2000">
                <a:latin typeface="+mn-ea"/>
              </a:rPr>
              <a:t>/downloads/</a:t>
            </a:r>
            <a:r>
              <a:rPr lang="en-US" altLang="ko-KR" sz="2000" err="1">
                <a:latin typeface="+mn-ea"/>
              </a:rPr>
              <a:t>index.html</a:t>
            </a:r>
            <a:endParaRPr lang="ko-KR" altLang="en-US" sz="200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601125" y="1844824"/>
            <a:ext cx="5040560" cy="4239345"/>
            <a:chOff x="1979712" y="1268761"/>
            <a:chExt cx="5328592" cy="4886048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9712" y="1268761"/>
              <a:ext cx="5328592" cy="48860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직사각형 8"/>
            <p:cNvSpPr/>
            <p:nvPr/>
          </p:nvSpPr>
          <p:spPr>
            <a:xfrm>
              <a:off x="4788024" y="5030086"/>
              <a:ext cx="1047750" cy="591972"/>
            </a:xfrm>
            <a:prstGeom prst="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523602" y="1268761"/>
              <a:ext cx="1047750" cy="414963"/>
            </a:xfrm>
            <a:prstGeom prst="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7" name="모서리가 둥근 직사각형 6"/>
          <p:cNvSpPr/>
          <p:nvPr/>
        </p:nvSpPr>
        <p:spPr>
          <a:xfrm>
            <a:off x="5868144" y="2204864"/>
            <a:ext cx="2670629" cy="50405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lin ang="16200000" scaled="1"/>
            <a:tileRect/>
          </a:gra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eaLnBrk="1" hangingPunct="1">
              <a:defRPr/>
            </a:pPr>
            <a:r>
              <a:rPr lang="ko-KR" altLang="en-US" smtClean="0">
                <a:solidFill>
                  <a:schemeClr val="tx1"/>
                </a:solidFill>
                <a:latin typeface="+mn-ea"/>
              </a:rPr>
              <a:t>다운로드 및 인스톨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868144" y="3584778"/>
            <a:ext cx="2670629" cy="50405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lin ang="16200000" scaled="1"/>
            <a:tileRect/>
          </a:gra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err="1" smtClean="0">
                <a:latin typeface="+mn-ea"/>
                <a:cs typeface="Times New Roman" pitchFamily="18" charset="0"/>
              </a:rPr>
              <a:t>Jdk</a:t>
            </a:r>
            <a:r>
              <a:rPr lang="ko-KR" altLang="en-US" dirty="0" err="1" smtClean="0">
                <a:latin typeface="+mn-ea"/>
                <a:cs typeface="Times New Roman" pitchFamily="18" charset="0"/>
              </a:rPr>
              <a:t>홈디렉토리</a:t>
            </a:r>
            <a:r>
              <a:rPr lang="en-US" altLang="ko-KR" dirty="0" smtClean="0">
                <a:latin typeface="+mn-ea"/>
                <a:cs typeface="Times New Roman" pitchFamily="18" charset="0"/>
              </a:rPr>
              <a:t>/bin;</a:t>
            </a:r>
            <a:endParaRPr lang="ko-KR" altLang="en-US" dirty="0">
              <a:latin typeface="+mn-ea"/>
              <a:cs typeface="Times New Roman" pitchFamily="18" charset="0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868144" y="2924944"/>
            <a:ext cx="2670629" cy="50405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lin ang="16200000" scaled="1"/>
            <a:tileRect/>
          </a:gra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eaLnBrk="1" hangingPunct="1"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PATH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환경변수에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추가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972" y="4481904"/>
            <a:ext cx="4242562" cy="17664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563888" y="188640"/>
            <a:ext cx="5472608" cy="1836204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새로 추가한 부분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–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이미 구현된 자바 기반의 다른 소프트웨어들 사용을 위해서는 그 해당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sw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가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jdk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를 인지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JAVA_HOME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C:\Program Files\Java\jdk1.8.0_171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982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 타입 형변환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mtClean="0"/>
              <a:t>People p = new Customer(“</a:t>
            </a:r>
            <a:r>
              <a:rPr lang="ko-KR" altLang="en-US" smtClean="0"/>
              <a:t>고객왕”</a:t>
            </a:r>
            <a:r>
              <a:rPr lang="en-US" altLang="ko-KR" smtClean="0"/>
              <a:t>, 50,...);</a:t>
            </a:r>
          </a:p>
          <a:p>
            <a:endParaRPr lang="en-US" altLang="ko-KR" smtClean="0"/>
          </a:p>
          <a:p>
            <a:r>
              <a:rPr lang="en-US" altLang="ko-KR" smtClean="0"/>
              <a:t>p </a:t>
            </a:r>
            <a:r>
              <a:rPr lang="ko-KR" altLang="en-US" smtClean="0"/>
              <a:t>변수의 제약 조건 </a:t>
            </a:r>
            <a:endParaRPr lang="en-US" altLang="ko-KR" smtClean="0"/>
          </a:p>
          <a:p>
            <a:pPr lvl="1"/>
            <a:r>
              <a:rPr lang="en-US" altLang="ko-KR" b="1" smtClean="0">
                <a:solidFill>
                  <a:srgbClr val="C00000"/>
                </a:solidFill>
              </a:rPr>
              <a:t>p.setGrade(“VIP”);   </a:t>
            </a:r>
            <a:r>
              <a:rPr lang="ko-KR" altLang="en-US" b="1" smtClean="0">
                <a:solidFill>
                  <a:srgbClr val="C00000"/>
                </a:solidFill>
              </a:rPr>
              <a:t>오류</a:t>
            </a:r>
            <a:endParaRPr lang="en-US" altLang="ko-KR" b="1">
              <a:solidFill>
                <a:srgbClr val="C00000"/>
              </a:solidFill>
            </a:endParaRPr>
          </a:p>
          <a:p>
            <a:pPr lvl="1"/>
            <a:r>
              <a:rPr lang="en-US" altLang="ko-KR" b="1" smtClean="0">
                <a:solidFill>
                  <a:srgbClr val="C00000"/>
                </a:solidFill>
              </a:rPr>
              <a:t>Customer </a:t>
            </a:r>
            <a:r>
              <a:rPr lang="ko-KR" altLang="en-US" b="1" smtClean="0">
                <a:solidFill>
                  <a:srgbClr val="C00000"/>
                </a:solidFill>
              </a:rPr>
              <a:t>클래스만이 보유한 자식 멤버 변수</a:t>
            </a:r>
            <a:r>
              <a:rPr lang="en-US" altLang="ko-KR" b="1" smtClean="0">
                <a:solidFill>
                  <a:srgbClr val="C00000"/>
                </a:solidFill>
              </a:rPr>
              <a:t>, </a:t>
            </a:r>
            <a:r>
              <a:rPr lang="ko-KR" altLang="en-US" b="1" smtClean="0">
                <a:solidFill>
                  <a:srgbClr val="C00000"/>
                </a:solidFill>
              </a:rPr>
              <a:t>메소드 호출 불가</a:t>
            </a:r>
            <a:endParaRPr lang="en-US" altLang="ko-KR" b="1" smtClean="0">
              <a:solidFill>
                <a:srgbClr val="C00000"/>
              </a:solidFill>
            </a:endParaRPr>
          </a:p>
          <a:p>
            <a:pPr lvl="1"/>
            <a:r>
              <a:rPr lang="ko-KR" altLang="en-US" smtClean="0"/>
              <a:t>왜</a:t>
            </a:r>
            <a:r>
              <a:rPr lang="en-US" altLang="ko-KR" smtClean="0"/>
              <a:t>? </a:t>
            </a:r>
            <a:r>
              <a:rPr lang="ko-KR" altLang="en-US" smtClean="0"/>
              <a:t>부모타입 변수엔 은닉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ko-KR" altLang="en-US" smtClean="0"/>
              <a:t>해결책 </a:t>
            </a:r>
            <a:r>
              <a:rPr lang="en-US" altLang="ko-KR" smtClean="0"/>
              <a:t>– </a:t>
            </a:r>
            <a:r>
              <a:rPr lang="ko-KR" altLang="en-US" smtClean="0"/>
              <a:t>객체타입 형변환 필요</a:t>
            </a:r>
            <a:endParaRPr lang="en-US" altLang="ko-KR" smtClean="0"/>
          </a:p>
          <a:p>
            <a:pPr lvl="1"/>
            <a:r>
              <a:rPr lang="en-US" altLang="ko-KR" b="1" smtClean="0">
                <a:solidFill>
                  <a:srgbClr val="C00000"/>
                </a:solidFill>
              </a:rPr>
              <a:t>Customer c = (Customer)p;</a:t>
            </a:r>
          </a:p>
          <a:p>
            <a:pPr lvl="1"/>
            <a:r>
              <a:rPr lang="en-US" altLang="ko-KR" b="1" smtClean="0">
                <a:solidFill>
                  <a:srgbClr val="C00000"/>
                </a:solidFill>
              </a:rPr>
              <a:t>c.setGrade(“VIP”);</a:t>
            </a:r>
            <a:endParaRPr lang="en-US" altLang="ko-KR" b="1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55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다형성</a:t>
            </a:r>
            <a:r>
              <a:rPr lang="ko-KR" altLang="en-US"/>
              <a:t> </a:t>
            </a:r>
            <a:r>
              <a:rPr lang="en-US" altLang="ko-KR"/>
              <a:t>- Polymorphic </a:t>
            </a:r>
            <a:r>
              <a:rPr lang="en-US" altLang="ko-KR" smtClean="0"/>
              <a:t>Argument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916832"/>
            <a:ext cx="8229600" cy="4240128"/>
          </a:xfrm>
        </p:spPr>
        <p:txBody>
          <a:bodyPr/>
          <a:lstStyle/>
          <a:p>
            <a:r>
              <a:rPr lang="ko-KR" altLang="en-US" err="1" smtClean="0"/>
              <a:t>메소드나</a:t>
            </a:r>
            <a:r>
              <a:rPr lang="ko-KR" altLang="en-US" smtClean="0"/>
              <a:t> 생성자의 매개변수에 </a:t>
            </a:r>
            <a:r>
              <a:rPr lang="ko-KR" altLang="en-US" err="1" smtClean="0"/>
              <a:t>다형성을</a:t>
            </a:r>
            <a:r>
              <a:rPr lang="ko-KR" altLang="en-US" smtClean="0"/>
              <a:t> 이용하면 </a:t>
            </a:r>
            <a:r>
              <a:rPr lang="ko-KR" altLang="en-US" err="1" smtClean="0"/>
              <a:t>여러타입의</a:t>
            </a:r>
            <a:r>
              <a:rPr lang="ko-KR" altLang="en-US" smtClean="0"/>
              <a:t> 객체를 매개변수로 받아 처리할 수 있는 </a:t>
            </a:r>
            <a:r>
              <a:rPr lang="ko-KR" altLang="en-US" err="1" smtClean="0"/>
              <a:t>메소드로</a:t>
            </a:r>
            <a:r>
              <a:rPr lang="ko-KR" altLang="en-US" smtClean="0"/>
              <a:t> 사용 가능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71</a:t>
            </a:fld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74204" y="3429000"/>
            <a:ext cx="3249724" cy="208823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>
                <a:latin typeface="+mn-ea"/>
              </a:rPr>
              <a:t>method(</a:t>
            </a:r>
            <a:r>
              <a:rPr lang="en-US" altLang="ko-KR" b="1">
                <a:solidFill>
                  <a:srgbClr val="0070C0"/>
                </a:solidFill>
                <a:latin typeface="+mn-ea"/>
              </a:rPr>
              <a:t>new 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Customer())</a:t>
            </a:r>
            <a:r>
              <a:rPr lang="en-US" altLang="ko-KR" smtClean="0">
                <a:latin typeface="+mn-ea"/>
              </a:rPr>
              <a:t>;</a:t>
            </a:r>
            <a:endParaRPr lang="en-US" altLang="ko-KR">
              <a:latin typeface="+mn-ea"/>
            </a:endParaRPr>
          </a:p>
          <a:p>
            <a:endParaRPr lang="en-US" altLang="ko-KR">
              <a:latin typeface="+mn-ea"/>
            </a:endParaRPr>
          </a:p>
          <a:p>
            <a:r>
              <a:rPr lang="en-US" altLang="ko-KR">
                <a:latin typeface="+mn-ea"/>
              </a:rPr>
              <a:t>method(</a:t>
            </a:r>
            <a:r>
              <a:rPr lang="en-US" altLang="ko-KR" b="1">
                <a:solidFill>
                  <a:srgbClr val="0070C0"/>
                </a:solidFill>
                <a:latin typeface="+mn-ea"/>
              </a:rPr>
              <a:t>new 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Employee()</a:t>
            </a:r>
            <a:r>
              <a:rPr lang="en-US" altLang="ko-KR" smtClean="0">
                <a:latin typeface="+mn-ea"/>
              </a:rPr>
              <a:t>);</a:t>
            </a:r>
            <a:endParaRPr lang="en-US" altLang="ko-KR"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499992" y="3429000"/>
            <a:ext cx="4083496" cy="208823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>
                <a:latin typeface="+mn-ea"/>
              </a:rPr>
              <a:t> public void </a:t>
            </a:r>
            <a:r>
              <a:rPr lang="en-US" altLang="ko-KR" smtClean="0">
                <a:latin typeface="+mn-ea"/>
              </a:rPr>
              <a:t>method(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People e</a:t>
            </a:r>
            <a:r>
              <a:rPr lang="en-US" altLang="ko-KR">
                <a:latin typeface="+mn-ea"/>
              </a:rPr>
              <a:t>){</a:t>
            </a:r>
          </a:p>
          <a:p>
            <a:endParaRPr lang="en-US" altLang="ko-KR">
              <a:latin typeface="+mn-ea"/>
            </a:endParaRPr>
          </a:p>
          <a:p>
            <a:r>
              <a:rPr lang="en-US" altLang="ko-KR">
                <a:latin typeface="+mn-ea"/>
              </a:rPr>
              <a:t>    </a:t>
            </a:r>
            <a:r>
              <a:rPr lang="en-US" altLang="ko-KR" smtClean="0">
                <a:latin typeface="+mn-ea"/>
              </a:rPr>
              <a:t>People </a:t>
            </a:r>
            <a:r>
              <a:rPr lang="ko-KR" altLang="en-US" smtClean="0">
                <a:latin typeface="+mn-ea"/>
              </a:rPr>
              <a:t>및 </a:t>
            </a:r>
            <a:r>
              <a:rPr lang="en-US" altLang="ko-KR" smtClean="0">
                <a:latin typeface="+mn-ea"/>
              </a:rPr>
              <a:t>People</a:t>
            </a:r>
            <a:r>
              <a:rPr lang="ko-KR" altLang="en-US" smtClean="0">
                <a:latin typeface="+mn-ea"/>
              </a:rPr>
              <a:t>하위 타입들에</a:t>
            </a:r>
            <a:endParaRPr lang="en-US" altLang="ko-KR" smtClean="0">
              <a:latin typeface="+mn-ea"/>
            </a:endParaRPr>
          </a:p>
          <a:p>
            <a:r>
              <a:rPr lang="en-US" altLang="ko-KR" smtClean="0">
                <a:latin typeface="+mn-ea"/>
              </a:rPr>
              <a:t> </a:t>
            </a:r>
            <a:r>
              <a:rPr lang="ko-KR" altLang="en-US" smtClean="0">
                <a:latin typeface="+mn-ea"/>
              </a:rPr>
              <a:t>   관련된 </a:t>
            </a:r>
            <a:r>
              <a:rPr lang="ko-KR" altLang="en-US">
                <a:latin typeface="+mn-ea"/>
              </a:rPr>
              <a:t>문장 수행</a:t>
            </a:r>
            <a:endParaRPr lang="en-US" altLang="ko-KR">
              <a:latin typeface="+mn-ea"/>
            </a:endParaRPr>
          </a:p>
          <a:p>
            <a:endParaRPr lang="en-US" altLang="ko-KR">
              <a:latin typeface="+mn-ea"/>
            </a:endParaRPr>
          </a:p>
          <a:p>
            <a:r>
              <a:rPr lang="en-US" altLang="ko-KR">
                <a:latin typeface="+mn-ea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48436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다형성 </a:t>
            </a:r>
            <a:r>
              <a:rPr lang="en-US" altLang="ko-KR"/>
              <a:t>- Polymorphic </a:t>
            </a:r>
            <a:r>
              <a:rPr lang="en-US" altLang="ko-KR" smtClean="0"/>
              <a:t>Argument</a:t>
            </a:r>
            <a:r>
              <a:rPr lang="ko-KR" altLang="en-US" smtClean="0"/>
              <a:t>를 반영한 </a:t>
            </a:r>
            <a:r>
              <a:rPr lang="en-US" altLang="ko-KR" smtClean="0"/>
              <a:t>API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72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1862138"/>
            <a:ext cx="8896350" cy="3799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3347864" y="1831802"/>
            <a:ext cx="1224136" cy="486742"/>
          </a:xfrm>
          <a:prstGeom prst="roundRect">
            <a:avLst/>
          </a:prstGeom>
          <a:noFill/>
          <a:ln w="28575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347864" y="4581128"/>
            <a:ext cx="1224136" cy="486742"/>
          </a:xfrm>
          <a:prstGeom prst="roundRect">
            <a:avLst/>
          </a:prstGeom>
          <a:noFill/>
          <a:ln w="28575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6084168" y="1304068"/>
            <a:ext cx="2844316" cy="2880320"/>
          </a:xfrm>
          <a:prstGeom prst="round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JDK1.5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부터의 표기법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E – Element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V – Value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T – Type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K – Key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= Object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타입 의미 </a:t>
            </a:r>
          </a:p>
        </p:txBody>
      </p:sp>
    </p:spTree>
    <p:extLst>
      <p:ext uri="{BB962C8B-B14F-4D97-AF65-F5344CB8AC3E}">
        <p14:creationId xmlns:p14="http://schemas.microsoft.com/office/powerpoint/2010/main" val="422746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interface </a:t>
            </a:r>
            <a:r>
              <a:rPr lang="ko-KR" altLang="en-US" smtClean="0"/>
              <a:t>개념 이해를 위한 예시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73</a:t>
            </a:fld>
            <a:endParaRPr lang="ko-KR" altLang="en-US"/>
          </a:p>
        </p:txBody>
      </p:sp>
      <p:sp>
        <p:nvSpPr>
          <p:cNvPr id="5" name="원통 4"/>
          <p:cNvSpPr/>
          <p:nvPr/>
        </p:nvSpPr>
        <p:spPr>
          <a:xfrm>
            <a:off x="426042" y="2205779"/>
            <a:ext cx="4433990" cy="2951413"/>
          </a:xfrm>
          <a:prstGeom prst="can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oracle DB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벤더사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구현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 algn="ctr">
              <a:lnSpc>
                <a:spcPct val="150000"/>
              </a:lnSpc>
            </a:pP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tx1"/>
                </a:solidFill>
                <a:latin typeface="+mn-ea"/>
              </a:rPr>
              <a:t>Connection getConnection(String url, String id, String pw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)</a:t>
            </a:r>
            <a:r>
              <a:rPr lang="en-US" altLang="ko-KR" sz="2400" b="1" smtClean="0">
                <a:solidFill>
                  <a:srgbClr val="FF0000"/>
                </a:solidFill>
                <a:latin typeface="+mn-ea"/>
              </a:rPr>
              <a:t>{Oracle DB</a:t>
            </a:r>
            <a:r>
              <a:rPr lang="ko-KR" altLang="en-US" sz="2400" b="1" smtClean="0">
                <a:solidFill>
                  <a:srgbClr val="FF0000"/>
                </a:solidFill>
                <a:latin typeface="+mn-ea"/>
              </a:rPr>
              <a:t>접속 로직으로 개발 및 반환</a:t>
            </a:r>
            <a:r>
              <a:rPr lang="en-US" altLang="ko-KR" sz="2400" b="1" smtClean="0">
                <a:solidFill>
                  <a:srgbClr val="FF0000"/>
                </a:solidFill>
                <a:latin typeface="+mn-ea"/>
              </a:rPr>
              <a:t>}</a:t>
            </a:r>
            <a:endParaRPr lang="en-US" altLang="ko-KR" sz="2400" b="1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원통 5"/>
          <p:cNvSpPr/>
          <p:nvPr/>
        </p:nvSpPr>
        <p:spPr>
          <a:xfrm>
            <a:off x="5076056" y="2204864"/>
            <a:ext cx="3744416" cy="2808312"/>
          </a:xfrm>
          <a:prstGeom prst="can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db2 DB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벤더사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구현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tx1"/>
                </a:solidFill>
                <a:latin typeface="+mn-ea"/>
              </a:rPr>
              <a:t>Connection getConnection(String url, String id, String pw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)</a:t>
            </a:r>
            <a:r>
              <a:rPr lang="en-US" altLang="ko-KR" sz="2400" b="1" smtClean="0">
                <a:solidFill>
                  <a:srgbClr val="FF0000"/>
                </a:solidFill>
                <a:latin typeface="+mn-ea"/>
              </a:rPr>
              <a:t>{DB2</a:t>
            </a:r>
            <a:r>
              <a:rPr lang="ko-KR" altLang="en-US" sz="2400" b="1" smtClean="0">
                <a:solidFill>
                  <a:srgbClr val="FF0000"/>
                </a:solidFill>
                <a:latin typeface="+mn-ea"/>
              </a:rPr>
              <a:t>접속 </a:t>
            </a:r>
            <a:r>
              <a:rPr lang="ko-KR" altLang="en-US" sz="2400" b="1">
                <a:solidFill>
                  <a:srgbClr val="FF0000"/>
                </a:solidFill>
                <a:latin typeface="+mn-ea"/>
              </a:rPr>
              <a:t>로직으로 개발 및 반환</a:t>
            </a:r>
            <a:r>
              <a:rPr lang="en-US" altLang="ko-KR" sz="2400" b="1">
                <a:solidFill>
                  <a:srgbClr val="FF0000"/>
                </a:solidFill>
                <a:latin typeface="+mn-ea"/>
              </a:rPr>
              <a:t>}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07504" y="5398129"/>
            <a:ext cx="8352928" cy="767175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API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사용 개발자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: url/id/pw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로 단순 호출해서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Connection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객체 획득 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- Connection conv =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DriverManager.getConnection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(“url”, “id”, “pw”);</a:t>
            </a:r>
            <a:endParaRPr lang="en-US" altLang="ko-KR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67138" y="1279062"/>
            <a:ext cx="7056784" cy="72008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특정 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DB</a:t>
            </a:r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의 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url</a:t>
            </a:r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과 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id/pw</a:t>
            </a:r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값으로 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DB</a:t>
            </a:r>
            <a:r>
              <a:rPr lang="ko-KR" altLang="en-US" sz="120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접속 객체 반환해라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200" b="1" smtClean="0">
                <a:solidFill>
                  <a:schemeClr val="tx1"/>
                </a:solidFill>
                <a:latin typeface="+mn-ea"/>
              </a:rPr>
              <a:t>스펙만 제시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Connection getConnection(String url, String id, String pw)</a:t>
            </a:r>
            <a:r>
              <a:rPr lang="en-US" altLang="ko-KR" sz="1200" b="1" smtClean="0">
                <a:solidFill>
                  <a:srgbClr val="FF0000"/>
                </a:solidFill>
                <a:latin typeface="+mn-ea"/>
              </a:rPr>
              <a:t>;</a:t>
            </a:r>
            <a:endParaRPr lang="en-US" altLang="ko-KR" sz="1200" b="1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5936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interface </a:t>
            </a:r>
            <a:r>
              <a:rPr lang="ko-KR" altLang="en-US" smtClean="0"/>
              <a:t>개념 이해를 위한 예시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74</a:t>
            </a:fld>
            <a:endParaRPr lang="ko-KR" altLang="en-US"/>
          </a:p>
        </p:txBody>
      </p:sp>
      <p:sp>
        <p:nvSpPr>
          <p:cNvPr id="5" name="원통 4"/>
          <p:cNvSpPr/>
          <p:nvPr/>
        </p:nvSpPr>
        <p:spPr>
          <a:xfrm>
            <a:off x="7452320" y="1772816"/>
            <a:ext cx="1224136" cy="1152128"/>
          </a:xfrm>
          <a:prstGeom prst="can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oracle</a:t>
            </a:r>
          </a:p>
          <a:p>
            <a:pPr algn="ctr">
              <a:lnSpc>
                <a:spcPct val="150000"/>
              </a:lnSpc>
            </a:pPr>
            <a:r>
              <a:rPr lang="en-US" altLang="ko-KR">
                <a:solidFill>
                  <a:schemeClr val="tx1"/>
                </a:solidFill>
                <a:latin typeface="+mn-ea"/>
              </a:rPr>
              <a:t>1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원통 5"/>
          <p:cNvSpPr/>
          <p:nvPr/>
        </p:nvSpPr>
        <p:spPr>
          <a:xfrm>
            <a:off x="7452320" y="3284984"/>
            <a:ext cx="1224136" cy="1152128"/>
          </a:xfrm>
          <a:prstGeom prst="can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db2</a:t>
            </a:r>
          </a:p>
          <a:p>
            <a:pPr algn="ctr">
              <a:lnSpc>
                <a:spcPct val="150000"/>
              </a:lnSpc>
            </a:pPr>
            <a:r>
              <a:rPr lang="en-US" altLang="ko-KR">
                <a:solidFill>
                  <a:schemeClr val="tx1"/>
                </a:solidFill>
                <a:latin typeface="+mn-ea"/>
              </a:rPr>
              <a:t>2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원통 6"/>
          <p:cNvSpPr/>
          <p:nvPr/>
        </p:nvSpPr>
        <p:spPr>
          <a:xfrm>
            <a:off x="7452320" y="4869160"/>
            <a:ext cx="1224136" cy="1152128"/>
          </a:xfrm>
          <a:prstGeom prst="can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ms sql</a:t>
            </a:r>
          </a:p>
          <a:p>
            <a:pPr algn="ctr">
              <a:lnSpc>
                <a:spcPct val="150000"/>
              </a:lnSpc>
            </a:pPr>
            <a:r>
              <a:rPr lang="en-US" altLang="ko-KR">
                <a:solidFill>
                  <a:schemeClr val="tx1"/>
                </a:solidFill>
                <a:latin typeface="+mn-ea"/>
              </a:rPr>
              <a:t>3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7926" y="2107942"/>
            <a:ext cx="2736304" cy="3290188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Java App~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Connection con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= DriverManager.getConnection();</a:t>
            </a:r>
          </a:p>
          <a:p>
            <a:pPr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" name="꺾인 연결선 9"/>
          <p:cNvCxnSpPr/>
          <p:nvPr/>
        </p:nvCxnSpPr>
        <p:spPr>
          <a:xfrm flipV="1">
            <a:off x="4466188" y="2229778"/>
            <a:ext cx="2980490" cy="40713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14" idx="3"/>
          </p:cNvCxnSpPr>
          <p:nvPr/>
        </p:nvCxnSpPr>
        <p:spPr>
          <a:xfrm>
            <a:off x="4572000" y="3861048"/>
            <a:ext cx="3096344" cy="12700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2987824" y="2524565"/>
            <a:ext cx="1584176" cy="50405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oracle driver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987824" y="3609020"/>
            <a:ext cx="1584176" cy="50405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db2 driver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633138" y="4531300"/>
            <a:ext cx="1584176" cy="50405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ms sql driver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97787" y="5416586"/>
            <a:ext cx="7344816" cy="913647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tx1"/>
                </a:solidFill>
                <a:latin typeface="+mn-ea"/>
              </a:rPr>
              <a:t>Java App~</a:t>
            </a: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tx1"/>
                </a:solidFill>
                <a:latin typeface="+mn-ea"/>
              </a:rPr>
              <a:t>Connection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conv =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DriverManager.getConnection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(“url”, “id”, “pw”);</a:t>
            </a:r>
            <a:endParaRPr lang="en-US" altLang="ko-KR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6" name="꺾인 연결선 15"/>
          <p:cNvCxnSpPr/>
          <p:nvPr/>
        </p:nvCxnSpPr>
        <p:spPr>
          <a:xfrm>
            <a:off x="4217314" y="4876382"/>
            <a:ext cx="3229364" cy="352818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395536" y="260648"/>
            <a:ext cx="8136904" cy="1368152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특정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DB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의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url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과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id/pw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값으로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DB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접속 객체 반환해라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b="1" smtClean="0">
                <a:solidFill>
                  <a:schemeClr val="tx1"/>
                </a:solidFill>
                <a:latin typeface="+mn-ea"/>
              </a:rPr>
              <a:t>public abstract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 Connection getConnection(String url, String id, String pw)</a:t>
            </a:r>
            <a:r>
              <a:rPr lang="en-US" altLang="ko-KR" sz="2400" b="1" smtClean="0">
                <a:solidFill>
                  <a:srgbClr val="FF0000"/>
                </a:solidFill>
                <a:latin typeface="+mn-ea"/>
              </a:rPr>
              <a:t>;</a:t>
            </a:r>
            <a:endParaRPr lang="en-US" altLang="ko-KR" sz="2400" b="1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6783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part5 – </a:t>
            </a:r>
            <a:r>
              <a:rPr lang="ko-KR" altLang="en-US" smtClean="0"/>
              <a:t>자료구조 및 </a:t>
            </a:r>
            <a:r>
              <a:rPr lang="en-US" altLang="ko-KR" smtClean="0"/>
              <a:t>Exception</a:t>
            </a:r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39000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smtClean="0"/>
              <a:t> 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dirty="0" smtClean="0"/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자료 구조</a:t>
            </a:r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en-US" altLang="ko-KR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Exception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76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ko-KR" altLang="en-US" smtClean="0"/>
              <a:t>학습내용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3572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ko-KR" dirty="0" smtClean="0"/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자료구조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77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66785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다형성 배열에 대해 다시 생각해 보기</a:t>
            </a:r>
            <a:endParaRPr lang="en-US" altLang="ko-KR" smtClean="0"/>
          </a:p>
          <a:p>
            <a:pPr lvl="1"/>
            <a:r>
              <a:rPr lang="en-US" altLang="ko-KR" smtClean="0"/>
              <a:t>People[] – People </a:t>
            </a:r>
            <a:r>
              <a:rPr lang="ko-KR" altLang="en-US" smtClean="0"/>
              <a:t>및 자식 객체들 저장 가능</a:t>
            </a:r>
            <a:endParaRPr lang="en-US" altLang="ko-KR" smtClean="0"/>
          </a:p>
          <a:p>
            <a:pPr lvl="1"/>
            <a:r>
              <a:rPr lang="en-US" altLang="ko-KR" smtClean="0"/>
              <a:t>Object[] – </a:t>
            </a:r>
            <a:r>
              <a:rPr lang="ko-KR" altLang="en-US" smtClean="0"/>
              <a:t>모든 타입의 객체들 저장 가능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배열의 단점 </a:t>
            </a:r>
            <a:r>
              <a:rPr lang="en-US" altLang="ko-KR" smtClean="0"/>
              <a:t>– </a:t>
            </a:r>
            <a:r>
              <a:rPr lang="ko-KR" altLang="en-US" smtClean="0"/>
              <a:t>동적 메모리가 아니라 뭔가의 아쉬움</a:t>
            </a:r>
            <a:endParaRPr lang="en-US" altLang="ko-KR" smtClean="0"/>
          </a:p>
          <a:p>
            <a:r>
              <a:rPr lang="ko-KR" altLang="en-US" smtClean="0"/>
              <a:t>해결책 </a:t>
            </a:r>
            <a:r>
              <a:rPr lang="en-US" altLang="ko-KR" smtClean="0"/>
              <a:t>– </a:t>
            </a:r>
            <a:r>
              <a:rPr lang="ko-KR" altLang="en-US" smtClean="0"/>
              <a:t>동적 메모리 제공하는 </a:t>
            </a:r>
            <a:r>
              <a:rPr lang="en-US" altLang="ko-KR" smtClean="0"/>
              <a:t>API : java.util package</a:t>
            </a:r>
          </a:p>
          <a:p>
            <a:endParaRPr lang="en-US" altLang="ko-KR" smtClean="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78</a:t>
            </a:fld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90" y="165823"/>
            <a:ext cx="885924" cy="1043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541377" y="151277"/>
            <a:ext cx="8229600" cy="990600"/>
          </a:xfrm>
        </p:spPr>
        <p:txBody>
          <a:bodyPr/>
          <a:lstStyle/>
          <a:p>
            <a:r>
              <a:rPr lang="ko-KR" altLang="en-US" smtClean="0"/>
              <a:t>    생각하기</a:t>
            </a:r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2699792" y="4365104"/>
            <a:ext cx="3600400" cy="86409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자료 구조</a:t>
            </a:r>
          </a:p>
        </p:txBody>
      </p:sp>
    </p:spTree>
    <p:extLst>
      <p:ext uri="{BB962C8B-B14F-4D97-AF65-F5344CB8AC3E}">
        <p14:creationId xmlns:p14="http://schemas.microsoft.com/office/powerpoint/2010/main" val="94212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자료구조 종류 및 특징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79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662608" y="1232756"/>
            <a:ext cx="2006445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Set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계열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28493" y="1232756"/>
            <a:ext cx="1944217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List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계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열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650831" y="1232756"/>
            <a:ext cx="2006445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Map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계열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331389" y="1988841"/>
            <a:ext cx="2592288" cy="4247044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mtClean="0"/>
              <a:t>저장되는 </a:t>
            </a:r>
            <a:r>
              <a:rPr lang="ko-KR" altLang="en-US"/>
              <a:t>데이터의 </a:t>
            </a:r>
            <a:r>
              <a:rPr lang="ko-KR" altLang="en-US" smtClean="0"/>
              <a:t>순서 유지불가</a:t>
            </a:r>
            <a:endParaRPr lang="en-US" altLang="ko-KR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/>
          </a:p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ko-KR" altLang="en-US" smtClean="0"/>
              <a:t>동일한 </a:t>
            </a:r>
            <a:r>
              <a:rPr lang="ko-KR" altLang="en-US"/>
              <a:t>내용을 갖는 객체의 </a:t>
            </a:r>
            <a:r>
              <a:rPr lang="ko-KR" altLang="en-US" smtClean="0"/>
              <a:t>중복저장 불가</a:t>
            </a:r>
            <a:endParaRPr lang="en-US" altLang="ko-KR" smtClean="0"/>
          </a:p>
          <a:p>
            <a:pPr marL="342900" indent="-342900">
              <a:lnSpc>
                <a:spcPct val="150000"/>
              </a:lnSpc>
              <a:buAutoNum type="arabicPeriod" startAt="2"/>
            </a:pP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22953" y="1988841"/>
            <a:ext cx="2691138" cy="4247044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mtClean="0"/>
              <a:t>저장되는 </a:t>
            </a:r>
            <a:r>
              <a:rPr lang="ko-KR" altLang="en-US"/>
              <a:t>데이터의 순서를 유지 </a:t>
            </a:r>
            <a:r>
              <a:rPr lang="ko-KR" altLang="en-US" smtClean="0"/>
              <a:t>함</a:t>
            </a:r>
            <a:endParaRPr lang="en-US" altLang="ko-KR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 smtClean="0"/>
              <a:t>2. </a:t>
            </a:r>
            <a:r>
              <a:rPr lang="ko-KR" altLang="en-US" smtClean="0"/>
              <a:t>배열과 흡사한 구조</a:t>
            </a:r>
            <a:endParaRPr lang="en-US" altLang="ko-KR" smtClean="0"/>
          </a:p>
          <a:p>
            <a:pPr>
              <a:lnSpc>
                <a:spcPct val="150000"/>
              </a:lnSpc>
            </a:pP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3.  index</a:t>
            </a:r>
            <a:r>
              <a:rPr lang="ko-KR" altLang="en-US"/>
              <a:t>로 </a:t>
            </a:r>
            <a:r>
              <a:rPr lang="ko-KR" altLang="en-US" smtClean="0"/>
              <a:t>관리</a:t>
            </a:r>
            <a:endParaRPr lang="en-US" altLang="ko-KR" smtClean="0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 smtClean="0"/>
              <a:t>4.  </a:t>
            </a:r>
            <a:r>
              <a:rPr lang="ko-KR" altLang="en-US" smtClean="0"/>
              <a:t>동일한 </a:t>
            </a:r>
            <a:r>
              <a:rPr lang="ko-KR" altLang="en-US"/>
              <a:t>내용을 갖는 객체의 중복저장을 </a:t>
            </a:r>
            <a:r>
              <a:rPr lang="ko-KR" altLang="en-US" smtClean="0"/>
              <a:t>허용함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340975" y="1990268"/>
            <a:ext cx="2592288" cy="4247044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mtClean="0"/>
              <a:t>저장되는 </a:t>
            </a:r>
            <a:r>
              <a:rPr lang="ko-KR" altLang="en-US"/>
              <a:t>데이터의 순서를 유지하지 </a:t>
            </a:r>
            <a:r>
              <a:rPr lang="ko-KR" altLang="en-US" smtClean="0"/>
              <a:t>않음</a:t>
            </a:r>
            <a:endParaRPr lang="en-US" altLang="ko-KR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 smtClean="0"/>
              <a:t>2.  key</a:t>
            </a:r>
            <a:r>
              <a:rPr lang="ko-KR" altLang="en-US" smtClean="0"/>
              <a:t>와 </a:t>
            </a:r>
            <a:r>
              <a:rPr lang="en-US" altLang="ko-KR" smtClean="0"/>
              <a:t>Value </a:t>
            </a:r>
            <a:r>
              <a:rPr lang="ko-KR" altLang="en-US" smtClean="0"/>
              <a:t>구조로 저장</a:t>
            </a:r>
            <a:endParaRPr lang="en-US" altLang="ko-KR" smtClean="0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 smtClean="0"/>
              <a:t>3.  </a:t>
            </a:r>
            <a:r>
              <a:rPr lang="ko-KR" altLang="en-US" smtClean="0"/>
              <a:t>동일한 </a:t>
            </a:r>
            <a:r>
              <a:rPr lang="ko-KR" altLang="en-US"/>
              <a:t>내용을 갖는 객체의 중복저장을 </a:t>
            </a:r>
            <a:r>
              <a:rPr lang="ko-KR" altLang="en-US" smtClean="0"/>
              <a:t>허용함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47974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개인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의 고유 </a:t>
            </a:r>
            <a:r>
              <a:rPr lang="en-US" altLang="ko-KR" dirty="0" smtClean="0"/>
              <a:t>IP or domain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Pc </a:t>
            </a:r>
            <a:r>
              <a:rPr lang="ko-KR" altLang="en-US" dirty="0" err="1" smtClean="0"/>
              <a:t>스펙의</a:t>
            </a:r>
            <a:r>
              <a:rPr lang="ko-KR" altLang="en-US" dirty="0" smtClean="0"/>
              <a:t> 일종 따라서 불변</a:t>
            </a:r>
            <a:endParaRPr lang="en-US" altLang="ko-KR" dirty="0" smtClean="0"/>
          </a:p>
          <a:p>
            <a:r>
              <a:rPr lang="en-US" altLang="ko-KR" dirty="0" smtClean="0"/>
              <a:t>127.0.0.1  / </a:t>
            </a:r>
            <a:r>
              <a:rPr lang="en-US" altLang="ko-KR" dirty="0" err="1" smtClean="0"/>
              <a:t>localhost</a:t>
            </a:r>
            <a:endParaRPr lang="en-US" altLang="ko-KR" dirty="0" smtClean="0"/>
          </a:p>
          <a:p>
            <a:r>
              <a:rPr lang="ko-KR" altLang="en-US" dirty="0" smtClean="0"/>
              <a:t>해당 위치의 망에서 </a:t>
            </a:r>
            <a:r>
              <a:rPr lang="ko-KR" altLang="en-US" dirty="0" err="1" smtClean="0"/>
              <a:t>부여받은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도스창</a:t>
            </a:r>
            <a:r>
              <a:rPr lang="ko-KR" altLang="en-US" dirty="0" smtClean="0"/>
              <a:t> 실행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도스창</a:t>
            </a:r>
            <a:r>
              <a:rPr lang="ko-KR" altLang="en-US" dirty="0" smtClean="0"/>
              <a:t> 입력 명령어 </a:t>
            </a:r>
            <a:r>
              <a:rPr lang="en-US" altLang="ko-KR" dirty="0" err="1" smtClean="0"/>
              <a:t>ipconfig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04028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자료구조 </a:t>
            </a:r>
            <a:r>
              <a:rPr lang="en-US" altLang="ko-KR" smtClean="0"/>
              <a:t>API[java.util package]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80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20" y="1381123"/>
            <a:ext cx="8192380" cy="4867277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909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각 유형별 사용법 </a:t>
            </a:r>
            <a:r>
              <a:rPr lang="en-US" altLang="ko-KR"/>
              <a:t>-</a:t>
            </a:r>
            <a:r>
              <a:rPr lang="en-US" altLang="ko-KR" smtClean="0"/>
              <a:t> List</a:t>
            </a:r>
            <a:r>
              <a:rPr lang="ko-KR" altLang="en-US" smtClean="0"/>
              <a:t>유형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mtClean="0">
                <a:latin typeface="+mn-ea"/>
              </a:rPr>
              <a:t>java.util.ArrayList</a:t>
            </a:r>
            <a:endParaRPr lang="ko-KR" altLang="en-US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81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800225"/>
            <a:ext cx="8191500" cy="4295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675" y="4391025"/>
            <a:ext cx="23717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5976937" y="4086225"/>
            <a:ext cx="1981200" cy="304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mtClean="0">
                <a:solidFill>
                  <a:schemeClr val="tx1"/>
                </a:solidFill>
                <a:latin typeface="+mn-ea"/>
              </a:rPr>
              <a:t>실행결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과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203848" y="1628800"/>
            <a:ext cx="5760640" cy="1368152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public boolean add(Object value){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모든 타입의 객체를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ArrayList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에 저장하는 로직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}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2397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각 유형별 사용법 </a:t>
            </a:r>
            <a:r>
              <a:rPr lang="en-US" altLang="ko-KR"/>
              <a:t>-</a:t>
            </a:r>
            <a:r>
              <a:rPr lang="en-US" altLang="ko-KR" smtClean="0"/>
              <a:t> Set</a:t>
            </a:r>
            <a:r>
              <a:rPr lang="ko-KR" altLang="en-US" smtClean="0"/>
              <a:t>유형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mtClean="0">
                <a:latin typeface="+mn-ea"/>
              </a:rPr>
              <a:t>java.util.HashSe</a:t>
            </a:r>
            <a:r>
              <a:rPr lang="en-US" altLang="ko-KR" smtClean="0"/>
              <a:t>t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82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809750"/>
            <a:ext cx="8191500" cy="3238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648200"/>
            <a:ext cx="23336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6119812" y="4343400"/>
            <a:ext cx="1981200" cy="304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mtClean="0">
                <a:solidFill>
                  <a:schemeClr val="tx1"/>
                </a:solidFill>
                <a:latin typeface="+mn-ea"/>
              </a:rPr>
              <a:t>실행결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과</a:t>
            </a:r>
          </a:p>
        </p:txBody>
      </p:sp>
    </p:spTree>
    <p:extLst>
      <p:ext uri="{BB962C8B-B14F-4D97-AF65-F5344CB8AC3E}">
        <p14:creationId xmlns:p14="http://schemas.microsoft.com/office/powerpoint/2010/main" val="381707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각 유형별 사용법 </a:t>
            </a:r>
            <a:r>
              <a:rPr lang="en-US" altLang="ko-KR"/>
              <a:t>- </a:t>
            </a:r>
            <a:r>
              <a:rPr lang="en-US" altLang="ko-KR" smtClean="0"/>
              <a:t>Map</a:t>
            </a:r>
            <a:r>
              <a:rPr lang="ko-KR" altLang="en-US" smtClean="0"/>
              <a:t>유형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mtClean="0">
                <a:latin typeface="+mn-ea"/>
              </a:rPr>
              <a:t>java.util.HashMa</a:t>
            </a:r>
            <a:r>
              <a:rPr lang="en-US" altLang="ko-KR" smtClean="0"/>
              <a:t>p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83</a:t>
            </a:fld>
            <a:endParaRPr lang="ko-KR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781175"/>
            <a:ext cx="8191500" cy="408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3609975"/>
            <a:ext cx="2657475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모서리가 둥근 직사각형 7"/>
          <p:cNvSpPr/>
          <p:nvPr/>
        </p:nvSpPr>
        <p:spPr>
          <a:xfrm>
            <a:off x="6062662" y="3283424"/>
            <a:ext cx="1981200" cy="304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mtClean="0">
                <a:solidFill>
                  <a:schemeClr val="tx1"/>
                </a:solidFill>
                <a:latin typeface="+mn-ea"/>
              </a:rPr>
              <a:t>실행결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과</a:t>
            </a:r>
          </a:p>
        </p:txBody>
      </p:sp>
    </p:spTree>
    <p:extLst>
      <p:ext uri="{BB962C8B-B14F-4D97-AF65-F5344CB8AC3E}">
        <p14:creationId xmlns:p14="http://schemas.microsoft.com/office/powerpoint/2010/main" val="287610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Collection</a:t>
            </a:r>
            <a:r>
              <a:rPr lang="ko-KR" altLang="en-US"/>
              <a:t>과 </a:t>
            </a:r>
            <a:r>
              <a:rPr lang="en-US" altLang="ko-KR" sz="2800" smtClean="0">
                <a:latin typeface="맑은 고딕" pitchFamily="50" charset="-127"/>
                <a:ea typeface="맑은 고딕" pitchFamily="50" charset="-127"/>
              </a:rPr>
              <a:t>Generics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mtClean="0">
                <a:latin typeface="+mn-ea"/>
              </a:rPr>
              <a:t>java.util.ArrayList&lt;E&gt;</a:t>
            </a:r>
            <a:endParaRPr lang="ko-KR" altLang="en-US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84</a:t>
            </a:fld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695450"/>
            <a:ext cx="8191500" cy="462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143000" y="2667000"/>
            <a:ext cx="4267200" cy="25190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143000" y="4750891"/>
            <a:ext cx="4191000" cy="202844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43000" y="3352800"/>
            <a:ext cx="4267200" cy="25190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69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en-US" altLang="ko-KR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Exception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85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54506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프로그램 실행중 발생 가능한 문제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프로그램 실행 중 예기치 못했던 상황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파일이 존재하지 않는 상황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입출력 시 문제 발생 상황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데이터베이스 연결 실패 상황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…</a:t>
            </a: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r>
              <a:rPr lang="en-US" altLang="ko-KR" b="1" dirty="0" smtClean="0"/>
              <a:t>Exception </a:t>
            </a:r>
            <a:r>
              <a:rPr lang="ko-KR" altLang="en-US" b="1" dirty="0" smtClean="0"/>
              <a:t>클래스</a:t>
            </a:r>
            <a:endParaRPr lang="en-US" altLang="ko-KR" b="1" dirty="0" smtClean="0"/>
          </a:p>
          <a:p>
            <a:pPr lvl="1"/>
            <a:r>
              <a:rPr lang="ko-KR" altLang="en-US" b="1" dirty="0" smtClean="0"/>
              <a:t>자바에서는 이러한 예기치 못한 상황에 대응 되는 예외 처리용 클래스들 제공 </a:t>
            </a:r>
            <a:endParaRPr lang="en-US" altLang="ko-KR" b="1" dirty="0" smtClean="0"/>
          </a:p>
          <a:p>
            <a:pPr lvl="1"/>
            <a:r>
              <a:rPr lang="en-US" altLang="ko-KR" dirty="0" smtClean="0"/>
              <a:t>Exception</a:t>
            </a:r>
            <a:r>
              <a:rPr lang="ko-KR" altLang="en-US" dirty="0" smtClean="0"/>
              <a:t>에 대해 처리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복구</a:t>
            </a:r>
            <a:r>
              <a:rPr lang="en-US" altLang="ko-KR" dirty="0" smtClean="0"/>
              <a:t>)</a:t>
            </a:r>
            <a:r>
              <a:rPr lang="ko-KR" altLang="en-US" dirty="0" smtClean="0"/>
              <a:t>할 수 있는 기능을 제공함으로써 프로그램이 비정상적으로 종료되지 않도록 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0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예외</a:t>
            </a:r>
            <a:r>
              <a:rPr lang="en-US" altLang="ko-KR" smtClean="0"/>
              <a:t>[Exception] </a:t>
            </a:r>
            <a:r>
              <a:rPr lang="ko-KR" altLang="en-US" smtClean="0"/>
              <a:t>구분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87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320567" y="1340768"/>
            <a:ext cx="2520280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발생 가능한 문제점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1187752" y="2612706"/>
            <a:ext cx="2412060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b="1" smtClean="0">
                <a:latin typeface="+mn-ea"/>
              </a:rPr>
              <a:t>Error</a:t>
            </a:r>
            <a:endParaRPr lang="en-US" altLang="ko-KR" b="1"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724128" y="2636912"/>
            <a:ext cx="2376264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Exception</a:t>
            </a:r>
            <a:endParaRPr lang="ko-KR" altLang="en-US" b="1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9" name="꺾인 연결선 8"/>
          <p:cNvCxnSpPr>
            <a:stCxn id="5" idx="2"/>
            <a:endCxn id="7" idx="0"/>
          </p:cNvCxnSpPr>
          <p:nvPr/>
        </p:nvCxnSpPr>
        <p:spPr>
          <a:xfrm rot="16200000" flipH="1">
            <a:off x="5422447" y="1147099"/>
            <a:ext cx="648072" cy="2331553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5" idx="2"/>
            <a:endCxn id="6" idx="0"/>
          </p:cNvCxnSpPr>
          <p:nvPr/>
        </p:nvCxnSpPr>
        <p:spPr>
          <a:xfrm rot="5400000">
            <a:off x="3175312" y="1207311"/>
            <a:ext cx="623866" cy="2186925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814894" y="3645023"/>
            <a:ext cx="3157776" cy="88713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mtClean="0">
                <a:latin typeface="+mn-ea"/>
              </a:rPr>
              <a:t>1. </a:t>
            </a:r>
            <a:r>
              <a:rPr lang="ko-KR" altLang="en-US" smtClean="0">
                <a:latin typeface="+mn-ea"/>
              </a:rPr>
              <a:t>복구 </a:t>
            </a:r>
            <a:r>
              <a:rPr lang="ko-KR" altLang="en-US">
                <a:latin typeface="+mn-ea"/>
              </a:rPr>
              <a:t>불가능한 문제 상황</a:t>
            </a:r>
            <a:endParaRPr lang="en-US" altLang="ko-KR">
              <a:latin typeface="+mn-ea"/>
            </a:endParaRPr>
          </a:p>
          <a:p>
            <a:r>
              <a:rPr lang="en-US" altLang="ko-KR" smtClean="0">
                <a:latin typeface="+mn-ea"/>
              </a:rPr>
              <a:t>2.  StackOverFlowError...</a:t>
            </a:r>
            <a:endParaRPr lang="en-US" altLang="ko-KR">
              <a:latin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436096" y="3645024"/>
            <a:ext cx="2952328" cy="88713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mtClean="0"/>
              <a:t>1. </a:t>
            </a:r>
            <a:r>
              <a:rPr lang="ko-KR" altLang="en-US" b="1" smtClean="0">
                <a:solidFill>
                  <a:srgbClr val="0070C0"/>
                </a:solidFill>
              </a:rPr>
              <a:t>복구 </a:t>
            </a:r>
            <a:r>
              <a:rPr lang="ko-KR" altLang="en-US" b="1">
                <a:solidFill>
                  <a:srgbClr val="0070C0"/>
                </a:solidFill>
              </a:rPr>
              <a:t>가능한 문제 상황</a:t>
            </a:r>
            <a:endParaRPr lang="en-US" altLang="ko-KR" b="1">
              <a:solidFill>
                <a:srgbClr val="0070C0"/>
              </a:solidFill>
            </a:endParaRPr>
          </a:p>
          <a:p>
            <a:r>
              <a:rPr lang="en-US" altLang="ko-KR" smtClean="0"/>
              <a:t>2. NullPointerException...</a:t>
            </a:r>
            <a:endParaRPr lang="en-US" altLang="ko-KR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107505" y="5426936"/>
            <a:ext cx="3492308" cy="81037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mtClean="0"/>
              <a:t>컴파일 </a:t>
            </a:r>
            <a:r>
              <a:rPr lang="en-US" altLang="ko-KR" smtClean="0"/>
              <a:t>Exception</a:t>
            </a:r>
          </a:p>
          <a:p>
            <a:r>
              <a:rPr lang="en-US" altLang="ko-KR" smtClean="0"/>
              <a:t>- </a:t>
            </a:r>
            <a:r>
              <a:rPr lang="ko-KR" altLang="en-US" smtClean="0"/>
              <a:t>예외 처리 문장 필수 </a:t>
            </a:r>
            <a:endParaRPr lang="en-US" altLang="ko-KR"/>
          </a:p>
        </p:txBody>
      </p:sp>
      <p:cxnSp>
        <p:nvCxnSpPr>
          <p:cNvPr id="31" name="직선 연결선 30"/>
          <p:cNvCxnSpPr>
            <a:stCxn id="6" idx="2"/>
            <a:endCxn id="14" idx="0"/>
          </p:cNvCxnSpPr>
          <p:nvPr/>
        </p:nvCxnSpPr>
        <p:spPr>
          <a:xfrm>
            <a:off x="2393782" y="3260778"/>
            <a:ext cx="0" cy="384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7" idx="2"/>
            <a:endCxn id="15" idx="0"/>
          </p:cNvCxnSpPr>
          <p:nvPr/>
        </p:nvCxnSpPr>
        <p:spPr>
          <a:xfrm>
            <a:off x="6912260" y="3284984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15" idx="2"/>
            <a:endCxn id="28" idx="0"/>
          </p:cNvCxnSpPr>
          <p:nvPr/>
        </p:nvCxnSpPr>
        <p:spPr>
          <a:xfrm rot="5400000">
            <a:off x="3935569" y="2450245"/>
            <a:ext cx="894782" cy="505860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/>
          <p:nvPr/>
        </p:nvCxnSpPr>
        <p:spPr>
          <a:xfrm rot="16200000" flipH="1">
            <a:off x="6811607" y="4632806"/>
            <a:ext cx="1214742" cy="1013437"/>
          </a:xfrm>
          <a:prstGeom prst="bentConnector3">
            <a:avLst>
              <a:gd name="adj1" fmla="val 3207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26"/>
          <p:cNvSpPr/>
          <p:nvPr/>
        </p:nvSpPr>
        <p:spPr>
          <a:xfrm>
            <a:off x="4351059" y="5426936"/>
            <a:ext cx="4696162" cy="1222013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mtClean="0"/>
              <a:t>런타임 </a:t>
            </a:r>
            <a:r>
              <a:rPr lang="en-US" altLang="ko-KR" smtClean="0"/>
              <a:t>Exception: </a:t>
            </a:r>
            <a:r>
              <a:rPr lang="ko-KR" altLang="en-US" smtClean="0"/>
              <a:t>예외 처리 문장 불필요</a:t>
            </a:r>
            <a:r>
              <a:rPr lang="en-US" altLang="ko-KR" smtClean="0"/>
              <a:t>, </a:t>
            </a:r>
            <a:r>
              <a:rPr lang="ko-KR" altLang="en-US" smtClean="0"/>
              <a:t>코드 수정으로 해결</a:t>
            </a:r>
            <a:r>
              <a:rPr lang="en-US" altLang="ko-KR" smtClean="0"/>
              <a:t>, </a:t>
            </a:r>
            <a:r>
              <a:rPr lang="en-US" altLang="ko-KR" smtClean="0">
                <a:solidFill>
                  <a:srgbClr val="FF0000"/>
                </a:solidFill>
              </a:rPr>
              <a:t>java.lang.RuntimeException</a:t>
            </a:r>
            <a:r>
              <a:rPr lang="ko-KR" altLang="en-US" smtClean="0"/>
              <a:t>의 자식클래스들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9143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4" grpId="0" animBg="1"/>
      <p:bldP spid="15" grpId="0" animBg="1"/>
      <p:bldP spid="28" grpId="0" animBg="1"/>
      <p:bldP spid="27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예외</a:t>
            </a:r>
            <a:r>
              <a:rPr lang="en-US" altLang="ko-KR" smtClean="0"/>
              <a:t>[Exception]</a:t>
            </a:r>
            <a:r>
              <a:rPr lang="ko-KR" altLang="en-US" smtClean="0"/>
              <a:t>처리 </a:t>
            </a:r>
            <a:r>
              <a:rPr lang="ko-KR" altLang="en-US"/>
              <a:t>기법 </a:t>
            </a:r>
            <a:r>
              <a:rPr lang="en-US" altLang="ko-KR" smtClean="0"/>
              <a:t>– try ~ catch ~ finally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88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763688" y="1308181"/>
            <a:ext cx="5922845" cy="1416493"/>
          </a:xfrm>
          <a:prstGeom prst="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altLang="ko-KR" b="1">
                <a:solidFill>
                  <a:srgbClr val="C00000"/>
                </a:solidFill>
                <a:latin typeface="+mn-ea"/>
              </a:rPr>
              <a:t>try{</a:t>
            </a:r>
          </a:p>
          <a:p>
            <a:pPr lvl="1"/>
            <a:r>
              <a:rPr lang="en-US" altLang="ko-KR" b="1">
                <a:latin typeface="+mn-ea"/>
              </a:rPr>
              <a:t>	</a:t>
            </a:r>
            <a:r>
              <a:rPr lang="ko-KR" altLang="en-US" b="1">
                <a:latin typeface="+mn-ea"/>
              </a:rPr>
              <a:t>예외 </a:t>
            </a:r>
            <a:r>
              <a:rPr lang="ko-KR" altLang="en-US" b="1" smtClean="0">
                <a:latin typeface="+mn-ea"/>
              </a:rPr>
              <a:t>발생 가능성이 있는 코드들</a:t>
            </a:r>
            <a:endParaRPr lang="en-US" altLang="ko-KR" b="1">
              <a:latin typeface="+mn-ea"/>
            </a:endParaRPr>
          </a:p>
          <a:p>
            <a:pPr lvl="1"/>
            <a:r>
              <a:rPr lang="en-US" altLang="ko-KR" b="1">
                <a:solidFill>
                  <a:srgbClr val="C00000"/>
                </a:solidFill>
                <a:latin typeface="+mn-ea"/>
              </a:rPr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763688" y="2724674"/>
            <a:ext cx="5922845" cy="1800200"/>
          </a:xfrm>
          <a:prstGeom prst="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altLang="ko-KR" b="1">
                <a:solidFill>
                  <a:srgbClr val="C00000"/>
                </a:solidFill>
                <a:latin typeface="+mn-ea"/>
              </a:rPr>
              <a:t>catch(</a:t>
            </a:r>
            <a:r>
              <a:rPr lang="ko-KR" altLang="en-US" b="1">
                <a:solidFill>
                  <a:srgbClr val="C00000"/>
                </a:solidFill>
                <a:latin typeface="+mn-ea"/>
              </a:rPr>
              <a:t>예외클래스명  변수명</a:t>
            </a:r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){		//0~*</a:t>
            </a:r>
            <a:endParaRPr lang="en-US" altLang="ko-KR" b="1">
              <a:solidFill>
                <a:srgbClr val="C00000"/>
              </a:solidFill>
              <a:latin typeface="+mn-ea"/>
            </a:endParaRPr>
          </a:p>
          <a:p>
            <a:pPr lvl="1"/>
            <a:r>
              <a:rPr lang="en-US" altLang="ko-KR" b="1">
                <a:latin typeface="+mn-ea"/>
              </a:rPr>
              <a:t>	</a:t>
            </a:r>
            <a:r>
              <a:rPr lang="ko-KR" altLang="en-US" b="1" smtClean="0">
                <a:latin typeface="+mn-ea"/>
              </a:rPr>
              <a:t>발생된 예외 </a:t>
            </a:r>
            <a:r>
              <a:rPr lang="ko-KR" altLang="en-US" b="1">
                <a:latin typeface="+mn-ea"/>
              </a:rPr>
              <a:t>처리 코드</a:t>
            </a:r>
            <a:endParaRPr lang="en-US" altLang="ko-KR" b="1">
              <a:latin typeface="+mn-ea"/>
            </a:endParaRPr>
          </a:p>
          <a:p>
            <a:pPr lvl="1"/>
            <a:r>
              <a:rPr lang="en-US" altLang="ko-KR" b="1">
                <a:solidFill>
                  <a:srgbClr val="C00000"/>
                </a:solidFill>
                <a:latin typeface="+mn-ea"/>
              </a:rPr>
              <a:t>}catch(</a:t>
            </a:r>
            <a:r>
              <a:rPr lang="ko-KR" altLang="en-US" b="1">
                <a:solidFill>
                  <a:srgbClr val="C00000"/>
                </a:solidFill>
                <a:latin typeface="+mn-ea"/>
              </a:rPr>
              <a:t>예외클래스명  변수명</a:t>
            </a:r>
            <a:r>
              <a:rPr lang="en-US" altLang="ko-KR" b="1">
                <a:solidFill>
                  <a:srgbClr val="C00000"/>
                </a:solidFill>
                <a:latin typeface="+mn-ea"/>
              </a:rPr>
              <a:t>){</a:t>
            </a:r>
          </a:p>
          <a:p>
            <a:pPr lvl="1"/>
            <a:r>
              <a:rPr lang="en-US" altLang="ko-KR" b="1">
                <a:latin typeface="+mn-ea"/>
              </a:rPr>
              <a:t>	</a:t>
            </a:r>
            <a:r>
              <a:rPr lang="ko-KR" altLang="en-US" b="1" smtClean="0">
                <a:latin typeface="+mn-ea"/>
              </a:rPr>
              <a:t>발생된 예외 </a:t>
            </a:r>
            <a:r>
              <a:rPr lang="ko-KR" altLang="en-US" b="1">
                <a:latin typeface="+mn-ea"/>
              </a:rPr>
              <a:t>처리 코드</a:t>
            </a:r>
            <a:endParaRPr lang="en-US" altLang="ko-KR" b="1">
              <a:latin typeface="+mn-ea"/>
            </a:endParaRPr>
          </a:p>
          <a:p>
            <a:pPr lvl="1"/>
            <a:r>
              <a:rPr lang="en-US" altLang="ko-KR" b="1">
                <a:solidFill>
                  <a:srgbClr val="C00000"/>
                </a:solidFill>
                <a:latin typeface="+mn-ea"/>
              </a:rPr>
              <a:t>}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763688" y="4540628"/>
            <a:ext cx="5922845" cy="1621160"/>
          </a:xfrm>
          <a:prstGeom prst="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altLang="ko-KR" b="1">
                <a:solidFill>
                  <a:srgbClr val="C00000"/>
                </a:solidFill>
                <a:latin typeface="+mn-ea"/>
              </a:rPr>
              <a:t>finally</a:t>
            </a:r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{				//0 or 1</a:t>
            </a:r>
            <a:endParaRPr lang="en-US" altLang="ko-KR" b="1">
              <a:solidFill>
                <a:srgbClr val="C00000"/>
              </a:solidFill>
              <a:latin typeface="+mn-ea"/>
            </a:endParaRPr>
          </a:p>
          <a:p>
            <a:pPr lvl="1"/>
            <a:r>
              <a:rPr lang="en-US" altLang="ko-KR" b="1">
                <a:latin typeface="+mn-ea"/>
              </a:rPr>
              <a:t>	</a:t>
            </a:r>
            <a:r>
              <a:rPr lang="ko-KR" altLang="en-US" b="1">
                <a:latin typeface="+mn-ea"/>
              </a:rPr>
              <a:t>예외 발생 여부와 관계없이 항상 실행될 코드</a:t>
            </a:r>
            <a:endParaRPr lang="en-US" altLang="ko-KR" b="1">
              <a:latin typeface="+mn-ea"/>
            </a:endParaRPr>
          </a:p>
          <a:p>
            <a:pPr lvl="1"/>
            <a:r>
              <a:rPr lang="en-US" altLang="ko-KR" b="1">
                <a:solidFill>
                  <a:srgbClr val="C00000"/>
                </a:solidFill>
                <a:latin typeface="+mn-ea"/>
              </a:rPr>
              <a:t>}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767203" y="1308181"/>
            <a:ext cx="5922845" cy="1416493"/>
          </a:xfrm>
          <a:prstGeom prst="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try{   				//1</a:t>
            </a:r>
            <a:endParaRPr lang="en-US" altLang="ko-KR" b="1">
              <a:solidFill>
                <a:srgbClr val="C00000"/>
              </a:solidFill>
              <a:latin typeface="+mn-ea"/>
            </a:endParaRPr>
          </a:p>
          <a:p>
            <a:pPr lvl="1"/>
            <a:r>
              <a:rPr lang="en-US" altLang="ko-KR" b="1">
                <a:latin typeface="+mn-ea"/>
              </a:rPr>
              <a:t>	</a:t>
            </a:r>
            <a:r>
              <a:rPr lang="ko-KR" altLang="en-US" b="1">
                <a:latin typeface="+mn-ea"/>
              </a:rPr>
              <a:t>예외 </a:t>
            </a:r>
            <a:r>
              <a:rPr lang="ko-KR" altLang="en-US" b="1" smtClean="0">
                <a:latin typeface="+mn-ea"/>
              </a:rPr>
              <a:t>발생 가능성이 있는 코드들</a:t>
            </a:r>
            <a:endParaRPr lang="en-US" altLang="ko-KR" b="1">
              <a:latin typeface="+mn-ea"/>
            </a:endParaRPr>
          </a:p>
          <a:p>
            <a:pPr lvl="1"/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}</a:t>
            </a:r>
            <a:endParaRPr lang="en-US" altLang="ko-KR" b="1">
              <a:solidFill>
                <a:srgbClr val="C00000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39437" y="6093296"/>
            <a:ext cx="7992888" cy="1944216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catch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블록이 생략된 경우 이 로직을 보유한 메소드선언구에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throws ~Exception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선언 필수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: myBatis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메뉴얼 코드에도 대부분 이렇게 개발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, controller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에서 예외처리 일괄 관리할수도 있겠금 유도</a:t>
            </a:r>
          </a:p>
        </p:txBody>
      </p:sp>
    </p:spTree>
    <p:extLst>
      <p:ext uri="{BB962C8B-B14F-4D97-AF65-F5344CB8AC3E}">
        <p14:creationId xmlns:p14="http://schemas.microsoft.com/office/powerpoint/2010/main" val="27817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사용자 정의 </a:t>
            </a:r>
            <a:r>
              <a:rPr lang="en-US" altLang="ko-KR"/>
              <a:t>Exception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mtClean="0"/>
              <a:t>java.lang.Exception or  java.lang.RuntimeException </a:t>
            </a:r>
            <a:r>
              <a:rPr lang="ko-KR" altLang="en-US" smtClean="0"/>
              <a:t>클래스 상속</a:t>
            </a:r>
            <a:endParaRPr lang="en-US" altLang="ko-KR" smtClean="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89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187752" y="1989121"/>
            <a:ext cx="2412060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b="1" smtClean="0">
                <a:latin typeface="+mn-ea"/>
              </a:rPr>
              <a:t>Exception</a:t>
            </a:r>
            <a:endParaRPr lang="en-US" altLang="ko-KR" b="1">
              <a:latin typeface="+mn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724128" y="2013327"/>
            <a:ext cx="2376264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  <a:latin typeface="+mn-ea"/>
              </a:rPr>
              <a:t>RuntimeException</a:t>
            </a:r>
            <a:endParaRPr lang="ko-KR" altLang="en-US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45328" y="3018863"/>
            <a:ext cx="3696908" cy="2855833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mtClean="0">
                <a:latin typeface="+mn-ea"/>
              </a:rPr>
              <a:t>컴파일 계열</a:t>
            </a:r>
            <a:r>
              <a:rPr lang="en-US" altLang="ko-KR" smtClean="0">
                <a:latin typeface="+mn-ea"/>
              </a:rPr>
              <a:t>(checked </a:t>
            </a:r>
            <a:r>
              <a:rPr lang="ko-KR" altLang="en-US" smtClean="0">
                <a:latin typeface="+mn-ea"/>
              </a:rPr>
              <a:t>예외</a:t>
            </a:r>
            <a:r>
              <a:rPr lang="en-US" altLang="ko-KR" smtClean="0">
                <a:latin typeface="+mn-ea"/>
              </a:rPr>
              <a:t>)</a:t>
            </a:r>
            <a:r>
              <a:rPr lang="ko-KR" altLang="en-US" smtClean="0">
                <a:latin typeface="+mn-ea"/>
              </a:rPr>
              <a:t> 사용자 정의 </a:t>
            </a:r>
            <a:r>
              <a:rPr lang="en-US" altLang="ko-KR" smtClean="0">
                <a:latin typeface="+mn-ea"/>
              </a:rPr>
              <a:t>Exception </a:t>
            </a:r>
            <a:r>
              <a:rPr lang="ko-KR" altLang="en-US" smtClean="0">
                <a:latin typeface="+mn-ea"/>
              </a:rPr>
              <a:t>클래스</a:t>
            </a:r>
            <a:endParaRPr lang="en-US" altLang="ko-KR"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184068" y="3018864"/>
            <a:ext cx="3456384" cy="2855833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mtClean="0"/>
              <a:t>런타임 계열</a:t>
            </a:r>
            <a:r>
              <a:rPr lang="en-US" altLang="ko-KR" smtClean="0"/>
              <a:t>(unchecked </a:t>
            </a:r>
            <a:r>
              <a:rPr lang="ko-KR" altLang="en-US" smtClean="0"/>
              <a:t>예외</a:t>
            </a:r>
            <a:r>
              <a:rPr lang="en-US" altLang="ko-KR" smtClean="0"/>
              <a:t>)</a:t>
            </a:r>
            <a:r>
              <a:rPr lang="ko-KR" altLang="en-US" smtClean="0"/>
              <a:t> 사용자 정의 </a:t>
            </a:r>
            <a:r>
              <a:rPr lang="en-US" altLang="ko-KR" smtClean="0"/>
              <a:t>Exception </a:t>
            </a:r>
            <a:r>
              <a:rPr lang="ko-KR" altLang="en-US" smtClean="0"/>
              <a:t>클래스</a:t>
            </a:r>
            <a:endParaRPr lang="en-US" altLang="ko-KR"/>
          </a:p>
        </p:txBody>
      </p:sp>
      <p:cxnSp>
        <p:nvCxnSpPr>
          <p:cNvPr id="9" name="직선 연결선 8"/>
          <p:cNvCxnSpPr>
            <a:stCxn id="5" idx="2"/>
            <a:endCxn id="7" idx="0"/>
          </p:cNvCxnSpPr>
          <p:nvPr/>
        </p:nvCxnSpPr>
        <p:spPr>
          <a:xfrm>
            <a:off x="2393782" y="2637193"/>
            <a:ext cx="0" cy="381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6" idx="2"/>
            <a:endCxn id="8" idx="0"/>
          </p:cNvCxnSpPr>
          <p:nvPr/>
        </p:nvCxnSpPr>
        <p:spPr>
          <a:xfrm>
            <a:off x="6912260" y="2661399"/>
            <a:ext cx="0" cy="357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363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</a:rPr>
              <a:t>JRE(Java Runtime Environment)</a:t>
            </a:r>
          </a:p>
          <a:p>
            <a:pPr lvl="1"/>
            <a:r>
              <a:rPr lang="en-US" altLang="ko-KR" dirty="0" smtClean="0">
                <a:latin typeface="+mn-ea"/>
              </a:rPr>
              <a:t>JVM(java virtual machine) </a:t>
            </a:r>
            <a:r>
              <a:rPr lang="en-US" altLang="ko-KR" dirty="0" smtClean="0">
                <a:latin typeface="+mn-ea"/>
              </a:rPr>
              <a:t>+ API(Application Programming </a:t>
            </a:r>
            <a:r>
              <a:rPr lang="en-US" altLang="ko-KR" dirty="0" smtClean="0">
                <a:latin typeface="+mn-ea"/>
              </a:rPr>
              <a:t>Interface, </a:t>
            </a:r>
            <a:r>
              <a:rPr lang="ko-KR" altLang="en-US" dirty="0" smtClean="0">
                <a:latin typeface="+mn-ea"/>
              </a:rPr>
              <a:t>제공받아 사용 가능한 프로그램들</a:t>
            </a:r>
            <a:r>
              <a:rPr lang="en-US" altLang="ko-KR" dirty="0" smtClean="0">
                <a:latin typeface="+mn-ea"/>
              </a:rPr>
              <a:t>, </a:t>
            </a:r>
            <a:r>
              <a:rPr lang="en-US" altLang="ko-KR" dirty="0" smtClean="0">
                <a:latin typeface="+mn-ea"/>
              </a:rPr>
              <a:t>library</a:t>
            </a:r>
            <a:r>
              <a:rPr lang="en-US" altLang="ko-KR" dirty="0" smtClean="0">
                <a:latin typeface="+mn-ea"/>
              </a:rPr>
              <a:t>)</a:t>
            </a:r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JDK(Java Development Toolkit)</a:t>
            </a:r>
          </a:p>
          <a:p>
            <a:pPr lvl="1"/>
            <a:r>
              <a:rPr lang="en-US" altLang="ko-KR" dirty="0" smtClean="0">
                <a:latin typeface="+mn-ea"/>
              </a:rPr>
              <a:t>Compiler </a:t>
            </a:r>
            <a:r>
              <a:rPr lang="ko-KR" altLang="en-US" dirty="0" smtClean="0">
                <a:latin typeface="+mn-ea"/>
              </a:rPr>
              <a:t>를 비롯한 개발에 필요한 여러 도구</a:t>
            </a:r>
            <a:r>
              <a:rPr lang="en-US" altLang="ko-KR" dirty="0" smtClean="0">
                <a:latin typeface="+mn-ea"/>
              </a:rPr>
              <a:t>  + JRE</a:t>
            </a:r>
          </a:p>
          <a:p>
            <a:pPr lvl="1"/>
            <a:r>
              <a:rPr lang="ko-KR" altLang="en-US" dirty="0" smtClean="0">
                <a:latin typeface="+mn-ea"/>
              </a:rPr>
              <a:t>컴파일 명령어 </a:t>
            </a:r>
            <a:r>
              <a:rPr lang="en-US" altLang="ko-KR" dirty="0" smtClean="0">
                <a:latin typeface="+mn-ea"/>
              </a:rPr>
              <a:t>: &gt;</a:t>
            </a:r>
            <a:r>
              <a:rPr lang="en-US" altLang="ko-KR" dirty="0" err="1" smtClean="0">
                <a:latin typeface="+mn-ea"/>
              </a:rPr>
              <a:t>javac</a:t>
            </a:r>
            <a:r>
              <a:rPr lang="en-US" altLang="ko-KR" dirty="0" smtClean="0">
                <a:latin typeface="+mn-ea"/>
              </a:rPr>
              <a:t> file</a:t>
            </a:r>
            <a:r>
              <a:rPr lang="ko-KR" altLang="en-US" dirty="0" smtClean="0">
                <a:latin typeface="+mn-ea"/>
              </a:rPr>
              <a:t>명</a:t>
            </a:r>
            <a:r>
              <a:rPr lang="en-US" altLang="ko-KR" dirty="0" smtClean="0">
                <a:latin typeface="+mn-ea"/>
              </a:rPr>
              <a:t>.</a:t>
            </a:r>
            <a:r>
              <a:rPr lang="en-US" altLang="ko-KR" dirty="0" smtClean="0">
                <a:latin typeface="+mn-ea"/>
              </a:rPr>
              <a:t>java</a:t>
            </a:r>
            <a:endParaRPr lang="ko-KR" altLang="en-US" dirty="0">
              <a:latin typeface="+mn-ea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1790700" y="3790328"/>
            <a:ext cx="5486400" cy="2428733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+mn-ea"/>
              </a:rPr>
              <a:t>JDK</a:t>
            </a:r>
          </a:p>
          <a:p>
            <a:pPr algn="ctr"/>
            <a:endParaRPr lang="en-US" altLang="ko-KR" sz="200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200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200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200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2000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sz="20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</a:t>
            </a:r>
            <a:r>
              <a:rPr lang="ko-KR" altLang="en-US" dirty="0" smtClean="0"/>
              <a:t>개발환경구축</a:t>
            </a:r>
            <a:r>
              <a:rPr lang="en-US" altLang="ko-KR" dirty="0"/>
              <a:t> </a:t>
            </a:r>
            <a:r>
              <a:rPr lang="en-US" altLang="ko-KR" dirty="0" smtClean="0"/>
              <a:t>– JDK 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1866900" y="4368443"/>
            <a:ext cx="2997200" cy="1317217"/>
          </a:xfrm>
          <a:prstGeom prst="ellipse">
            <a:avLst/>
          </a:prstGeom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+mn-ea"/>
              </a:rPr>
              <a:t>JRE</a:t>
            </a:r>
          </a:p>
          <a:p>
            <a:pPr algn="ctr"/>
            <a:endParaRPr lang="en-US" altLang="ko-KR" sz="200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20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324100" y="5027051"/>
            <a:ext cx="1028700" cy="35381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+mn-ea"/>
              </a:rPr>
              <a:t>JVM</a:t>
            </a:r>
            <a:endParaRPr lang="ko-KR" altLang="en-US">
              <a:latin typeface="+mn-ea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467100" y="5027051"/>
            <a:ext cx="1028700" cy="35381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+mn-ea"/>
              </a:rPr>
              <a:t>API</a:t>
            </a:r>
            <a:endParaRPr lang="ko-KR" altLang="en-US">
              <a:latin typeface="+mn-ea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5143500" y="4960256"/>
            <a:ext cx="1752600" cy="496805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latin typeface="+mn-ea"/>
              </a:rPr>
              <a:t>컴파일</a:t>
            </a:r>
            <a:r>
              <a:rPr lang="ko-KR" altLang="en-US" sz="1600">
                <a:latin typeface="+mn-ea"/>
              </a:rPr>
              <a:t>러</a:t>
            </a:r>
          </a:p>
        </p:txBody>
      </p:sp>
      <p:sp>
        <p:nvSpPr>
          <p:cNvPr id="10" name="타원 9"/>
          <p:cNvSpPr/>
          <p:nvPr/>
        </p:nvSpPr>
        <p:spPr>
          <a:xfrm>
            <a:off x="4838700" y="5577406"/>
            <a:ext cx="1028700" cy="336855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+mn-ea"/>
              </a:rPr>
              <a:t>…</a:t>
            </a:r>
            <a:endParaRPr lang="ko-KR" altLang="en-US">
              <a:latin typeface="+mn-ea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724400" y="4237862"/>
            <a:ext cx="1943100" cy="596574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+mn-ea"/>
              </a:rPr>
              <a:t>API</a:t>
            </a:r>
            <a:r>
              <a:rPr lang="ko-KR" altLang="en-US" sz="1600" smtClean="0">
                <a:latin typeface="+mn-ea"/>
              </a:rPr>
              <a:t>문서작성 유틸리티</a:t>
            </a:r>
            <a:endParaRPr lang="ko-KR" altLang="en-US" sz="16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5131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사용자 정의 </a:t>
            </a:r>
            <a:r>
              <a:rPr lang="en-US" altLang="ko-KR" smtClean="0"/>
              <a:t>Exception</a:t>
            </a:r>
            <a:r>
              <a:rPr lang="ko-KR" altLang="en-US" smtClean="0"/>
              <a:t>이</a:t>
            </a:r>
            <a:r>
              <a:rPr lang="en-US" altLang="ko-KR" smtClean="0"/>
              <a:t> </a:t>
            </a:r>
            <a:r>
              <a:rPr lang="ko-KR" altLang="en-US" smtClean="0"/>
              <a:t>반영된 예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90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96752"/>
            <a:ext cx="8568952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899592" y="2101755"/>
            <a:ext cx="6480720" cy="35501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28184" y="1195032"/>
            <a:ext cx="2647020" cy="36176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87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part6 – IO </a:t>
            </a:r>
            <a:r>
              <a:rPr lang="ko-KR" altLang="en-US" smtClean="0"/>
              <a:t>및 </a:t>
            </a:r>
            <a:r>
              <a:rPr lang="en-US" altLang="ko-KR" smtClean="0"/>
              <a:t>Thread</a:t>
            </a:r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09668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defTabSz="1044575"/>
            <a:r>
              <a:rPr kumimoji="0" lang="en-US" altLang="ko-KR" sz="3400" b="1" smtClean="0">
                <a:latin typeface="맑은 고딕" pitchFamily="50" charset="-127"/>
                <a:ea typeface="맑은 고딕" pitchFamily="50" charset="-127"/>
              </a:rPr>
              <a:t>I/O</a:t>
            </a:r>
            <a:endParaRPr kumimoji="0" lang="en-US" altLang="ko-KR" sz="3400" b="1" dirty="0" smtClean="0">
              <a:latin typeface="맑은 고딕" pitchFamily="50" charset="-127"/>
              <a:ea typeface="맑은 고딕" pitchFamily="50" charset="-127"/>
            </a:endParaRPr>
          </a:p>
          <a:p>
            <a:pPr defTabSz="1044575"/>
            <a:endParaRPr kumimoji="0" lang="en-US" altLang="ko-KR" sz="3400" b="1" dirty="0"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 defTabSz="1044575">
              <a:buFontTx/>
              <a:buChar char="-"/>
            </a:pPr>
            <a:r>
              <a:rPr kumimoji="0" lang="ko-KR" altLang="en-US" sz="2800" b="1" dirty="0" err="1" smtClean="0">
                <a:latin typeface="맑은 고딕" pitchFamily="50" charset="-127"/>
                <a:ea typeface="맑은 고딕" pitchFamily="50" charset="-127"/>
              </a:rPr>
              <a:t>스트</a:t>
            </a:r>
            <a:r>
              <a:rPr kumimoji="0" lang="ko-KR" altLang="en-US" sz="2800" b="1" dirty="0" err="1">
                <a:latin typeface="맑은 고딕" pitchFamily="50" charset="-127"/>
                <a:ea typeface="맑은 고딕" pitchFamily="50" charset="-127"/>
              </a:rPr>
              <a:t>림</a:t>
            </a:r>
            <a:endParaRPr kumimoji="0"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 defTabSz="1044575">
              <a:buFontTx/>
              <a:buChar char="-"/>
            </a:pPr>
            <a:r>
              <a:rPr kumimoji="0" lang="ko-KR" altLang="en-US" sz="2800" b="1" dirty="0" smtClean="0">
                <a:latin typeface="맑은 고딕" pitchFamily="50" charset="-127"/>
                <a:ea typeface="맑은 고딕" pitchFamily="50" charset="-127"/>
              </a:rPr>
              <a:t>입</a:t>
            </a:r>
            <a:r>
              <a:rPr kumimoji="0" lang="en-US" altLang="ko-KR" sz="28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2800" b="1" dirty="0">
                <a:latin typeface="맑은 고딕" pitchFamily="50" charset="-127"/>
                <a:ea typeface="맑은 고딕" pitchFamily="50" charset="-127"/>
              </a:rPr>
              <a:t>출력 </a:t>
            </a:r>
            <a:r>
              <a:rPr kumimoji="0" lang="ko-KR" altLang="en-US" sz="2800" b="1" dirty="0" err="1">
                <a:latin typeface="맑은 고딕" pitchFamily="50" charset="-127"/>
                <a:ea typeface="맑은 고딕" pitchFamily="50" charset="-127"/>
              </a:rPr>
              <a:t>스트림에</a:t>
            </a:r>
            <a:r>
              <a:rPr kumimoji="0" lang="ko-KR" altLang="en-US" sz="2800" b="1" dirty="0">
                <a:latin typeface="맑은 고딕" pitchFamily="50" charset="-127"/>
                <a:ea typeface="맑은 고딕" pitchFamily="50" charset="-127"/>
              </a:rPr>
              <a:t> 대한 이해 및 </a:t>
            </a:r>
            <a:r>
              <a:rPr kumimoji="0" lang="ko-KR" altLang="en-US" sz="2800" b="1" dirty="0" smtClean="0">
                <a:latin typeface="맑은 고딕" pitchFamily="50" charset="-127"/>
                <a:ea typeface="맑은 고딕" pitchFamily="50" charset="-127"/>
              </a:rPr>
              <a:t>종류</a:t>
            </a:r>
            <a:endParaRPr kumimoji="0"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 defTabSz="1044575">
              <a:buFontTx/>
              <a:buChar char="-"/>
            </a:pPr>
            <a:endParaRPr kumimoji="0" lang="en-US" altLang="ko-KR" sz="2800" b="1" dirty="0"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 defTabSz="1044575">
              <a:buFontTx/>
              <a:buChar char="-"/>
            </a:pPr>
            <a:endParaRPr kumimoji="0"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 defTabSz="1044575">
              <a:buFontTx/>
              <a:buChar char="-"/>
            </a:pPr>
            <a:endParaRPr kumimoji="0"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 defTabSz="1044575">
              <a:buFontTx/>
              <a:buChar char="-"/>
            </a:pPr>
            <a:endParaRPr kumimoji="0" lang="en-US" altLang="ko-KR" sz="2800" b="1" dirty="0"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 defTabSz="1044575">
              <a:buFontTx/>
              <a:buChar char="-"/>
            </a:pPr>
            <a:endParaRPr kumimoji="0" lang="ko-KR" altLang="en-US" sz="2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391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스트림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</a:rPr>
              <a:t>데이터를 운반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입출력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하는데 사용되는 연결통로</a:t>
            </a:r>
          </a:p>
          <a:p>
            <a:r>
              <a:rPr lang="ko-KR" altLang="en-US" dirty="0" smtClean="0">
                <a:latin typeface="+mn-ea"/>
              </a:rPr>
              <a:t>데이터의 흐름</a:t>
            </a:r>
            <a:endParaRPr lang="en-US" altLang="ko-KR" dirty="0" smtClean="0">
              <a:latin typeface="+mn-ea"/>
            </a:endParaRPr>
          </a:p>
          <a:p>
            <a:r>
              <a:rPr lang="ko-KR" altLang="en-US" dirty="0">
                <a:latin typeface="+mn-ea"/>
              </a:rPr>
              <a:t>연속적인 데이터의 흐름을 물</a:t>
            </a:r>
            <a:r>
              <a:rPr lang="en-US" altLang="ko-KR" dirty="0">
                <a:latin typeface="+mn-ea"/>
              </a:rPr>
              <a:t>(stream)</a:t>
            </a:r>
            <a:r>
              <a:rPr lang="ko-KR" altLang="en-US" dirty="0">
                <a:latin typeface="+mn-ea"/>
              </a:rPr>
              <a:t>에 비유해서 붙여진 </a:t>
            </a:r>
            <a:r>
              <a:rPr lang="ko-KR" altLang="en-US" dirty="0" smtClean="0">
                <a:latin typeface="+mn-ea"/>
              </a:rPr>
              <a:t>이름</a:t>
            </a:r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자바에서의 </a:t>
            </a:r>
            <a:r>
              <a:rPr lang="ko-KR" altLang="en-US" dirty="0" err="1" smtClean="0">
                <a:latin typeface="+mn-ea"/>
              </a:rPr>
              <a:t>스트림은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단방향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데이터를 읽어 들이는 </a:t>
            </a:r>
            <a:r>
              <a:rPr lang="ko-KR" altLang="en-US" dirty="0" err="1" smtClean="0">
                <a:latin typeface="+mn-ea"/>
              </a:rPr>
              <a:t>스트림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데이터를 내보내는 </a:t>
            </a:r>
            <a:r>
              <a:rPr lang="ko-KR" altLang="en-US" dirty="0" err="1" smtClean="0">
                <a:latin typeface="+mn-ea"/>
              </a:rPr>
              <a:t>스트림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따라서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입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출력 작업을 동시에 수행할 시 각각의 </a:t>
            </a:r>
            <a:r>
              <a:rPr lang="ko-KR" altLang="en-US" dirty="0" err="1" smtClean="0">
                <a:latin typeface="+mn-ea"/>
              </a:rPr>
              <a:t>스트림이</a:t>
            </a:r>
            <a:r>
              <a:rPr lang="ko-KR" altLang="en-US" dirty="0" smtClean="0">
                <a:latin typeface="+mn-ea"/>
              </a:rPr>
              <a:t> 필요함</a:t>
            </a:r>
            <a:endParaRPr lang="en-US" altLang="ko-KR" dirty="0" smtClean="0">
              <a:latin typeface="+mn-ea"/>
            </a:endParaRPr>
          </a:p>
          <a:p>
            <a:endParaRPr lang="ko-KR" altLang="en-US" dirty="0">
              <a:latin typeface="+mn-ea"/>
            </a:endParaRPr>
          </a:p>
          <a:p>
            <a:endParaRPr lang="ko-KR" altLang="en-US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93</a:t>
            </a:fld>
            <a:endParaRPr lang="ko-KR" alt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11792" y="4495800"/>
            <a:ext cx="7289207" cy="1524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endParaRPr lang="en-US" altLang="ko-KR" b="1" dirty="0">
              <a:latin typeface="+mn-ea"/>
            </a:endParaRPr>
          </a:p>
        </p:txBody>
      </p:sp>
      <p:sp>
        <p:nvSpPr>
          <p:cNvPr id="11" name="Line 4"/>
          <p:cNvSpPr>
            <a:spLocks noChangeShapeType="1"/>
          </p:cNvSpPr>
          <p:nvPr/>
        </p:nvSpPr>
        <p:spPr bwMode="auto">
          <a:xfrm>
            <a:off x="1331913" y="4894263"/>
            <a:ext cx="5754686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2" name="Line 5"/>
          <p:cNvSpPr>
            <a:spLocks noChangeShapeType="1"/>
          </p:cNvSpPr>
          <p:nvPr/>
        </p:nvSpPr>
        <p:spPr bwMode="auto">
          <a:xfrm>
            <a:off x="1331912" y="5541963"/>
            <a:ext cx="5754687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124075" y="5037138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3490913" y="5037138"/>
            <a:ext cx="1008062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4859338" y="5037138"/>
            <a:ext cx="1008062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 dirty="0"/>
              <a:t>data</a:t>
            </a: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6116637" y="5217319"/>
            <a:ext cx="5127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1458912" y="5228692"/>
            <a:ext cx="5127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92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스트림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94</a:t>
            </a:fld>
            <a:endParaRPr lang="ko-KR" altLang="en-US" dirty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419475" y="1981200"/>
            <a:ext cx="1944688" cy="3352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 sz="3200" b="1">
                <a:latin typeface="+mn-ea"/>
              </a:rPr>
              <a:t>Java</a:t>
            </a:r>
          </a:p>
          <a:p>
            <a:pPr algn="ctr"/>
            <a:r>
              <a:rPr lang="en-US" altLang="ko-KR" sz="3200" b="1">
                <a:latin typeface="+mn-ea"/>
              </a:rPr>
              <a:t>APP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331913" y="2341563"/>
            <a:ext cx="2087562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7" name="Line 11"/>
          <p:cNvSpPr>
            <a:spLocks noChangeShapeType="1"/>
          </p:cNvSpPr>
          <p:nvPr/>
        </p:nvSpPr>
        <p:spPr bwMode="auto">
          <a:xfrm>
            <a:off x="1908175" y="2590800"/>
            <a:ext cx="863600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5364163" y="2341563"/>
            <a:ext cx="2087562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>
            <a:off x="5940425" y="2590800"/>
            <a:ext cx="863600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1331913" y="3278188"/>
            <a:ext cx="2087562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>
            <a:off x="1908175" y="3494088"/>
            <a:ext cx="8636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5364163" y="3278188"/>
            <a:ext cx="2087562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3" name="Line 17"/>
          <p:cNvSpPr>
            <a:spLocks noChangeShapeType="1"/>
          </p:cNvSpPr>
          <p:nvPr/>
        </p:nvSpPr>
        <p:spPr bwMode="auto">
          <a:xfrm>
            <a:off x="5940425" y="3581400"/>
            <a:ext cx="863600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1331913" y="4303713"/>
            <a:ext cx="2087562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5" name="Line 19"/>
          <p:cNvSpPr>
            <a:spLocks noChangeShapeType="1"/>
          </p:cNvSpPr>
          <p:nvPr/>
        </p:nvSpPr>
        <p:spPr bwMode="auto">
          <a:xfrm>
            <a:off x="1908175" y="4581525"/>
            <a:ext cx="863600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5364163" y="4303713"/>
            <a:ext cx="2087562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7" name="Line 21"/>
          <p:cNvSpPr>
            <a:spLocks noChangeShapeType="1"/>
          </p:cNvSpPr>
          <p:nvPr/>
        </p:nvSpPr>
        <p:spPr bwMode="auto">
          <a:xfrm>
            <a:off x="5940425" y="4581525"/>
            <a:ext cx="863600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8" name="Oval 22"/>
          <p:cNvSpPr>
            <a:spLocks noChangeArrowheads="1"/>
          </p:cNvSpPr>
          <p:nvPr/>
        </p:nvSpPr>
        <p:spPr bwMode="auto">
          <a:xfrm>
            <a:off x="395288" y="2197100"/>
            <a:ext cx="936625" cy="7207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ko-KR" altLang="en-US" b="1">
                <a:solidFill>
                  <a:schemeClr val="bg1"/>
                </a:solidFill>
              </a:rPr>
              <a:t>키보드</a:t>
            </a:r>
          </a:p>
        </p:txBody>
      </p:sp>
      <p:sp>
        <p:nvSpPr>
          <p:cNvPr id="19" name="Oval 23"/>
          <p:cNvSpPr>
            <a:spLocks noChangeArrowheads="1"/>
          </p:cNvSpPr>
          <p:nvPr/>
        </p:nvSpPr>
        <p:spPr bwMode="auto">
          <a:xfrm>
            <a:off x="7451725" y="2197100"/>
            <a:ext cx="936625" cy="7207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ko-KR" altLang="en-US" b="1">
                <a:solidFill>
                  <a:schemeClr val="bg1"/>
                </a:solidFill>
              </a:rPr>
              <a:t>콘솔</a:t>
            </a:r>
          </a:p>
        </p:txBody>
      </p:sp>
      <p:sp>
        <p:nvSpPr>
          <p:cNvPr id="20" name="Oval 24"/>
          <p:cNvSpPr>
            <a:spLocks noChangeArrowheads="1"/>
          </p:cNvSpPr>
          <p:nvPr/>
        </p:nvSpPr>
        <p:spPr bwMode="auto">
          <a:xfrm>
            <a:off x="395288" y="3205163"/>
            <a:ext cx="936625" cy="7207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File</a:t>
            </a:r>
          </a:p>
        </p:txBody>
      </p:sp>
      <p:sp>
        <p:nvSpPr>
          <p:cNvPr id="21" name="Oval 25"/>
          <p:cNvSpPr>
            <a:spLocks noChangeArrowheads="1"/>
          </p:cNvSpPr>
          <p:nvPr/>
        </p:nvSpPr>
        <p:spPr bwMode="auto">
          <a:xfrm>
            <a:off x="7451725" y="3133725"/>
            <a:ext cx="936625" cy="7207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File</a:t>
            </a:r>
          </a:p>
        </p:txBody>
      </p:sp>
      <p:sp>
        <p:nvSpPr>
          <p:cNvPr id="22" name="Oval 26"/>
          <p:cNvSpPr>
            <a:spLocks noChangeArrowheads="1"/>
          </p:cNvSpPr>
          <p:nvPr/>
        </p:nvSpPr>
        <p:spPr bwMode="auto">
          <a:xfrm>
            <a:off x="395288" y="4232275"/>
            <a:ext cx="936625" cy="7207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23" name="Oval 27"/>
          <p:cNvSpPr>
            <a:spLocks noChangeArrowheads="1"/>
          </p:cNvSpPr>
          <p:nvPr/>
        </p:nvSpPr>
        <p:spPr bwMode="auto">
          <a:xfrm>
            <a:off x="7451725" y="4232275"/>
            <a:ext cx="936625" cy="7207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1823575" y="2133600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5903912" y="2154238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5903911" y="3095353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5940425" y="4123532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447800" y="1600200"/>
            <a:ext cx="1828800" cy="403860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5493544" y="1600200"/>
            <a:ext cx="1828800" cy="403860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Rectangle 6"/>
          <p:cNvSpPr>
            <a:spLocks noChangeArrowheads="1"/>
          </p:cNvSpPr>
          <p:nvPr/>
        </p:nvSpPr>
        <p:spPr bwMode="auto">
          <a:xfrm>
            <a:off x="1835943" y="3095353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35" name="Rectangle 6"/>
          <p:cNvSpPr>
            <a:spLocks noChangeArrowheads="1"/>
          </p:cNvSpPr>
          <p:nvPr/>
        </p:nvSpPr>
        <p:spPr bwMode="auto">
          <a:xfrm>
            <a:off x="1908175" y="4184282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86174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스트림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95</a:t>
            </a:fld>
            <a:endParaRPr lang="ko-KR" altLang="en-US" dirty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419475" y="1981200"/>
            <a:ext cx="1944688" cy="3352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 sz="3200" b="1">
                <a:latin typeface="+mn-ea"/>
              </a:rPr>
              <a:t>Java</a:t>
            </a:r>
          </a:p>
          <a:p>
            <a:pPr algn="ctr"/>
            <a:r>
              <a:rPr lang="en-US" altLang="ko-KR" sz="3200" b="1">
                <a:latin typeface="+mn-ea"/>
              </a:rPr>
              <a:t>APP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331913" y="2341563"/>
            <a:ext cx="2087562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7" name="Line 11"/>
          <p:cNvSpPr>
            <a:spLocks noChangeShapeType="1"/>
          </p:cNvSpPr>
          <p:nvPr/>
        </p:nvSpPr>
        <p:spPr bwMode="auto">
          <a:xfrm>
            <a:off x="1908175" y="2590800"/>
            <a:ext cx="863600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5364163" y="2341563"/>
            <a:ext cx="2087562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>
            <a:off x="5940425" y="2590800"/>
            <a:ext cx="863600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1331913" y="3278188"/>
            <a:ext cx="2087562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>
            <a:off x="1908175" y="3494088"/>
            <a:ext cx="8636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5364163" y="3278188"/>
            <a:ext cx="2087562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3" name="Line 17"/>
          <p:cNvSpPr>
            <a:spLocks noChangeShapeType="1"/>
          </p:cNvSpPr>
          <p:nvPr/>
        </p:nvSpPr>
        <p:spPr bwMode="auto">
          <a:xfrm>
            <a:off x="5940425" y="3581400"/>
            <a:ext cx="863600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1331913" y="4303713"/>
            <a:ext cx="2087562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5" name="Line 19"/>
          <p:cNvSpPr>
            <a:spLocks noChangeShapeType="1"/>
          </p:cNvSpPr>
          <p:nvPr/>
        </p:nvSpPr>
        <p:spPr bwMode="auto">
          <a:xfrm>
            <a:off x="1908175" y="4581525"/>
            <a:ext cx="863600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5364163" y="4303713"/>
            <a:ext cx="2087562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7" name="Line 21"/>
          <p:cNvSpPr>
            <a:spLocks noChangeShapeType="1"/>
          </p:cNvSpPr>
          <p:nvPr/>
        </p:nvSpPr>
        <p:spPr bwMode="auto">
          <a:xfrm>
            <a:off x="5940425" y="4581525"/>
            <a:ext cx="863600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8" name="Oval 22"/>
          <p:cNvSpPr>
            <a:spLocks noChangeArrowheads="1"/>
          </p:cNvSpPr>
          <p:nvPr/>
        </p:nvSpPr>
        <p:spPr bwMode="auto">
          <a:xfrm>
            <a:off x="395288" y="2197100"/>
            <a:ext cx="936625" cy="7207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ko-KR" altLang="en-US" b="1">
                <a:solidFill>
                  <a:schemeClr val="bg1"/>
                </a:solidFill>
              </a:rPr>
              <a:t>키보드</a:t>
            </a:r>
          </a:p>
        </p:txBody>
      </p:sp>
      <p:sp>
        <p:nvSpPr>
          <p:cNvPr id="19" name="Oval 23"/>
          <p:cNvSpPr>
            <a:spLocks noChangeArrowheads="1"/>
          </p:cNvSpPr>
          <p:nvPr/>
        </p:nvSpPr>
        <p:spPr bwMode="auto">
          <a:xfrm>
            <a:off x="7451725" y="2197100"/>
            <a:ext cx="936625" cy="7207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ko-KR" altLang="en-US" b="1">
                <a:solidFill>
                  <a:schemeClr val="bg1"/>
                </a:solidFill>
              </a:rPr>
              <a:t>콘솔</a:t>
            </a:r>
          </a:p>
        </p:txBody>
      </p:sp>
      <p:sp>
        <p:nvSpPr>
          <p:cNvPr id="20" name="Oval 24"/>
          <p:cNvSpPr>
            <a:spLocks noChangeArrowheads="1"/>
          </p:cNvSpPr>
          <p:nvPr/>
        </p:nvSpPr>
        <p:spPr bwMode="auto">
          <a:xfrm>
            <a:off x="395288" y="3205163"/>
            <a:ext cx="936625" cy="7207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File</a:t>
            </a:r>
          </a:p>
        </p:txBody>
      </p:sp>
      <p:sp>
        <p:nvSpPr>
          <p:cNvPr id="21" name="Oval 25"/>
          <p:cNvSpPr>
            <a:spLocks noChangeArrowheads="1"/>
          </p:cNvSpPr>
          <p:nvPr/>
        </p:nvSpPr>
        <p:spPr bwMode="auto">
          <a:xfrm>
            <a:off x="7451725" y="3133725"/>
            <a:ext cx="936625" cy="7207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File</a:t>
            </a:r>
          </a:p>
        </p:txBody>
      </p:sp>
      <p:sp>
        <p:nvSpPr>
          <p:cNvPr id="22" name="Oval 26"/>
          <p:cNvSpPr>
            <a:spLocks noChangeArrowheads="1"/>
          </p:cNvSpPr>
          <p:nvPr/>
        </p:nvSpPr>
        <p:spPr bwMode="auto">
          <a:xfrm>
            <a:off x="395288" y="4232275"/>
            <a:ext cx="936625" cy="7207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23" name="Oval 27"/>
          <p:cNvSpPr>
            <a:spLocks noChangeArrowheads="1"/>
          </p:cNvSpPr>
          <p:nvPr/>
        </p:nvSpPr>
        <p:spPr bwMode="auto">
          <a:xfrm>
            <a:off x="7451725" y="4232275"/>
            <a:ext cx="936625" cy="7207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1823575" y="2133600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5903912" y="2154238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5903911" y="3095353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5940425" y="4123532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447800" y="1600200"/>
            <a:ext cx="1828800" cy="403860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5493544" y="1600200"/>
            <a:ext cx="1828800" cy="403860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Rectangle 6"/>
          <p:cNvSpPr>
            <a:spLocks noChangeArrowheads="1"/>
          </p:cNvSpPr>
          <p:nvPr/>
        </p:nvSpPr>
        <p:spPr bwMode="auto">
          <a:xfrm>
            <a:off x="1835943" y="3095353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7236296" y="1781324"/>
            <a:ext cx="1584176" cy="352276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System.out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031487" y="1851912"/>
            <a:ext cx="1584176" cy="352276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System.in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5" name="Rectangle 6"/>
          <p:cNvSpPr>
            <a:spLocks noChangeArrowheads="1"/>
          </p:cNvSpPr>
          <p:nvPr/>
        </p:nvSpPr>
        <p:spPr bwMode="auto">
          <a:xfrm>
            <a:off x="1908175" y="4184282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6732240" y="3530600"/>
            <a:ext cx="2304256" cy="68017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FileOutputStream</a:t>
            </a:r>
          </a:p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FileWriter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331912" y="620688"/>
            <a:ext cx="2231976" cy="792088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InputStream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Reader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5758877" y="620688"/>
            <a:ext cx="2269507" cy="792088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OutputStream</a:t>
            </a:r>
          </a:p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Writer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059832" y="1240160"/>
            <a:ext cx="1008112" cy="36004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read()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7236296" y="1232756"/>
            <a:ext cx="1008112" cy="36004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write()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187624" y="3494088"/>
            <a:ext cx="2231851" cy="68017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FileInputStream</a:t>
            </a:r>
          </a:p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FileReader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6206418" y="4973457"/>
            <a:ext cx="2937582" cy="68017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ByteArrayIOutputStream</a:t>
            </a:r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CharArrayWriter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881874" y="5229200"/>
            <a:ext cx="3060664" cy="639255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ByteArrayInputStream</a:t>
            </a:r>
          </a:p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CharArrayReader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7920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File upload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존재하는 파일로 데이터 </a:t>
            </a:r>
            <a:r>
              <a:rPr lang="en-US" altLang="ko-KR" smtClean="0"/>
              <a:t>read</a:t>
            </a:r>
          </a:p>
          <a:p>
            <a:r>
              <a:rPr lang="ko-KR" altLang="en-US" smtClean="0"/>
              <a:t>서버상에 미 존재했던 파일 생성 및 데이터 출력</a:t>
            </a:r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경우의 수 </a:t>
            </a:r>
            <a:endParaRPr lang="en-US" altLang="ko-KR" smtClean="0"/>
          </a:p>
          <a:p>
            <a:pPr lvl="1"/>
            <a:r>
              <a:rPr lang="ko-KR" altLang="en-US" smtClean="0"/>
              <a:t>존재 파일 선택 </a:t>
            </a:r>
            <a:r>
              <a:rPr lang="en-US" altLang="ko-KR" smtClean="0"/>
              <a:t>-&gt; </a:t>
            </a:r>
            <a:r>
              <a:rPr lang="ko-KR" altLang="en-US" smtClean="0"/>
              <a:t>생성 및 출력</a:t>
            </a:r>
            <a:endParaRPr lang="en-US" altLang="ko-KR" smtClean="0"/>
          </a:p>
          <a:p>
            <a:pPr lvl="2"/>
            <a:r>
              <a:rPr lang="en-US" altLang="ko-KR" smtClean="0"/>
              <a:t>read : 1 or 2byte read </a:t>
            </a:r>
          </a:p>
          <a:p>
            <a:pPr lvl="3"/>
            <a:r>
              <a:rPr lang="en-US" altLang="ko-KR" smtClean="0"/>
              <a:t>FileReader : </a:t>
            </a:r>
            <a:r>
              <a:rPr lang="ko-KR" altLang="en-US" smtClean="0"/>
              <a:t>파일 있냐 없냐</a:t>
            </a:r>
            <a:r>
              <a:rPr lang="en-US" altLang="ko-KR" smtClean="0"/>
              <a:t>?</a:t>
            </a:r>
          </a:p>
          <a:p>
            <a:pPr lvl="2"/>
            <a:r>
              <a:rPr lang="en-US" altLang="ko-KR" smtClean="0"/>
              <a:t>write : 1byte, 2byte</a:t>
            </a:r>
          </a:p>
          <a:p>
            <a:pPr lvl="3"/>
            <a:r>
              <a:rPr lang="ko-KR" altLang="en-US" smtClean="0"/>
              <a:t>없던파일 생성 및 데이터 출력</a:t>
            </a:r>
            <a:endParaRPr lang="en-US" altLang="ko-KR" smtClean="0"/>
          </a:p>
          <a:p>
            <a:pPr lvl="3"/>
            <a:r>
              <a:rPr lang="ko-KR" altLang="en-US" smtClean="0"/>
              <a:t>이미 존재하는 파일명과 동일하게 출력 </a:t>
            </a:r>
            <a:r>
              <a:rPr lang="en-US" altLang="ko-KR" smtClean="0"/>
              <a:t>?</a:t>
            </a:r>
          </a:p>
          <a:p>
            <a:pPr lvl="3"/>
            <a:r>
              <a:rPr lang="en-US" altLang="ko-KR" smtClean="0"/>
              <a:t>FileWirter : </a:t>
            </a:r>
            <a:r>
              <a:rPr lang="ko-KR" altLang="en-US" smtClean="0"/>
              <a:t>없으면 파일 생성 및 데이터 출력 </a:t>
            </a:r>
            <a:endParaRPr lang="en-US" altLang="ko-KR" smtClean="0"/>
          </a:p>
          <a:p>
            <a:pPr lvl="3"/>
            <a:endParaRPr lang="en-US" altLang="ko-KR" smtClean="0"/>
          </a:p>
          <a:p>
            <a:pPr lvl="1"/>
            <a:r>
              <a:rPr lang="ko-KR" altLang="en-US" smtClean="0"/>
              <a:t>미 존재하는 파일 잘못 선택</a:t>
            </a:r>
            <a:r>
              <a:rPr lang="en-US" altLang="ko-KR"/>
              <a:t> </a:t>
            </a:r>
            <a:r>
              <a:rPr lang="en-US" altLang="ko-KR" smtClean="0"/>
              <a:t>-&gt; </a:t>
            </a:r>
            <a:r>
              <a:rPr lang="ko-KR" altLang="en-US" smtClean="0"/>
              <a:t>비정상 실행</a:t>
            </a:r>
            <a:r>
              <a:rPr lang="en-US" altLang="ko-KR" smtClean="0"/>
              <a:t>...</a:t>
            </a:r>
          </a:p>
          <a:p>
            <a:pPr lvl="1"/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37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</a:t>
            </a:r>
            <a:r>
              <a:rPr lang="en-US" altLang="ko-KR" dirty="0"/>
              <a:t>, </a:t>
            </a:r>
            <a:r>
              <a:rPr lang="ko-KR" altLang="en-US" dirty="0"/>
              <a:t>출력 </a:t>
            </a:r>
            <a:r>
              <a:rPr lang="ko-KR" altLang="en-US" dirty="0" err="1"/>
              <a:t>스트림에</a:t>
            </a:r>
            <a:r>
              <a:rPr lang="ko-KR" altLang="en-US" dirty="0"/>
              <a:t> 대한 이해 및 </a:t>
            </a:r>
            <a:r>
              <a:rPr lang="ko-KR" altLang="en-US" dirty="0" smtClean="0"/>
              <a:t>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</a:rPr>
              <a:t>전송되는 </a:t>
            </a:r>
            <a:r>
              <a:rPr lang="en-US" altLang="ko-KR" dirty="0">
                <a:latin typeface="+mn-ea"/>
              </a:rPr>
              <a:t>data </a:t>
            </a:r>
            <a:r>
              <a:rPr lang="ko-KR" altLang="en-US" dirty="0">
                <a:latin typeface="+mn-ea"/>
              </a:rPr>
              <a:t>타입에 </a:t>
            </a:r>
            <a:r>
              <a:rPr lang="ko-KR" altLang="en-US" dirty="0" smtClean="0">
                <a:latin typeface="+mn-ea"/>
              </a:rPr>
              <a:t>따라</a:t>
            </a:r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endParaRPr lang="en-US" altLang="ko-KR" dirty="0" smtClean="0">
              <a:latin typeface="+mn-ea"/>
            </a:endParaRPr>
          </a:p>
          <a:p>
            <a:r>
              <a:rPr lang="ko-KR" altLang="en-US" dirty="0">
                <a:latin typeface="+mn-ea"/>
              </a:rPr>
              <a:t>입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>
                <a:latin typeface="+mn-ea"/>
              </a:rPr>
              <a:t>출력 장치에 따라</a:t>
            </a:r>
          </a:p>
          <a:p>
            <a:pPr lvl="1"/>
            <a:r>
              <a:rPr lang="en-US" altLang="ko-KR" dirty="0" err="1">
                <a:latin typeface="+mn-ea"/>
              </a:rPr>
              <a:t>NodeStream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입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>
                <a:latin typeface="+mn-ea"/>
              </a:rPr>
              <a:t>출력 장치에 직접 연결되는 </a:t>
            </a:r>
            <a:r>
              <a:rPr lang="ko-KR" altLang="en-US" dirty="0" err="1">
                <a:latin typeface="+mn-ea"/>
              </a:rPr>
              <a:t>스트림</a:t>
            </a:r>
            <a:endParaRPr lang="ko-KR" altLang="en-US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반드시 필요</a:t>
            </a:r>
          </a:p>
          <a:p>
            <a:r>
              <a:rPr lang="ko-KR" altLang="en-US" dirty="0" smtClean="0"/>
              <a:t>기능</a:t>
            </a:r>
            <a:r>
              <a:rPr lang="en-US" altLang="ko-KR" dirty="0" smtClean="0"/>
              <a:t>(</a:t>
            </a:r>
            <a:r>
              <a:rPr lang="ko-KR" altLang="en-US" dirty="0" smtClean="0"/>
              <a:t>처리 능력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</a:t>
            </a:r>
            <a:r>
              <a:rPr lang="ko-KR" altLang="en-US" dirty="0"/>
              <a:t>따라</a:t>
            </a:r>
          </a:p>
          <a:p>
            <a:pPr lvl="1"/>
            <a:r>
              <a:rPr lang="en-US" altLang="ko-KR" dirty="0" err="1"/>
              <a:t>FilterStream</a:t>
            </a:r>
            <a:r>
              <a:rPr lang="en-US" altLang="ko-KR" dirty="0"/>
              <a:t>, </a:t>
            </a:r>
            <a:r>
              <a:rPr lang="en-US" altLang="ko-KR" dirty="0" err="1"/>
              <a:t>ProcessingStream</a:t>
            </a:r>
            <a:endParaRPr lang="en-US" altLang="ko-KR" dirty="0"/>
          </a:p>
          <a:p>
            <a:pPr lvl="1"/>
            <a:r>
              <a:rPr lang="ko-KR" altLang="en-US" dirty="0"/>
              <a:t>옵션</a:t>
            </a:r>
            <a:r>
              <a:rPr lang="en-US" altLang="ko-KR" dirty="0"/>
              <a:t>(</a:t>
            </a:r>
            <a:r>
              <a:rPr lang="ko-KR" altLang="en-US" dirty="0"/>
              <a:t>필요에 따라 사용가능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0</a:t>
            </a:r>
            <a:r>
              <a:rPr lang="ko-KR" altLang="en-US" dirty="0" smtClean="0"/>
              <a:t>개 이상 </a:t>
            </a:r>
            <a:r>
              <a:rPr lang="ko-KR" altLang="en-US" dirty="0"/>
              <a:t>사용가능</a:t>
            </a:r>
          </a:p>
          <a:p>
            <a:endParaRPr lang="ko-KR" altLang="en-US" dirty="0">
              <a:latin typeface="+mn-ea"/>
            </a:endParaRPr>
          </a:p>
          <a:p>
            <a:endParaRPr lang="ko-KR" altLang="en-US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97</a:t>
            </a:fld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76200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7942659" y="2220280"/>
            <a:ext cx="1008112" cy="360040"/>
          </a:xfrm>
          <a:prstGeom prst="round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read()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7942659" y="2673936"/>
            <a:ext cx="1008112" cy="360040"/>
          </a:xfrm>
          <a:prstGeom prst="round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write()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2939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Thread -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프로세스 내의 개별적인 </a:t>
            </a:r>
            <a:r>
              <a:rPr lang="ko-KR" altLang="en-US" dirty="0" smtClean="0"/>
              <a:t>실행흐름</a:t>
            </a:r>
            <a:endParaRPr lang="en-US" altLang="ko-KR" dirty="0" smtClean="0"/>
          </a:p>
          <a:p>
            <a:r>
              <a:rPr lang="ko-KR" altLang="en-US" dirty="0" smtClean="0"/>
              <a:t>프로세스는 프로그램 수행에 필요한 자원</a:t>
            </a:r>
            <a:r>
              <a:rPr lang="en-US" altLang="ko-KR" dirty="0"/>
              <a:t>(</a:t>
            </a:r>
            <a:r>
              <a:rPr lang="ko-KR" altLang="en-US" dirty="0"/>
              <a:t>데이터</a:t>
            </a:r>
            <a:r>
              <a:rPr lang="en-US" altLang="ko-KR" dirty="0"/>
              <a:t>, </a:t>
            </a:r>
            <a:r>
              <a:rPr lang="ko-KR" altLang="en-US" dirty="0"/>
              <a:t>메모리</a:t>
            </a:r>
            <a:r>
              <a:rPr lang="en-US" altLang="ko-KR" dirty="0"/>
              <a:t>)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Thread</a:t>
            </a:r>
            <a:r>
              <a:rPr lang="ko-KR" altLang="en-US" dirty="0" smtClean="0"/>
              <a:t>로 구</a:t>
            </a:r>
            <a:r>
              <a:rPr lang="ko-KR" altLang="en-US" dirty="0"/>
              <a:t>성</a:t>
            </a:r>
            <a:endParaRPr lang="en-US" altLang="ko-KR" dirty="0"/>
          </a:p>
          <a:p>
            <a:r>
              <a:rPr lang="ko-KR" altLang="en-US" dirty="0" smtClean="0"/>
              <a:t>모든 프로세스에는 최소한 하나 이상의 </a:t>
            </a:r>
            <a:r>
              <a:rPr lang="en-US" altLang="ko-KR" dirty="0" smtClean="0"/>
              <a:t>Thread</a:t>
            </a:r>
            <a:r>
              <a:rPr lang="ko-KR" altLang="en-US" dirty="0" smtClean="0"/>
              <a:t>가 존재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98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133600" y="3124200"/>
            <a:ext cx="3581400" cy="2667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Process</a:t>
            </a:r>
          </a:p>
          <a:p>
            <a:pPr algn="ctr"/>
            <a:endParaRPr lang="en-US" altLang="ko-KR" b="1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b="1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b="1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b="1" dirty="0" err="1" smtClean="0">
                <a:solidFill>
                  <a:schemeClr val="tx1"/>
                </a:solidFill>
                <a:latin typeface="+mn-ea"/>
              </a:rPr>
              <a:t>cess</a:t>
            </a:r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19400" y="3644590"/>
            <a:ext cx="1104900" cy="2146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Thread1</a:t>
            </a:r>
            <a:endParaRPr lang="ko-KR" altLang="en-US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24300" y="3644590"/>
            <a:ext cx="1104900" cy="2146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Thread2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3340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프로그래밍 학습을 위한 필수 인지 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용어</a:t>
            </a:r>
            <a:endParaRPr lang="en-US" altLang="ko-KR" dirty="0" smtClean="0"/>
          </a:p>
          <a:p>
            <a:r>
              <a:rPr lang="ko-KR" altLang="en-US" dirty="0" smtClean="0"/>
              <a:t>언어 문법</a:t>
            </a:r>
            <a:endParaRPr lang="en-US" altLang="ko-KR" dirty="0" smtClean="0"/>
          </a:p>
          <a:p>
            <a:r>
              <a:rPr lang="ko-KR" altLang="en-US" dirty="0" smtClean="0"/>
              <a:t>언어 활용에 대한 감각 뛰어나야 함</a:t>
            </a:r>
            <a:endParaRPr lang="en-US" altLang="ko-KR" dirty="0" smtClean="0"/>
          </a:p>
          <a:p>
            <a:r>
              <a:rPr lang="ko-KR" altLang="en-US" dirty="0" smtClean="0"/>
              <a:t>문제 해결 능력</a:t>
            </a:r>
            <a:endParaRPr lang="en-US" altLang="ko-KR" dirty="0" smtClean="0"/>
          </a:p>
          <a:p>
            <a:r>
              <a:rPr lang="ko-KR" altLang="en-US" dirty="0" smtClean="0"/>
              <a:t>경우의 수 도출 및 예견</a:t>
            </a:r>
            <a:endParaRPr lang="en-US" altLang="ko-KR" dirty="0" smtClean="0"/>
          </a:p>
          <a:p>
            <a:r>
              <a:rPr lang="ko-KR" altLang="en-US" dirty="0" smtClean="0"/>
              <a:t>응용력</a:t>
            </a:r>
            <a:r>
              <a:rPr lang="en-US" altLang="ko-KR" dirty="0" smtClean="0"/>
              <a:t>(*,  </a:t>
            </a:r>
            <a:r>
              <a:rPr lang="ko-KR" altLang="en-US" dirty="0" smtClean="0"/>
              <a:t>융통성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정형화된 구조에 습득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프로그래밍 패턴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패턴들이 조합된 결과물들이 </a:t>
            </a:r>
            <a:r>
              <a:rPr lang="en-US" altLang="ko-KR" dirty="0" smtClean="0"/>
              <a:t>framework</a:t>
            </a:r>
            <a:r>
              <a:rPr lang="ko-KR" altLang="en-US" dirty="0" smtClean="0"/>
              <a:t>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필수 암기하셔야 할 패턴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MVC[Model(</a:t>
            </a:r>
            <a:r>
              <a:rPr lang="ko-KR" altLang="en-US" dirty="0" smtClean="0"/>
              <a:t>핵심</a:t>
            </a:r>
            <a:r>
              <a:rPr lang="en-US" altLang="ko-KR" dirty="0" smtClean="0"/>
              <a:t>, business(biz)), View, Controller]</a:t>
            </a:r>
          </a:p>
          <a:p>
            <a:pPr lvl="2"/>
            <a:r>
              <a:rPr lang="en-US" altLang="ko-KR" dirty="0" smtClean="0"/>
              <a:t>DAO[Data Access Object – DB</a:t>
            </a:r>
            <a:r>
              <a:rPr lang="ko-KR" altLang="en-US" dirty="0" smtClean="0"/>
              <a:t>와 연동하는 핵심 구조</a:t>
            </a:r>
            <a:r>
              <a:rPr lang="en-US" altLang="ko-KR" dirty="0" smtClean="0"/>
              <a:t>]</a:t>
            </a:r>
          </a:p>
          <a:p>
            <a:pPr lvl="2"/>
            <a:r>
              <a:rPr lang="en-US" altLang="ko-KR" dirty="0" smtClean="0"/>
              <a:t>DTO = VO[Data Transfer Object=Value Object]=Java Bean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99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588224" y="1268760"/>
            <a:ext cx="2304256" cy="338437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def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a():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print(‘name’)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def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a(name):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print(name)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680150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ln/>
      </a:spPr>
      <a:bodyPr rtlCol="0" anchor="ctr"/>
      <a:lstStyle>
        <a:defPPr algn="ctr">
          <a:lnSpc>
            <a:spcPct val="150000"/>
          </a:lnSpc>
          <a:defRPr smtClean="0">
            <a:solidFill>
              <a:schemeClr val="tx1"/>
            </a:solidFill>
            <a:latin typeface="+mn-ea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원본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원본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15194</TotalTime>
  <Words>4746</Words>
  <Application>Microsoft Office PowerPoint</Application>
  <PresentationFormat>화면 슬라이드 쇼(4:3)</PresentationFormat>
  <Paragraphs>1439</Paragraphs>
  <Slides>101</Slides>
  <Notes>54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101</vt:i4>
      </vt:variant>
    </vt:vector>
  </HeadingPairs>
  <TitlesOfParts>
    <vt:vector size="102" baseType="lpstr">
      <vt:lpstr>원본</vt:lpstr>
      <vt:lpstr>Java Programming   김 혜 경</vt:lpstr>
      <vt:lpstr>part1 : 자바 특징</vt:lpstr>
      <vt:lpstr>학습내용</vt:lpstr>
      <vt:lpstr>PowerPoint 프레젠테이션</vt:lpstr>
      <vt:lpstr>JavaEE Architecture</vt:lpstr>
      <vt:lpstr>PowerPoint 프레젠테이션</vt:lpstr>
      <vt:lpstr>Java 개발환경구축 - JDK설치</vt:lpstr>
      <vt:lpstr>개인 pc의 고유 IP or domain</vt:lpstr>
      <vt:lpstr>Java 개발환경구축 – JDK 구성</vt:lpstr>
      <vt:lpstr>API문서 활용법</vt:lpstr>
      <vt:lpstr>자바 소프트웨어 개발 process</vt:lpstr>
      <vt:lpstr>Java Platform 구성</vt:lpstr>
      <vt:lpstr>JVM의 메모리 구조</vt:lpstr>
      <vt:lpstr>Java 개발환경구축 - Eclipse 설치</vt:lpstr>
      <vt:lpstr>PowerPoint 프레젠테이션</vt:lpstr>
      <vt:lpstr>객체 지향 언어의 장점</vt:lpstr>
      <vt:lpstr>객체란?</vt:lpstr>
      <vt:lpstr>객체의 구조</vt:lpstr>
      <vt:lpstr>클래스와 객체</vt:lpstr>
      <vt:lpstr>part2 - 자바 기본 문법 1</vt:lpstr>
      <vt:lpstr>학습내용</vt:lpstr>
      <vt:lpstr>PowerPoint 프레젠테이션</vt:lpstr>
      <vt:lpstr>클래스 작성법 – 소스 파일 레이아웃</vt:lpstr>
      <vt:lpstr>클래스 작성문법</vt:lpstr>
      <vt:lpstr>제어자</vt:lpstr>
      <vt:lpstr>Access modifier[접근제어자]</vt:lpstr>
      <vt:lpstr>Access modifier[접근제어자]</vt:lpstr>
      <vt:lpstr>User Modifier[기타제어자] </vt:lpstr>
      <vt:lpstr>PowerPoint 프레젠테이션</vt:lpstr>
      <vt:lpstr>데이터 타입</vt:lpstr>
      <vt:lpstr>자바 데이터 타입</vt:lpstr>
      <vt:lpstr>Primitive Type의 종류</vt:lpstr>
      <vt:lpstr>자료형 변환[타입 변환]</vt:lpstr>
      <vt:lpstr>자료형의 유형 - Primitive Type의 종류</vt:lpstr>
      <vt:lpstr>각 타입별 초기화 데이터 : 생성되는 객체가 보유한 멤버 변수들이 메모리에 자동 초기화 되는 기본 값</vt:lpstr>
      <vt:lpstr>데이터 타입 활용</vt:lpstr>
      <vt:lpstr>데이터 타입 활용 실전예제</vt:lpstr>
      <vt:lpstr>PowerPoint 프레젠테이션</vt:lpstr>
      <vt:lpstr>변수 선언 및 호출 문법</vt:lpstr>
      <vt:lpstr>변수의 종류</vt:lpstr>
      <vt:lpstr>변수 – 선언 위치에 따른 구분</vt:lpstr>
      <vt:lpstr>변수 – 선언 위치에 따른 구분, 멤버 변수 세분화 시키기</vt:lpstr>
      <vt:lpstr>멤버 변수 종류 </vt:lpstr>
      <vt:lpstr>변수 종류</vt:lpstr>
      <vt:lpstr>PowerPoint 프레젠테이션</vt:lpstr>
      <vt:lpstr>메소드 용도 및 구조</vt:lpstr>
      <vt:lpstr>메소드 호출 문법</vt:lpstr>
      <vt:lpstr>PowerPoint 프레젠테이션</vt:lpstr>
      <vt:lpstr>생성자 - 생성자 개요</vt:lpstr>
      <vt:lpstr>생성자 호출 문법</vt:lpstr>
      <vt:lpstr>UML[class diagram] 이해하기</vt:lpstr>
      <vt:lpstr>참조 타입을 활용한 객체 생성 및 활용 </vt:lpstr>
      <vt:lpstr>객체가 생성되어 저장된 JVM 메모리 구조</vt:lpstr>
      <vt:lpstr>PowerPoint 프레젠테이션</vt:lpstr>
      <vt:lpstr>배열의 개념 - 개요</vt:lpstr>
      <vt:lpstr>배열 생성 및 사용 - 배열객체 생성 및 사용방법</vt:lpstr>
      <vt:lpstr>배열의 개념 - 배열의 유형</vt:lpstr>
      <vt:lpstr>배열 생성 및 사용 - Primitive data Array </vt:lpstr>
      <vt:lpstr>배열 생성 및 사용 - Reference data Array </vt:lpstr>
      <vt:lpstr> 2차원 배열 메모리로 이해하기</vt:lpstr>
      <vt:lpstr>Java 기본 문법 Part1에서 학습한 내용?</vt:lpstr>
      <vt:lpstr>part3 - 자바 기본 문법2</vt:lpstr>
      <vt:lpstr>학습내용</vt:lpstr>
      <vt:lpstr>상속 – 클래스 간의 상속 관계도</vt:lpstr>
      <vt:lpstr>API를 통한 최상위 Root Class 확인해 보기</vt:lpstr>
      <vt:lpstr>상속 – 상속관계</vt:lpstr>
      <vt:lpstr>상속 문법 </vt:lpstr>
      <vt:lpstr>     해결책 – 다형성이 적용된 배열 활용</vt:lpstr>
      <vt:lpstr>다형성[Polymorphism] - 개요</vt:lpstr>
      <vt:lpstr>객체 타입 형변환</vt:lpstr>
      <vt:lpstr>다형성 - Polymorphic Argument</vt:lpstr>
      <vt:lpstr>다형성 - Polymorphic Argument를 반영한 API</vt:lpstr>
      <vt:lpstr>interface 개념 이해를 위한 예시</vt:lpstr>
      <vt:lpstr>interface 개념 이해를 위한 예시</vt:lpstr>
      <vt:lpstr>part5 – 자료구조 및 Exception</vt:lpstr>
      <vt:lpstr>학습내용</vt:lpstr>
      <vt:lpstr>PowerPoint 프레젠테이션</vt:lpstr>
      <vt:lpstr>    생각하기</vt:lpstr>
      <vt:lpstr>자료구조 종류 및 특징</vt:lpstr>
      <vt:lpstr>자료구조 API[java.util package]</vt:lpstr>
      <vt:lpstr>각 유형별 사용법 - List유형</vt:lpstr>
      <vt:lpstr>각 유형별 사용법 - Set유형</vt:lpstr>
      <vt:lpstr>각 유형별 사용법 - Map유형</vt:lpstr>
      <vt:lpstr>Collection과 Generics</vt:lpstr>
      <vt:lpstr>PowerPoint 프레젠테이션</vt:lpstr>
      <vt:lpstr>프로그램 실행중 발생 가능한 문제</vt:lpstr>
      <vt:lpstr>예외[Exception] 구분</vt:lpstr>
      <vt:lpstr>예외[Exception]처리 기법 – try ~ catch ~ finally</vt:lpstr>
      <vt:lpstr>사용자 정의 Exception</vt:lpstr>
      <vt:lpstr>사용자 정의 Exception이 반영된 예</vt:lpstr>
      <vt:lpstr>part6 – IO 및 Thread</vt:lpstr>
      <vt:lpstr>PowerPoint 프레젠테이션</vt:lpstr>
      <vt:lpstr>스트림(1/2)</vt:lpstr>
      <vt:lpstr>스트림(2/2)</vt:lpstr>
      <vt:lpstr>스트림(2/2)</vt:lpstr>
      <vt:lpstr>File upload</vt:lpstr>
      <vt:lpstr>입, 출력 스트림에 대한 이해 및 종류</vt:lpstr>
      <vt:lpstr>Thread - 개요</vt:lpstr>
      <vt:lpstr>프로그래밍 학습을 위한 필수 인지 내용</vt:lpstr>
      <vt:lpstr>실행 project[Web service]</vt:lpstr>
      <vt:lpstr>용어 정리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Servlet / JSP</dc:title>
  <dc:creator>hp</dc:creator>
  <cp:lastModifiedBy>student</cp:lastModifiedBy>
  <cp:revision>1939</cp:revision>
  <dcterms:created xsi:type="dcterms:W3CDTF">2010-02-01T08:56:25Z</dcterms:created>
  <dcterms:modified xsi:type="dcterms:W3CDTF">2018-06-28T06:12:18Z</dcterms:modified>
</cp:coreProperties>
</file>