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1726" r:id="rId28"/>
    <p:sldId id="91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934" r:id="rId49"/>
    <p:sldId id="935" r:id="rId50"/>
    <p:sldId id="936" r:id="rId51"/>
    <p:sldId id="937" r:id="rId52"/>
    <p:sldId id="938" r:id="rId53"/>
    <p:sldId id="939" r:id="rId54"/>
    <p:sldId id="1696" r:id="rId55"/>
    <p:sldId id="1691" r:id="rId56"/>
    <p:sldId id="1693" r:id="rId57"/>
    <p:sldId id="1692" r:id="rId58"/>
    <p:sldId id="1694" r:id="rId59"/>
    <p:sldId id="1695" r:id="rId60"/>
    <p:sldId id="1703" r:id="rId61"/>
    <p:sldId id="1704" r:id="rId62"/>
    <p:sldId id="953" r:id="rId63"/>
    <p:sldId id="954" r:id="rId64"/>
    <p:sldId id="958" r:id="rId65"/>
    <p:sldId id="959" r:id="rId66"/>
    <p:sldId id="960" r:id="rId67"/>
    <p:sldId id="961" r:id="rId68"/>
    <p:sldId id="1727" r:id="rId69"/>
    <p:sldId id="967" r:id="rId70"/>
    <p:sldId id="968" r:id="rId71"/>
    <p:sldId id="969" r:id="rId72"/>
    <p:sldId id="971" r:id="rId73"/>
    <p:sldId id="972" r:id="rId74"/>
    <p:sldId id="1667" r:id="rId75"/>
    <p:sldId id="1719" r:id="rId76"/>
    <p:sldId id="1728" r:id="rId77"/>
    <p:sldId id="1729" r:id="rId78"/>
    <p:sldId id="976" r:id="rId79"/>
    <p:sldId id="977" r:id="rId80"/>
    <p:sldId id="978" r:id="rId81"/>
    <p:sldId id="979" r:id="rId82"/>
    <p:sldId id="980" r:id="rId83"/>
    <p:sldId id="981" r:id="rId84"/>
    <p:sldId id="982" r:id="rId85"/>
    <p:sldId id="983" r:id="rId86"/>
    <p:sldId id="984" r:id="rId87"/>
    <p:sldId id="985" r:id="rId88"/>
    <p:sldId id="987" r:id="rId89"/>
    <p:sldId id="989" r:id="rId90"/>
    <p:sldId id="990" r:id="rId91"/>
    <p:sldId id="991" r:id="rId92"/>
    <p:sldId id="992" r:id="rId93"/>
    <p:sldId id="993" r:id="rId94"/>
    <p:sldId id="1689" r:id="rId95"/>
    <p:sldId id="1668" r:id="rId96"/>
    <p:sldId id="1669" r:id="rId97"/>
    <p:sldId id="1670" r:id="rId98"/>
    <p:sldId id="1721" r:id="rId99"/>
    <p:sldId id="1720" r:id="rId100"/>
    <p:sldId id="1671" r:id="rId101"/>
    <p:sldId id="1673" r:id="rId102"/>
    <p:sldId id="1724" r:id="rId103"/>
    <p:sldId id="1725" r:id="rId104"/>
    <p:sldId id="1723" r:id="rId10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84680" autoAdjust="0"/>
  </p:normalViewPr>
  <p:slideViewPr>
    <p:cSldViewPr>
      <p:cViewPr>
        <p:scale>
          <a:sx n="80" d="100"/>
          <a:sy n="80" d="100"/>
        </p:scale>
        <p:origin x="-19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김 혜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Java Platform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Java Virtual Machine[JVM]</a:t>
            </a:r>
          </a:p>
          <a:p>
            <a:pPr lvl="1"/>
            <a:r>
              <a:rPr lang="it-IT" altLang="ko-KR" dirty="0"/>
              <a:t>Java Application </a:t>
            </a:r>
            <a:r>
              <a:rPr lang="it-IT" altLang="ko-KR" dirty="0" smtClean="0"/>
              <a:t>Programming </a:t>
            </a:r>
            <a:r>
              <a:rPr lang="it-IT" altLang="ko-KR" dirty="0"/>
              <a:t>Interface (API</a:t>
            </a:r>
            <a:r>
              <a:rPr lang="it-IT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332656"/>
            <a:ext cx="4728244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 환경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종속적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언어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무관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(platform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byte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인식되어야만 실행 가능이기 때문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tatic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객체 생성 없이 사용 가능한 유일한 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및 상수가 적재되는 영역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Stack Area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실행 공간</a:t>
            </a:r>
            <a:r>
              <a:rPr lang="en-US" altLang="ko-KR" dirty="0" smtClean="0">
                <a:latin typeface="+mn-ea"/>
              </a:rPr>
              <a:t>(Method Frame)</a:t>
            </a:r>
            <a:r>
              <a:rPr lang="ko-KR" altLang="en-US" dirty="0" smtClean="0">
                <a:latin typeface="+mn-ea"/>
              </a:rPr>
              <a:t>이 적재되는 영역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로컬 변수들 저장 공간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Heap Area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생성된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(instance)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저장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GC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메모리 관리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886650"/>
            <a:ext cx="7489209" cy="1802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5261724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Method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169" y="5328900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Heap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7596" y="5347950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Stack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2780928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무형의 </a:t>
            </a:r>
            <a:r>
              <a:rPr lang="ko-KR" altLang="en-US" dirty="0" err="1" smtClean="0"/>
              <a:t>모든것들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속성과 행위로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:  </a:t>
            </a:r>
            <a:r>
              <a:rPr lang="ko-KR" altLang="en-US" dirty="0" smtClean="0"/>
              <a:t>객체</a:t>
            </a:r>
            <a:r>
              <a:rPr lang="ko-KR" altLang="en-US" dirty="0"/>
              <a:t>의</a:t>
            </a:r>
            <a:r>
              <a:rPr lang="ko-KR" altLang="en-US" dirty="0" smtClean="0"/>
              <a:t>의 </a:t>
            </a:r>
            <a:r>
              <a:rPr lang="ko-KR" altLang="en-US" dirty="0"/>
              <a:t>고유한 데이터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 smtClean="0"/>
              <a:t>Behavior(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/>
              <a:t>고유한 동작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객체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 세계에서 보고 만질 수 있는 것</a:t>
            </a:r>
            <a:endParaRPr lang="en-US" altLang="ko-KR" dirty="0" smtClean="0"/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 자동차</a:t>
            </a:r>
            <a:r>
              <a:rPr lang="en-US" altLang="ko-KR" dirty="0"/>
              <a:t>, 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 의자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개념적 객체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무형의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비행경로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날씨 </a:t>
            </a:r>
            <a:r>
              <a:rPr lang="ko-KR" altLang="en-US" dirty="0" err="1" smtClean="0"/>
              <a:t>정보등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</a:rPr>
              <a:t>메소드</a:t>
            </a:r>
            <a:endParaRPr lang="ko-KR" alt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b="1" dirty="0">
                <a:solidFill>
                  <a:srgbClr val="C00000"/>
                </a:solidFill>
              </a:rPr>
              <a:t>생성 과정으로 만들어진 대상을 </a:t>
            </a:r>
            <a:r>
              <a:rPr lang="en-US" altLang="ko-KR" b="1" dirty="0">
                <a:solidFill>
                  <a:srgbClr val="C00000"/>
                </a:solidFill>
              </a:rPr>
              <a:t>Instance(</a:t>
            </a:r>
            <a:r>
              <a:rPr lang="ko-KR" altLang="en-US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라고 </a:t>
            </a:r>
            <a:r>
              <a:rPr lang="ko-KR" altLang="en-US" b="1" dirty="0" smtClean="0">
                <a:solidFill>
                  <a:srgbClr val="C00000"/>
                </a:solidFill>
              </a:rPr>
              <a:t>부름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는 같은 의미로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</a:t>
            </a:r>
            <a:r>
              <a:rPr lang="ko-KR" altLang="en-US" dirty="0"/>
              <a:t>클래스로부터 다수의 </a:t>
            </a:r>
            <a:r>
              <a:rPr lang="ko-KR" altLang="en-US" dirty="0" smtClean="0"/>
              <a:t>      객체 </a:t>
            </a:r>
            <a:r>
              <a:rPr lang="ko-KR" altLang="en-US" dirty="0"/>
              <a:t>생성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91" y="3350047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제어자</a:t>
            </a:r>
            <a:r>
              <a:rPr lang="en-US" altLang="ko-KR" dirty="0" smtClean="0">
                <a:solidFill>
                  <a:schemeClr val="tx1"/>
                </a:solidFill>
              </a:rPr>
              <a:t>[modifier]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Access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 제한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ko-KR" altLang="en-US" dirty="0" err="1" smtClean="0">
                <a:solidFill>
                  <a:schemeClr val="tx1"/>
                </a:solidFill>
              </a:rPr>
              <a:t>제한자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</a:t>
            </a:r>
            <a:r>
              <a:rPr lang="en-US" altLang="ko-KR" dirty="0" smtClean="0">
                <a:solidFill>
                  <a:srgbClr val="C00000"/>
                </a:solidFill>
              </a:rPr>
              <a:t>modifier[</a:t>
            </a:r>
            <a:r>
              <a:rPr lang="ko-KR" altLang="en-US" dirty="0" smtClean="0">
                <a:solidFill>
                  <a:srgbClr val="C00000"/>
                </a:solidFill>
              </a:rPr>
              <a:t>접근제어</a:t>
            </a:r>
            <a:r>
              <a:rPr lang="ko-KR" altLang="en-US" dirty="0">
                <a:solidFill>
                  <a:srgbClr val="C00000"/>
                </a:solidFill>
              </a:rPr>
              <a:t>자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적용 문법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class </a:t>
            </a:r>
            <a:r>
              <a:rPr lang="ko-KR" altLang="en-US" b="1" dirty="0" err="1" smtClean="0"/>
              <a:t>선언구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 public or (</a:t>
            </a:r>
            <a:r>
              <a:rPr lang="en-US" altLang="ko-KR" b="1" dirty="0" err="1" smtClean="0"/>
              <a:t>defalut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선언구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</a:rPr>
              <a:t>가지 다 적용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가지 중에 하나는 반드시 사용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중복 선언 불가</a:t>
            </a:r>
            <a:endParaRPr lang="en-US" altLang="ko-KR" dirty="0" smtClean="0"/>
          </a:p>
          <a:p>
            <a:r>
              <a:rPr lang="ko-KR" altLang="en-US" dirty="0" smtClean="0"/>
              <a:t>종류 및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817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private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public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1376772"/>
            <a:ext cx="4104456" cy="31323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modifier[</a:t>
            </a:r>
            <a:r>
              <a:rPr lang="ko-KR" altLang="en-US" dirty="0">
                <a:solidFill>
                  <a:srgbClr val="C00000"/>
                </a:solidFill>
              </a:rPr>
              <a:t>접근제어자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628800"/>
            <a:ext cx="2448272" cy="21655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124744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2060848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e.f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429000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 b, c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376772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892" y="2942946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3002254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196" y="2516200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10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Modifier[</a:t>
            </a:r>
            <a:r>
              <a:rPr lang="ko-KR" altLang="en-US" dirty="0"/>
              <a:t>기타제어자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종류 및 적용 문법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class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</a:p>
          <a:p>
            <a:pPr lvl="1"/>
            <a:r>
              <a:rPr lang="ko-KR" altLang="en-US" b="1" dirty="0" err="1" smtClean="0">
                <a:latin typeface="+mn-ea"/>
              </a:rPr>
              <a:t>메소드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  <a:r>
              <a:rPr lang="en-US" altLang="ko-KR" b="1" dirty="0" smtClean="0">
                <a:latin typeface="+mn-ea"/>
              </a:rPr>
              <a:t>, abstract</a:t>
            </a:r>
            <a:r>
              <a:rPr lang="en-US" altLang="ko-KR" dirty="0" smtClean="0">
                <a:latin typeface="+mn-ea"/>
              </a:rPr>
              <a:t>,  synchronized</a:t>
            </a:r>
          </a:p>
          <a:p>
            <a:pPr lvl="1"/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: static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 상에서 사용되는 데이터 형식들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기본</a:t>
            </a:r>
            <a:r>
              <a:rPr lang="en-US" altLang="ko-KR" b="1" dirty="0" smtClean="0">
                <a:solidFill>
                  <a:srgbClr val="0070C0"/>
                </a:solidFill>
              </a:rPr>
              <a:t>[primitive]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원시값을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</a:rPr>
              <a:t>원자성을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단일값으로</a:t>
            </a:r>
            <a:r>
              <a:rPr lang="ko-KR" altLang="en-US" dirty="0">
                <a:solidFill>
                  <a:schemeClr val="tx1"/>
                </a:solidFill>
              </a:rPr>
              <a:t>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할당되는 </a:t>
            </a:r>
            <a:r>
              <a:rPr lang="ko-KR" altLang="en-US" dirty="0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built-in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내장타입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Reference[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</a:rPr>
              <a:t>, class]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>
                <a:solidFill>
                  <a:schemeClr val="tx1"/>
                </a:solidFill>
              </a:rPr>
              <a:t>객체를 가리키는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interface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한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정의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참조타입의 </a:t>
            </a: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값 </a:t>
            </a:r>
            <a:r>
              <a:rPr lang="en-US" altLang="ko-KR" dirty="0" smtClean="0">
                <a:solidFill>
                  <a:schemeClr val="tx1"/>
                </a:solidFill>
              </a:rPr>
              <a:t>: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6840726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8bit, </a:t>
                      </a:r>
                    </a:p>
                    <a:p>
                      <a:pPr latinLnBrk="1"/>
                      <a:r>
                        <a:rPr lang="en-US" altLang="ko-KR" dirty="0" smtClean="0"/>
                        <a:t>-128 ~ 127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-9223372036854775808</a:t>
                      </a:r>
                      <a:r>
                        <a:rPr lang="en-US" altLang="ko-KR" baseline="0" dirty="0" smtClean="0"/>
                        <a:t> ~ </a:t>
                      </a:r>
                      <a:r>
                        <a:rPr lang="en-US" altLang="ko-KR" dirty="0" smtClean="0"/>
                        <a:t>9223372036854775808</a:t>
                      </a:r>
                      <a:r>
                        <a:rPr lang="en-US" altLang="ko-KR" baseline="0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0032" y="692696"/>
            <a:ext cx="338437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“String” /  ‘char‘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형변환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작은 타입에서 큰 타입으로의 형 변환은 자동으로</a:t>
            </a:r>
            <a:r>
              <a:rPr lang="en-US" altLang="ko-KR" dirty="0"/>
              <a:t>(</a:t>
            </a:r>
            <a:r>
              <a:rPr lang="ko-KR" altLang="en-US" dirty="0"/>
              <a:t>묵시적으로</a:t>
            </a:r>
            <a:r>
              <a:rPr lang="en-US" altLang="ko-KR" dirty="0"/>
              <a:t>) </a:t>
            </a:r>
            <a:r>
              <a:rPr lang="ko-KR" altLang="en-US" dirty="0"/>
              <a:t>변환됨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/>
              <a:t>손실 발생하지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441782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float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 1.7f;</a:t>
                      </a:r>
                      <a:r>
                        <a:rPr lang="en-US" altLang="ko-KR" sz="1600" baseline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float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1.7F;</a:t>
                      </a:r>
                      <a:endParaRPr lang="ko-KR" altLang="en-US" sz="1600" dirty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double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</a:t>
                      </a:r>
                      <a:r>
                        <a:rPr lang="en-US" altLang="ko-KR" sz="1600" baseline="0" dirty="0" smtClean="0"/>
                        <a:t> 3.5D;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double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3.5d;</a:t>
                      </a:r>
                      <a:endParaRPr lang="ko-KR" altLang="en-US" sz="1600" dirty="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초기화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생성되는 객체가 보유한 멤버 변수들이 메모리에 자동 초기화 되는 기본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820"/>
              </p:ext>
            </p:extLst>
          </p:nvPr>
        </p:nvGraphicFramePr>
        <p:xfrm>
          <a:off x="1691680" y="1196752"/>
          <a:ext cx="6408711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83482"/>
                <a:gridCol w="302522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 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–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참조하는 객체가 없습니다 의미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448272" cy="1812037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en-US" altLang="ko-KR" dirty="0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선언 </a:t>
            </a:r>
            <a:r>
              <a:rPr lang="en-US" altLang="ko-KR" dirty="0" smtClean="0">
                <a:latin typeface="+mn-ea"/>
              </a:rPr>
              <a:t>syntax</a:t>
            </a: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accessModifier</a:t>
            </a:r>
            <a:r>
              <a:rPr lang="en-US" altLang="ko-KR" dirty="0" smtClean="0">
                <a:latin typeface="+mn-ea"/>
              </a:rPr>
              <a:t>][</a:t>
            </a:r>
            <a:r>
              <a:rPr lang="en-US" altLang="ko-KR" b="1" dirty="0" err="1" smtClean="0">
                <a:latin typeface="+mn-ea"/>
              </a:rPr>
              <a:t>userModifier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b="1" dirty="0" smtClean="0">
                <a:latin typeface="+mn-ea"/>
              </a:rPr>
              <a:t>타입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[=</a:t>
            </a:r>
            <a:r>
              <a:rPr lang="ko-KR" altLang="en-US" dirty="0" smtClean="0">
                <a:latin typeface="+mn-ea"/>
              </a:rPr>
              <a:t>초기값</a:t>
            </a:r>
            <a:r>
              <a:rPr lang="en-US" altLang="ko-KR" dirty="0" smtClean="0">
                <a:latin typeface="+mn-ea"/>
              </a:rPr>
              <a:t>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상수 선언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final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MAX_VALUE = 100;</a:t>
            </a:r>
          </a:p>
          <a:p>
            <a:pPr lvl="1"/>
            <a:r>
              <a:rPr lang="ko-KR" altLang="en-US" b="1" dirty="0" smtClean="0">
                <a:latin typeface="+mn-ea"/>
              </a:rPr>
              <a:t>상수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smtClean="0">
                <a:latin typeface="+mn-ea"/>
              </a:rPr>
              <a:t>객체 생성 후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err="1" smtClean="0">
                <a:latin typeface="+mn-ea"/>
              </a:rPr>
              <a:t>참조변수명</a:t>
            </a:r>
            <a:r>
              <a:rPr lang="en-US" altLang="ko-KR" b="1" dirty="0" smtClean="0">
                <a:latin typeface="+mn-ea"/>
              </a:rPr>
              <a:t>.MAX_VALUE;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선언 문법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static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String name </a:t>
            </a:r>
            <a:r>
              <a:rPr lang="en-US" altLang="ko-KR" dirty="0" smtClean="0">
                <a:latin typeface="+mn-ea"/>
              </a:rPr>
              <a:t>[=“</a:t>
            </a:r>
            <a:r>
              <a:rPr lang="ko-KR" altLang="en-US" dirty="0" smtClean="0">
                <a:latin typeface="+mn-ea"/>
              </a:rPr>
              <a:t>김혜경</a:t>
            </a:r>
            <a:r>
              <a:rPr lang="en-US" altLang="ko-KR" dirty="0" smtClean="0">
                <a:latin typeface="+mn-ea"/>
              </a:rPr>
              <a:t>”]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class</a:t>
            </a:r>
            <a:r>
              <a:rPr lang="ko-KR" altLang="en-US" b="1" dirty="0" smtClean="0">
                <a:latin typeface="+mn-ea"/>
              </a:rPr>
              <a:t>명</a:t>
            </a:r>
            <a:r>
              <a:rPr lang="en-US" altLang="ko-KR" b="1" dirty="0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타입에 따른 구분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객체 생성시 기본 </a:t>
            </a:r>
            <a:r>
              <a:rPr lang="ko-KR" altLang="en-US" dirty="0"/>
              <a:t>값으로 자동초기화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70C0"/>
                </a:solidFill>
              </a:rPr>
              <a:t>private String </a:t>
            </a:r>
            <a:r>
              <a:rPr lang="en-US" altLang="ko-KR" b="1" dirty="0" smtClean="0">
                <a:solidFill>
                  <a:srgbClr val="C00000"/>
                </a:solidFill>
              </a:rPr>
              <a:t>name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 smtClean="0">
                <a:solidFill>
                  <a:schemeClr val="tx1"/>
                </a:solidFill>
              </a:rPr>
              <a:t>블록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자동초기화 </a:t>
            </a:r>
            <a:r>
              <a:rPr lang="ko-KR" altLang="en-US" dirty="0">
                <a:solidFill>
                  <a:schemeClr val="tx1"/>
                </a:solidFill>
              </a:rPr>
              <a:t>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String </a:t>
            </a:r>
            <a:r>
              <a:rPr lang="en-US" altLang="ko-KR" b="1" dirty="0" smtClean="0">
                <a:solidFill>
                  <a:srgbClr val="C00000"/>
                </a:solidFill>
              </a:rPr>
              <a:t>message</a:t>
            </a:r>
            <a:r>
              <a:rPr lang="en-US" altLang="ko-KR" b="1" dirty="0" smtClean="0">
                <a:solidFill>
                  <a:srgbClr val="0070C0"/>
                </a:solidFill>
              </a:rPr>
              <a:t> = “</a:t>
            </a:r>
            <a:r>
              <a:rPr lang="ko-KR" altLang="en-US" b="1" dirty="0" smtClean="0">
                <a:solidFill>
                  <a:srgbClr val="0070C0"/>
                </a:solidFill>
              </a:rPr>
              <a:t>로컬</a:t>
            </a:r>
            <a:r>
              <a:rPr lang="en-US" altLang="ko-KR" b="1" dirty="0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return message;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11774"/>
            <a:ext cx="5256584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6136" y="2204864"/>
            <a:ext cx="2699517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/java script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797152"/>
            <a:ext cx="2744556" cy="5931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 - DAO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6051585"/>
            <a:ext cx="360040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Enterprise Information System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160" y="3501008"/>
            <a:ext cx="3222840" cy="108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 – 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JSP :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브라우저에 출력 가능한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스펙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     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smtClean="0"/>
              <a:t>배열은 객체임</a:t>
            </a:r>
            <a:endParaRPr lang="en-US" altLang="ko-KR" smtClean="0"/>
          </a:p>
          <a:p>
            <a:r>
              <a:rPr lang="ko-KR" altLang="en-US" smtClean="0"/>
              <a:t>배열의 </a:t>
            </a:r>
            <a:r>
              <a:rPr lang="ko-KR" altLang="en-US" dirty="0" smtClean="0"/>
              <a:t>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595919" y="3788939"/>
            <a:ext cx="4416241" cy="21603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Child</a:t>
            </a:r>
            <a:r>
              <a:rPr lang="ko-KR" altLang="en-US" dirty="0" smtClean="0"/>
              <a:t>의 객체 생성 내부 구조</a:t>
            </a:r>
            <a:r>
              <a:rPr lang="en-US" altLang="ko-KR" dirty="0" smtClean="0"/>
              <a:t>[step03_OOP]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734481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Child c = new</a:t>
            </a:r>
            <a:r>
              <a:rPr lang="ko-KR" altLang="en-US" dirty="0"/>
              <a:t> </a:t>
            </a:r>
            <a:r>
              <a:rPr lang="en-US" altLang="ko-KR" dirty="0" smtClean="0"/>
              <a:t>Child();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생성되는 객체 순서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Object -&gt; Parent -&gt; Child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636912"/>
            <a:ext cx="122413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4077072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2040" y="4581128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age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왼쪽 중괄호 8"/>
          <p:cNvSpPr/>
          <p:nvPr/>
        </p:nvSpPr>
        <p:spPr>
          <a:xfrm>
            <a:off x="4427984" y="4184983"/>
            <a:ext cx="288032" cy="594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19872" y="4284446"/>
            <a:ext cx="864096" cy="45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Parent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9630" y="5157192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job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3020424" y="4208165"/>
            <a:ext cx="288032" cy="1321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90757" y="4442090"/>
            <a:ext cx="864096" cy="45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Child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11467" y="3373000"/>
            <a:ext cx="487109" cy="50405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19" idx="6"/>
            <a:endCxn id="15" idx="0"/>
          </p:cNvCxnSpPr>
          <p:nvPr/>
        </p:nvCxnSpPr>
        <p:spPr>
          <a:xfrm>
            <a:off x="1646001" y="3069622"/>
            <a:ext cx="209021" cy="303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58892" y="2817594"/>
            <a:ext cx="487109" cy="50405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2276872"/>
            <a:ext cx="1224136" cy="2160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24336" y="2384884"/>
            <a:ext cx="4121403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72000" y="3877056"/>
            <a:ext cx="144016" cy="12800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7066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Part?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특징중</a:t>
            </a:r>
            <a:r>
              <a:rPr lang="ko-KR" altLang="en-US" dirty="0" smtClean="0"/>
              <a:t> 문자열 들여다 보기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0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err="1" smtClean="0"/>
              <a:t>StringBuilder</a:t>
            </a:r>
            <a:r>
              <a:rPr lang="ko-KR" altLang="en-US" smtClean="0"/>
              <a:t>의 차이점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68760"/>
            <a:ext cx="4922935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64088" y="1457566"/>
            <a:ext cx="331236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StringBuilder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문자열 객체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32041" y="1958228"/>
            <a:ext cx="4211960" cy="5346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PeopleDTO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[name=name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age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=]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1497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JRE(Java Runtime Environment)</a:t>
            </a:r>
          </a:p>
          <a:p>
            <a:pPr lvl="1"/>
            <a:r>
              <a:rPr lang="en-US" altLang="ko-KR" dirty="0" smtClean="0">
                <a:latin typeface="+mn-ea"/>
              </a:rPr>
              <a:t>JVM(java virtual machine) + API(Application Programming Interface, </a:t>
            </a:r>
            <a:r>
              <a:rPr lang="ko-KR" altLang="en-US" dirty="0" smtClean="0">
                <a:latin typeface="+mn-ea"/>
              </a:rPr>
              <a:t>제공받아 사용 가능한 프로그램들</a:t>
            </a:r>
            <a:r>
              <a:rPr lang="en-US" altLang="ko-KR" dirty="0" smtClean="0">
                <a:latin typeface="+mn-ea"/>
              </a:rPr>
              <a:t>, library)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JDK(Java Development Toolkit)</a:t>
            </a:r>
          </a:p>
          <a:p>
            <a:pPr lvl="1"/>
            <a:r>
              <a:rPr lang="en-US" altLang="ko-KR" dirty="0" smtClean="0">
                <a:latin typeface="+mn-ea"/>
              </a:rPr>
              <a:t>Compiler </a:t>
            </a:r>
            <a:r>
              <a:rPr lang="ko-KR" altLang="en-US" dirty="0" smtClean="0">
                <a:latin typeface="+mn-ea"/>
              </a:rPr>
              <a:t>를 비롯한 개발에 필요한 여러 도구</a:t>
            </a:r>
            <a:r>
              <a:rPr lang="en-US" altLang="ko-KR" dirty="0" smtClean="0">
                <a:latin typeface="+mn-ea"/>
              </a:rPr>
              <a:t>  + JRE</a:t>
            </a:r>
          </a:p>
          <a:p>
            <a:pPr lvl="1"/>
            <a:r>
              <a:rPr lang="ko-KR" altLang="en-US" dirty="0" smtClean="0">
                <a:latin typeface="+mn-ea"/>
              </a:rPr>
              <a:t>컴파일 명령어 </a:t>
            </a:r>
            <a:r>
              <a:rPr lang="en-US" altLang="ko-KR" dirty="0" smtClean="0">
                <a:latin typeface="+mn-ea"/>
              </a:rPr>
              <a:t>: &gt;</a:t>
            </a:r>
            <a:r>
              <a:rPr lang="en-US" altLang="ko-KR" dirty="0" err="1" smtClean="0">
                <a:latin typeface="+mn-ea"/>
              </a:rPr>
              <a:t>javac</a:t>
            </a:r>
            <a:r>
              <a:rPr lang="en-US" altLang="ko-KR" dirty="0" smtClean="0">
                <a:latin typeface="+mn-ea"/>
              </a:rPr>
              <a:t> file</a:t>
            </a:r>
            <a:r>
              <a:rPr lang="ko-KR" altLang="en-US" dirty="0" smtClean="0">
                <a:latin typeface="+mn-ea"/>
              </a:rPr>
              <a:t>명</a:t>
            </a:r>
            <a:r>
              <a:rPr lang="en-US" altLang="ko-KR" dirty="0" smtClean="0">
                <a:latin typeface="+mn-ea"/>
              </a:rPr>
              <a:t>.java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0700" y="3790328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66900" y="4368443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4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67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3500" y="4960256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38700" y="5577406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24400" y="4237862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15531</TotalTime>
  <Words>4805</Words>
  <Application>Microsoft Office PowerPoint</Application>
  <PresentationFormat>화면 슬라이드 쇼(4:3)</PresentationFormat>
  <Paragraphs>1457</Paragraphs>
  <Slides>104</Slides>
  <Notes>55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05" baseType="lpstr">
      <vt:lpstr>원본</vt:lpstr>
      <vt:lpstr>Java Programming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 : 생성되는 객체가 보유한 멤버 변수들이 메모리에 자동 초기화 되는 기본 값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Parent와 Child의 객체 생성 내부 구조[step03_OOP]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Part? – 주요 API 특징중 문자열 들여다 보기</vt:lpstr>
      <vt:lpstr>String과 StringBuilder의 차이점 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1952</cp:revision>
  <dcterms:created xsi:type="dcterms:W3CDTF">2010-02-01T08:56:25Z</dcterms:created>
  <dcterms:modified xsi:type="dcterms:W3CDTF">2018-07-04T02:30:23Z</dcterms:modified>
</cp:coreProperties>
</file>