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914" r:id="rId28"/>
    <p:sldId id="915" r:id="rId29"/>
    <p:sldId id="916" r:id="rId30"/>
    <p:sldId id="917" r:id="rId31"/>
    <p:sldId id="918" r:id="rId32"/>
    <p:sldId id="919" r:id="rId33"/>
    <p:sldId id="920" r:id="rId34"/>
    <p:sldId id="921" r:id="rId35"/>
    <p:sldId id="922" r:id="rId36"/>
    <p:sldId id="923" r:id="rId37"/>
    <p:sldId id="924" r:id="rId38"/>
    <p:sldId id="925" r:id="rId39"/>
    <p:sldId id="926" r:id="rId40"/>
    <p:sldId id="927" r:id="rId41"/>
    <p:sldId id="928" r:id="rId42"/>
    <p:sldId id="929" r:id="rId43"/>
    <p:sldId id="930" r:id="rId44"/>
    <p:sldId id="931" r:id="rId45"/>
    <p:sldId id="932" r:id="rId46"/>
    <p:sldId id="933" r:id="rId47"/>
    <p:sldId id="934" r:id="rId48"/>
    <p:sldId id="935" r:id="rId49"/>
    <p:sldId id="936" r:id="rId50"/>
    <p:sldId id="937" r:id="rId51"/>
    <p:sldId id="938" r:id="rId52"/>
    <p:sldId id="939" r:id="rId53"/>
    <p:sldId id="1696" r:id="rId54"/>
    <p:sldId id="1691" r:id="rId55"/>
    <p:sldId id="1693" r:id="rId56"/>
    <p:sldId id="1692" r:id="rId57"/>
    <p:sldId id="1694" r:id="rId58"/>
    <p:sldId id="1695" r:id="rId59"/>
    <p:sldId id="1703" r:id="rId60"/>
    <p:sldId id="1704" r:id="rId61"/>
    <p:sldId id="953" r:id="rId62"/>
    <p:sldId id="954" r:id="rId63"/>
    <p:sldId id="958" r:id="rId64"/>
    <p:sldId id="959" r:id="rId65"/>
    <p:sldId id="960" r:id="rId66"/>
    <p:sldId id="961" r:id="rId67"/>
    <p:sldId id="967" r:id="rId68"/>
    <p:sldId id="968" r:id="rId69"/>
    <p:sldId id="969" r:id="rId70"/>
    <p:sldId id="971" r:id="rId71"/>
    <p:sldId id="972" r:id="rId72"/>
    <p:sldId id="1667" r:id="rId73"/>
    <p:sldId id="1719" r:id="rId74"/>
    <p:sldId id="976" r:id="rId75"/>
    <p:sldId id="977" r:id="rId76"/>
    <p:sldId id="978" r:id="rId77"/>
    <p:sldId id="979" r:id="rId78"/>
    <p:sldId id="980" r:id="rId79"/>
    <p:sldId id="981" r:id="rId80"/>
    <p:sldId id="982" r:id="rId81"/>
    <p:sldId id="983" r:id="rId82"/>
    <p:sldId id="984" r:id="rId83"/>
    <p:sldId id="985" r:id="rId84"/>
    <p:sldId id="987" r:id="rId85"/>
    <p:sldId id="989" r:id="rId86"/>
    <p:sldId id="990" r:id="rId87"/>
    <p:sldId id="991" r:id="rId88"/>
    <p:sldId id="992" r:id="rId89"/>
    <p:sldId id="993" r:id="rId90"/>
    <p:sldId id="1689" r:id="rId91"/>
    <p:sldId id="1668" r:id="rId92"/>
    <p:sldId id="1669" r:id="rId93"/>
    <p:sldId id="1670" r:id="rId94"/>
    <p:sldId id="1721" r:id="rId95"/>
    <p:sldId id="1720" r:id="rId96"/>
    <p:sldId id="1671" r:id="rId97"/>
    <p:sldId id="1673" r:id="rId9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8" autoAdjust="0"/>
    <p:restoredTop sz="84680" autoAdjust="0"/>
  </p:normalViewPr>
  <p:slideViewPr>
    <p:cSldViewPr>
      <p:cViewPr>
        <p:scale>
          <a:sx n="110" d="100"/>
          <a:sy n="110" d="100"/>
        </p:scale>
        <p:origin x="-72" y="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err="1" smtClean="0"/>
              <a:t>두가지</a:t>
            </a:r>
            <a:r>
              <a:rPr lang="ko-KR" altLang="en-US" smtClean="0"/>
              <a:t> 구성 요소</a:t>
            </a:r>
            <a:endParaRPr lang="en-US" altLang="ko-KR"/>
          </a:p>
          <a:p>
            <a:pPr lvl="1"/>
            <a:r>
              <a:rPr lang="en-US" altLang="ko-KR" smtClean="0"/>
              <a:t>Java Virtual Machine</a:t>
            </a:r>
          </a:p>
          <a:p>
            <a:pPr lvl="1"/>
            <a:r>
              <a:rPr lang="it-IT" altLang="ko-KR"/>
              <a:t>Java Application </a:t>
            </a:r>
            <a:r>
              <a:rPr lang="it-IT" altLang="ko-KR" smtClean="0"/>
              <a:t>Programming </a:t>
            </a:r>
            <a:r>
              <a:rPr lang="it-IT" altLang="ko-KR"/>
              <a:t>Interface (API</a:t>
            </a:r>
            <a:r>
              <a:rPr lang="it-IT" altLang="ko-KR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err="1" smtClean="0">
                <a:solidFill>
                  <a:srgbClr val="0070C0"/>
                </a:solidFill>
                <a:latin typeface="+mn-ea"/>
              </a:rPr>
              <a:t>Bytde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code)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가 적재되는 영역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>
                <a:solidFill>
                  <a:srgbClr val="0070C0"/>
                </a:solidFill>
                <a:latin typeface="+mn-ea"/>
              </a:rPr>
              <a:t>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tatic 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 </a:t>
            </a:r>
            <a:r>
              <a:rPr lang="ko-KR" altLang="en-US" smtClean="0">
                <a:latin typeface="+mn-ea"/>
              </a:rPr>
              <a:t>및 상수가 적재되는 영역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Stack Area</a:t>
            </a:r>
          </a:p>
          <a:p>
            <a:pPr lvl="1"/>
            <a:r>
              <a:rPr lang="ko-KR" altLang="en-US" err="1" smtClean="0">
                <a:latin typeface="+mn-ea"/>
              </a:rPr>
              <a:t>메소드</a:t>
            </a:r>
            <a:r>
              <a:rPr lang="ko-KR" altLang="en-US" smtClean="0">
                <a:latin typeface="+mn-ea"/>
              </a:rPr>
              <a:t> 실행 공간</a:t>
            </a:r>
            <a:r>
              <a:rPr lang="en-US" altLang="ko-KR" smtClean="0">
                <a:latin typeface="+mn-ea"/>
              </a:rPr>
              <a:t>(Method Frame)</a:t>
            </a:r>
            <a:r>
              <a:rPr lang="ko-KR" altLang="en-US" smtClean="0">
                <a:latin typeface="+mn-ea"/>
              </a:rPr>
              <a:t>이 적재되는 영역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로컬 변수들 저장 공간</a:t>
            </a:r>
            <a:endParaRPr lang="en-US" altLang="ko-KR" smtClean="0">
              <a:latin typeface="+mn-ea"/>
            </a:endParaRPr>
          </a:p>
          <a:p>
            <a:r>
              <a:rPr lang="en-US" altLang="ko-KR">
                <a:latin typeface="+mn-ea"/>
              </a:rPr>
              <a:t>Heap Area</a:t>
            </a:r>
          </a:p>
          <a:p>
            <a:pPr lvl="1"/>
            <a:r>
              <a:rPr lang="ko-KR" altLang="en-US" b="1">
                <a:solidFill>
                  <a:srgbClr val="0070C0"/>
                </a:solidFill>
                <a:latin typeface="+mn-ea"/>
              </a:rPr>
              <a:t>생성된 객체가 적재되는 영역</a:t>
            </a:r>
            <a:endParaRPr lang="en-US" altLang="ko-KR" b="1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0391" y="4437112"/>
            <a:ext cx="7489209" cy="1658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38627" y="4754396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Method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735346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Heap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86427" y="4754396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Stack </a:t>
            </a:r>
          </a:p>
          <a:p>
            <a:pPr algn="ctr"/>
            <a:r>
              <a:rPr lang="en-US" altLang="ko-KR" smtClean="0">
                <a:latin typeface="+mn-ea"/>
              </a:rPr>
              <a:t>Area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3075023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모든것들 의미</a:t>
            </a:r>
            <a:endParaRPr lang="en-US" altLang="ko-KR" smtClean="0"/>
          </a:p>
          <a:p>
            <a:r>
              <a:rPr lang="ko-KR" altLang="en-US" smtClean="0"/>
              <a:t>속성과 행위로 구성</a:t>
            </a:r>
            <a:endParaRPr lang="en-US" altLang="ko-KR" smtClean="0"/>
          </a:p>
          <a:p>
            <a:pPr lvl="2"/>
            <a:r>
              <a:rPr lang="en-US" altLang="ko-KR"/>
              <a:t>Attribute :  </a:t>
            </a:r>
            <a:r>
              <a:rPr lang="ko-KR" altLang="en-US" smtClean="0"/>
              <a:t>객체</a:t>
            </a:r>
            <a:r>
              <a:rPr lang="ko-KR" altLang="en-US"/>
              <a:t>의</a:t>
            </a:r>
            <a:r>
              <a:rPr lang="ko-KR" altLang="en-US" smtClean="0"/>
              <a:t>의 </a:t>
            </a:r>
            <a:r>
              <a:rPr lang="ko-KR" altLang="en-US"/>
              <a:t>고유한 데이터</a:t>
            </a:r>
            <a:r>
              <a:rPr lang="en-US" altLang="ko-KR"/>
              <a:t>, </a:t>
            </a:r>
            <a:r>
              <a:rPr lang="ko-KR" altLang="en-US"/>
              <a:t>특징</a:t>
            </a:r>
            <a:endParaRPr lang="en-US" altLang="ko-KR"/>
          </a:p>
          <a:p>
            <a:pPr lvl="2"/>
            <a:r>
              <a:rPr lang="en-US" altLang="ko-KR"/>
              <a:t>Behavior : </a:t>
            </a:r>
            <a:r>
              <a:rPr lang="en-US" altLang="ko-KR" smtClean="0"/>
              <a:t> </a:t>
            </a:r>
            <a:r>
              <a:rPr lang="ko-KR" altLang="en-US" smtClean="0"/>
              <a:t>객체의 </a:t>
            </a:r>
            <a:r>
              <a:rPr lang="ko-KR" altLang="en-US"/>
              <a:t>고유한 동작</a:t>
            </a:r>
            <a:r>
              <a:rPr lang="en-US" altLang="ko-KR"/>
              <a:t>, </a:t>
            </a:r>
            <a:r>
              <a:rPr lang="ko-KR" altLang="en-US"/>
              <a:t>행위</a:t>
            </a:r>
            <a:r>
              <a:rPr lang="en-US" altLang="ko-KR"/>
              <a:t>, </a:t>
            </a:r>
            <a:r>
              <a:rPr lang="ko-KR" altLang="en-US" smtClean="0"/>
              <a:t>기능</a:t>
            </a:r>
            <a:endParaRPr lang="en-US" altLang="ko-KR" smtClean="0"/>
          </a:p>
          <a:p>
            <a:r>
              <a:rPr lang="ko-KR" altLang="en-US" smtClean="0"/>
              <a:t>객체 구분</a:t>
            </a:r>
            <a:endParaRPr lang="en-US" altLang="ko-KR" smtClean="0"/>
          </a:p>
          <a:p>
            <a:pPr lvl="1"/>
            <a:r>
              <a:rPr lang="ko-KR" altLang="en-US" smtClean="0"/>
              <a:t>물리적 객체 </a:t>
            </a:r>
            <a:r>
              <a:rPr lang="en-US" altLang="ko-KR" smtClean="0"/>
              <a:t>: </a:t>
            </a:r>
            <a:r>
              <a:rPr lang="ko-KR" altLang="en-US" smtClean="0"/>
              <a:t>현실 세계에서 보고 만질 수 있는 것</a:t>
            </a:r>
            <a:endParaRPr lang="en-US" altLang="ko-KR" smtClean="0"/>
          </a:p>
          <a:p>
            <a:pPr lvl="2"/>
            <a:r>
              <a:rPr lang="ko-KR" altLang="en-US"/>
              <a:t>사람</a:t>
            </a:r>
            <a:r>
              <a:rPr lang="en-US" altLang="ko-KR"/>
              <a:t>, </a:t>
            </a:r>
            <a:r>
              <a:rPr lang="ko-KR" altLang="en-US"/>
              <a:t> 자동차</a:t>
            </a:r>
            <a:r>
              <a:rPr lang="en-US" altLang="ko-KR"/>
              <a:t>,  </a:t>
            </a:r>
            <a:r>
              <a:rPr lang="ko-KR" altLang="en-US"/>
              <a:t>책상</a:t>
            </a:r>
            <a:r>
              <a:rPr lang="en-US" altLang="ko-KR"/>
              <a:t>, </a:t>
            </a:r>
            <a:r>
              <a:rPr lang="ko-KR" altLang="en-US"/>
              <a:t> 의자</a:t>
            </a:r>
            <a:r>
              <a:rPr lang="en-US" altLang="ko-KR"/>
              <a:t>, </a:t>
            </a:r>
            <a:r>
              <a:rPr lang="ko-KR" altLang="en-US"/>
              <a:t>꽃 </a:t>
            </a:r>
            <a:r>
              <a:rPr lang="ko-KR" altLang="en-US" smtClean="0"/>
              <a:t>등</a:t>
            </a:r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개념적 객체 </a:t>
            </a:r>
            <a:r>
              <a:rPr lang="en-US" altLang="ko-KR" smtClean="0"/>
              <a:t>:  </a:t>
            </a:r>
            <a:r>
              <a:rPr lang="ko-KR" altLang="en-US" smtClean="0"/>
              <a:t>무형의 개념</a:t>
            </a:r>
            <a:endParaRPr lang="en-US" altLang="ko-KR" smtClean="0"/>
          </a:p>
          <a:p>
            <a:pPr lvl="2"/>
            <a:r>
              <a:rPr lang="ko-KR" altLang="en-US" smtClean="0"/>
              <a:t>비행경로</a:t>
            </a:r>
            <a:r>
              <a:rPr lang="en-US" altLang="ko-KR" smtClean="0"/>
              <a:t>,  </a:t>
            </a:r>
            <a:r>
              <a:rPr lang="ko-KR" altLang="en-US" smtClean="0"/>
              <a:t>날씨 </a:t>
            </a:r>
            <a:r>
              <a:rPr lang="ko-KR" altLang="en-US" err="1" smtClean="0"/>
              <a:t>정보등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err="1" smtClean="0">
                <a:solidFill>
                  <a:srgbClr val="002060"/>
                </a:solidFill>
              </a:rPr>
              <a:t>메소드</a:t>
            </a:r>
            <a:endParaRPr lang="ko-KR" altLang="en-US" sz="1400" b="1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클래</a:t>
            </a:r>
            <a:r>
              <a:rPr lang="ko-KR" altLang="en-US">
                <a:solidFill>
                  <a:schemeClr val="tx1"/>
                </a:solidFill>
              </a:rPr>
              <a:t>스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/>
              <a:t>객체 </a:t>
            </a:r>
            <a:r>
              <a:rPr lang="ko-KR" altLang="en-US"/>
              <a:t>생성 과정으로 만들어진 대상을 </a:t>
            </a:r>
            <a:r>
              <a:rPr lang="en-US" altLang="ko-KR"/>
              <a:t>Instance(</a:t>
            </a:r>
            <a:r>
              <a:rPr lang="ko-KR" altLang="en-US"/>
              <a:t>인스턴스</a:t>
            </a:r>
            <a:r>
              <a:rPr lang="en-US" altLang="ko-KR"/>
              <a:t>)</a:t>
            </a:r>
            <a:r>
              <a:rPr lang="ko-KR" altLang="en-US"/>
              <a:t>라고 </a:t>
            </a:r>
            <a:r>
              <a:rPr lang="ko-KR" altLang="en-US" smtClean="0"/>
              <a:t>부름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/>
              <a:t>o</a:t>
            </a:r>
            <a:r>
              <a:rPr lang="en-US" altLang="ko-KR" smtClean="0"/>
              <a:t>bject</a:t>
            </a:r>
            <a:r>
              <a:rPr lang="ko-KR" altLang="en-US"/>
              <a:t>와 </a:t>
            </a:r>
            <a:r>
              <a:rPr lang="en-US" altLang="ko-KR"/>
              <a:t>Instance</a:t>
            </a:r>
            <a:r>
              <a:rPr lang="ko-KR" altLang="en-US"/>
              <a:t>는 같은 의미로 사용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하나의 </a:t>
            </a:r>
            <a:r>
              <a:rPr lang="ko-KR" altLang="en-US"/>
              <a:t>클래스로부터 다수의 </a:t>
            </a:r>
            <a:r>
              <a:rPr lang="ko-KR" altLang="en-US" smtClean="0"/>
              <a:t>      객체 </a:t>
            </a:r>
            <a:r>
              <a:rPr lang="ko-KR" altLang="en-US"/>
              <a:t>생성 </a:t>
            </a:r>
            <a:r>
              <a:rPr lang="ko-KR" altLang="en-US" smtClean="0"/>
              <a:t>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79" y="3181906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ko-KR" altLang="en-US" smtClean="0"/>
              <a:t>작성문법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제어자</a:t>
            </a:r>
            <a:r>
              <a:rPr lang="en-US" altLang="ko-KR" smtClean="0">
                <a:solidFill>
                  <a:schemeClr val="tx1"/>
                </a:solidFill>
              </a:rPr>
              <a:t>[modifier]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Access Modifier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User Modifier</a:t>
            </a: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</a:t>
            </a:r>
            <a:r>
              <a:rPr lang="en-US" altLang="ko-KR" smtClean="0"/>
              <a:t>modifier[</a:t>
            </a:r>
            <a:r>
              <a:rPr lang="ko-KR" altLang="en-US" smtClean="0"/>
              <a:t>접근제어</a:t>
            </a:r>
            <a:r>
              <a:rPr lang="ko-KR" altLang="en-US"/>
              <a:t>자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적용 문법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class </a:t>
            </a:r>
            <a:r>
              <a:rPr lang="ko-KR" altLang="en-US" b="1" smtClean="0">
                <a:solidFill>
                  <a:srgbClr val="C00000"/>
                </a:solidFill>
              </a:rPr>
              <a:t>선언구  </a:t>
            </a:r>
            <a:r>
              <a:rPr lang="en-US" altLang="ko-KR" b="1" smtClean="0">
                <a:solidFill>
                  <a:srgbClr val="C00000"/>
                </a:solidFill>
              </a:rPr>
              <a:t>:  public or (defalut)</a:t>
            </a:r>
          </a:p>
          <a:p>
            <a:pPr lvl="1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선언구 </a:t>
            </a:r>
            <a:r>
              <a:rPr lang="en-US" altLang="ko-KR" smtClean="0"/>
              <a:t>: 4</a:t>
            </a:r>
            <a:r>
              <a:rPr lang="ko-KR" altLang="en-US" smtClean="0"/>
              <a:t>가지 다 적용 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종류 및 용도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11324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private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(default)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protected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 Modifier[</a:t>
            </a:r>
            <a:r>
              <a:rPr lang="ko-KR" altLang="en-US"/>
              <a:t>기타제어자</a:t>
            </a:r>
            <a:r>
              <a:rPr lang="en-US" altLang="ko-KR"/>
              <a:t>]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종류 및 적용 문법</a:t>
            </a:r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class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smtClean="0">
                <a:latin typeface="+mn-ea"/>
              </a:rPr>
              <a:t>변수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 smtClean="0">
                <a:latin typeface="+mn-ea"/>
              </a:rPr>
              <a:t>선언구 </a:t>
            </a:r>
            <a:r>
              <a:rPr lang="en-US" altLang="ko-KR" b="1" smtClean="0">
                <a:latin typeface="+mn-ea"/>
              </a:rPr>
              <a:t>:  final, static</a:t>
            </a:r>
          </a:p>
          <a:p>
            <a:pPr lvl="1"/>
            <a:r>
              <a:rPr lang="ko-KR" altLang="en-US" b="1" smtClean="0">
                <a:latin typeface="+mn-ea"/>
              </a:rPr>
              <a:t>메소드 선언구</a:t>
            </a:r>
            <a:r>
              <a:rPr lang="en-US" altLang="ko-KR" b="1" smtClean="0">
                <a:latin typeface="+mn-ea"/>
              </a:rPr>
              <a:t>:  final, static, abstract</a:t>
            </a:r>
            <a:r>
              <a:rPr lang="en-US" altLang="ko-KR" smtClean="0">
                <a:latin typeface="+mn-ea"/>
              </a:rPr>
              <a:t>,  synchronized</a:t>
            </a:r>
          </a:p>
          <a:p>
            <a:pPr lvl="1"/>
            <a:r>
              <a:rPr lang="en-US" altLang="ko-KR" smtClean="0">
                <a:latin typeface="+mn-ea"/>
              </a:rPr>
              <a:t>static </a:t>
            </a:r>
            <a:r>
              <a:rPr lang="ko-KR" altLang="en-US" smtClean="0">
                <a:latin typeface="+mn-ea"/>
              </a:rPr>
              <a:t>블록 </a:t>
            </a:r>
            <a:r>
              <a:rPr lang="en-US" altLang="ko-KR" smtClean="0">
                <a:latin typeface="+mn-ea"/>
              </a:rPr>
              <a:t>: static </a:t>
            </a:r>
          </a:p>
          <a:p>
            <a:pPr lvl="1"/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타입이란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프로그램 상에서 사용되는 데이터 형식들</a:t>
            </a:r>
            <a:endParaRPr lang="en-US" altLang="ko-KR" smtClean="0"/>
          </a:p>
          <a:p>
            <a:pPr lvl="1"/>
            <a:r>
              <a:rPr lang="ko-KR" altLang="en-US" smtClean="0"/>
              <a:t>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김혜경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String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기본</a:t>
            </a:r>
            <a:r>
              <a:rPr lang="en-US" altLang="ko-KR" b="1" smtClean="0">
                <a:solidFill>
                  <a:srgbClr val="0070C0"/>
                </a:solidFill>
              </a:rPr>
              <a:t>[primitive]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 smtClean="0">
                <a:solidFill>
                  <a:schemeClr val="tx1"/>
                </a:solidFill>
              </a:rPr>
              <a:t>원시값을 </a:t>
            </a:r>
            <a:r>
              <a:rPr lang="ko-KR" altLang="en-US">
                <a:solidFill>
                  <a:schemeClr val="tx1"/>
                </a:solidFill>
              </a:rPr>
              <a:t>나타내는 자료형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2. </a:t>
            </a:r>
            <a:r>
              <a:rPr lang="ko-KR" altLang="en-US" smtClean="0">
                <a:solidFill>
                  <a:schemeClr val="tx1"/>
                </a:solidFill>
              </a:rPr>
              <a:t>원자성을 </a:t>
            </a:r>
            <a:r>
              <a:rPr lang="ko-KR" altLang="en-US">
                <a:solidFill>
                  <a:schemeClr val="tx1"/>
                </a:solidFill>
              </a:rPr>
              <a:t>나타내는 단일값으로 이루어짐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3. </a:t>
            </a:r>
            <a:r>
              <a:rPr lang="ko-KR" altLang="en-US" smtClean="0">
                <a:solidFill>
                  <a:schemeClr val="tx1"/>
                </a:solidFill>
              </a:rPr>
              <a:t>할당되는 </a:t>
            </a:r>
            <a:r>
              <a:rPr lang="ko-KR" altLang="en-US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4. built-in </a:t>
            </a:r>
            <a:r>
              <a:rPr lang="ko-KR" altLang="en-US" smtClean="0">
                <a:solidFill>
                  <a:schemeClr val="tx1"/>
                </a:solidFill>
              </a:rPr>
              <a:t>타입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내장타입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0070C0"/>
                </a:solidFill>
              </a:rPr>
              <a:t>Reference[</a:t>
            </a:r>
            <a:r>
              <a:rPr lang="ko-KR" altLang="en-US" b="1" smtClean="0">
                <a:solidFill>
                  <a:srgbClr val="0070C0"/>
                </a:solidFill>
              </a:rPr>
              <a:t>객체</a:t>
            </a:r>
            <a:r>
              <a:rPr lang="en-US" altLang="ko-KR" b="1" smtClean="0">
                <a:solidFill>
                  <a:srgbClr val="0070C0"/>
                </a:solidFill>
              </a:rPr>
              <a:t>, class]</a:t>
            </a:r>
            <a:r>
              <a:rPr lang="ko-KR" altLang="en-US" b="1" smtClean="0">
                <a:solidFill>
                  <a:srgbClr val="0070C0"/>
                </a:solidFill>
              </a:rPr>
              <a:t> 타입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참조값을 </a:t>
            </a:r>
            <a:r>
              <a:rPr lang="ko-KR" altLang="en-US">
                <a:solidFill>
                  <a:schemeClr val="tx1"/>
                </a:solidFill>
              </a:rPr>
              <a:t>나타내는 </a:t>
            </a:r>
            <a:r>
              <a:rPr lang="ko-KR" altLang="en-US" smtClean="0">
                <a:solidFill>
                  <a:schemeClr val="tx1"/>
                </a:solidFill>
              </a:rPr>
              <a:t>자료형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생성된 </a:t>
            </a:r>
            <a:r>
              <a:rPr lang="ko-KR" altLang="en-US">
                <a:solidFill>
                  <a:schemeClr val="tx1"/>
                </a:solidFill>
              </a:rPr>
              <a:t>객체를 가리키는 </a:t>
            </a:r>
            <a:r>
              <a:rPr lang="ko-KR" altLang="en-US" smtClean="0">
                <a:solidFill>
                  <a:schemeClr val="tx1"/>
                </a:solidFill>
              </a:rPr>
              <a:t>참조값을 나타냄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 </a:t>
            </a:r>
            <a:r>
              <a:rPr lang="ko-KR" altLang="en-US" smtClean="0">
                <a:solidFill>
                  <a:schemeClr val="tx1"/>
                </a:solidFill>
              </a:rPr>
              <a:t>및 </a:t>
            </a:r>
            <a:r>
              <a:rPr lang="en-US" altLang="ko-KR" smtClean="0">
                <a:solidFill>
                  <a:schemeClr val="tx1"/>
                </a:solidFill>
              </a:rPr>
              <a:t>interface</a:t>
            </a:r>
            <a:r>
              <a:rPr lang="ko-KR" altLang="en-US" smtClean="0">
                <a:solidFill>
                  <a:schemeClr val="tx1"/>
                </a:solidFill>
              </a:rPr>
              <a:t>를 기반으로 한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사용자 정의 타입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참조타입의 </a:t>
            </a:r>
            <a:r>
              <a:rPr lang="en-US" altLang="ko-KR" smtClean="0">
                <a:solidFill>
                  <a:schemeClr val="tx1"/>
                </a:solidFill>
              </a:rPr>
              <a:t>default</a:t>
            </a:r>
            <a:r>
              <a:rPr lang="ko-KR" altLang="en-US" smtClean="0">
                <a:solidFill>
                  <a:schemeClr val="tx1"/>
                </a:solidFill>
              </a:rPr>
              <a:t>값 </a:t>
            </a:r>
            <a:r>
              <a:rPr lang="en-US" altLang="ko-KR" smtClean="0">
                <a:solidFill>
                  <a:schemeClr val="tx1"/>
                </a:solidFill>
              </a:rPr>
              <a:t>: null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3303758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 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err="1" smtClean="0"/>
                        <a:t>boolean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8bit, </a:t>
                      </a:r>
                    </a:p>
                    <a:p>
                      <a:pPr latinLnBrk="1"/>
                      <a:r>
                        <a:rPr lang="en-US" altLang="ko-KR" smtClean="0"/>
                        <a:t>-128 ~ 127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64bit</a:t>
                      </a:r>
                    </a:p>
                    <a:p>
                      <a:pPr latinLnBrk="1"/>
                      <a:r>
                        <a:rPr lang="en-US" altLang="ko-KR" smtClean="0"/>
                        <a:t>-9223372036854775808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9223372036854775808</a:t>
                      </a:r>
                      <a:r>
                        <a:rPr lang="en-US" altLang="ko-KR" baseline="0" smtClean="0"/>
                        <a:t>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자동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/>
              <a:t>작은 타입에서 큰 타입으로의 형 변환은 자동으로</a:t>
            </a:r>
            <a:r>
              <a:rPr lang="en-US" altLang="ko-KR"/>
              <a:t>(</a:t>
            </a:r>
            <a:r>
              <a:rPr lang="ko-KR" altLang="en-US"/>
              <a:t>묵시적으로</a:t>
            </a:r>
            <a:r>
              <a:rPr lang="en-US" altLang="ko-KR"/>
              <a:t>) </a:t>
            </a:r>
            <a:r>
              <a:rPr lang="ko-KR" altLang="en-US"/>
              <a:t>변환됨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발생하지 </a:t>
            </a:r>
            <a:r>
              <a:rPr lang="ko-KR" altLang="en-US" smtClean="0"/>
              <a:t>않음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7688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구 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float var = 1.7F;</a:t>
                      </a:r>
                      <a:r>
                        <a:rPr lang="en-US" altLang="ko-KR" sz="1600" baseline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float var = 1.7F;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double var =</a:t>
                      </a:r>
                      <a:r>
                        <a:rPr lang="en-US" altLang="ko-KR" sz="1600" baseline="0" smtClean="0"/>
                        <a:t> 3.5D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/>
                        <a:t>double var = 35d;</a:t>
                      </a:r>
                      <a:endParaRPr lang="ko-KR" altLang="en-US" sz="160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타입별 초기화 데이터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39859"/>
              </p:ext>
            </p:extLst>
          </p:nvPr>
        </p:nvGraphicFramePr>
        <p:xfrm>
          <a:off x="1835697" y="1628800"/>
          <a:ext cx="5040560" cy="365760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661166"/>
                <a:gridCol w="2379394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변수 </a:t>
            </a: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088232" cy="144016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멤버 변수</a:t>
            </a:r>
            <a:endParaRPr lang="en-US" altLang="ko-KR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로컬 변수</a:t>
            </a:r>
            <a:endParaRPr lang="en-US" altLang="ko-KR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634391" y="1503057"/>
            <a:ext cx="1080122" cy="2915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선언 </a:t>
            </a:r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 smtClean="0">
                <a:latin typeface="+mn-ea"/>
              </a:rPr>
              <a:t>[</a:t>
            </a:r>
            <a:r>
              <a:rPr lang="en-US" altLang="ko-KR" b="1" smtClean="0"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ko-KR" altLang="en-US" b="1" smtClean="0">
                <a:latin typeface="+mn-ea"/>
              </a:rPr>
              <a:t>타입</a:t>
            </a:r>
            <a:r>
              <a:rPr lang="en-US" altLang="ko-KR" b="1" smtClean="0">
                <a:latin typeface="+mn-ea"/>
              </a:rPr>
              <a:t> </a:t>
            </a:r>
            <a:r>
              <a:rPr lang="ko-KR" altLang="en-US" b="1" err="1" smtClean="0">
                <a:latin typeface="+mn-ea"/>
              </a:rPr>
              <a:t>변수명</a:t>
            </a:r>
            <a:r>
              <a:rPr lang="ko-KR" altLang="en-US" smtClean="0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[=</a:t>
            </a:r>
            <a:r>
              <a:rPr lang="ko-KR" altLang="en-US" smtClean="0">
                <a:latin typeface="+mn-ea"/>
              </a:rPr>
              <a:t>초기값</a:t>
            </a:r>
            <a:r>
              <a:rPr lang="en-US" altLang="ko-KR" smtClean="0">
                <a:latin typeface="+mn-ea"/>
              </a:rPr>
              <a:t>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endParaRPr lang="en-US" altLang="ko-KR" b="1" smtClean="0">
              <a:latin typeface="+mn-ea"/>
            </a:endParaRPr>
          </a:p>
          <a:p>
            <a:r>
              <a:rPr lang="ko-KR" altLang="en-US" smtClean="0">
                <a:latin typeface="+mn-ea"/>
              </a:rPr>
              <a:t>예 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b="1" smtClean="0">
                <a:latin typeface="+mn-ea"/>
              </a:rPr>
              <a:t>상수 선언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final</a:t>
            </a:r>
            <a:r>
              <a:rPr lang="en-US" altLang="ko-KR" smtClean="0">
                <a:latin typeface="+mn-ea"/>
              </a:rPr>
              <a:t> int MAX_VALUE = 100;</a:t>
            </a:r>
          </a:p>
          <a:p>
            <a:pPr lvl="1"/>
            <a:r>
              <a:rPr lang="ko-KR" altLang="en-US" b="1" smtClean="0">
                <a:latin typeface="+mn-ea"/>
              </a:rPr>
              <a:t>상수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객체 생성 후</a:t>
            </a:r>
            <a:endParaRPr lang="en-US" altLang="ko-KR" b="1" smtClean="0">
              <a:latin typeface="+mn-ea"/>
            </a:endParaRPr>
          </a:p>
          <a:p>
            <a:pPr lvl="2"/>
            <a:r>
              <a:rPr lang="ko-KR" altLang="en-US" b="1" smtClean="0">
                <a:latin typeface="+mn-ea"/>
              </a:rPr>
              <a:t>참조변수명</a:t>
            </a:r>
            <a:r>
              <a:rPr lang="en-US" altLang="ko-KR" b="1" smtClean="0">
                <a:latin typeface="+mn-ea"/>
              </a:rPr>
              <a:t>.MAX_VALUE;</a:t>
            </a:r>
          </a:p>
          <a:p>
            <a:pPr lvl="1"/>
            <a:endParaRPr lang="en-US" altLang="ko-KR" smtClean="0">
              <a:latin typeface="+mn-ea"/>
            </a:endParaRP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선언 문법</a:t>
            </a:r>
            <a:endParaRPr lang="en-US" altLang="ko-KR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public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static</a:t>
            </a:r>
            <a:r>
              <a:rPr lang="en-US" altLang="ko-KR" smtClean="0">
                <a:latin typeface="+mn-ea"/>
              </a:rPr>
              <a:t> </a:t>
            </a:r>
            <a:r>
              <a:rPr lang="en-US" altLang="ko-KR" b="1" smtClean="0">
                <a:latin typeface="+mn-ea"/>
              </a:rPr>
              <a:t>String name </a:t>
            </a:r>
            <a:r>
              <a:rPr lang="en-US" altLang="ko-KR" smtClean="0">
                <a:latin typeface="+mn-ea"/>
              </a:rPr>
              <a:t>[=“</a:t>
            </a:r>
            <a:r>
              <a:rPr lang="ko-KR" altLang="en-US" smtClean="0">
                <a:latin typeface="+mn-ea"/>
              </a:rPr>
              <a:t>김혜경</a:t>
            </a:r>
            <a:r>
              <a:rPr lang="en-US" altLang="ko-KR" smtClean="0">
                <a:latin typeface="+mn-ea"/>
              </a:rPr>
              <a:t>”]</a:t>
            </a:r>
            <a:r>
              <a:rPr lang="en-US" altLang="ko-KR" b="1" smtClean="0">
                <a:latin typeface="+mn-ea"/>
              </a:rPr>
              <a:t>;</a:t>
            </a:r>
          </a:p>
          <a:p>
            <a:pPr lvl="1"/>
            <a:r>
              <a:rPr lang="en-US" altLang="ko-KR" b="1" smtClean="0">
                <a:latin typeface="+mn-ea"/>
              </a:rPr>
              <a:t>static </a:t>
            </a:r>
            <a:r>
              <a:rPr lang="ko-KR" altLang="en-US" b="1" smtClean="0">
                <a:latin typeface="+mn-ea"/>
              </a:rPr>
              <a:t>변수 호출 문법</a:t>
            </a:r>
            <a:endParaRPr lang="en-US" altLang="ko-KR" b="1" smtClean="0">
              <a:latin typeface="+mn-ea"/>
            </a:endParaRPr>
          </a:p>
          <a:p>
            <a:pPr lvl="2"/>
            <a:r>
              <a:rPr lang="en-US" altLang="ko-KR" b="1" smtClean="0">
                <a:latin typeface="+mn-ea"/>
              </a:rPr>
              <a:t>class</a:t>
            </a:r>
            <a:r>
              <a:rPr lang="ko-KR" altLang="en-US" b="1" smtClean="0">
                <a:latin typeface="+mn-ea"/>
              </a:rPr>
              <a:t>명</a:t>
            </a:r>
            <a:r>
              <a:rPr lang="en-US" altLang="ko-KR" b="1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타입에 따른 구분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</a:t>
            </a:r>
            <a:r>
              <a:rPr lang="ko-KR" altLang="en-US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객체 생성시 기본 </a:t>
            </a:r>
            <a:r>
              <a:rPr lang="ko-KR" altLang="en-US"/>
              <a:t>값으로 자동초기화 </a:t>
            </a:r>
            <a:r>
              <a:rPr lang="ko-KR" altLang="en-US" smtClean="0"/>
              <a:t>됨</a:t>
            </a: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    </a:t>
            </a:r>
            <a:r>
              <a:rPr lang="en-US" altLang="ko-KR" b="1" smtClean="0">
                <a:solidFill>
                  <a:srgbClr val="0070C0"/>
                </a:solidFill>
              </a:rPr>
              <a:t>private String </a:t>
            </a:r>
            <a:r>
              <a:rPr lang="en-US" altLang="ko-KR" b="1" smtClean="0">
                <a:solidFill>
                  <a:srgbClr val="C00000"/>
                </a:solidFill>
              </a:rPr>
              <a:t>name</a:t>
            </a:r>
            <a:r>
              <a:rPr lang="en-US" altLang="ko-KR" b="1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메소드 또는 생성자</a:t>
            </a:r>
            <a:r>
              <a:rPr lang="en-US" altLang="ko-KR" smtClean="0">
                <a:solidFill>
                  <a:schemeClr val="tx1"/>
                </a:solidFill>
              </a:rPr>
              <a:t>() 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or </a:t>
            </a:r>
            <a:r>
              <a:rPr lang="ko-KR" altLang="en-US" smtClean="0">
                <a:solidFill>
                  <a:schemeClr val="tx1"/>
                </a:solidFill>
              </a:rPr>
              <a:t>블록 </a:t>
            </a:r>
            <a:r>
              <a:rPr lang="ko-KR" altLang="en-US">
                <a:solidFill>
                  <a:schemeClr val="tx1"/>
                </a:solidFill>
              </a:rPr>
              <a:t>안에 </a:t>
            </a:r>
            <a:r>
              <a:rPr lang="ko-KR" altLang="en-US" smtClean="0">
                <a:solidFill>
                  <a:schemeClr val="tx1"/>
                </a:solidFill>
              </a:rPr>
              <a:t>선언 </a:t>
            </a:r>
            <a:endParaRPr lang="ko-KR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자동초기화 </a:t>
            </a:r>
            <a:r>
              <a:rPr lang="ko-KR" altLang="en-US">
                <a:solidFill>
                  <a:schemeClr val="tx1"/>
                </a:solidFill>
              </a:rPr>
              <a:t>되지 </a:t>
            </a:r>
            <a:r>
              <a:rPr lang="ko-KR" altLang="en-US" smtClean="0">
                <a:solidFill>
                  <a:schemeClr val="tx1"/>
                </a:solidFill>
              </a:rPr>
              <a:t>않음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</a:t>
            </a:r>
            <a:r>
              <a:rPr lang="en-US" altLang="ko-KR" b="1" smtClean="0">
                <a:solidFill>
                  <a:srgbClr val="0070C0"/>
                </a:solidFill>
              </a:rPr>
              <a:t>String </a:t>
            </a:r>
            <a:r>
              <a:rPr lang="en-US" altLang="ko-KR" b="1" smtClean="0">
                <a:solidFill>
                  <a:srgbClr val="C00000"/>
                </a:solidFill>
              </a:rPr>
              <a:t>message</a:t>
            </a:r>
            <a:r>
              <a:rPr lang="en-US" altLang="ko-KR" b="1" smtClean="0">
                <a:solidFill>
                  <a:srgbClr val="0070C0"/>
                </a:solidFill>
              </a:rPr>
              <a:t> = “</a:t>
            </a:r>
            <a:r>
              <a:rPr lang="ko-KR" altLang="en-US" b="1" smtClean="0">
                <a:solidFill>
                  <a:srgbClr val="0070C0"/>
                </a:solidFill>
              </a:rPr>
              <a:t>로컬</a:t>
            </a:r>
            <a:r>
              <a:rPr lang="en-US" altLang="ko-KR" b="1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smtClean="0">
                <a:solidFill>
                  <a:schemeClr val="tx1"/>
                </a:solidFill>
              </a:rPr>
              <a:t>      return message;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endParaRPr lang="en-US" altLang="ko-KR" smtClean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  }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instance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static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11774"/>
            <a:ext cx="4004961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err="1" smtClean="0">
                <a:latin typeface="+mn-ea"/>
              </a:rPr>
              <a:t>JRE</a:t>
            </a:r>
            <a:r>
              <a:rPr lang="en-US" altLang="ko-KR" smtClean="0">
                <a:latin typeface="+mn-ea"/>
              </a:rPr>
              <a:t>(Java Runtime Environment)</a:t>
            </a:r>
          </a:p>
          <a:p>
            <a:pPr lvl="1"/>
            <a:r>
              <a:rPr lang="en-US" altLang="ko-KR" err="1" smtClean="0">
                <a:latin typeface="+mn-ea"/>
              </a:rPr>
              <a:t>JVM</a:t>
            </a:r>
            <a:r>
              <a:rPr lang="en-US" altLang="ko-KR" smtClean="0">
                <a:latin typeface="+mn-ea"/>
              </a:rPr>
              <a:t> + API(Application Programming Interface)</a:t>
            </a:r>
          </a:p>
          <a:p>
            <a:pPr lvl="1"/>
            <a:endParaRPr lang="en-US" altLang="ko-KR" smtClean="0">
              <a:latin typeface="+mn-ea"/>
            </a:endParaRPr>
          </a:p>
          <a:p>
            <a:r>
              <a:rPr lang="en-US" altLang="ko-KR" err="1" smtClean="0">
                <a:latin typeface="+mn-ea"/>
              </a:rPr>
              <a:t>JDK</a:t>
            </a:r>
            <a:r>
              <a:rPr lang="en-US" altLang="ko-KR" smtClean="0">
                <a:latin typeface="+mn-ea"/>
              </a:rPr>
              <a:t>(Java Development Toolkit)</a:t>
            </a:r>
          </a:p>
          <a:p>
            <a:pPr lvl="1"/>
            <a:r>
              <a:rPr lang="en-US" altLang="ko-KR" smtClean="0">
                <a:latin typeface="+mn-ea"/>
              </a:rPr>
              <a:t>Compiler </a:t>
            </a:r>
            <a:r>
              <a:rPr lang="ko-KR" altLang="en-US" smtClean="0">
                <a:latin typeface="+mn-ea"/>
              </a:rPr>
              <a:t>를 비롯한 개발에 필요한 여러 도구</a:t>
            </a:r>
            <a:r>
              <a:rPr lang="en-US" altLang="ko-KR" smtClean="0">
                <a:latin typeface="+mn-ea"/>
              </a:rPr>
              <a:t>  + </a:t>
            </a:r>
            <a:r>
              <a:rPr lang="en-US" altLang="ko-KR" err="1" smtClean="0">
                <a:latin typeface="+mn-ea"/>
              </a:rPr>
              <a:t>JRE</a:t>
            </a:r>
            <a:endParaRPr lang="en-US" altLang="ko-KR" smtClean="0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28800" y="3591067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05000" y="4169182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62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05200" y="4827790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81600" y="4760995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76800" y="5378145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2500" y="4038601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8E6FE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14837</TotalTime>
  <Words>4438</Words>
  <Application>Microsoft Office PowerPoint</Application>
  <PresentationFormat>화면 슬라이드 쇼(4:3)</PresentationFormat>
  <Paragraphs>1366</Paragraphs>
  <Slides>97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98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1896</cp:revision>
  <dcterms:created xsi:type="dcterms:W3CDTF">2010-02-01T08:56:25Z</dcterms:created>
  <dcterms:modified xsi:type="dcterms:W3CDTF">2018-06-26T08:40:24Z</dcterms:modified>
</cp:coreProperties>
</file>