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1666" r:id="rId2"/>
    <p:sldId id="904" r:id="rId3"/>
    <p:sldId id="906" r:id="rId4"/>
    <p:sldId id="897" r:id="rId5"/>
    <p:sldId id="746" r:id="rId6"/>
    <p:sldId id="898" r:id="rId7"/>
    <p:sldId id="510" r:id="rId8"/>
    <p:sldId id="1722" r:id="rId9"/>
    <p:sldId id="507" r:id="rId10"/>
    <p:sldId id="734" r:id="rId11"/>
    <p:sldId id="715" r:id="rId12"/>
    <p:sldId id="754" r:id="rId13"/>
    <p:sldId id="769" r:id="rId14"/>
    <p:sldId id="755" r:id="rId15"/>
    <p:sldId id="899" r:id="rId16"/>
    <p:sldId id="902" r:id="rId17"/>
    <p:sldId id="793" r:id="rId18"/>
    <p:sldId id="724" r:id="rId19"/>
    <p:sldId id="891" r:id="rId20"/>
    <p:sldId id="907" r:id="rId21"/>
    <p:sldId id="908" r:id="rId22"/>
    <p:sldId id="909" r:id="rId23"/>
    <p:sldId id="910" r:id="rId24"/>
    <p:sldId id="911" r:id="rId25"/>
    <p:sldId id="912" r:id="rId26"/>
    <p:sldId id="913" r:id="rId27"/>
    <p:sldId id="1726" r:id="rId28"/>
    <p:sldId id="914" r:id="rId29"/>
    <p:sldId id="915" r:id="rId30"/>
    <p:sldId id="916" r:id="rId31"/>
    <p:sldId id="917" r:id="rId32"/>
    <p:sldId id="918" r:id="rId33"/>
    <p:sldId id="919" r:id="rId34"/>
    <p:sldId id="920" r:id="rId35"/>
    <p:sldId id="921" r:id="rId36"/>
    <p:sldId id="922" r:id="rId37"/>
    <p:sldId id="923" r:id="rId38"/>
    <p:sldId id="924" r:id="rId39"/>
    <p:sldId id="925" r:id="rId40"/>
    <p:sldId id="926" r:id="rId41"/>
    <p:sldId id="927" r:id="rId42"/>
    <p:sldId id="928" r:id="rId43"/>
    <p:sldId id="929" r:id="rId44"/>
    <p:sldId id="930" r:id="rId45"/>
    <p:sldId id="931" r:id="rId46"/>
    <p:sldId id="932" r:id="rId47"/>
    <p:sldId id="933" r:id="rId48"/>
    <p:sldId id="934" r:id="rId49"/>
    <p:sldId id="935" r:id="rId50"/>
    <p:sldId id="936" r:id="rId51"/>
    <p:sldId id="937" r:id="rId52"/>
    <p:sldId id="938" r:id="rId53"/>
    <p:sldId id="939" r:id="rId54"/>
    <p:sldId id="1696" r:id="rId55"/>
    <p:sldId id="1691" r:id="rId56"/>
    <p:sldId id="1693" r:id="rId57"/>
    <p:sldId id="1692" r:id="rId58"/>
    <p:sldId id="1694" r:id="rId59"/>
    <p:sldId id="1695" r:id="rId60"/>
    <p:sldId id="1703" r:id="rId61"/>
    <p:sldId id="1704" r:id="rId62"/>
    <p:sldId id="953" r:id="rId63"/>
    <p:sldId id="954" r:id="rId64"/>
    <p:sldId id="958" r:id="rId65"/>
    <p:sldId id="959" r:id="rId66"/>
    <p:sldId id="960" r:id="rId67"/>
    <p:sldId id="961" r:id="rId68"/>
    <p:sldId id="967" r:id="rId69"/>
    <p:sldId id="968" r:id="rId70"/>
    <p:sldId id="969" r:id="rId71"/>
    <p:sldId id="971" r:id="rId72"/>
    <p:sldId id="972" r:id="rId73"/>
    <p:sldId id="1667" r:id="rId74"/>
    <p:sldId id="1719" r:id="rId75"/>
    <p:sldId id="976" r:id="rId76"/>
    <p:sldId id="977" r:id="rId77"/>
    <p:sldId id="978" r:id="rId78"/>
    <p:sldId id="979" r:id="rId79"/>
    <p:sldId id="980" r:id="rId80"/>
    <p:sldId id="981" r:id="rId81"/>
    <p:sldId id="982" r:id="rId82"/>
    <p:sldId id="983" r:id="rId83"/>
    <p:sldId id="984" r:id="rId84"/>
    <p:sldId id="985" r:id="rId85"/>
    <p:sldId id="987" r:id="rId86"/>
    <p:sldId id="989" r:id="rId87"/>
    <p:sldId id="990" r:id="rId88"/>
    <p:sldId id="991" r:id="rId89"/>
    <p:sldId id="992" r:id="rId90"/>
    <p:sldId id="993" r:id="rId91"/>
    <p:sldId id="1689" r:id="rId92"/>
    <p:sldId id="1668" r:id="rId93"/>
    <p:sldId id="1669" r:id="rId94"/>
    <p:sldId id="1670" r:id="rId95"/>
    <p:sldId id="1721" r:id="rId96"/>
    <p:sldId id="1720" r:id="rId97"/>
    <p:sldId id="1671" r:id="rId98"/>
    <p:sldId id="1673" r:id="rId99"/>
    <p:sldId id="1724" r:id="rId100"/>
    <p:sldId id="1725" r:id="rId101"/>
    <p:sldId id="1723" r:id="rId10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2E6"/>
    <a:srgbClr val="D8BEEC"/>
    <a:srgbClr val="003F71"/>
    <a:srgbClr val="BF95DF"/>
    <a:srgbClr val="6699FF"/>
    <a:srgbClr val="C7F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1" autoAdjust="0"/>
    <p:restoredTop sz="84680" autoAdjust="0"/>
  </p:normalViewPr>
  <p:slideViewPr>
    <p:cSldViewPr>
      <p:cViewPr varScale="1">
        <p:scale>
          <a:sx n="73" d="100"/>
          <a:sy n="73" d="100"/>
        </p:scale>
        <p:origin x="-5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1444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382"/>
    </p:cViewPr>
  </p:sorterViewPr>
  <p:notesViewPr>
    <p:cSldViewPr>
      <p:cViewPr varScale="1">
        <p:scale>
          <a:sx n="55" d="100"/>
          <a:sy n="55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830C49-46AA-423B-8680-A6D1C9E5184E}" type="datetimeFigureOut">
              <a:rPr lang="ko-KR" altLang="en-US"/>
              <a:pPr>
                <a:defRPr/>
              </a:pPr>
              <a:t>2018-06-29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07E03D-4441-40FD-BDA6-0E9AF45FA7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소스 개발 </a:t>
            </a:r>
            <a:r>
              <a:rPr lang="en-US" altLang="ko-KR" smtClean="0"/>
              <a:t>-&gt; </a:t>
            </a:r>
            <a:r>
              <a:rPr lang="ko-KR" altLang="en-US" smtClean="0"/>
              <a:t>컴파일 </a:t>
            </a:r>
            <a:r>
              <a:rPr lang="en-US" altLang="ko-KR" smtClean="0"/>
              <a:t>-&gt; bytecode </a:t>
            </a:r>
            <a:r>
              <a:rPr lang="ko-KR" altLang="en-US" smtClean="0"/>
              <a:t>생성 </a:t>
            </a:r>
            <a:r>
              <a:rPr lang="en-US" altLang="ko-KR" smtClean="0"/>
              <a:t>-&gt; </a:t>
            </a:r>
            <a:r>
              <a:rPr lang="ko-KR" altLang="en-US" smtClean="0"/>
              <a:t>실행</a:t>
            </a:r>
            <a:endParaRPr lang="en-US" altLang="ko-KR" smtClean="0"/>
          </a:p>
          <a:p>
            <a:r>
              <a:rPr lang="ko-KR" altLang="en-US" baseline="0" smtClean="0"/>
              <a:t>자바 버추얼머신이란 가상 컴퓨터에서 동작하는 언어입니다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프로그램이 실행되는 플렛폼에 대해서 보도록 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5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9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7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통합 개발 툴인 이클립스를 다운로드 받아서 설치 해야 하는데</a:t>
            </a:r>
            <a:endParaRPr lang="en-US" altLang="ko-KR" smtClean="0"/>
          </a:p>
          <a:p>
            <a:r>
              <a:rPr lang="en-US" altLang="ko-KR" smtClean="0"/>
              <a:t>os </a:t>
            </a:r>
            <a:r>
              <a:rPr lang="ko-KR" altLang="en-US" smtClean="0"/>
              <a:t>및 </a:t>
            </a:r>
            <a:r>
              <a:rPr lang="en-US" altLang="ko-KR" smtClean="0"/>
              <a:t>os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비트에 맞게 선별 필수입니다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와 이클립스 셋팅을 위해 실습해 보자</a:t>
            </a:r>
            <a:endParaRPr lang="en-US" altLang="ko-KR" baseline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baseline="0" smtClean="0"/>
              <a:t>jdk</a:t>
            </a:r>
            <a:r>
              <a:rPr lang="ko-KR" altLang="en-US" baseline="0" smtClean="0"/>
              <a:t>설치후 도스창에서 </a:t>
            </a:r>
            <a:r>
              <a:rPr lang="en-US" altLang="ko-KR" baseline="0" smtClean="0"/>
              <a:t>java –version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11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그럼 본격적인 자바 문법 및 정리를 하기에 앞서</a:t>
            </a:r>
            <a:r>
              <a:rPr lang="ko-KR" altLang="en-US" baseline="0" smtClean="0"/>
              <a:t> 객체 지향에 대한 장점에 대해 보도록 하겠습니다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대표적인 비유</a:t>
            </a:r>
            <a:endParaRPr lang="en-US" altLang="ko-KR" baseline="0" smtClean="0"/>
          </a:p>
          <a:p>
            <a:r>
              <a:rPr lang="ko-KR" altLang="en-US" baseline="0" smtClean="0"/>
              <a:t>동일한 모양의 아파트 증축을 위한 필수 요소는 </a:t>
            </a:r>
            <a:r>
              <a:rPr lang="en-US" altLang="ko-KR" baseline="0" smtClean="0"/>
              <a:t>“</a:t>
            </a:r>
            <a:r>
              <a:rPr lang="ko-KR" altLang="en-US" baseline="0" smtClean="0"/>
              <a:t>아파트 설계도</a:t>
            </a:r>
            <a:r>
              <a:rPr lang="en-US" altLang="ko-KR" baseline="0" smtClean="0"/>
              <a:t>” </a:t>
            </a:r>
            <a:r>
              <a:rPr lang="ko-KR" altLang="en-US" baseline="0" smtClean="0"/>
              <a:t>즉 잘 설계된 하나의 설계도를 기반으로 다수의 아파트 증축이 가능</a:t>
            </a:r>
            <a:endParaRPr lang="en-US" altLang="ko-KR" baseline="0" smtClean="0"/>
          </a:p>
          <a:p>
            <a:r>
              <a:rPr lang="ko-KR" altLang="en-US" baseline="0" smtClean="0"/>
              <a:t>설계도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클래스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실제 만들어져 사용되는 아파트는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객체</a:t>
            </a:r>
            <a:endParaRPr lang="en-US" altLang="ko-KR" baseline="0" smtClean="0"/>
          </a:p>
          <a:p>
            <a:r>
              <a:rPr lang="ko-KR" altLang="en-US" baseline="0" smtClean="0"/>
              <a:t>자 본격적으로 클래스와 객체에 대해서 학습하도록 합니다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의미론 적으론 유형</a:t>
            </a:r>
            <a:r>
              <a:rPr lang="en-US" altLang="ko-KR" smtClean="0"/>
              <a:t>, </a:t>
            </a:r>
            <a:r>
              <a:rPr lang="ko-KR" altLang="en-US" smtClean="0"/>
              <a:t>무형의 모든 것들 의미</a:t>
            </a:r>
            <a:endParaRPr lang="en-US" altLang="ko-KR" smtClean="0"/>
          </a:p>
          <a:p>
            <a:r>
              <a:rPr lang="ko-KR" altLang="en-US" smtClean="0"/>
              <a:t>다 설명하고 마우스 클릭 </a:t>
            </a:r>
            <a:r>
              <a:rPr lang="en-US" altLang="ko-KR" smtClean="0"/>
              <a:t>-&gt; </a:t>
            </a:r>
            <a:r>
              <a:rPr lang="ko-KR" altLang="en-US" smtClean="0"/>
              <a:t>사람모양 올라옴</a:t>
            </a:r>
            <a:endParaRPr lang="en-US" altLang="ko-KR" smtClean="0"/>
          </a:p>
          <a:p>
            <a:r>
              <a:rPr lang="ko-KR" altLang="en-US" smtClean="0"/>
              <a:t>그렇다면 이 사람을 </a:t>
            </a:r>
            <a:r>
              <a:rPr lang="en-US" altLang="ko-KR" smtClean="0"/>
              <a:t>attribute</a:t>
            </a:r>
            <a:r>
              <a:rPr lang="ko-KR" altLang="en-US" smtClean="0"/>
              <a:t>와 </a:t>
            </a:r>
            <a:r>
              <a:rPr lang="en-US" altLang="ko-KR" smtClean="0"/>
              <a:t>behavior</a:t>
            </a:r>
            <a:r>
              <a:rPr lang="ko-KR" altLang="en-US" smtClean="0"/>
              <a:t>로 구분해서 분석해보자</a:t>
            </a:r>
            <a:endParaRPr lang="en-US" altLang="ko-KR" smtClean="0"/>
          </a:p>
          <a:p>
            <a:r>
              <a:rPr lang="ko-KR" altLang="en-US" smtClean="0"/>
              <a:t>마우스 클릭 </a:t>
            </a:r>
            <a:r>
              <a:rPr lang="en-US" altLang="ko-KR" smtClean="0"/>
              <a:t>-&gt; box</a:t>
            </a:r>
            <a:r>
              <a:rPr lang="ko-KR" altLang="en-US" baseline="0" smtClean="0"/>
              <a:t> </a:t>
            </a:r>
            <a:r>
              <a:rPr lang="en-US" altLang="ko-KR" baseline="0" smtClean="0"/>
              <a:t>output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90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좀더 자세히 보도록 하겠습니다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사람에 대한 구조를 분석하고 설계단계를 거쳐서 각 프로그램명들이 도출이 되겠지요</a:t>
            </a:r>
            <a:r>
              <a:rPr lang="en-US" altLang="ko-KR" smtClean="0"/>
              <a:t>?</a:t>
            </a:r>
          </a:p>
          <a:p>
            <a:endParaRPr lang="en-US" altLang="ko-KR" smtClean="0"/>
          </a:p>
          <a:p>
            <a:r>
              <a:rPr lang="ko-KR" altLang="en-US" smtClean="0"/>
              <a:t>조금전과 동일한 주제이 사람을 기준으로 객체 지향 언어에서 의미하는 객체를 도출하기 위해 분석해 봅시다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구조적 분석</a:t>
            </a:r>
            <a:r>
              <a:rPr lang="ko-KR" altLang="en-US" baseline="0" smtClean="0"/>
              <a:t>과 설계 단계를 거치면 개발이 가능 </a:t>
            </a:r>
            <a:endParaRPr lang="en-US" altLang="ko-KR" baseline="0" smtClean="0"/>
          </a:p>
          <a:p>
            <a:r>
              <a:rPr lang="ko-KR" altLang="en-US" baseline="0" smtClean="0"/>
              <a:t>자 개발해 봅시다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ecipse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7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52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이해가는 평범한 타입으로 설명하다가 사용자 정의 타입으로도 표현할 수 있다는 여지줌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87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0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94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8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예로 변수 문법으로 정리하지만 </a:t>
            </a:r>
            <a:r>
              <a:rPr lang="en-US" altLang="ko-KR" smtClean="0"/>
              <a:t>class &amp; </a:t>
            </a:r>
            <a:r>
              <a:rPr lang="ko-KR" altLang="en-US" smtClean="0"/>
              <a:t>메소드 등에도 지금 보시는 바와 같이 반영 가능</a:t>
            </a:r>
            <a:endParaRPr lang="en-US" altLang="ko-KR" smtClean="0"/>
          </a:p>
          <a:p>
            <a:r>
              <a:rPr lang="ko-KR" altLang="en-US" smtClean="0"/>
              <a:t>변수 언급한 후 메소드 호출도 마찬가지라고 설명하자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1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설명후 자 다시 멤버 변수 부분에 대한 상세 학습을 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83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잉크옵셔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Q &amp; A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멤버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어떤게 로컬등등 구분해 보기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다음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page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정답 보여지기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소스에 박스 같은거 치고 문구 보여주기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81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endParaRPr lang="en-US" altLang="ko-KR" smtClean="0"/>
          </a:p>
          <a:p>
            <a:pPr lvl="1"/>
            <a:r>
              <a:rPr lang="en-US" altLang="ko-KR" smtClean="0"/>
              <a:t>-</a:t>
            </a:r>
            <a:r>
              <a:rPr lang="en-US" altLang="ko-KR" baseline="0" smtClean="0"/>
              <a:t> </a:t>
            </a:r>
            <a:endParaRPr lang="en-US" altLang="ko-KR" smtClean="0">
              <a:latin typeface="+mn-ea"/>
            </a:endParaRPr>
          </a:p>
          <a:p>
            <a:r>
              <a:rPr lang="ko-KR" altLang="en-US" smtClean="0">
                <a:latin typeface="견명조" pitchFamily="18" charset="-127"/>
              </a:rPr>
              <a:t>입력 받는 값이 없을 수도 있고 결과가</a:t>
            </a:r>
            <a:r>
              <a:rPr lang="en-US" altLang="ko-KR" smtClean="0">
                <a:latin typeface="견명조" pitchFamily="18" charset="-127"/>
              </a:rPr>
              <a:t> </a:t>
            </a:r>
            <a:r>
              <a:rPr lang="ko-KR" altLang="en-US" smtClean="0">
                <a:latin typeface="견명조" pitchFamily="18" charset="-127"/>
              </a:rPr>
              <a:t>없을 수도 있음</a:t>
            </a:r>
            <a:endParaRPr lang="en-US" altLang="ko-KR" smtClean="0">
              <a:latin typeface="+mn-ea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42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매개 변수에 대한 부분 설명 후 반환 타입 연계</a:t>
            </a:r>
            <a:endParaRPr lang="en-US" altLang="ko-KR" smtClean="0"/>
          </a:p>
          <a:p>
            <a:r>
              <a:rPr lang="en-US" altLang="ko-KR" smtClean="0"/>
              <a:t>getName()</a:t>
            </a:r>
            <a:r>
              <a:rPr lang="ko-KR" altLang="en-US" smtClean="0"/>
              <a:t>인 경우 반환타입 </a:t>
            </a:r>
            <a:r>
              <a:rPr lang="en-US" altLang="ko-KR" smtClean="0"/>
              <a:t>= String </a:t>
            </a:r>
            <a:r>
              <a:rPr lang="ko-KR" altLang="en-US" smtClean="0"/>
              <a:t>따라서 </a:t>
            </a:r>
            <a:r>
              <a:rPr lang="en-US" altLang="ko-KR" smtClean="0"/>
              <a:t>String</a:t>
            </a:r>
            <a:r>
              <a:rPr lang="ko-KR" altLang="en-US" smtClean="0"/>
              <a:t>타입의 변수</a:t>
            </a:r>
            <a:r>
              <a:rPr lang="ko-KR" altLang="en-US" baseline="0" smtClean="0"/>
              <a:t> 대입 가능</a:t>
            </a:r>
            <a:endParaRPr lang="en-US" altLang="ko-KR" baseline="0" smtClean="0"/>
          </a:p>
          <a:p>
            <a:r>
              <a:rPr lang="en-US" altLang="ko-KR" baseline="0" smtClean="0"/>
              <a:t>peopleNewData()</a:t>
            </a:r>
            <a:r>
              <a:rPr lang="ko-KR" altLang="en-US" baseline="0" smtClean="0"/>
              <a:t>인 경우 반환타입 </a:t>
            </a:r>
            <a:r>
              <a:rPr lang="en-US" altLang="ko-KR" baseline="0" smtClean="0"/>
              <a:t>void = </a:t>
            </a:r>
            <a:r>
              <a:rPr lang="ko-KR" altLang="en-US" baseline="0" smtClean="0"/>
              <a:t>따라서 호출 한 직후 되돌려 받는 데이터는 없음 </a:t>
            </a:r>
            <a:r>
              <a:rPr lang="en-US" altLang="ko-KR" baseline="0" smtClean="0"/>
              <a:t>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2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UML</a:t>
            </a:r>
            <a:r>
              <a:rPr lang="ko-KR" altLang="en-US" smtClean="0"/>
              <a:t>이란 개발자 및 관리자들이 같이 이해하고 활용할 수 있게 해주는 도식화된 하나의 표현식이 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클래스 구조등에 대한 </a:t>
            </a:r>
            <a:r>
              <a:rPr lang="en-US" altLang="ko-KR" smtClean="0"/>
              <a:t>Class Diagram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실행 </a:t>
            </a:r>
            <a:r>
              <a:rPr lang="en-US" altLang="ko-KR" baseline="0" smtClean="0"/>
              <a:t>Process</a:t>
            </a:r>
            <a:r>
              <a:rPr lang="ko-KR" altLang="en-US" baseline="0" smtClean="0"/>
              <a:t>를 순차적으로 표현하는 </a:t>
            </a:r>
            <a:r>
              <a:rPr lang="en-US" altLang="ko-KR" baseline="0" smtClean="0"/>
              <a:t>Sequence Diagram</a:t>
            </a:r>
            <a:r>
              <a:rPr lang="ko-KR" altLang="en-US" baseline="0" smtClean="0"/>
              <a:t>등 다양하지만</a:t>
            </a:r>
            <a:endParaRPr lang="en-US" altLang="ko-KR" baseline="0" smtClean="0"/>
          </a:p>
          <a:p>
            <a:r>
              <a:rPr lang="ko-KR" altLang="en-US" baseline="0" smtClean="0"/>
              <a:t>본 과정에선 </a:t>
            </a:r>
            <a:r>
              <a:rPr lang="en-US" altLang="ko-KR" baseline="0" smtClean="0"/>
              <a:t>class diagram</a:t>
            </a:r>
            <a:r>
              <a:rPr lang="ko-KR" altLang="en-US" baseline="0" smtClean="0"/>
              <a:t>으로만 사용하도록 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자 지금부터 클래스 </a:t>
            </a:r>
            <a:r>
              <a:rPr lang="en-US" altLang="ko-KR" baseline="0" smtClean="0"/>
              <a:t>diagram</a:t>
            </a:r>
            <a:r>
              <a:rPr lang="ko-KR" altLang="en-US" baseline="0" smtClean="0"/>
              <a:t>에 대한 구조를 이해해 보도록 합시다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class diagram</a:t>
            </a:r>
            <a:r>
              <a:rPr lang="ko-KR" altLang="en-US" baseline="0" smtClean="0"/>
              <a:t>은 보시는 바와같이 세개의 영역으로 구분을 하게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가령 사람에 대한 표현을 해야 할 경우</a:t>
            </a:r>
            <a:r>
              <a:rPr lang="en-US" altLang="ko-KR" baseline="0" smtClean="0"/>
              <a:t>...</a:t>
            </a:r>
            <a:r>
              <a:rPr lang="ko-KR" altLang="en-US" baseline="0" smtClean="0"/>
              <a:t>어떨까요</a:t>
            </a:r>
            <a:r>
              <a:rPr lang="en-US" altLang="ko-KR" baseline="0" smtClean="0"/>
              <a:t>?</a:t>
            </a:r>
          </a:p>
          <a:p>
            <a:r>
              <a:rPr lang="en-US" altLang="ko-KR" baseline="0" smtClean="0"/>
              <a:t>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54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그림에는 멤버 변수명이 생략되어 있음</a:t>
            </a:r>
            <a:endParaRPr lang="en-US" altLang="ko-KR" smtClean="0"/>
          </a:p>
          <a:p>
            <a:r>
              <a:rPr lang="ko-KR" altLang="en-US" smtClean="0"/>
              <a:t>말로 설명시 표현해야 함</a:t>
            </a:r>
            <a:endParaRPr lang="en-US" altLang="ko-KR" smtClean="0"/>
          </a:p>
          <a:p>
            <a:r>
              <a:rPr lang="en-US" altLang="ko-KR" b="1" smtClean="0"/>
              <a:t>age</a:t>
            </a:r>
            <a:r>
              <a:rPr lang="ko-KR" altLang="en-US" smtClean="0"/>
              <a:t>는 반드시 </a:t>
            </a:r>
            <a:r>
              <a:rPr lang="en-US" altLang="ko-KR" smtClean="0"/>
              <a:t>0</a:t>
            </a:r>
            <a:r>
              <a:rPr lang="ko-KR" altLang="en-US" smtClean="0"/>
              <a:t>에서 </a:t>
            </a:r>
            <a:r>
              <a:rPr lang="en-US" altLang="ko-KR" smtClean="0"/>
              <a:t>40</a:t>
            </a:r>
            <a:r>
              <a:rPr lang="ko-KR" altLang="en-US" smtClean="0"/>
              <a:t>로 변경된 것임을 강조 해야 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85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프로그램 개발에 있어서 이처럼 다수의 공통 코드를 보유한 클래스들을 개발해야 할 경우</a:t>
            </a:r>
            <a:r>
              <a:rPr lang="ko-KR" altLang="en-US" baseline="0" smtClean="0"/>
              <a:t> 가장 먼저 구현한 클래스의</a:t>
            </a:r>
            <a:endParaRPr lang="en-US" altLang="ko-KR" baseline="0" smtClean="0"/>
          </a:p>
          <a:p>
            <a:r>
              <a:rPr lang="ko-KR" altLang="en-US" baseline="0" smtClean="0"/>
              <a:t>멤버 변수와 메소드를 복사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붙여넣기 식의 </a:t>
            </a:r>
            <a:r>
              <a:rPr lang="en-US" altLang="ko-KR" baseline="0" smtClean="0"/>
              <a:t>copy &amp; paset</a:t>
            </a:r>
            <a:r>
              <a:rPr lang="ko-KR" altLang="en-US" baseline="0" smtClean="0"/>
              <a:t>가 아닌</a:t>
            </a:r>
            <a:endParaRPr lang="en-US" altLang="ko-KR" baseline="0" smtClean="0"/>
          </a:p>
          <a:p>
            <a:r>
              <a:rPr lang="ko-KR" altLang="en-US" baseline="0" smtClean="0"/>
              <a:t>상속 메카니즘을 도입해서 코드를 재사용을 하면 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이 경우 장점 </a:t>
            </a:r>
            <a:r>
              <a:rPr lang="en-US" altLang="ko-KR" baseline="0" smtClean="0"/>
              <a:t>– </a:t>
            </a:r>
            <a:r>
              <a:rPr lang="ko-KR" altLang="en-US" baseline="0" smtClean="0"/>
              <a:t>개발 소스량 감소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심플</a:t>
            </a:r>
            <a:r>
              <a:rPr lang="en-US" altLang="ko-KR" baseline="0" smtClean="0"/>
              <a:t>.....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이처럼 </a:t>
            </a:r>
            <a:r>
              <a:rPr lang="en-US" altLang="ko-KR" smtClean="0"/>
              <a:t>API</a:t>
            </a:r>
            <a:r>
              <a:rPr lang="ko-KR" altLang="en-US" smtClean="0"/>
              <a:t>를 보시는 바와 같이 </a:t>
            </a:r>
            <a:r>
              <a:rPr lang="en-US" altLang="ko-KR" smtClean="0"/>
              <a:t>API</a:t>
            </a:r>
            <a:r>
              <a:rPr lang="ko-KR" altLang="en-US" smtClean="0"/>
              <a:t>상의 모든 클래스들의 최상위 부모도 </a:t>
            </a:r>
            <a:r>
              <a:rPr lang="en-US" altLang="ko-KR" smtClean="0"/>
              <a:t>java.lang.Object</a:t>
            </a:r>
            <a:r>
              <a:rPr lang="ko-KR" altLang="en-US" smtClean="0"/>
              <a:t>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613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상속관계는 </a:t>
            </a:r>
            <a:r>
              <a:rPr lang="en-US" altLang="ko-KR" baseline="0" smtClean="0"/>
              <a:t>class</a:t>
            </a:r>
            <a:r>
              <a:rPr lang="ko-KR" altLang="en-US" baseline="0" smtClean="0"/>
              <a:t>를 상속 또는 인터페이스 상속 다 가능 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410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문법까지 설명하고 </a:t>
            </a:r>
            <a:r>
              <a:rPr lang="en-US" altLang="ko-KR" smtClean="0"/>
              <a:t>People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배열 타입의 변수에 다음과 같이 고객과 직원 정보들 저장 가능함을 보여주고</a:t>
            </a:r>
            <a:endParaRPr lang="en-US" altLang="ko-KR" baseline="0" smtClean="0"/>
          </a:p>
          <a:p>
            <a:r>
              <a:rPr lang="ko-KR" altLang="en-US" baseline="0" smtClean="0"/>
              <a:t>다형성이 이래서 좋다</a:t>
            </a:r>
            <a:endParaRPr lang="en-US" altLang="ko-KR" baseline="0" smtClean="0"/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77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오라클에선 완벽한 자료구조 클래스들 제공</a:t>
            </a:r>
            <a:endParaRPr lang="en-US" altLang="ko-KR" smtClean="0"/>
          </a:p>
          <a:p>
            <a:r>
              <a:rPr lang="en-US" altLang="ko-KR" smtClean="0"/>
              <a:t>java.util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580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85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45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필수</a:t>
            </a:r>
            <a:endParaRPr lang="en-US" altLang="ko-KR" smtClean="0"/>
          </a:p>
          <a:p>
            <a:r>
              <a:rPr lang="ko-KR" altLang="en-US" smtClean="0"/>
              <a:t>런타임 </a:t>
            </a:r>
            <a:r>
              <a:rPr lang="en-US" altLang="ko-KR" smtClean="0"/>
              <a:t>exception</a:t>
            </a:r>
            <a:r>
              <a:rPr lang="ko-KR" altLang="en-US" smtClean="0"/>
              <a:t>은 문법적인 예외 처리 문장 옵션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440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ko-KR" altLang="en-US" baseline="0" smtClean="0"/>
              <a:t> 발생 블록내의 로직에서  예외 발생시 해당 예외 객체가 생성되어 처리블록에서 처리</a:t>
            </a:r>
            <a:endParaRPr lang="en-US" altLang="ko-KR" baseline="0" smtClean="0"/>
          </a:p>
          <a:p>
            <a:r>
              <a:rPr lang="ko-KR" altLang="en-US" baseline="0" smtClean="0"/>
              <a:t>예외 발생 유무와 무관하게 필수 수행 문장은 반드시 </a:t>
            </a:r>
            <a:r>
              <a:rPr lang="en-US" altLang="ko-KR" baseline="0" smtClean="0"/>
              <a:t>finally </a:t>
            </a:r>
            <a:r>
              <a:rPr lang="ko-KR" altLang="en-US" baseline="0" smtClean="0"/>
              <a:t>블록에서 구현해야 함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814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08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80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데이터 타입에 대한 부분 학습을 한후 변수</a:t>
            </a:r>
            <a:r>
              <a:rPr lang="en-US" altLang="ko-KR" smtClean="0"/>
              <a:t>, </a:t>
            </a:r>
            <a:r>
              <a:rPr lang="ko-KR" altLang="en-US" smtClean="0"/>
              <a:t>메소드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생성자등에 대한 상세 학습을 하도록 하겠습니다</a:t>
            </a:r>
            <a:r>
              <a:rPr lang="en-US" altLang="ko-KR" baseline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FB3BC4-8255-4D2E-A708-55B0961A5EBD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개발을 원한다면 </a:t>
            </a:r>
            <a:r>
              <a:rPr lang="en-US" altLang="ko-KR" smtClean="0"/>
              <a:t>jre</a:t>
            </a:r>
            <a:r>
              <a:rPr lang="ko-KR" altLang="en-US" smtClean="0"/>
              <a:t>가 아닌 </a:t>
            </a:r>
            <a:r>
              <a:rPr lang="en-US" altLang="ko-KR" smtClean="0"/>
              <a:t>jdk </a:t>
            </a:r>
            <a:r>
              <a:rPr lang="ko-KR" altLang="en-US" smtClean="0"/>
              <a:t>다운로드</a:t>
            </a:r>
            <a:endParaRPr lang="en-US" altLang="ko-KR" smtClean="0"/>
          </a:p>
          <a:p>
            <a:r>
              <a:rPr lang="ko-KR" altLang="en-US" smtClean="0"/>
              <a:t>오라클 </a:t>
            </a:r>
            <a:r>
              <a:rPr lang="en-US" altLang="ko-KR" smtClean="0"/>
              <a:t>db</a:t>
            </a:r>
            <a:r>
              <a:rPr lang="ko-KR" altLang="en-US" smtClean="0"/>
              <a:t>보다는 앞단에 설정 필수 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41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개발시에는 </a:t>
            </a:r>
            <a:r>
              <a:rPr lang="en-US" altLang="ko-KR" smtClean="0"/>
              <a:t>jdk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다운로드 사이트에서 반드시 컴파일러가 포함된 </a:t>
            </a:r>
            <a:r>
              <a:rPr lang="en-US" altLang="ko-KR" baseline="0" smtClean="0"/>
              <a:t>jdk</a:t>
            </a:r>
            <a:r>
              <a:rPr lang="ko-KR" altLang="en-US" baseline="0" smtClean="0"/>
              <a:t>를 다운로드 받으셔야 함</a:t>
            </a:r>
            <a:endParaRPr lang="en-US" altLang="ko-KR" baseline="0" smtClean="0"/>
          </a:p>
          <a:p>
            <a:r>
              <a:rPr lang="en-US" altLang="ko-KR" baseline="0" smtClean="0"/>
              <a:t>jre + </a:t>
            </a:r>
            <a:r>
              <a:rPr lang="ko-KR" altLang="en-US" baseline="0" smtClean="0"/>
              <a:t>컴파일러 구성</a:t>
            </a:r>
            <a:endParaRPr lang="en-US" altLang="ko-KR" baseline="0" smtClean="0"/>
          </a:p>
          <a:p>
            <a:r>
              <a:rPr lang="ko-KR" altLang="en-US" baseline="0" smtClean="0"/>
              <a:t>컴파일러 없이는 개발 불가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6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 화면은 오라클에서 제공해주는 </a:t>
            </a:r>
            <a:r>
              <a:rPr lang="en-US" altLang="ko-KR" smtClean="0"/>
              <a:t>library</a:t>
            </a:r>
            <a:r>
              <a:rPr lang="ko-KR" altLang="en-US" baseline="0" smtClean="0"/>
              <a:t> 정보를 제공해주는 </a:t>
            </a:r>
            <a:r>
              <a:rPr lang="en-US" altLang="ko-KR" baseline="0" smtClean="0"/>
              <a:t>API</a:t>
            </a:r>
            <a:r>
              <a:rPr lang="ko-KR" altLang="en-US" baseline="0" smtClean="0"/>
              <a:t>입니다</a:t>
            </a:r>
            <a:r>
              <a:rPr lang="en-US" altLang="ko-KR" baseline="0" smtClean="0"/>
              <a:t>.</a:t>
            </a:r>
          </a:p>
          <a:p>
            <a:r>
              <a:rPr lang="en-US" altLang="ko-KR" baseline="0" smtClean="0"/>
              <a:t>jdk/docs</a:t>
            </a:r>
            <a:r>
              <a:rPr lang="ko-KR" altLang="en-US" baseline="0" smtClean="0"/>
              <a:t>로 관리하는 경우 많음</a:t>
            </a:r>
            <a:endParaRPr lang="en-US" altLang="ko-KR" baseline="0" smtClean="0"/>
          </a:p>
          <a:p>
            <a:r>
              <a:rPr lang="ko-KR" altLang="en-US" baseline="0" smtClean="0"/>
              <a:t>바로 가기 구성 권장</a:t>
            </a:r>
            <a:endParaRPr lang="en-US" altLang="ko-KR" baseline="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7E03D-4441-40FD-BDA6-0E9AF45FA76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8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직사각형 3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8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A0A61-4125-4B59-A615-7641B46C01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58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이등변 삼각형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26B1C-7A9B-4795-8FA9-F2EA0848F6D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3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>
                <a:solidFill>
                  <a:srgbClr val="003F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슬라이드 번호 개체 틀 22"/>
          <p:cNvSpPr>
            <a:spLocks noGrp="1"/>
          </p:cNvSpPr>
          <p:nvPr>
            <p:ph type="sldNum" sz="quarter" idx="11"/>
          </p:nvPr>
        </p:nvSpPr>
        <p:spPr>
          <a:xfrm>
            <a:off x="8684568" y="6381328"/>
            <a:ext cx="45943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CC031-B3A1-4E37-9C94-184A8BFD54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9A1FB-855E-46BF-A380-7E5BEE06E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45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88D5B-8FBA-4053-8107-18C3F40DE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6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425B-DDE2-45ED-88A7-E7A10B3A85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95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7236296" y="6356350"/>
            <a:ext cx="145367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316F7-A53E-4064-BD59-14D5C83D5DF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 txBox="1">
            <a:spLocks/>
          </p:cNvSpPr>
          <p:nvPr userDrawn="1"/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defPPr>
              <a:defRPr lang="ko-KR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6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이등변 삼각형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071A1-2B58-49A8-8CFC-7D5959FA79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2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90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직선 연결선 12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이등변 삼각형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13819-30D2-491A-A42F-1D16376367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2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1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627099" y="6360141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F99E-38CD-4D19-A441-28F667EDF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날짜 개체 틀 13"/>
          <p:cNvSpPr>
            <a:spLocks noGrp="1"/>
          </p:cNvSpPr>
          <p:nvPr>
            <p:ph type="dt" sz="half" idx="13"/>
          </p:nvPr>
        </p:nvSpPr>
        <p:spPr>
          <a:xfrm>
            <a:off x="7092280" y="6381328"/>
            <a:ext cx="1453679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13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 smtClean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F7E0483-36A0-4C58-9B86-33D3D026A1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날짜 개체 틀 13"/>
          <p:cNvSpPr txBox="1">
            <a:spLocks/>
          </p:cNvSpPr>
          <p:nvPr/>
        </p:nvSpPr>
        <p:spPr>
          <a:xfrm>
            <a:off x="6931025" y="76200"/>
            <a:ext cx="22891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sz="1400"/>
          </a:p>
        </p:txBody>
      </p:sp>
      <p:sp>
        <p:nvSpPr>
          <p:cNvPr id="10" name="바닥글 개체 틀 2"/>
          <p:cNvSpPr txBox="1">
            <a:spLocks/>
          </p:cNvSpPr>
          <p:nvPr/>
        </p:nvSpPr>
        <p:spPr>
          <a:xfrm>
            <a:off x="6732240" y="6309320"/>
            <a:ext cx="1921024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/>
              <a:t>Kim Hye Kyung</a:t>
            </a:r>
            <a:endParaRPr lang="ko-KR" altLang="en-US" smtClean="0"/>
          </a:p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29" r:id="rId4"/>
    <p:sldLayoutId id="2147483930" r:id="rId5"/>
    <p:sldLayoutId id="2147483938" r:id="rId6"/>
    <p:sldLayoutId id="2147483939" r:id="rId7"/>
    <p:sldLayoutId id="2147483940" r:id="rId8"/>
    <p:sldLayoutId id="2147483941" r:id="rId9"/>
    <p:sldLayoutId id="2147483931" r:id="rId10"/>
    <p:sldLayoutId id="21474839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돋움" pitchFamily="50" charset="-127"/>
        </a:defRPr>
      </a:lvl9pPr>
    </p:titleStyle>
    <p:bodyStyle>
      <a:lvl1pPr marL="457200" indent="-45720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538" indent="-34290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50925" indent="-4572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1263" indent="-3429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+mj-lt"/>
        <a:buAutoNum type="arabicPeriod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\Java\jdk1.7.0_09\docs\api\index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Java Programming</a:t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2400" smtClean="0"/>
              <a:t>김 혜 경</a:t>
            </a:r>
          </a:p>
        </p:txBody>
      </p:sp>
    </p:spTree>
    <p:extLst>
      <p:ext uri="{BB962C8B-B14F-4D97-AF65-F5344CB8AC3E}">
        <p14:creationId xmlns:p14="http://schemas.microsoft.com/office/powerpoint/2010/main" val="21137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</a:t>
            </a:r>
            <a:r>
              <a:rPr lang="ko-KR" altLang="en-US"/>
              <a:t>문서 활용법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2666" y="1916832"/>
            <a:ext cx="7937669" cy="4209250"/>
            <a:chOff x="602667" y="1700808"/>
            <a:chExt cx="7937669" cy="42092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67" y="1700808"/>
              <a:ext cx="7937669" cy="420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1415553" y="2189808"/>
              <a:ext cx="1305037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package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436400" y="4005064"/>
              <a:ext cx="1911465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&amp; interface list</a:t>
              </a:r>
              <a:endParaRPr lang="ko-KR" altLang="en-US" sz="1400" smtClean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6012162" y="2698598"/>
              <a:ext cx="2385156" cy="432048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class  &amp; interface </a:t>
              </a:r>
              <a:r>
                <a:rPr lang="ko-KR" altLang="en-US" sz="1400" smtClean="0">
                  <a:solidFill>
                    <a:schemeClr val="tx1"/>
                  </a:solidFill>
                </a:rPr>
                <a:t>상세정보</a:t>
              </a:r>
            </a:p>
          </p:txBody>
        </p:sp>
      </p:grpSp>
      <p:sp>
        <p:nvSpPr>
          <p:cNvPr id="18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http://</a:t>
            </a:r>
            <a:r>
              <a:rPr lang="en-US" altLang="ko-KR" smtClean="0"/>
              <a:t>docs.oracle.com/javase/7/docs/api</a:t>
            </a:r>
            <a:r>
              <a:rPr lang="en-US" altLang="ko-KR"/>
              <a:t>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7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project[Web service]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0" y="1984519"/>
            <a:ext cx="1196625" cy="1184517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Clinet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admin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1979712" y="1586793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화면</a:t>
            </a:r>
          </a:p>
        </p:txBody>
      </p:sp>
      <p:sp>
        <p:nvSpPr>
          <p:cNvPr id="7" name="정오각형 6"/>
          <p:cNvSpPr/>
          <p:nvPr/>
        </p:nvSpPr>
        <p:spPr>
          <a:xfrm>
            <a:off x="2588905" y="2777984"/>
            <a:ext cx="2640545" cy="1318650"/>
          </a:xfrm>
          <a:prstGeom prst="pent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받음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 구분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요청에 맞는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</a:rPr>
              <a:t>로직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 실행 지시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ko-KR" altLang="en-US" sz="14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1273" y="3229481"/>
            <a:ext cx="1332148" cy="15556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해당 요청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로직을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처리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핵심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1883660" y="4732876"/>
            <a:ext cx="936104" cy="1008112"/>
          </a:xfrm>
          <a:prstGeom prst="snip1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출력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7992966" y="1480463"/>
            <a:ext cx="936104" cy="1008112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5" idx="6"/>
            <a:endCxn id="6" idx="2"/>
          </p:cNvCxnSpPr>
          <p:nvPr/>
        </p:nvCxnSpPr>
        <p:spPr>
          <a:xfrm flipV="1">
            <a:off x="1196625" y="2090849"/>
            <a:ext cx="783087" cy="485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  <a:endCxn id="7" idx="0"/>
          </p:cNvCxnSpPr>
          <p:nvPr/>
        </p:nvCxnSpPr>
        <p:spPr>
          <a:xfrm>
            <a:off x="2915816" y="2090849"/>
            <a:ext cx="993362" cy="687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9792" y="1586793"/>
            <a:ext cx="0" cy="25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699792" y="1715808"/>
            <a:ext cx="216024" cy="12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" idx="1"/>
          </p:cNvCxnSpPr>
          <p:nvPr/>
        </p:nvCxnSpPr>
        <p:spPr>
          <a:xfrm>
            <a:off x="5229450" y="3509030"/>
            <a:ext cx="671823" cy="498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7171851" y="2440621"/>
            <a:ext cx="794963" cy="229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7569333" y="2636912"/>
            <a:ext cx="927104" cy="2148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4866080" y="3853165"/>
            <a:ext cx="1008112" cy="35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9" idx="0"/>
          </p:cNvCxnSpPr>
          <p:nvPr/>
        </p:nvCxnSpPr>
        <p:spPr>
          <a:xfrm flipH="1">
            <a:off x="2819764" y="4096631"/>
            <a:ext cx="273442" cy="1140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" idx="2"/>
            <a:endCxn id="5" idx="4"/>
          </p:cNvCxnSpPr>
          <p:nvPr/>
        </p:nvCxnSpPr>
        <p:spPr>
          <a:xfrm flipH="1" flipV="1">
            <a:off x="598313" y="3169036"/>
            <a:ext cx="1285347" cy="2067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340133" y="205451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196625" y="191038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451223" y="3370808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05877" y="2967264"/>
            <a:ext cx="450050" cy="403544"/>
          </a:xfrm>
          <a:prstGeom prst="ellipse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524328" y="344962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5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355087" y="4139201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6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915816" y="4531104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7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08593" y="3805545"/>
            <a:ext cx="450050" cy="40354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8</a:t>
            </a:r>
            <a:endParaRPr lang="ko-KR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64289" y="3842168"/>
            <a:ext cx="1152127" cy="13947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DAO-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문장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059832" y="4110185"/>
            <a:ext cx="1944216" cy="2549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01273" y="2852936"/>
            <a:ext cx="1332148" cy="316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40340"/>
              </p:ext>
            </p:extLst>
          </p:nvPr>
        </p:nvGraphicFramePr>
        <p:xfrm>
          <a:off x="5004047" y="738783"/>
          <a:ext cx="39961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62"/>
                <a:gridCol w="1332062"/>
                <a:gridCol w="13320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860032" y="1124744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60032" y="1621860"/>
            <a:ext cx="4392488" cy="46204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691172" y="1183376"/>
            <a:ext cx="1663915" cy="2931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DTO VO Bean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1477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3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자바 소프트웨어 </a:t>
            </a:r>
            <a:r>
              <a:rPr lang="ko-KR" altLang="en-US" dirty="0">
                <a:solidFill>
                  <a:srgbClr val="FF0000"/>
                </a:solidFill>
              </a:rPr>
              <a:t>개발 </a:t>
            </a:r>
            <a:r>
              <a:rPr lang="en-US" altLang="ko-KR" dirty="0" smtClean="0">
                <a:solidFill>
                  <a:srgbClr val="FF0000"/>
                </a:solidFill>
              </a:rPr>
              <a:t>process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1800" dirty="0">
                <a:latin typeface="+mn-ea"/>
              </a:rPr>
              <a:t>그림 출처</a:t>
            </a:r>
            <a:endParaRPr lang="en-US" altLang="ko-KR" sz="1800" dirty="0">
              <a:latin typeface="+mn-ea"/>
            </a:endParaRPr>
          </a:p>
          <a:p>
            <a:pPr marL="274638" lvl="1" indent="0">
              <a:buNone/>
            </a:pPr>
            <a:r>
              <a:rPr lang="en-US" altLang="ko-KR" dirty="0">
                <a:latin typeface="+mn-ea"/>
              </a:rPr>
              <a:t>http://docs.oracle.com/javase/tutorial/getStarted/intro/definition.html</a:t>
            </a:r>
            <a:endParaRPr lang="ko-KR" altLang="en-US" dirty="0">
              <a:latin typeface="+mn-ea"/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55" y="3051877"/>
            <a:ext cx="6981825" cy="223224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502151" y="2591498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javac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MyProgram.java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72352" y="2558030"/>
            <a:ext cx="2952328" cy="5760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&gt;java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MyProgram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1340768"/>
            <a:ext cx="3816424" cy="11521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컴파일 단계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-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기계가 인식할 수 있는 언어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로 변환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5343" y="1998186"/>
            <a:ext cx="1800200" cy="50405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실행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42855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13687" y="4797152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055423" y="5229200"/>
            <a:ext cx="2880320" cy="72008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err="1" smtClean="0">
                <a:solidFill>
                  <a:schemeClr val="tx1"/>
                </a:solidFill>
                <a:latin typeface="+mn-ea"/>
              </a:rPr>
              <a:t>MyProgram.class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만으로 실행</a:t>
            </a:r>
          </a:p>
        </p:txBody>
      </p:sp>
    </p:spTree>
    <p:extLst>
      <p:ext uri="{BB962C8B-B14F-4D97-AF65-F5344CB8AC3E}">
        <p14:creationId xmlns:p14="http://schemas.microsoft.com/office/powerpoint/2010/main" val="6743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Platform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Java Platform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구성 요소</a:t>
            </a:r>
            <a:endParaRPr lang="en-US" altLang="ko-KR" dirty="0"/>
          </a:p>
          <a:p>
            <a:pPr lvl="1"/>
            <a:r>
              <a:rPr lang="en-US" altLang="ko-KR" dirty="0" smtClean="0"/>
              <a:t>Java Virtual Machine[JVM]</a:t>
            </a:r>
          </a:p>
          <a:p>
            <a:pPr lvl="1"/>
            <a:r>
              <a:rPr lang="it-IT" altLang="ko-KR" dirty="0"/>
              <a:t>Java Application </a:t>
            </a:r>
            <a:r>
              <a:rPr lang="it-IT" altLang="ko-KR" dirty="0" smtClean="0"/>
              <a:t>Programming </a:t>
            </a:r>
            <a:r>
              <a:rPr lang="it-IT" altLang="ko-KR" dirty="0"/>
              <a:t>Interface (API</a:t>
            </a:r>
            <a:r>
              <a:rPr lang="it-IT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92896"/>
            <a:ext cx="4176464" cy="20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03300" y="4797152"/>
            <a:ext cx="7776864" cy="144780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Platform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이란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플랫폼은 프로그램이 실행되는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하드웨어나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소프트웨어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환경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운영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체제 및 기본 하드웨어의 조합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51920" y="332656"/>
            <a:ext cx="4728244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개발 환경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종속적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자바 언어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: OS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무관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(platform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에 독립적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04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JVM</a:t>
            </a:r>
            <a:r>
              <a:rPr lang="ko-KR" altLang="en-US"/>
              <a:t>의 메모리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Method Area(Class Area)</a:t>
            </a: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클래스 내용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(Byte code)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적재되는 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byte</a:t>
            </a:r>
            <a:r>
              <a:rPr lang="ko-KR" altLang="en-US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code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인식되어야만 실행 가능이기 때문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tatic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객체 생성 없이 사용 가능한 유일한 변수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</a:rPr>
              <a:t> 및 상수가 적재되는 영역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Stack Area</a:t>
            </a:r>
          </a:p>
          <a:p>
            <a:pPr lvl="1"/>
            <a:r>
              <a:rPr lang="ko-KR" altLang="en-US" dirty="0" err="1" smtClean="0">
                <a:latin typeface="+mn-ea"/>
              </a:rPr>
              <a:t>메소드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실행 공간</a:t>
            </a:r>
            <a:r>
              <a:rPr lang="en-US" altLang="ko-KR" dirty="0" smtClean="0">
                <a:latin typeface="+mn-ea"/>
              </a:rPr>
              <a:t>(Method Frame)</a:t>
            </a:r>
            <a:r>
              <a:rPr lang="ko-KR" altLang="en-US" dirty="0" smtClean="0">
                <a:latin typeface="+mn-ea"/>
              </a:rPr>
              <a:t>이 적재되는 영역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로컬 변수들 저장 공간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Heap Area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  <a:latin typeface="+mn-ea"/>
              </a:rPr>
              <a:t>생성된 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(instance)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적재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저장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)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되는 영역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GC</a:t>
            </a: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가 메모리 관리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>
                <a:latin typeface="+mn-ea"/>
              </a:rPr>
              <a:pPr>
                <a:defRPr/>
              </a:pPr>
              <a:t>13</a:t>
            </a:fld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886650"/>
            <a:ext cx="7489209" cy="1802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Runtime Memory Area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3608" y="5261724"/>
            <a:ext cx="1447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Method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43169" y="5328900"/>
            <a:ext cx="2971800" cy="1052756"/>
          </a:xfrm>
          <a:prstGeom prst="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Heap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57596" y="5347950"/>
            <a:ext cx="1447800" cy="105275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Stack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Area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60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70104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개발환경구축 </a:t>
            </a:r>
            <a:r>
              <a:rPr lang="en-US" altLang="ko-KR"/>
              <a:t>-</a:t>
            </a:r>
            <a:r>
              <a:rPr lang="en-US" altLang="ko-KR" smtClean="0"/>
              <a:t> Eclipse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latin typeface="+mn-ea"/>
              </a:rPr>
              <a:t>http://</a:t>
            </a:r>
            <a:r>
              <a:rPr lang="en-US" altLang="ko-KR" err="1">
                <a:latin typeface="+mn-ea"/>
              </a:rPr>
              <a:t>www.eclipse.org</a:t>
            </a:r>
            <a:r>
              <a:rPr lang="en-US" altLang="ko-KR">
                <a:latin typeface="+mn-ea"/>
              </a:rPr>
              <a:t>/downloads/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39887" y="3456484"/>
            <a:ext cx="6858000" cy="53679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5696" y="1916832"/>
            <a:ext cx="864096" cy="39278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2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언어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27584" y="4149080"/>
            <a:ext cx="7632848" cy="208823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 언어의 장점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장</a:t>
            </a:r>
            <a:r>
              <a:rPr lang="ko-KR" altLang="en-US"/>
              <a:t>점</a:t>
            </a:r>
            <a:endParaRPr lang="en-US" altLang="ko-KR" smtClean="0"/>
          </a:p>
          <a:p>
            <a:pPr lvl="1"/>
            <a:r>
              <a:rPr lang="ko-KR" altLang="en-US" err="1" smtClean="0"/>
              <a:t>재사용성</a:t>
            </a:r>
            <a:endParaRPr lang="en-US" altLang="ko-KR" smtClean="0"/>
          </a:p>
          <a:p>
            <a:pPr lvl="1"/>
            <a:r>
              <a:rPr lang="ko-KR" altLang="en-US" smtClean="0"/>
              <a:t>유지보수 </a:t>
            </a:r>
            <a:r>
              <a:rPr lang="en-US" altLang="ko-KR" smtClean="0"/>
              <a:t>&amp; </a:t>
            </a:r>
            <a:r>
              <a:rPr lang="ko-KR" altLang="en-US" smtClean="0"/>
              <a:t>확장성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거시적인 관점에서의 장점</a:t>
            </a:r>
            <a:endParaRPr lang="en-US" altLang="ko-KR" smtClean="0"/>
          </a:p>
          <a:p>
            <a:pPr lvl="1"/>
            <a:r>
              <a:rPr lang="ko-KR" altLang="en-US" smtClean="0"/>
              <a:t>프로그램 개발과 유지보수 시간 및 비용 절감 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pic>
        <p:nvPicPr>
          <p:cNvPr id="5" name="Picture 3" descr="C:\Users\khk\AppData\Local\Microsoft\Windows\Temporary Internet Files\Content.IE5\BD43X8R4\MC9004421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31640" y="5733256"/>
            <a:ext cx="1800200" cy="504056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아파트 설계도</a:t>
            </a:r>
          </a:p>
        </p:txBody>
      </p:sp>
      <p:pic>
        <p:nvPicPr>
          <p:cNvPr id="205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81" y="2780928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27714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Program Files\Microsoft Office\MEDIA\CAGCAT10\j020546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28457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475656" y="6237312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96136" y="6237311"/>
            <a:ext cx="1440160" cy="40074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23140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무형의 </a:t>
            </a:r>
            <a:r>
              <a:rPr lang="ko-KR" altLang="en-US" dirty="0" err="1" smtClean="0"/>
              <a:t>모든것들</a:t>
            </a:r>
            <a:r>
              <a:rPr lang="ko-KR" altLang="en-US" dirty="0" smtClean="0"/>
              <a:t> 의미</a:t>
            </a:r>
            <a:endParaRPr lang="en-US" altLang="ko-KR" dirty="0" smtClean="0"/>
          </a:p>
          <a:p>
            <a:r>
              <a:rPr lang="ko-KR" altLang="en-US" dirty="0" smtClean="0"/>
              <a:t>속성과 행위로 구성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Attribute(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 </a:t>
            </a:r>
            <a:r>
              <a:rPr lang="en-US" altLang="ko-KR" dirty="0"/>
              <a:t>:  </a:t>
            </a:r>
            <a:r>
              <a:rPr lang="ko-KR" altLang="en-US" dirty="0" smtClean="0"/>
              <a:t>객체</a:t>
            </a:r>
            <a:r>
              <a:rPr lang="ko-KR" altLang="en-US" dirty="0"/>
              <a:t>의</a:t>
            </a:r>
            <a:r>
              <a:rPr lang="ko-KR" altLang="en-US" dirty="0" smtClean="0"/>
              <a:t>의 </a:t>
            </a:r>
            <a:r>
              <a:rPr lang="ko-KR" altLang="en-US" dirty="0"/>
              <a:t>고유한 데이터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2"/>
            <a:r>
              <a:rPr lang="en-US" altLang="ko-KR" dirty="0" smtClean="0"/>
              <a:t>Behavior(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ko-KR" altLang="en-US" dirty="0"/>
              <a:t>고유한 동작</a:t>
            </a:r>
            <a:r>
              <a:rPr lang="en-US" altLang="ko-KR" dirty="0"/>
              <a:t>, </a:t>
            </a:r>
            <a:r>
              <a:rPr lang="ko-KR" altLang="en-US" dirty="0"/>
              <a:t>행위</a:t>
            </a:r>
            <a:r>
              <a:rPr lang="en-US" altLang="ko-KR" dirty="0"/>
              <a:t>,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r>
              <a:rPr lang="ko-KR" altLang="en-US" dirty="0" smtClean="0"/>
              <a:t>객체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물리적 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현실 세계에서 보고 만질 수 있는 것</a:t>
            </a:r>
            <a:endParaRPr lang="en-US" altLang="ko-KR" dirty="0" smtClean="0"/>
          </a:p>
          <a:p>
            <a:pPr lvl="2"/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 자동차</a:t>
            </a:r>
            <a:r>
              <a:rPr lang="en-US" altLang="ko-KR" dirty="0"/>
              <a:t>, 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 의자</a:t>
            </a:r>
            <a:r>
              <a:rPr lang="en-US" altLang="ko-KR" dirty="0"/>
              <a:t>, </a:t>
            </a:r>
            <a:r>
              <a:rPr lang="ko-KR" altLang="en-US" dirty="0"/>
              <a:t>꽃 </a:t>
            </a:r>
            <a:r>
              <a:rPr lang="ko-KR" altLang="en-US" dirty="0" smtClean="0"/>
              <a:t>등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개념적 객체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무형의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비행경로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날씨 </a:t>
            </a:r>
            <a:r>
              <a:rPr lang="ko-KR" altLang="en-US" dirty="0" err="1" smtClean="0"/>
              <a:t>정보등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45" y="4077072"/>
            <a:ext cx="1353511" cy="217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860032" y="5091397"/>
            <a:ext cx="3012311" cy="107434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성별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이름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나이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,.....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먹다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달리다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화내다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키가 작다 크다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15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객체의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12870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96260" y="1287979"/>
            <a:ext cx="1588818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설계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919485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rgbClr val="002060"/>
                </a:solidFill>
              </a:rPr>
              <a:t>메소드</a:t>
            </a:r>
            <a:endParaRPr lang="ko-KR" alt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19485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002060"/>
                </a:solidFill>
              </a:rPr>
              <a:t>변수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93873" y="4119452"/>
            <a:ext cx="4234055" cy="21590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21851" y="3817604"/>
            <a:ext cx="3195310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</a:t>
            </a:r>
            <a:r>
              <a:rPr lang="ko-KR" altLang="en-US" sz="1400">
                <a:solidFill>
                  <a:schemeClr val="tx1"/>
                </a:solidFill>
              </a:rPr>
              <a:t>람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90726" y="5233074"/>
            <a:ext cx="3657559" cy="82942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해마다 </a:t>
            </a:r>
            <a:r>
              <a:rPr lang="ko-KR" altLang="en-US" sz="1400" err="1" smtClean="0">
                <a:solidFill>
                  <a:schemeClr val="tx1"/>
                </a:solidFill>
              </a:rPr>
              <a:t>한살의</a:t>
            </a:r>
            <a:r>
              <a:rPr lang="ko-KR" altLang="en-US" sz="1400" smtClean="0">
                <a:solidFill>
                  <a:schemeClr val="tx1"/>
                </a:solidFill>
              </a:rPr>
              <a:t> 나이를 더 먹다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이사를 가서 주소지가 변경되다</a:t>
            </a:r>
            <a:r>
              <a:rPr lang="en-US" altLang="ko-KR" sz="1400" smtClean="0">
                <a:solidFill>
                  <a:schemeClr val="tx1"/>
                </a:solidFill>
              </a:rPr>
              <a:t>...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90726" y="4522227"/>
            <a:ext cx="3657559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이름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나이</a:t>
            </a:r>
            <a:r>
              <a:rPr lang="en-US" altLang="ko-KR" sz="1400" smtClean="0">
                <a:solidFill>
                  <a:schemeClr val="tx1"/>
                </a:solidFill>
              </a:rPr>
              <a:t>,  </a:t>
            </a:r>
            <a:r>
              <a:rPr lang="ko-KR" altLang="en-US" sz="1400" smtClean="0">
                <a:solidFill>
                  <a:schemeClr val="tx1"/>
                </a:solidFill>
              </a:rPr>
              <a:t>주소</a:t>
            </a:r>
            <a:r>
              <a:rPr lang="en-US" altLang="ko-KR" sz="1400" smtClean="0">
                <a:solidFill>
                  <a:schemeClr val="tx1"/>
                </a:solidFill>
              </a:rPr>
              <a:t>...  </a:t>
            </a:r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94985" y="1600713"/>
            <a:ext cx="2217910" cy="187220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89987" y="1287979"/>
            <a:ext cx="1765592" cy="519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객체의 구조 분석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01600" y="2703450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동적인 행동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01600" y="1992602"/>
            <a:ext cx="1942367" cy="45466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정적인 속성</a:t>
            </a:r>
          </a:p>
        </p:txBody>
      </p:sp>
      <p:cxnSp>
        <p:nvCxnSpPr>
          <p:cNvPr id="9" name="직선 화살표 연결선 8"/>
          <p:cNvCxnSpPr>
            <a:stCxn id="21" idx="3"/>
          </p:cNvCxnSpPr>
          <p:nvPr/>
        </p:nvCxnSpPr>
        <p:spPr>
          <a:xfrm flipV="1">
            <a:off x="4143967" y="2219934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4143967" y="2930782"/>
            <a:ext cx="775518" cy="1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272255" y="2219935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296367" y="2930781"/>
            <a:ext cx="77551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클래스와 </a:t>
            </a:r>
            <a:r>
              <a:rPr lang="ko-KR" altLang="en-US" smtClean="0"/>
              <a:t>객체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4802" y="2339800"/>
            <a:ext cx="373768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mtClean="0">
                <a:solidFill>
                  <a:schemeClr val="tx1"/>
                </a:solidFill>
              </a:rPr>
              <a:t>1. o</a:t>
            </a:r>
            <a:r>
              <a:rPr lang="en-US" altLang="ko-KR" smtClean="0"/>
              <a:t>bject  </a:t>
            </a:r>
            <a:r>
              <a:rPr lang="ko-KR" altLang="en-US"/>
              <a:t>즉 </a:t>
            </a:r>
            <a:r>
              <a:rPr lang="en-US" altLang="ko-KR"/>
              <a:t>instance</a:t>
            </a:r>
            <a:r>
              <a:rPr lang="ko-KR" altLang="en-US"/>
              <a:t>를 생성하기 위한 방법</a:t>
            </a:r>
            <a:r>
              <a:rPr lang="en-US" altLang="ko-KR"/>
              <a:t>,</a:t>
            </a:r>
            <a:r>
              <a:rPr lang="ko-KR" altLang="en-US"/>
              <a:t>틀</a:t>
            </a:r>
            <a:r>
              <a:rPr lang="en-US" altLang="ko-KR"/>
              <a:t>,</a:t>
            </a:r>
            <a:r>
              <a:rPr lang="ko-KR" altLang="en-US"/>
              <a:t>청사진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건물로 </a:t>
            </a:r>
            <a:r>
              <a:rPr lang="ko-KR" altLang="en-US"/>
              <a:t>비교시 건물은 </a:t>
            </a:r>
            <a:r>
              <a:rPr lang="en-US" altLang="ko-KR"/>
              <a:t>object, </a:t>
            </a:r>
            <a:r>
              <a:rPr lang="ko-KR" altLang="en-US"/>
              <a:t>설계도는 </a:t>
            </a:r>
            <a:r>
              <a:rPr lang="en-US" altLang="ko-KR"/>
              <a:t>class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변수와 </a:t>
            </a:r>
            <a:r>
              <a:rPr lang="ko-KR" altLang="en-US"/>
              <a:t>메소드로 이루어짐</a:t>
            </a:r>
          </a:p>
          <a:p>
            <a:pPr>
              <a:lnSpc>
                <a:spcPct val="90000"/>
              </a:lnSpc>
            </a:pPr>
            <a:endParaRPr lang="en-US" altLang="ko-KR" smtClean="0"/>
          </a:p>
          <a:p>
            <a:pPr>
              <a:lnSpc>
                <a:spcPct val="90000"/>
              </a:lnSpc>
            </a:pPr>
            <a:r>
              <a:rPr lang="en-US" altLang="ko-KR" smtClean="0"/>
              <a:t>4. </a:t>
            </a:r>
            <a:r>
              <a:rPr lang="ko-KR" altLang="en-US" smtClean="0"/>
              <a:t>물리적으로  </a:t>
            </a:r>
            <a:r>
              <a:rPr lang="ko-KR" altLang="en-US"/>
              <a:t>파일로 존재</a:t>
            </a:r>
          </a:p>
          <a:p>
            <a:pPr>
              <a:lnSpc>
                <a:spcPct val="90000"/>
              </a:lnSpc>
            </a:pPr>
            <a:endParaRPr lang="en-US" altLang="ko-KR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35208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</a:t>
            </a:r>
            <a:r>
              <a:rPr lang="ko-KR" altLang="en-US" dirty="0">
                <a:solidFill>
                  <a:schemeClr val="tx1"/>
                </a:solidFill>
              </a:rPr>
              <a:t>스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41742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363647" y="2100223"/>
            <a:ext cx="0" cy="239577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953434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112324" y="2342302"/>
            <a:ext cx="3682219" cy="362376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C00000"/>
                </a:solidFill>
              </a:rPr>
              <a:t>객체 </a:t>
            </a:r>
            <a:r>
              <a:rPr lang="ko-KR" altLang="en-US" b="1" dirty="0">
                <a:solidFill>
                  <a:srgbClr val="C00000"/>
                </a:solidFill>
              </a:rPr>
              <a:t>생성 과정으로 만들어진 대상을 </a:t>
            </a:r>
            <a:r>
              <a:rPr lang="en-US" altLang="ko-KR" b="1" dirty="0">
                <a:solidFill>
                  <a:srgbClr val="C00000"/>
                </a:solidFill>
              </a:rPr>
              <a:t>Instance(</a:t>
            </a:r>
            <a:r>
              <a:rPr lang="ko-KR" altLang="en-US" b="1" dirty="0" err="1">
                <a:solidFill>
                  <a:srgbClr val="C00000"/>
                </a:solidFill>
              </a:rPr>
              <a:t>인스턴스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r>
              <a:rPr lang="ko-KR" altLang="en-US" b="1" dirty="0">
                <a:solidFill>
                  <a:srgbClr val="C00000"/>
                </a:solidFill>
              </a:rPr>
              <a:t>라고 </a:t>
            </a:r>
            <a:r>
              <a:rPr lang="ko-KR" altLang="en-US" b="1" dirty="0" smtClean="0">
                <a:solidFill>
                  <a:srgbClr val="C00000"/>
                </a:solidFill>
              </a:rPr>
              <a:t>부름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o</a:t>
            </a:r>
            <a:r>
              <a:rPr lang="en-US" altLang="ko-KR" dirty="0" smtClean="0"/>
              <a:t>bject</a:t>
            </a:r>
            <a:r>
              <a:rPr lang="ko-KR" altLang="en-US" dirty="0"/>
              <a:t>와 </a:t>
            </a:r>
            <a:r>
              <a:rPr lang="en-US" altLang="ko-KR" dirty="0"/>
              <a:t>Instance</a:t>
            </a:r>
            <a:r>
              <a:rPr lang="ko-KR" altLang="en-US" dirty="0"/>
              <a:t>는 같은 의미로 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하나의 </a:t>
            </a:r>
            <a:r>
              <a:rPr lang="ko-KR" altLang="en-US" dirty="0"/>
              <a:t>클래스로부터 다수의 </a:t>
            </a:r>
            <a:r>
              <a:rPr lang="ko-KR" altLang="en-US" dirty="0" smtClean="0"/>
              <a:t>      객체 </a:t>
            </a:r>
            <a:r>
              <a:rPr lang="ko-KR" altLang="en-US" dirty="0"/>
              <a:t>생성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8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part1 : </a:t>
            </a:r>
            <a:r>
              <a:rPr lang="ko-KR" altLang="en-US" smtClean="0"/>
              <a:t>자바 특징</a:t>
            </a:r>
          </a:p>
        </p:txBody>
      </p:sp>
    </p:spTree>
    <p:extLst>
      <p:ext uri="{BB962C8B-B14F-4D97-AF65-F5344CB8AC3E}">
        <p14:creationId xmlns:p14="http://schemas.microsoft.com/office/powerpoint/2010/main" val="14971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part2 - </a:t>
            </a:r>
            <a:r>
              <a:rPr lang="ko-KR" altLang="en-US" smtClean="0"/>
              <a:t>자바 기본 문법 </a:t>
            </a:r>
            <a:r>
              <a:rPr lang="en-US" altLang="ko-KR" smtClean="0"/>
              <a:t>1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549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타입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드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2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클래스 문법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930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클래스 작성법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소스 파일 레이아웃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0636" y="2139494"/>
            <a:ext cx="2620324" cy="455969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package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0636" y="2625289"/>
            <a:ext cx="2620324" cy="35794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mport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선언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0636" y="2983230"/>
            <a:ext cx="2620324" cy="3038058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class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Xxx{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변수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  <a:latin typeface="+mn-ea"/>
              </a:rPr>
              <a:t>생성자</a:t>
            </a:r>
            <a:endParaRPr lang="en-US" altLang="ko-KR" b="1" dirty="0" smtClean="0">
              <a:solidFill>
                <a:srgbClr val="C0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   static{}</a:t>
            </a:r>
          </a:p>
          <a:p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6413" y="2182812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 or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4" name="직선 연결선 13"/>
          <p:cNvCxnSpPr>
            <a:stCxn id="7" idx="3"/>
            <a:endCxn id="10" idx="1"/>
          </p:cNvCxnSpPr>
          <p:nvPr/>
        </p:nvCxnSpPr>
        <p:spPr>
          <a:xfrm flipV="1">
            <a:off x="3030960" y="2367478"/>
            <a:ext cx="20545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6410" y="2613898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+mn-ea"/>
                <a:ea typeface="+mn-ea"/>
              </a:rPr>
              <a:t>0~*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8" name="직선 연결선 17"/>
          <p:cNvCxnSpPr>
            <a:stCxn id="8" idx="3"/>
            <a:endCxn id="17" idx="1"/>
          </p:cNvCxnSpPr>
          <p:nvPr/>
        </p:nvCxnSpPr>
        <p:spPr>
          <a:xfrm flipV="1">
            <a:off x="3030960" y="2798564"/>
            <a:ext cx="205450" cy="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6413" y="4317593"/>
            <a:ext cx="90354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+mn-ea"/>
                <a:ea typeface="+mn-ea"/>
              </a:rPr>
              <a:t>1~*</a:t>
            </a:r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>
            <a:stCxn id="9" idx="3"/>
            <a:endCxn id="20" idx="1"/>
          </p:cNvCxnSpPr>
          <p:nvPr/>
        </p:nvCxnSpPr>
        <p:spPr>
          <a:xfrm>
            <a:off x="3030960" y="4502259"/>
            <a:ext cx="205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90403" y="1608873"/>
            <a:ext cx="1524496" cy="53062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Xxx.java</a:t>
            </a:r>
            <a:endParaRPr lang="ko-KR" altLang="en-US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392488" cy="4142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777935" y="3545980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77935" y="4061891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essential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77935" y="4653136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63391" y="5157192"/>
            <a:ext cx="1033362" cy="30521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option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361694" y="1128951"/>
            <a:ext cx="4464496" cy="571857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BizClass pca = new BizClass();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254" y="1072663"/>
            <a:ext cx="2135387" cy="62814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0112" y="503617"/>
            <a:ext cx="3456384" cy="6281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* :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아스타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all,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…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에스터리스트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991" y="3350047"/>
            <a:ext cx="3796703" cy="29113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함수란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C or Java Script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함수 자체가 독립적으로 개발 가능한 언어의 기능을 지칭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?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처럼 반드시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영역 내에만 개발 가능한 기능을 지칭</a:t>
            </a:r>
          </a:p>
        </p:txBody>
      </p:sp>
    </p:spTree>
    <p:extLst>
      <p:ext uri="{BB962C8B-B14F-4D97-AF65-F5344CB8AC3E}">
        <p14:creationId xmlns:p14="http://schemas.microsoft.com/office/powerpoint/2010/main" val="41107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작성문법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package</a:t>
            </a:r>
            <a:r>
              <a:rPr lang="en-US" altLang="ko-KR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super.sub;]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import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외부</a:t>
            </a:r>
            <a:r>
              <a:rPr lang="en-US" altLang="ko-KR" smtClean="0">
                <a:latin typeface="+mn-ea"/>
              </a:rPr>
              <a:t>package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.class</a:t>
            </a:r>
            <a:r>
              <a:rPr lang="ko-KR" altLang="en-US" smtClean="0">
                <a:latin typeface="+mn-ea"/>
              </a:rPr>
              <a:t>명</a:t>
            </a:r>
            <a:r>
              <a:rPr lang="en-US" altLang="ko-KR" smtClean="0">
                <a:latin typeface="+mn-ea"/>
              </a:rPr>
              <a:t>;]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mtClean="0">
                <a:latin typeface="+mn-ea"/>
              </a:rPr>
              <a:t>][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mtClean="0">
                <a:latin typeface="+mn-ea"/>
              </a:rPr>
              <a:t>]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class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SuperClassName]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implements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interface1, interface2,...] {</a:t>
            </a:r>
          </a:p>
          <a:p>
            <a:pPr>
              <a:buNone/>
            </a:pPr>
            <a:r>
              <a:rPr lang="en-US" altLang="ko-KR">
                <a:latin typeface="+mn-ea"/>
              </a:rPr>
              <a:t> </a:t>
            </a:r>
            <a:r>
              <a:rPr lang="en-US" altLang="ko-KR" smtClean="0">
                <a:latin typeface="+mn-ea"/>
              </a:rPr>
              <a:t>    </a:t>
            </a:r>
            <a:r>
              <a:rPr lang="en-US" altLang="ko-KR" sz="1800" smtClean="0">
                <a:latin typeface="+mn-ea"/>
              </a:rPr>
              <a:t>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 smtClean="0">
                <a:latin typeface="+mn-ea"/>
              </a:rPr>
              <a:t>] type variableName [=</a:t>
            </a:r>
            <a:r>
              <a:rPr lang="ko-KR" altLang="en-US" sz="1800" smtClean="0">
                <a:latin typeface="+mn-ea"/>
              </a:rPr>
              <a:t>초기데이터</a:t>
            </a:r>
            <a:r>
              <a:rPr lang="en-US" altLang="ko-KR" sz="1800" smtClean="0">
                <a:latin typeface="+mn-ea"/>
              </a:rPr>
              <a:t>];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</a:t>
            </a:r>
            <a:r>
              <a:rPr lang="en-US" altLang="ko-KR" sz="1800" smtClean="0">
                <a:latin typeface="+mn-ea"/>
              </a:rPr>
              <a:t> [</a:t>
            </a:r>
            <a:r>
              <a:rPr lang="en-US" altLang="ko-KR" sz="1800" b="1" smtClean="0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 smtClean="0">
                <a:latin typeface="+mn-ea"/>
              </a:rPr>
              <a:t>] constructor([argument_lists]){}</a:t>
            </a:r>
          </a:p>
          <a:p>
            <a:pPr>
              <a:buNone/>
            </a:pPr>
            <a:r>
              <a:rPr lang="en-US" altLang="ko-KR" sz="1800">
                <a:latin typeface="+mn-ea"/>
              </a:rPr>
              <a:t>	 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accessModifier</a:t>
            </a:r>
            <a:r>
              <a:rPr lang="en-US" altLang="ko-KR" sz="1800">
                <a:latin typeface="+mn-ea"/>
              </a:rPr>
              <a:t>][</a:t>
            </a:r>
            <a:r>
              <a:rPr lang="en-US" altLang="ko-KR" sz="1800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 sz="1800">
                <a:latin typeface="+mn-ea"/>
              </a:rPr>
              <a:t>] </a:t>
            </a:r>
            <a:r>
              <a:rPr lang="en-US" altLang="ko-KR" sz="1800" smtClean="0">
                <a:latin typeface="+mn-ea"/>
              </a:rPr>
              <a:t>returnType 							   methodName([argument_lists]){ }  </a:t>
            </a:r>
            <a:endParaRPr lang="en-US" altLang="ko-KR" sz="1800">
              <a:latin typeface="+mn-ea"/>
            </a:endParaRPr>
          </a:p>
          <a:p>
            <a:pPr>
              <a:buNone/>
            </a:pPr>
            <a:r>
              <a:rPr lang="en-US" altLang="ko-KR" smtClean="0">
                <a:latin typeface="+mn-ea"/>
              </a:rPr>
              <a:t> 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5157192"/>
            <a:ext cx="74676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b="1">
                <a:solidFill>
                  <a:srgbClr val="0070C0"/>
                </a:solidFill>
                <a:latin typeface="+mn-ea"/>
              </a:rPr>
              <a:t>accessModifier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public, protected, (default), private</a:t>
            </a:r>
          </a:p>
          <a:p>
            <a:pPr>
              <a:buNone/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 * class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선언구에는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default</a:t>
            </a: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만 적용 가능</a:t>
            </a:r>
            <a:endParaRPr lang="en-US" altLang="ko-KR" b="1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userModifier : </a:t>
            </a: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final, abstract, static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제어자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05229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제어자</a:t>
            </a:r>
            <a:r>
              <a:rPr lang="en-US" altLang="ko-KR" dirty="0" smtClean="0">
                <a:solidFill>
                  <a:schemeClr val="tx1"/>
                </a:solidFill>
              </a:rPr>
              <a:t>[modifier]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3" y="3717032"/>
            <a:ext cx="3947008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접근 제어자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altLang="ko-KR" smtClean="0"/>
              <a:t>class, </a:t>
            </a:r>
            <a:r>
              <a:rPr lang="ko-KR" altLang="en-US"/>
              <a:t> </a:t>
            </a:r>
            <a:r>
              <a:rPr lang="ko-KR" altLang="en-US" smtClean="0"/>
              <a:t>변수</a:t>
            </a:r>
            <a:r>
              <a:rPr lang="en-US" altLang="ko-KR" smtClean="0"/>
              <a:t>,  </a:t>
            </a:r>
            <a:r>
              <a:rPr lang="ko-KR" altLang="en-US" smtClean="0"/>
              <a:t>생성자</a:t>
            </a:r>
            <a:r>
              <a:rPr lang="en-US" altLang="ko-KR" smtClean="0"/>
              <a:t>, </a:t>
            </a:r>
            <a:r>
              <a:rPr lang="ko-KR" altLang="en-US" smtClean="0"/>
              <a:t>메소드 접근 범위 제한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필수 및 중복 선언 불가</a:t>
            </a:r>
            <a:endParaRPr lang="en-US" altLang="ko-KR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ko-KR" altLang="en-US" smtClean="0"/>
              <a:t>종류</a:t>
            </a:r>
            <a:endParaRPr lang="en-US" altLang="ko-KR" smtClean="0"/>
          </a:p>
          <a:p>
            <a:pPr lvl="1">
              <a:lnSpc>
                <a:spcPct val="90000"/>
              </a:lnSpc>
            </a:pPr>
            <a:r>
              <a:rPr lang="en-US" altLang="ko-KR" smtClean="0"/>
              <a:t>public/protected/default/private</a:t>
            </a:r>
          </a:p>
          <a:p>
            <a:pPr lvl="1">
              <a:lnSpc>
                <a:spcPct val="90000"/>
              </a:lnSpc>
            </a:pPr>
            <a:endParaRPr lang="en-US" altLang="ko-KR" smtClean="0"/>
          </a:p>
          <a:p>
            <a:pPr lvl="1">
              <a:lnSpc>
                <a:spcPct val="90000"/>
              </a:lnSpc>
            </a:pPr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44724" y="3717032"/>
            <a:ext cx="3888432" cy="25901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기타 제어자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mtClean="0">
                <a:solidFill>
                  <a:schemeClr val="tx1"/>
                </a:solidFill>
              </a:rPr>
              <a:t>class, </a:t>
            </a:r>
            <a:r>
              <a:rPr lang="ko-KR" altLang="en-US" smtClean="0">
                <a:solidFill>
                  <a:schemeClr val="tx1"/>
                </a:solidFill>
              </a:rPr>
              <a:t>변수</a:t>
            </a:r>
            <a:r>
              <a:rPr lang="en-US" altLang="ko-KR" smtClean="0">
                <a:solidFill>
                  <a:schemeClr val="tx1"/>
                </a:solidFill>
              </a:rPr>
              <a:t>,  </a:t>
            </a:r>
            <a:r>
              <a:rPr lang="ko-KR" altLang="en-US" smtClean="0">
                <a:solidFill>
                  <a:schemeClr val="tx1"/>
                </a:solidFill>
              </a:rPr>
              <a:t>메소드</a:t>
            </a:r>
            <a:r>
              <a:rPr lang="en-US" altLang="ko-KR" smtClean="0">
                <a:solidFill>
                  <a:schemeClr val="tx1"/>
                </a:solidFill>
              </a:rPr>
              <a:t>, static </a:t>
            </a:r>
            <a:r>
              <a:rPr lang="ko-KR" altLang="en-US" smtClean="0">
                <a:solidFill>
                  <a:schemeClr val="tx1"/>
                </a:solidFill>
              </a:rPr>
              <a:t>블록에 사용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필요에 따라 사용되는 옵션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중복 선언 가능</a:t>
            </a:r>
            <a:endParaRPr lang="en-US" altLang="ko-KR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solidFill>
                  <a:schemeClr val="tx1"/>
                </a:solidFill>
              </a:rPr>
              <a:t>종류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static/final/abstract..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</p:cNvCxnSpPr>
          <p:nvPr/>
        </p:nvCxnSpPr>
        <p:spPr>
          <a:xfrm rot="16200000" flipH="1">
            <a:off x="5028274" y="1652475"/>
            <a:ext cx="837004" cy="156281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</p:cNvCxnSpPr>
          <p:nvPr/>
        </p:nvCxnSpPr>
        <p:spPr>
          <a:xfrm rot="5400000">
            <a:off x="3445341" y="1629873"/>
            <a:ext cx="834521" cy="160553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1285695" y="2498591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Access 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접근 제한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892229" y="2501076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 Modifier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기타 </a:t>
            </a:r>
            <a:r>
              <a:rPr lang="ko-KR" altLang="en-US" dirty="0" err="1" smtClean="0">
                <a:solidFill>
                  <a:schemeClr val="tx1"/>
                </a:solidFill>
              </a:rPr>
              <a:t>제한자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414134" y="3201209"/>
            <a:ext cx="4343" cy="51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7003921" y="3203694"/>
            <a:ext cx="0" cy="51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9" y="4077072"/>
            <a:ext cx="4251460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0882"/>
            <a:ext cx="3926845" cy="18483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2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</a:t>
            </a:r>
            <a:r>
              <a:rPr lang="en-US" altLang="ko-KR" dirty="0" smtClean="0">
                <a:solidFill>
                  <a:srgbClr val="C00000"/>
                </a:solidFill>
              </a:rPr>
              <a:t>modifier[</a:t>
            </a:r>
            <a:r>
              <a:rPr lang="ko-KR" altLang="en-US" dirty="0" smtClean="0">
                <a:solidFill>
                  <a:srgbClr val="C00000"/>
                </a:solidFill>
              </a:rPr>
              <a:t>접근제어</a:t>
            </a:r>
            <a:r>
              <a:rPr lang="ko-KR" altLang="en-US" dirty="0">
                <a:solidFill>
                  <a:srgbClr val="C00000"/>
                </a:solidFill>
              </a:rPr>
              <a:t>자</a:t>
            </a:r>
            <a:r>
              <a:rPr lang="en-US" altLang="ko-KR" dirty="0" smtClean="0">
                <a:solidFill>
                  <a:srgbClr val="C00000"/>
                </a:solidFill>
              </a:rPr>
              <a:t>]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적용 문법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class </a:t>
            </a:r>
            <a:r>
              <a:rPr lang="ko-KR" altLang="en-US" b="1" dirty="0" err="1" smtClean="0"/>
              <a:t>선언구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:  public or (</a:t>
            </a:r>
            <a:r>
              <a:rPr lang="en-US" altLang="ko-KR" b="1" dirty="0" err="1" smtClean="0"/>
              <a:t>defalut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변수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메소드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</a:rPr>
              <a:t>선언구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: 4</a:t>
            </a:r>
            <a:r>
              <a:rPr lang="ko-KR" altLang="en-US" dirty="0" smtClean="0">
                <a:solidFill>
                  <a:srgbClr val="C00000"/>
                </a:solidFill>
              </a:rPr>
              <a:t>가지 다 적용 가능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가지 중에 하나는 반드시 사용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</a:rPr>
              <a:t>중복 선언 불가</a:t>
            </a:r>
            <a:endParaRPr lang="en-US" altLang="ko-KR" dirty="0" smtClean="0"/>
          </a:p>
          <a:p>
            <a:r>
              <a:rPr lang="ko-KR" altLang="en-US" dirty="0" smtClean="0"/>
              <a:t>종류 및 용도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4817"/>
              </p:ext>
            </p:extLst>
          </p:nvPr>
        </p:nvGraphicFramePr>
        <p:xfrm>
          <a:off x="539552" y="3352800"/>
          <a:ext cx="8001001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46703"/>
                <a:gridCol w="1244098"/>
                <a:gridCol w="1766180"/>
                <a:gridCol w="1822010"/>
                <a:gridCol w="1822010"/>
              </a:tblGrid>
              <a:tr h="7047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동일 패키지의 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 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하위클래스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다른 패키지의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클래스</a:t>
                      </a:r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private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(default)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protected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public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292153" y="41148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292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16153" y="4572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292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161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68753" y="49530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292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8161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687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397553" y="5410200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55576" y="1376772"/>
            <a:ext cx="4104456" cy="31323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Access modifier[</a:t>
            </a:r>
            <a:r>
              <a:rPr lang="ko-KR" altLang="en-US" dirty="0">
                <a:solidFill>
                  <a:srgbClr val="C00000"/>
                </a:solidFill>
              </a:rPr>
              <a:t>접근제어자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71600" y="1628800"/>
            <a:ext cx="2448272" cy="216554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protected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b;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c;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d;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656" y="1124744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a.b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84168" y="2060848"/>
            <a:ext cx="2088232" cy="5040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package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e.f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63888" y="3429000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a, b, c 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71600" y="1376772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99892" y="2942946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3002254"/>
            <a:ext cx="1080120" cy="7920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a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36196" y="2516200"/>
            <a:ext cx="504056" cy="5400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5103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Modifier[</a:t>
            </a:r>
            <a:r>
              <a:rPr lang="ko-KR" altLang="en-US" dirty="0"/>
              <a:t>기타제어자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종류 및 적용 문법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class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abstract</a:t>
            </a:r>
          </a:p>
          <a:p>
            <a:pPr lvl="1"/>
            <a:r>
              <a:rPr lang="ko-KR" altLang="en-US" b="1" dirty="0" smtClean="0">
                <a:latin typeface="+mn-ea"/>
              </a:rPr>
              <a:t>변수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</a:p>
          <a:p>
            <a:pPr lvl="1"/>
            <a:r>
              <a:rPr lang="ko-KR" altLang="en-US" b="1" dirty="0" err="1" smtClean="0">
                <a:latin typeface="+mn-ea"/>
              </a:rPr>
              <a:t>메소드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선언구</a:t>
            </a:r>
            <a:r>
              <a:rPr lang="en-US" altLang="ko-KR" b="1" dirty="0" smtClean="0">
                <a:latin typeface="+mn-ea"/>
              </a:rPr>
              <a:t>:  final,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static</a:t>
            </a:r>
            <a:r>
              <a:rPr lang="en-US" altLang="ko-KR" b="1" dirty="0" smtClean="0">
                <a:latin typeface="+mn-ea"/>
              </a:rPr>
              <a:t>, abstract</a:t>
            </a:r>
            <a:r>
              <a:rPr lang="en-US" altLang="ko-KR" dirty="0" smtClean="0">
                <a:latin typeface="+mn-ea"/>
              </a:rPr>
              <a:t>,  synchronized</a:t>
            </a:r>
          </a:p>
          <a:p>
            <a:pPr lvl="1"/>
            <a:r>
              <a:rPr lang="en-US" altLang="ko-KR" dirty="0" smtClean="0">
                <a:latin typeface="+mn-ea"/>
              </a:rPr>
              <a:t>static </a:t>
            </a:r>
            <a:r>
              <a:rPr lang="ko-KR" altLang="en-US" dirty="0" smtClean="0">
                <a:latin typeface="+mn-ea"/>
              </a:rPr>
              <a:t>블록 </a:t>
            </a:r>
            <a:r>
              <a:rPr lang="en-US" altLang="ko-KR" dirty="0" smtClean="0">
                <a:latin typeface="+mn-ea"/>
              </a:rPr>
              <a:t>: static 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6378"/>
              </p:ext>
            </p:extLst>
          </p:nvPr>
        </p:nvGraphicFramePr>
        <p:xfrm>
          <a:off x="467544" y="3285233"/>
          <a:ext cx="8001002" cy="2438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00899"/>
                <a:gridCol w="1114382"/>
                <a:gridCol w="1114382"/>
                <a:gridCol w="1103225"/>
                <a:gridCol w="1484057"/>
                <a:gridCol w="1484057"/>
              </a:tblGrid>
              <a:tr h="70475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클래스</a:t>
                      </a:r>
                      <a:endParaRPr lang="en-US" altLang="ko-KR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변수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생성자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+mn-ea"/>
                          <a:ea typeface="+mn-ea"/>
                        </a:rPr>
                        <a:t>블록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final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static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abstract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334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latin typeface="+mn-ea"/>
                          <a:ea typeface="+mn-ea"/>
                        </a:rPr>
                        <a:t>synchronized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2531098" y="407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744145" y="45044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31098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991256" y="53426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69330" y="5278265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744145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91256" y="40472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569330" y="44663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91256" y="44790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991256" y="4910833"/>
            <a:ext cx="381000" cy="304800"/>
          </a:xfrm>
          <a:prstGeom prst="ellipse">
            <a:avLst/>
          </a:prstGeom>
          <a:scene3d>
            <a:camera prst="perspectiveRelaxed"/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accen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데이터 타입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320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Architecture</a:t>
            </a: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구축 및 이해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지향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언어 장점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클래스와 객체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70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데이터 타입이란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프로그램 상에서 사용되는 데이터 형식들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83645"/>
              </p:ext>
            </p:extLst>
          </p:nvPr>
        </p:nvGraphicFramePr>
        <p:xfrm>
          <a:off x="539552" y="2708920"/>
          <a:ext cx="7992888" cy="21314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84176"/>
                <a:gridCol w="1728192"/>
                <a:gridCol w="2016224"/>
                <a:gridCol w="2664296"/>
              </a:tblGrid>
              <a:tr h="64807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실생활에서의 </a:t>
                      </a:r>
                      <a:endParaRPr lang="en-US" altLang="ko-KR" smtClean="0"/>
                    </a:p>
                    <a:p>
                      <a:pPr algn="ctr" latinLnBrk="1"/>
                      <a:r>
                        <a:rPr lang="ko-KR" altLang="en-US" smtClean="0"/>
                        <a:t>데이터 타입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자바 프로그램상에서의 데이터 타입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김혜경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문자열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나이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신장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140.2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실수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....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사용자정의 타입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99592" y="2492896"/>
            <a:ext cx="2736304" cy="2736304"/>
          </a:xfrm>
          <a:prstGeom prst="rect">
            <a:avLst/>
          </a:prstGeom>
          <a:noFill/>
          <a:ln w="28575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15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자바 데이터 타입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2874" y="1628800"/>
            <a:ext cx="3947008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기본</a:t>
            </a:r>
            <a:r>
              <a:rPr lang="en-US" altLang="ko-KR" b="1" dirty="0" smtClean="0">
                <a:solidFill>
                  <a:srgbClr val="0070C0"/>
                </a:solidFill>
              </a:rPr>
              <a:t>[primitive]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원시값을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자료형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</a:rPr>
              <a:t>원자성을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>
                <a:solidFill>
                  <a:schemeClr val="tx1"/>
                </a:solidFill>
              </a:rPr>
              <a:t>단일값으로</a:t>
            </a:r>
            <a:r>
              <a:rPr lang="ko-KR" altLang="en-US" dirty="0">
                <a:solidFill>
                  <a:schemeClr val="tx1"/>
                </a:solidFill>
              </a:rPr>
              <a:t> 이루어짐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할당되는 </a:t>
            </a:r>
            <a:r>
              <a:rPr lang="ko-KR" altLang="en-US" dirty="0">
                <a:solidFill>
                  <a:schemeClr val="tx1"/>
                </a:solidFill>
              </a:rPr>
              <a:t>메모리 공간에 값을 직접 저장하는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4. built-in 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내장타입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8943" y="1628800"/>
            <a:ext cx="3888432" cy="445535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Reference[</a:t>
            </a:r>
            <a:r>
              <a:rPr lang="ko-KR" altLang="en-US" b="1" dirty="0" smtClean="0">
                <a:solidFill>
                  <a:srgbClr val="0070C0"/>
                </a:solidFill>
              </a:rPr>
              <a:t>객체</a:t>
            </a:r>
            <a:r>
              <a:rPr lang="en-US" altLang="ko-KR" b="1" dirty="0" smtClean="0">
                <a:solidFill>
                  <a:srgbClr val="0070C0"/>
                </a:solidFill>
              </a:rPr>
              <a:t>, class]</a:t>
            </a:r>
            <a:r>
              <a:rPr lang="ko-KR" altLang="en-US" b="1" dirty="0" smtClean="0">
                <a:solidFill>
                  <a:srgbClr val="0070C0"/>
                </a:solidFill>
              </a:rPr>
              <a:t> 타입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나타내는 </a:t>
            </a:r>
            <a:r>
              <a:rPr lang="ko-KR" altLang="en-US" dirty="0" err="1" smtClean="0">
                <a:solidFill>
                  <a:schemeClr val="tx1"/>
                </a:solidFill>
              </a:rPr>
              <a:t>자료형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생성된 </a:t>
            </a:r>
            <a:r>
              <a:rPr lang="ko-KR" altLang="en-US" dirty="0">
                <a:solidFill>
                  <a:schemeClr val="tx1"/>
                </a:solidFill>
              </a:rPr>
              <a:t>객체를 가리키는 </a:t>
            </a:r>
            <a:r>
              <a:rPr lang="ko-KR" altLang="en-US" dirty="0" err="1" smtClean="0">
                <a:solidFill>
                  <a:schemeClr val="tx1"/>
                </a:solidFill>
              </a:rPr>
              <a:t>참조값을</a:t>
            </a:r>
            <a:r>
              <a:rPr lang="ko-KR" altLang="en-US" dirty="0" smtClean="0">
                <a:solidFill>
                  <a:schemeClr val="tx1"/>
                </a:solidFill>
              </a:rPr>
              <a:t> 나타냄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</a:rPr>
              <a:t>interface</a:t>
            </a:r>
            <a:r>
              <a:rPr lang="ko-KR" altLang="en-US" dirty="0" smtClean="0">
                <a:solidFill>
                  <a:schemeClr val="tx1"/>
                </a:solidFill>
              </a:rPr>
              <a:t>를 기반으로 한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사용자 정의 타입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참조타입의 </a:t>
            </a:r>
            <a:r>
              <a:rPr lang="en-US" altLang="ko-KR" dirty="0" smtClean="0">
                <a:solidFill>
                  <a:schemeClr val="tx1"/>
                </a:solidFill>
              </a:rPr>
              <a:t>default</a:t>
            </a:r>
            <a:r>
              <a:rPr lang="ko-KR" altLang="en-US" dirty="0" smtClean="0">
                <a:solidFill>
                  <a:schemeClr val="tx1"/>
                </a:solidFill>
              </a:rPr>
              <a:t>값 </a:t>
            </a:r>
            <a:r>
              <a:rPr lang="en-US" altLang="ko-KR" dirty="0" smtClean="0">
                <a:solidFill>
                  <a:schemeClr val="tx1"/>
                </a:solidFill>
              </a:rPr>
              <a:t>: 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48030" y="1628800"/>
            <a:ext cx="2285129" cy="317682"/>
          </a:xfrm>
          <a:prstGeom prst="bentConnector4">
            <a:avLst>
              <a:gd name="adj1" fmla="val 7459"/>
              <a:gd name="adj2" fmla="val 171959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06379" y="1628801"/>
            <a:ext cx="2241655" cy="317685"/>
          </a:xfrm>
          <a:prstGeom prst="bentConnector4">
            <a:avLst>
              <a:gd name="adj1" fmla="val 5981"/>
              <a:gd name="adj2" fmla="val 171958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0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6840726"/>
              </p:ext>
            </p:extLst>
          </p:nvPr>
        </p:nvGraphicFramePr>
        <p:xfrm>
          <a:off x="457200" y="1219200"/>
          <a:ext cx="8229600" cy="4953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5400"/>
                <a:gridCol w="1371600"/>
                <a:gridCol w="5562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 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이 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할당크기 및 표현범위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논리형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 smtClean="0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1bit</a:t>
                      </a:r>
                      <a:r>
                        <a:rPr lang="en-US" altLang="ko-KR" baseline="0" smtClean="0"/>
                        <a:t> , true/false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baseline="0" err="1" smtClean="0"/>
                        <a:t>unicode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byte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8bit, </a:t>
                      </a:r>
                    </a:p>
                    <a:p>
                      <a:pPr latinLnBrk="1"/>
                      <a:r>
                        <a:rPr lang="en-US" altLang="ko-KR" dirty="0" smtClean="0"/>
                        <a:t>-128 ~ 127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short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16bit</a:t>
                      </a:r>
                    </a:p>
                    <a:p>
                      <a:pPr latinLnBrk="1"/>
                      <a:r>
                        <a:rPr lang="en-US" altLang="ko-KR" smtClean="0"/>
                        <a:t>-32768  ~ 32767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32bit </a:t>
                      </a:r>
                    </a:p>
                    <a:p>
                      <a:pPr latinLnBrk="1"/>
                      <a:r>
                        <a:rPr lang="en-US" altLang="ko-KR" smtClean="0"/>
                        <a:t>-2147483648</a:t>
                      </a:r>
                      <a:r>
                        <a:rPr lang="en-US" altLang="ko-KR" baseline="0" smtClean="0"/>
                        <a:t> ~ </a:t>
                      </a:r>
                      <a:r>
                        <a:rPr lang="en-US" altLang="ko-KR" smtClean="0"/>
                        <a:t>2147483647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long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64bit</a:t>
                      </a:r>
                    </a:p>
                    <a:p>
                      <a:pPr latinLnBrk="1"/>
                      <a:r>
                        <a:rPr lang="en-US" altLang="ko-KR" dirty="0" smtClean="0"/>
                        <a:t>-9223372036854775808</a:t>
                      </a:r>
                      <a:r>
                        <a:rPr lang="en-US" altLang="ko-KR" baseline="0" dirty="0" smtClean="0"/>
                        <a:t> ~ </a:t>
                      </a:r>
                      <a:r>
                        <a:rPr lang="en-US" altLang="ko-KR" dirty="0" smtClean="0"/>
                        <a:t>9223372036854775808</a:t>
                      </a:r>
                      <a:r>
                        <a:rPr lang="en-US" altLang="ko-KR" baseline="0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err="1" smtClean="0"/>
                        <a:t>실수형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float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32bit</a:t>
                      </a:r>
                    </a:p>
                    <a:p>
                      <a:pPr latinLnBrk="1"/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single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64bit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IEEE 754</a:t>
                      </a:r>
                      <a:r>
                        <a:rPr lang="en-US" altLang="ko-KR" baseline="0" smtClean="0"/>
                        <a:t> double </a:t>
                      </a:r>
                      <a:r>
                        <a:rPr lang="ko-KR" altLang="en-US" baseline="0" smtClean="0"/>
                        <a:t>표준을 따름</a:t>
                      </a:r>
                      <a:endParaRPr lang="ko-KR" altLang="en-US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60032" y="692696"/>
            <a:ext cx="3384376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“String” /  ‘char‘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172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</a:t>
            </a:r>
            <a:r>
              <a:rPr lang="ko-KR" altLang="en-US" smtClean="0"/>
              <a:t>변환</a:t>
            </a:r>
            <a:r>
              <a:rPr lang="en-US" altLang="ko-KR" smtClean="0"/>
              <a:t>[</a:t>
            </a:r>
            <a:r>
              <a:rPr lang="ko-KR" altLang="en-US" smtClean="0"/>
              <a:t>타입 변환</a:t>
            </a:r>
            <a:r>
              <a:rPr lang="en-US" altLang="ko-KR" smtClean="0"/>
              <a:t>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4972" y="1638347"/>
            <a:ext cx="3947008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자동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형변환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Up casting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작은 타입에서 큰 타입으로의 형 변환은 자동으로</a:t>
            </a:r>
            <a:r>
              <a:rPr lang="en-US" altLang="ko-KR" dirty="0"/>
              <a:t>(</a:t>
            </a:r>
            <a:r>
              <a:rPr lang="ko-KR" altLang="en-US" dirty="0"/>
              <a:t>묵시적으로</a:t>
            </a:r>
            <a:r>
              <a:rPr lang="en-US" altLang="ko-KR" dirty="0"/>
              <a:t>) </a:t>
            </a:r>
            <a:r>
              <a:rPr lang="ko-KR" altLang="en-US" dirty="0"/>
              <a:t>변환됨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Data </a:t>
            </a:r>
            <a:r>
              <a:rPr lang="ko-KR" altLang="en-US" dirty="0"/>
              <a:t>손실 발생하지 </a:t>
            </a:r>
            <a:r>
              <a:rPr lang="ko-KR" altLang="en-US" dirty="0" smtClean="0"/>
              <a:t>않음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048" y="1638347"/>
            <a:ext cx="3888432" cy="410234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0070C0"/>
                </a:solidFill>
              </a:rPr>
              <a:t>명시적인 형변환</a:t>
            </a:r>
            <a:endParaRPr lang="en-US" altLang="ko-KR" b="1" smtClean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Down casting</a:t>
            </a: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큰 </a:t>
            </a:r>
            <a:r>
              <a:rPr lang="ko-KR" altLang="en-US"/>
              <a:t>타입에서 작은 타입으로의 형 </a:t>
            </a:r>
            <a:r>
              <a:rPr lang="ko-KR" altLang="en-US" smtClean="0"/>
              <a:t>변환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altLang="ko-KR" smtClean="0"/>
              <a:t>Data </a:t>
            </a:r>
            <a:r>
              <a:rPr lang="ko-KR" altLang="en-US"/>
              <a:t>손실 발생할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marL="342900" lvl="1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665369" y="1638347"/>
            <a:ext cx="2282895" cy="617760"/>
          </a:xfrm>
          <a:prstGeom prst="bentConnector4">
            <a:avLst>
              <a:gd name="adj1" fmla="val 7418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418477" y="1638347"/>
            <a:ext cx="2246895" cy="617760"/>
          </a:xfrm>
          <a:prstGeom prst="bentConnector4">
            <a:avLst>
              <a:gd name="adj1" fmla="val 6084"/>
              <a:gd name="adj2" fmla="val 137005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자료형의</a:t>
            </a:r>
            <a:r>
              <a:rPr lang="ko-KR" altLang="en-US"/>
              <a:t> </a:t>
            </a:r>
            <a:r>
              <a:rPr lang="ko-KR" altLang="en-US" smtClean="0"/>
              <a:t>유형 </a:t>
            </a:r>
            <a:r>
              <a:rPr lang="en-US" altLang="ko-KR" smtClean="0"/>
              <a:t>- Primitive Type</a:t>
            </a:r>
            <a:r>
              <a:rPr lang="ko-KR" altLang="en-US" smtClean="0"/>
              <a:t>의</a:t>
            </a:r>
            <a:r>
              <a:rPr lang="en-US" altLang="ko-KR" smtClean="0"/>
              <a:t> </a:t>
            </a:r>
            <a:r>
              <a:rPr lang="ko-KR" altLang="en-US" smtClean="0"/>
              <a:t>종류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8441782"/>
              </p:ext>
            </p:extLst>
          </p:nvPr>
        </p:nvGraphicFramePr>
        <p:xfrm>
          <a:off x="539552" y="1196749"/>
          <a:ext cx="8229600" cy="51247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74440"/>
                <a:gridCol w="1069776"/>
                <a:gridCol w="1738536"/>
                <a:gridCol w="2417440"/>
                <a:gridCol w="2129408"/>
              </a:tblGrid>
              <a:tr h="3943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 분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이 름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문법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43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자동형변환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명시적인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94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논리형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boolean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boolean</a:t>
                      </a:r>
                      <a:r>
                        <a:rPr lang="en-US" altLang="ko-KR" sz="1600" baseline="0" smtClean="0"/>
                        <a:t> var = true;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smtClean="0"/>
                        <a:t>형번환 불가</a:t>
                      </a:r>
                      <a:endParaRPr lang="ko-KR" altLang="en-US" sz="14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</a:tr>
              <a:tr h="5510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문자형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char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char</a:t>
                      </a:r>
                      <a:r>
                        <a:rPr lang="en-US" altLang="ko-KR" sz="1600" baseline="0" smtClean="0"/>
                        <a:t> var = ‘a’;</a:t>
                      </a:r>
                    </a:p>
                    <a:p>
                      <a:pPr latinLnBrk="1"/>
                      <a:r>
                        <a:rPr lang="en-US" altLang="ko-KR" sz="1600" baseline="0" smtClean="0"/>
                        <a:t>char var = ‘</a:t>
                      </a:r>
                      <a:r>
                        <a:rPr lang="ko-KR" altLang="en-US" sz="1600" baseline="0" smtClean="0"/>
                        <a:t>가</a:t>
                      </a:r>
                      <a:r>
                        <a:rPr lang="en-US" altLang="ko-KR" sz="1600" baseline="0" smtClean="0"/>
                        <a:t>’;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char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char var1 = ‘A’;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/>
                        <a:t>정수형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byte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byte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byte</a:t>
                      </a:r>
                      <a:r>
                        <a:rPr lang="en-US" altLang="ko-KR" sz="1400" baseline="0" smtClean="0"/>
                        <a:t> var1 =3;</a:t>
                      </a:r>
                    </a:p>
                    <a:p>
                      <a:pPr algn="l" latinLnBrk="1"/>
                      <a:r>
                        <a:rPr lang="en-US" altLang="ko-KR" sz="1400" baseline="0" smtClean="0"/>
                        <a:t>int var2 = var;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algn="l" latinLnBrk="1"/>
                      <a:r>
                        <a:rPr lang="en-US" altLang="ko-KR" sz="1400" smtClean="0"/>
                        <a:t>byte var2 = (byte)var1;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short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short</a:t>
                      </a:r>
                      <a:r>
                        <a:rPr lang="en-US" altLang="ko-KR" sz="1600" baseline="0" smtClean="0"/>
                        <a:t>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short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int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int </a:t>
                      </a:r>
                      <a:r>
                        <a:rPr lang="en-US" altLang="ko-KR" sz="1400" smtClean="0"/>
                        <a:t>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short var2 = (short)var1;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err="1" smtClean="0"/>
                        <a:t>int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int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int var1</a:t>
                      </a:r>
                      <a:r>
                        <a:rPr lang="en-US" altLang="ko-KR" sz="1400" baseline="0" smtClean="0"/>
                        <a:t>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doble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smtClean="0"/>
                        <a:t>long var1 = 3;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int var2 = (int)var1;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long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smtClean="0"/>
                        <a:t>long var = 1;</a:t>
                      </a:r>
                      <a:endParaRPr lang="ko-KR" altLang="en-US" sz="160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long</a:t>
                      </a:r>
                      <a:r>
                        <a:rPr lang="en-US" altLang="ko-KR" sz="1400" baseline="0" smtClean="0"/>
                        <a:t> var1 = 3;</a:t>
                      </a:r>
                    </a:p>
                    <a:p>
                      <a:pPr latinLnBrk="1"/>
                      <a:r>
                        <a:rPr lang="en-US" altLang="ko-KR" sz="1400" smtClean="0"/>
                        <a:t>float var2 = 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float var1 =</a:t>
                      </a:r>
                      <a:r>
                        <a:rPr lang="en-US" altLang="ko-KR" sz="1400" baseline="0" smtClean="0"/>
                        <a:t> 3.4F;</a:t>
                      </a:r>
                    </a:p>
                    <a:p>
                      <a:pPr latinLnBrk="1"/>
                      <a:r>
                        <a:rPr lang="en-US" altLang="ko-KR" sz="1400" baseline="0" smtClean="0"/>
                        <a:t>long var2 = (long)var1;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 smtClean="0"/>
                        <a:t>실수형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float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float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 1.7f;</a:t>
                      </a:r>
                      <a:r>
                        <a:rPr lang="en-US" altLang="ko-KR" sz="1600" baseline="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float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1.7F;</a:t>
                      </a:r>
                      <a:endParaRPr lang="ko-KR" altLang="en-US" sz="1600" dirty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정수는 </a:t>
                      </a:r>
                      <a:r>
                        <a:rPr lang="en-US" altLang="ko-KR" sz="1400" smtClean="0"/>
                        <a:t>float</a:t>
                      </a:r>
                      <a:r>
                        <a:rPr lang="ko-KR" altLang="en-US" sz="1400" smtClean="0"/>
                        <a:t>과 </a:t>
                      </a: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타입에 자동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모든 실수는 모든 정수에 명시적인</a:t>
                      </a:r>
                      <a:r>
                        <a:rPr lang="ko-KR" altLang="en-US" sz="1400" baseline="0" smtClean="0"/>
                        <a:t> 형변환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105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double</a:t>
                      </a:r>
                      <a:endParaRPr lang="ko-KR" altLang="en-US" sz="1600" b="1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double </a:t>
                      </a:r>
                      <a:r>
                        <a:rPr lang="en-US" altLang="ko-KR" sz="1600" dirty="0" err="1" smtClean="0"/>
                        <a:t>var</a:t>
                      </a:r>
                      <a:r>
                        <a:rPr lang="en-US" altLang="ko-KR" sz="1600" dirty="0" smtClean="0"/>
                        <a:t> =</a:t>
                      </a:r>
                      <a:r>
                        <a:rPr lang="en-US" altLang="ko-KR" sz="1600" baseline="0" dirty="0" smtClean="0"/>
                        <a:t> 3.5D;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double </a:t>
                      </a:r>
                      <a:r>
                        <a:rPr lang="en-US" altLang="ko-KR" sz="1600" baseline="0" dirty="0" err="1" smtClean="0"/>
                        <a:t>var</a:t>
                      </a:r>
                      <a:r>
                        <a:rPr lang="en-US" altLang="ko-KR" sz="1600" baseline="0" dirty="0" smtClean="0"/>
                        <a:t> = 3.5d;</a:t>
                      </a:r>
                      <a:endParaRPr lang="ko-KR" altLang="en-US" sz="1600" dirty="0" smtClean="0">
                        <a:solidFill>
                          <a:srgbClr val="003F7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float var1 = 3.5f;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 var2 = var1;</a:t>
                      </a:r>
                      <a:endParaRPr lang="ko-KR" altLang="en-US" sz="140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double</a:t>
                      </a:r>
                      <a:r>
                        <a:rPr lang="en-US" altLang="ko-KR" sz="1400" baseline="0" smtClean="0"/>
                        <a:t> var1 = 3.5;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smtClean="0"/>
                        <a:t>float var2 = (float)var1;</a:t>
                      </a:r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타입별</a:t>
            </a:r>
            <a:r>
              <a:rPr lang="ko-KR" altLang="en-US" dirty="0" smtClean="0"/>
              <a:t> 초기화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생성되는 객체가 보유한 멤버 변수들이 메모리에 자동 초기화 되는 기본 값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graphicFrame>
        <p:nvGraphicFramePr>
          <p:cNvPr id="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0820"/>
              </p:ext>
            </p:extLst>
          </p:nvPr>
        </p:nvGraphicFramePr>
        <p:xfrm>
          <a:off x="1691680" y="1196752"/>
          <a:ext cx="6408711" cy="393192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3383482"/>
                <a:gridCol w="3025229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Data type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Default value</a:t>
                      </a:r>
                      <a:endParaRPr kumimoji="1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false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‘\u0000’ 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널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byte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0L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0.0f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0.0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Reference data type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null – </a:t>
                      </a:r>
                      <a:r>
                        <a:rPr kumimoji="1" lang="ko-KR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참조하는 객체가 없습니다 의미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3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타입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3501006"/>
            <a:ext cx="198203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 </a:t>
            </a: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3501006"/>
            <a:ext cx="2448272" cy="1812037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메소드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marL="0" lvl="1"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선언되는 로컬 변수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반환 타입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0" lvl="1"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9" idx="2"/>
            <a:endCxn id="6" idx="0"/>
          </p:cNvCxnSpPr>
          <p:nvPr/>
        </p:nvCxnSpPr>
        <p:spPr>
          <a:xfrm rot="5400000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218967" y="1772814"/>
            <a:ext cx="2995195" cy="64807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데이터 타입 활용 영역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8083" y="4797152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멤버 변수</a:t>
            </a:r>
            <a:endParaRPr lang="en-US" altLang="ko-KR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982829" y="4797152"/>
            <a:ext cx="1380153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로컬 변수</a:t>
            </a:r>
            <a:endParaRPr lang="en-US" altLang="ko-KR" dirty="0"/>
          </a:p>
        </p:txBody>
      </p:sp>
      <p:cxnSp>
        <p:nvCxnSpPr>
          <p:cNvPr id="55" name="꺾인 연결선 54"/>
          <p:cNvCxnSpPr>
            <a:stCxn id="52" idx="0"/>
            <a:endCxn id="6" idx="2"/>
          </p:cNvCxnSpPr>
          <p:nvPr/>
        </p:nvCxnSpPr>
        <p:spPr>
          <a:xfrm rot="5400000" flipH="1" flipV="1">
            <a:off x="1113206" y="4091758"/>
            <a:ext cx="576066" cy="834723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3" idx="0"/>
            <a:endCxn id="6" idx="2"/>
          </p:cNvCxnSpPr>
          <p:nvPr/>
        </p:nvCxnSpPr>
        <p:spPr>
          <a:xfrm rot="16200000" flipV="1">
            <a:off x="1957721" y="4081966"/>
            <a:ext cx="576066" cy="854305"/>
          </a:xfrm>
          <a:prstGeom prst="bentConnector3">
            <a:avLst/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744456" y="3501004"/>
            <a:ext cx="2123687" cy="180020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생성자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parameter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또는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{} body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선언되는 로컬 변수 타입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직선 화살표 연결선 9"/>
          <p:cNvCxnSpPr>
            <a:endCxn id="14" idx="0"/>
          </p:cNvCxnSpPr>
          <p:nvPr/>
        </p:nvCxnSpPr>
        <p:spPr>
          <a:xfrm flipH="1">
            <a:off x="4806300" y="2960944"/>
            <a:ext cx="68304" cy="54006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6" idx="0"/>
            <a:endCxn id="19" idx="2"/>
          </p:cNvCxnSpPr>
          <p:nvPr/>
        </p:nvCxnSpPr>
        <p:spPr>
          <a:xfrm rot="5400000" flipH="1" flipV="1">
            <a:off x="2727522" y="1511963"/>
            <a:ext cx="1080122" cy="28979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9" idx="2"/>
            <a:endCxn id="7" idx="0"/>
          </p:cNvCxnSpPr>
          <p:nvPr/>
        </p:nvCxnSpPr>
        <p:spPr>
          <a:xfrm rot="16200000" flipH="1">
            <a:off x="5724401" y="1413047"/>
            <a:ext cx="1080122" cy="30957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2"/>
            <a:endCxn id="14" idx="0"/>
          </p:cNvCxnSpPr>
          <p:nvPr/>
        </p:nvCxnSpPr>
        <p:spPr>
          <a:xfrm>
            <a:off x="4716565" y="2420884"/>
            <a:ext cx="89735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6" idx="2"/>
          </p:cNvCxnSpPr>
          <p:nvPr/>
        </p:nvCxnSpPr>
        <p:spPr>
          <a:xfrm flipH="1">
            <a:off x="1127893" y="4221086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35696" y="4221087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8300" y="5569329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static </a:t>
            </a:r>
            <a:r>
              <a:rPr lang="ko-KR" altLang="en-US" smtClean="0"/>
              <a:t>변수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5905" y="5581316"/>
            <a:ext cx="1271589" cy="7200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instance</a:t>
            </a:r>
          </a:p>
          <a:p>
            <a:pPr algn="ctr"/>
            <a:r>
              <a:rPr lang="ko-KR" altLang="en-US" smtClean="0"/>
              <a:t>변수</a:t>
            </a:r>
            <a:endParaRPr lang="en-US" altLang="ko-KR"/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437817" y="5313042"/>
            <a:ext cx="690708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45620" y="5313043"/>
            <a:ext cx="837209" cy="57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17" y="1450412"/>
            <a:ext cx="5472609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타입 활용 실전예제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41670" y="1648346"/>
            <a:ext cx="648072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658357" y="2955075"/>
            <a:ext cx="3312368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69662" y="447474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5806" y="5194828"/>
            <a:ext cx="588695" cy="36004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48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변 수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582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선언 및 호출 문법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선언 </a:t>
            </a:r>
            <a:r>
              <a:rPr lang="en-US" altLang="ko-KR" dirty="0" smtClean="0">
                <a:latin typeface="+mn-ea"/>
              </a:rPr>
              <a:t>syntax</a:t>
            </a:r>
          </a:p>
          <a:p>
            <a:pPr lvl="1"/>
            <a:r>
              <a:rPr lang="en-US" altLang="ko-KR" dirty="0" smtClean="0">
                <a:latin typeface="+mn-ea"/>
              </a:rPr>
              <a:t>[</a:t>
            </a:r>
            <a:r>
              <a:rPr lang="en-US" altLang="ko-KR" b="1" dirty="0" err="1" smtClean="0">
                <a:latin typeface="+mn-ea"/>
              </a:rPr>
              <a:t>accessModifier</a:t>
            </a:r>
            <a:r>
              <a:rPr lang="en-US" altLang="ko-KR" dirty="0" smtClean="0">
                <a:latin typeface="+mn-ea"/>
              </a:rPr>
              <a:t>][</a:t>
            </a:r>
            <a:r>
              <a:rPr lang="en-US" altLang="ko-KR" b="1" dirty="0" err="1" smtClean="0">
                <a:latin typeface="+mn-ea"/>
              </a:rPr>
              <a:t>userModifier</a:t>
            </a:r>
            <a:r>
              <a:rPr lang="en-US" altLang="ko-KR" dirty="0" smtClean="0">
                <a:latin typeface="+mn-ea"/>
              </a:rPr>
              <a:t>] </a:t>
            </a:r>
            <a:r>
              <a:rPr lang="ko-KR" altLang="en-US" b="1" dirty="0" smtClean="0">
                <a:latin typeface="+mn-ea"/>
              </a:rPr>
              <a:t>타입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변수명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[=</a:t>
            </a:r>
            <a:r>
              <a:rPr lang="ko-KR" altLang="en-US" dirty="0" smtClean="0">
                <a:latin typeface="+mn-ea"/>
              </a:rPr>
              <a:t>초기값</a:t>
            </a:r>
            <a:r>
              <a:rPr lang="en-US" altLang="ko-KR" dirty="0" smtClean="0">
                <a:latin typeface="+mn-ea"/>
              </a:rPr>
              <a:t>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endParaRPr lang="en-US" altLang="ko-KR" b="1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b="1" dirty="0" smtClean="0">
                <a:latin typeface="+mn-ea"/>
              </a:rPr>
              <a:t>상수 선언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final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MAX_VALUE = 100;</a:t>
            </a:r>
          </a:p>
          <a:p>
            <a:pPr lvl="1"/>
            <a:r>
              <a:rPr lang="ko-KR" altLang="en-US" b="1" dirty="0" smtClean="0">
                <a:latin typeface="+mn-ea"/>
              </a:rPr>
              <a:t>상수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smtClean="0">
                <a:latin typeface="+mn-ea"/>
              </a:rPr>
              <a:t>객체 생성 후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ko-KR" altLang="en-US" b="1" dirty="0" err="1" smtClean="0">
                <a:latin typeface="+mn-ea"/>
              </a:rPr>
              <a:t>참조변수명</a:t>
            </a:r>
            <a:r>
              <a:rPr lang="en-US" altLang="ko-KR" b="1" dirty="0" smtClean="0">
                <a:latin typeface="+mn-ea"/>
              </a:rPr>
              <a:t>.MAX_VALUE;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선언 문법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public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static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String name </a:t>
            </a:r>
            <a:r>
              <a:rPr lang="en-US" altLang="ko-KR" dirty="0" smtClean="0">
                <a:latin typeface="+mn-ea"/>
              </a:rPr>
              <a:t>[=“</a:t>
            </a:r>
            <a:r>
              <a:rPr lang="ko-KR" altLang="en-US" dirty="0" smtClean="0">
                <a:latin typeface="+mn-ea"/>
              </a:rPr>
              <a:t>김혜경</a:t>
            </a:r>
            <a:r>
              <a:rPr lang="en-US" altLang="ko-KR" dirty="0" smtClean="0">
                <a:latin typeface="+mn-ea"/>
              </a:rPr>
              <a:t>”]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pPr lvl="1"/>
            <a:r>
              <a:rPr lang="en-US" altLang="ko-KR" b="1" dirty="0" smtClean="0">
                <a:latin typeface="+mn-ea"/>
              </a:rPr>
              <a:t>static </a:t>
            </a:r>
            <a:r>
              <a:rPr lang="ko-KR" altLang="en-US" b="1" dirty="0" smtClean="0">
                <a:latin typeface="+mn-ea"/>
              </a:rPr>
              <a:t>변수 호출 문법</a:t>
            </a:r>
            <a:endParaRPr lang="en-US" altLang="ko-KR" b="1" dirty="0" smtClean="0">
              <a:latin typeface="+mn-ea"/>
            </a:endParaRPr>
          </a:p>
          <a:p>
            <a:pPr lvl="2"/>
            <a:r>
              <a:rPr lang="en-US" altLang="ko-KR" b="1" dirty="0" smtClean="0">
                <a:latin typeface="+mn-ea"/>
              </a:rPr>
              <a:t>class</a:t>
            </a:r>
            <a:r>
              <a:rPr lang="ko-KR" altLang="en-US" b="1" dirty="0" smtClean="0">
                <a:latin typeface="+mn-ea"/>
              </a:rPr>
              <a:t>명</a:t>
            </a:r>
            <a:r>
              <a:rPr lang="en-US" altLang="ko-KR" b="1" dirty="0" smtClean="0">
                <a:latin typeface="+mn-ea"/>
              </a:rPr>
              <a:t>.name;</a:t>
            </a: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JavaEE </a:t>
            </a:r>
            <a:r>
              <a:rPr kumimoji="0" lang="en-US" altLang="ko-KR" sz="2800" b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Architecture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변수의 종류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80157" y="1564877"/>
            <a:ext cx="2579283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타입에 따른 구분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72381" y="1594445"/>
            <a:ext cx="2541004" cy="473851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선언 위치에 따른 구분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7313008" y="3034608"/>
            <a:ext cx="133164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로컬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cxnSp>
        <p:nvCxnSpPr>
          <p:cNvPr id="25" name="꺾인 연결선 24"/>
          <p:cNvCxnSpPr/>
          <p:nvPr/>
        </p:nvCxnSpPr>
        <p:spPr>
          <a:xfrm rot="5400000">
            <a:off x="5670434" y="2183266"/>
            <a:ext cx="1071474" cy="873440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6" idx="2"/>
            <a:endCxn id="21" idx="0"/>
          </p:cNvCxnSpPr>
          <p:nvPr/>
        </p:nvCxnSpPr>
        <p:spPr>
          <a:xfrm rot="5400000">
            <a:off x="1527038" y="1891847"/>
            <a:ext cx="995881" cy="12896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" idx="2"/>
            <a:endCxn id="22" idx="0"/>
          </p:cNvCxnSpPr>
          <p:nvPr/>
        </p:nvCxnSpPr>
        <p:spPr>
          <a:xfrm rot="16200000" flipH="1">
            <a:off x="2713243" y="1995283"/>
            <a:ext cx="995881" cy="10827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7" idx="2"/>
            <a:endCxn id="28" idx="0"/>
          </p:cNvCxnSpPr>
          <p:nvPr/>
        </p:nvCxnSpPr>
        <p:spPr>
          <a:xfrm rot="5400000">
            <a:off x="5821802" y="2213527"/>
            <a:ext cx="966312" cy="675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7" idx="2"/>
            <a:endCxn id="29" idx="0"/>
          </p:cNvCxnSpPr>
          <p:nvPr/>
        </p:nvCxnSpPr>
        <p:spPr>
          <a:xfrm rot="16200000" flipH="1">
            <a:off x="6827699" y="1883479"/>
            <a:ext cx="966312" cy="1335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291182" y="3034608"/>
            <a:ext cx="1351700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멤</a:t>
            </a:r>
            <a:r>
              <a:rPr lang="ko-KR" altLang="en-US" b="1">
                <a:solidFill>
                  <a:srgbClr val="002060"/>
                </a:solidFill>
              </a:rPr>
              <a:t>버</a:t>
            </a:r>
            <a:r>
              <a:rPr lang="ko-KR" altLang="en-US" b="1" smtClean="0">
                <a:solidFill>
                  <a:srgbClr val="002060"/>
                </a:solidFill>
              </a:rPr>
              <a:t> 변수</a:t>
            </a:r>
            <a:endParaRPr lang="en-US" altLang="ko-KR" b="1" smtClean="0">
              <a:solidFill>
                <a:srgbClr val="00206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8001" y="3034609"/>
            <a:ext cx="2184312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기본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Primitive Type</a:t>
            </a: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</a:t>
            </a:r>
            <a:r>
              <a:rPr lang="en-US" altLang="ko-KR" smtClean="0">
                <a:solidFill>
                  <a:schemeClr val="tx1"/>
                </a:solidFill>
              </a:rPr>
              <a:t>boolean</a:t>
            </a:r>
            <a:r>
              <a:rPr lang="en-US" altLang="ko-KR">
                <a:solidFill>
                  <a:schemeClr val="tx1"/>
                </a:solidFill>
              </a:rPr>
              <a:t>, char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byte, short, int, long, 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float, </a:t>
            </a:r>
            <a:r>
              <a:rPr lang="en-US" altLang="ko-KR" smtClean="0">
                <a:solidFill>
                  <a:schemeClr val="tx1"/>
                </a:solidFill>
              </a:rPr>
              <a:t>double]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76620" y="3034609"/>
            <a:ext cx="2151895" cy="248262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rgbClr val="002060"/>
                </a:solidFill>
              </a:rPr>
              <a:t>참조 타입 변수</a:t>
            </a:r>
            <a:endParaRPr lang="en-US" altLang="ko-KR" b="1" smtClean="0">
              <a:solidFill>
                <a:srgbClr val="002060"/>
              </a:solidFill>
            </a:endParaRPr>
          </a:p>
          <a:p>
            <a:pPr algn="ctr"/>
            <a:r>
              <a:rPr lang="en-US" altLang="ko-KR" b="1" smtClean="0">
                <a:solidFill>
                  <a:srgbClr val="002060"/>
                </a:solidFill>
              </a:rPr>
              <a:t>Reference Type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[Array, Interface, </a:t>
            </a:r>
            <a:r>
              <a:rPr lang="en-US" altLang="ko-KR" smtClean="0">
                <a:solidFill>
                  <a:schemeClr val="tx1"/>
                </a:solidFill>
              </a:rPr>
              <a:t>Class]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endParaRPr lang="en-US" altLang="ko-KR" smtClean="0">
              <a:solidFill>
                <a:schemeClr val="tx1"/>
              </a:solidFill>
            </a:endParaRP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89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28" grpId="0" animBg="1"/>
      <p:bldP spid="21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 </a:t>
            </a: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0262" y="2358134"/>
            <a:ext cx="3947008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/>
              <a:t>클래스 정의 블록 바로 안에 위치한 변수 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객체 생성시 기본 </a:t>
            </a:r>
            <a:r>
              <a:rPr lang="ko-KR" altLang="en-US" dirty="0"/>
              <a:t>값으로 자동초기화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public class People{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70C0"/>
                </a:solidFill>
              </a:rPr>
              <a:t>private String </a:t>
            </a:r>
            <a:r>
              <a:rPr lang="en-US" altLang="ko-KR" b="1" dirty="0" smtClean="0">
                <a:solidFill>
                  <a:srgbClr val="C00000"/>
                </a:solidFill>
              </a:rPr>
              <a:t>name</a:t>
            </a:r>
            <a:r>
              <a:rPr lang="en-US" altLang="ko-KR" b="1" dirty="0" smtClean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}</a:t>
            </a:r>
          </a:p>
          <a:p>
            <a:pPr>
              <a:lnSpc>
                <a:spcPct val="90000"/>
              </a:lnSpc>
            </a:pP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58818" y="2358134"/>
            <a:ext cx="3888432" cy="354925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또는 </a:t>
            </a:r>
            <a:r>
              <a:rPr lang="ko-KR" altLang="en-US" dirty="0" err="1" smtClean="0">
                <a:solidFill>
                  <a:schemeClr val="tx1"/>
                </a:solidFill>
              </a:rPr>
              <a:t>생성자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or </a:t>
            </a:r>
            <a:r>
              <a:rPr lang="ko-KR" altLang="en-US" dirty="0" smtClean="0">
                <a:solidFill>
                  <a:schemeClr val="tx1"/>
                </a:solidFill>
              </a:rPr>
              <a:t>블록 </a:t>
            </a:r>
            <a:r>
              <a:rPr lang="ko-KR" altLang="en-US" dirty="0">
                <a:solidFill>
                  <a:schemeClr val="tx1"/>
                </a:solidFill>
              </a:rPr>
              <a:t>안에 </a:t>
            </a:r>
            <a:r>
              <a:rPr lang="ko-KR" altLang="en-US" dirty="0" smtClean="0">
                <a:solidFill>
                  <a:schemeClr val="tx1"/>
                </a:solidFill>
              </a:rPr>
              <a:t>선언 </a:t>
            </a:r>
            <a:endParaRPr lang="ko-KR" alt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자동초기화 </a:t>
            </a:r>
            <a:r>
              <a:rPr lang="ko-KR" altLang="en-US" dirty="0">
                <a:solidFill>
                  <a:schemeClr val="tx1"/>
                </a:solidFill>
              </a:rPr>
              <a:t>되지 </a:t>
            </a:r>
            <a:r>
              <a:rPr lang="ko-KR" altLang="en-US" dirty="0" smtClean="0">
                <a:solidFill>
                  <a:schemeClr val="tx1"/>
                </a:solidFill>
              </a:rPr>
              <a:t>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public class People{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public String info(){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en-US" altLang="ko-KR" b="1" dirty="0" smtClean="0">
                <a:solidFill>
                  <a:srgbClr val="0070C0"/>
                </a:solidFill>
              </a:rPr>
              <a:t>String </a:t>
            </a:r>
            <a:r>
              <a:rPr lang="en-US" altLang="ko-KR" b="1" dirty="0" smtClean="0">
                <a:solidFill>
                  <a:srgbClr val="C00000"/>
                </a:solidFill>
              </a:rPr>
              <a:t>message</a:t>
            </a:r>
            <a:r>
              <a:rPr lang="en-US" altLang="ko-KR" b="1" dirty="0" smtClean="0">
                <a:solidFill>
                  <a:srgbClr val="0070C0"/>
                </a:solidFill>
              </a:rPr>
              <a:t> = “</a:t>
            </a:r>
            <a:r>
              <a:rPr lang="ko-KR" altLang="en-US" b="1" dirty="0" smtClean="0">
                <a:solidFill>
                  <a:srgbClr val="0070C0"/>
                </a:solidFill>
              </a:rPr>
              <a:t>로컬</a:t>
            </a:r>
            <a:r>
              <a:rPr lang="en-US" altLang="ko-KR" b="1" dirty="0" smtClean="0">
                <a:solidFill>
                  <a:srgbClr val="0070C0"/>
                </a:solidFill>
              </a:rPr>
              <a:t>”;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return message;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}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65327" y="1397605"/>
            <a:ext cx="2256878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멤</a:t>
            </a:r>
            <a:r>
              <a:rPr lang="ko-KR" altLang="en-US">
                <a:solidFill>
                  <a:schemeClr val="tx1"/>
                </a:solidFill>
              </a:rPr>
              <a:t>버</a:t>
            </a:r>
            <a:r>
              <a:rPr lang="ko-KR" altLang="en-US" smtClean="0">
                <a:solidFill>
                  <a:schemeClr val="tx1"/>
                </a:solidFill>
              </a:rPr>
              <a:t>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71861" y="1400090"/>
            <a:ext cx="2223384" cy="70261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로컬 변수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5" idx="2"/>
            <a:endCxn id="6" idx="0"/>
          </p:cNvCxnSpPr>
          <p:nvPr/>
        </p:nvCxnSpPr>
        <p:spPr>
          <a:xfrm>
            <a:off x="2293766" y="2100223"/>
            <a:ext cx="0" cy="257911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2"/>
          </p:cNvCxnSpPr>
          <p:nvPr/>
        </p:nvCxnSpPr>
        <p:spPr>
          <a:xfrm>
            <a:off x="6883553" y="2102708"/>
            <a:ext cx="0" cy="513338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9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– </a:t>
            </a:r>
            <a:r>
              <a:rPr lang="ko-KR" altLang="en-US" smtClean="0"/>
              <a:t>선언 위치에 따른 구분</a:t>
            </a:r>
            <a:r>
              <a:rPr lang="en-US" altLang="ko-KR" smtClean="0"/>
              <a:t>, </a:t>
            </a:r>
            <a:r>
              <a:rPr lang="ko-KR" altLang="en-US" smtClean="0"/>
              <a:t>멤버 변수 세분화 시키기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20100" y="1367309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변수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724049" y="247851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멤버 변수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62268" y="2478353"/>
            <a:ext cx="215189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로컬 변수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677742" y="1117879"/>
            <a:ext cx="462972" cy="2257976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566657" y="1264930"/>
            <a:ext cx="463133" cy="1964035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418045" y="3664064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instance</a:t>
            </a:r>
            <a:r>
              <a:rPr lang="ko-KR" altLang="en-US" dirty="0" smtClean="0">
                <a:solidFill>
                  <a:schemeClr val="tx1"/>
                </a:solidFill>
              </a:rPr>
              <a:t>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31840" y="3664742"/>
            <a:ext cx="2184312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static</a:t>
            </a:r>
            <a:r>
              <a:rPr lang="ko-KR" altLang="en-US" dirty="0" smtClean="0">
                <a:solidFill>
                  <a:schemeClr val="tx1"/>
                </a:solidFill>
              </a:rPr>
              <a:t> 변수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6" idx="2"/>
            <a:endCxn id="19" idx="0"/>
          </p:cNvCxnSpPr>
          <p:nvPr/>
        </p:nvCxnSpPr>
        <p:spPr>
          <a:xfrm rot="5400000">
            <a:off x="1894464" y="2742323"/>
            <a:ext cx="537478" cy="1306004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2"/>
            <a:endCxn id="20" idx="0"/>
          </p:cNvCxnSpPr>
          <p:nvPr/>
        </p:nvCxnSpPr>
        <p:spPr>
          <a:xfrm rot="16200000" flipH="1">
            <a:off x="3251022" y="2691768"/>
            <a:ext cx="538156" cy="1407791"/>
          </a:xfrm>
          <a:prstGeom prst="bentConnector3">
            <a:avLst>
              <a:gd name="adj1" fmla="val 50000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34117" y="4823144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사용시 반드시 객체 생성 후 사용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70057" y="4823822"/>
            <a:ext cx="2341948" cy="136747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객체 생성 시점과  무관하게 사용 가능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4229106" y="4312136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484633" y="4312814"/>
            <a:ext cx="5110" cy="511008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endCxn id="6" idx="0"/>
          </p:cNvCxnSpPr>
          <p:nvPr/>
        </p:nvCxnSpPr>
        <p:spPr>
          <a:xfrm flipH="1">
            <a:off x="2816205" y="2015381"/>
            <a:ext cx="1964035" cy="463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7" idx="0"/>
          </p:cNvCxnSpPr>
          <p:nvPr/>
        </p:nvCxnSpPr>
        <p:spPr>
          <a:xfrm>
            <a:off x="4780240" y="2015381"/>
            <a:ext cx="2257976" cy="46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2"/>
            <a:endCxn id="19" idx="0"/>
          </p:cNvCxnSpPr>
          <p:nvPr/>
        </p:nvCxnSpPr>
        <p:spPr>
          <a:xfrm flipH="1">
            <a:off x="1510201" y="3126586"/>
            <a:ext cx="1306004" cy="537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9" idx="2"/>
            <a:endCxn id="21" idx="0"/>
          </p:cNvCxnSpPr>
          <p:nvPr/>
        </p:nvCxnSpPr>
        <p:spPr>
          <a:xfrm flipH="1">
            <a:off x="1505091" y="4312136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0" idx="0"/>
          </p:cNvCxnSpPr>
          <p:nvPr/>
        </p:nvCxnSpPr>
        <p:spPr>
          <a:xfrm>
            <a:off x="2816204" y="3126586"/>
            <a:ext cx="1407792" cy="53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endCxn id="22" idx="0"/>
          </p:cNvCxnSpPr>
          <p:nvPr/>
        </p:nvCxnSpPr>
        <p:spPr>
          <a:xfrm flipH="1">
            <a:off x="4241031" y="4312814"/>
            <a:ext cx="5110" cy="51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3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멤버 변수 종류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5443" y="1340768"/>
            <a:ext cx="431706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instance </a:t>
            </a:r>
            <a:r>
              <a:rPr lang="ko-KR" altLang="en-US" dirty="0" smtClean="0">
                <a:latin typeface="+mn-ea"/>
              </a:rPr>
              <a:t>변수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non-static variable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+mn-ea"/>
              </a:rPr>
              <a:t>객체 생성시 </a:t>
            </a:r>
            <a:r>
              <a:rPr lang="en-US" altLang="ko-KR" dirty="0" smtClean="0">
                <a:latin typeface="+mn-ea"/>
              </a:rPr>
              <a:t>heap</a:t>
            </a:r>
            <a:r>
              <a:rPr lang="ko-KR" altLang="en-US" dirty="0" smtClean="0">
                <a:latin typeface="+mn-ea"/>
              </a:rPr>
              <a:t>메모리에 생성 및 초기화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 smtClean="0">
                <a:latin typeface="+mn-ea"/>
              </a:rPr>
              <a:t>객체별</a:t>
            </a:r>
            <a:r>
              <a:rPr lang="ko-KR" altLang="en-US" dirty="0" smtClean="0">
                <a:latin typeface="+mn-ea"/>
              </a:rPr>
              <a:t> 새로운 메모리 개별 할당</a:t>
            </a: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객체 생성 필수</a:t>
            </a:r>
            <a:endParaRPr lang="en-US" altLang="ko-KR" b="1" dirty="0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0070C0"/>
                </a:solidFill>
                <a:latin typeface="+mn-ea"/>
              </a:rPr>
              <a:t>참조변수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dirty="0" err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;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88024" y="1340768"/>
            <a:ext cx="4121086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static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static variable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가 메모리에 로딩시 단 한번 자동생성 및 초기화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생성되는 모든 객체가 공유하는 변수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호출 문법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객체 생성 불필요</a:t>
            </a:r>
            <a:endParaRPr lang="en-US" altLang="ko-KR" b="1" smtClean="0">
              <a:solidFill>
                <a:srgbClr val="0070C0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class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.</a:t>
            </a:r>
            <a:r>
              <a:rPr lang="ko-KR" altLang="en-US" b="1" smtClean="0">
                <a:solidFill>
                  <a:srgbClr val="0070C0"/>
                </a:solidFill>
                <a:latin typeface="+mn-ea"/>
              </a:rPr>
              <a:t>변수명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endCxn id="7" idx="0"/>
          </p:cNvCxnSpPr>
          <p:nvPr/>
        </p:nvCxnSpPr>
        <p:spPr>
          <a:xfrm flipV="1">
            <a:off x="4580707" y="1340768"/>
            <a:ext cx="2267860" cy="648072"/>
          </a:xfrm>
          <a:prstGeom prst="bentConnector4">
            <a:avLst>
              <a:gd name="adj1" fmla="val 4571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6" idx="0"/>
          </p:cNvCxnSpPr>
          <p:nvPr/>
        </p:nvCxnSpPr>
        <p:spPr>
          <a:xfrm rot="10800000">
            <a:off x="2383973" y="1340768"/>
            <a:ext cx="2196734" cy="648072"/>
          </a:xfrm>
          <a:prstGeom prst="bentConnector4">
            <a:avLst>
              <a:gd name="adj1" fmla="val 870"/>
              <a:gd name="adj2" fmla="val 135274"/>
            </a:avLst>
          </a:prstGeom>
          <a:ln>
            <a:noFill/>
            <a:headEnd type="arrow"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210676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변수 </a:t>
            </a:r>
            <a:r>
              <a:rPr lang="ko-KR" altLang="en-US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38421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메 소 드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60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아래쪽 화살표 11"/>
          <p:cNvSpPr/>
          <p:nvPr/>
        </p:nvSpPr>
        <p:spPr>
          <a:xfrm>
            <a:off x="808043" y="4467240"/>
            <a:ext cx="1819741" cy="687723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input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(0..*)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</a:t>
            </a:r>
            <a:r>
              <a:rPr lang="ko-KR" altLang="en-US"/>
              <a:t> </a:t>
            </a:r>
            <a:r>
              <a:rPr lang="ko-KR" altLang="en-US" smtClean="0"/>
              <a:t>용도 및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메소드 용도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어떤 기능을 수행하기 위한 수행 문장들의 집합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accessModifier</a:t>
            </a:r>
            <a:r>
              <a:rPr lang="en-US" altLang="ko-KR">
                <a:latin typeface="+mn-ea"/>
              </a:rPr>
              <a:t>][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userModifier</a:t>
            </a:r>
            <a:r>
              <a:rPr lang="en-US" altLang="ko-KR">
                <a:latin typeface="+mn-ea"/>
              </a:rPr>
              <a:t>] </a:t>
            </a:r>
            <a:r>
              <a:rPr lang="en-US" altLang="ko-KR" smtClean="0">
                <a:latin typeface="+mn-ea"/>
              </a:rPr>
              <a:t>returnType </a:t>
            </a:r>
            <a:r>
              <a:rPr lang="en-US" altLang="ko-KR">
                <a:latin typeface="+mn-ea"/>
              </a:rPr>
              <a:t>			</a:t>
            </a:r>
            <a:r>
              <a:rPr lang="en-US" altLang="ko-KR" smtClean="0">
                <a:latin typeface="+mn-ea"/>
              </a:rPr>
              <a:t> 			methodName</a:t>
            </a:r>
            <a:r>
              <a:rPr lang="en-US" altLang="ko-KR">
                <a:latin typeface="+mn-ea"/>
              </a:rPr>
              <a:t>([argument_lists</a:t>
            </a:r>
            <a:r>
              <a:rPr lang="en-US" altLang="ko-KR" smtClean="0">
                <a:latin typeface="+mn-ea"/>
              </a:rPr>
              <a:t>]) </a:t>
            </a:r>
          </a:p>
          <a:p>
            <a:pPr marL="274638" lvl="1" indent="0">
              <a:buNone/>
            </a:pPr>
            <a:r>
              <a:rPr lang="en-US" altLang="ko-KR" smtClean="0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 smtClean="0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 smtClean="0">
                <a:latin typeface="+mn-ea"/>
              </a:rPr>
              <a:t>,…]{ </a:t>
            </a:r>
            <a:r>
              <a:rPr lang="ko-KR" altLang="en-US" smtClean="0">
                <a:latin typeface="+mn-ea"/>
              </a:rPr>
              <a:t>수행로직들</a:t>
            </a:r>
            <a:r>
              <a:rPr lang="en-US" altLang="ko-KR" smtClean="0">
                <a:latin typeface="+mn-ea"/>
              </a:rPr>
              <a:t>... }  </a:t>
            </a:r>
            <a:endParaRPr lang="en-US" altLang="ko-KR">
              <a:latin typeface="+mn-ea"/>
            </a:endParaRPr>
          </a:p>
          <a:p>
            <a:r>
              <a:rPr lang="ko-KR" altLang="en-US" smtClean="0">
                <a:latin typeface="+mn-ea"/>
              </a:rPr>
              <a:t>데이터</a:t>
            </a:r>
            <a:endParaRPr lang="en-US" altLang="ko-KR" smtClean="0">
              <a:latin typeface="+mn-ea"/>
            </a:endParaRPr>
          </a:p>
          <a:p>
            <a:pPr lvl="1"/>
            <a:r>
              <a:rPr lang="ko-KR" altLang="en-US" smtClean="0">
                <a:latin typeface="+mn-ea"/>
              </a:rPr>
              <a:t>로직 수행시 필요로 하는 특정 값</a:t>
            </a:r>
            <a:r>
              <a:rPr lang="en-US" altLang="ko-KR" smtClean="0">
                <a:latin typeface="+mn-ea"/>
              </a:rPr>
              <a:t>(input , parameter)</a:t>
            </a:r>
            <a:r>
              <a:rPr lang="ko-KR" altLang="en-US" smtClean="0">
                <a:latin typeface="+mn-ea"/>
              </a:rPr>
              <a:t>을 입력 받아서 처리하고 그 결과</a:t>
            </a:r>
            <a:r>
              <a:rPr lang="en-US" altLang="ko-KR" smtClean="0">
                <a:latin typeface="+mn-ea"/>
              </a:rPr>
              <a:t>(output, return value)</a:t>
            </a:r>
            <a:r>
              <a:rPr lang="ko-KR" altLang="en-US" smtClean="0">
                <a:latin typeface="+mn-ea"/>
              </a:rPr>
              <a:t>를 해당 메소드를 호출한 곳으로 반환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82517" y="5154962"/>
            <a:ext cx="6057835" cy="436505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수행 로직들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....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6840252" y="5609971"/>
            <a:ext cx="1800200" cy="771357"/>
          </a:xfrm>
          <a:prstGeom prst="downArrow">
            <a:avLst>
              <a:gd name="adj1" fmla="val 50000"/>
              <a:gd name="adj2" fmla="val 51298"/>
            </a:avLst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</a:t>
            </a:r>
          </a:p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(0 or 1)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82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526732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49340"/>
            <a:ext cx="3924300" cy="2400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763688" y="2348880"/>
            <a:ext cx="936104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8008" y="5086920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19672" y="3429155"/>
            <a:ext cx="3960440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11328" y="5589240"/>
            <a:ext cx="3217019" cy="46836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0800000">
            <a:off x="2699792" y="2528900"/>
            <a:ext cx="4788296" cy="2520590"/>
          </a:xfrm>
          <a:prstGeom prst="bentConnector3">
            <a:avLst>
              <a:gd name="adj1" fmla="val 137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endCxn id="11" idx="2"/>
          </p:cNvCxnSpPr>
          <p:nvPr/>
        </p:nvCxnSpPr>
        <p:spPr>
          <a:xfrm rot="10800000">
            <a:off x="3599893" y="3789196"/>
            <a:ext cx="2134977" cy="1990849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159341" y="5823421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</p:spTree>
    <p:extLst>
      <p:ext uri="{BB962C8B-B14F-4D97-AF65-F5344CB8AC3E}">
        <p14:creationId xmlns:p14="http://schemas.microsoft.com/office/powerpoint/2010/main" val="15154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6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생성자 </a:t>
            </a:r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객체 생성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402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/>
              <a:t>생성자</a:t>
            </a:r>
            <a:r>
              <a:rPr lang="ko-KR" altLang="en-US" smtClean="0"/>
              <a:t> </a:t>
            </a:r>
            <a:r>
              <a:rPr lang="en-US" altLang="ko-KR"/>
              <a:t>-</a:t>
            </a:r>
            <a:r>
              <a:rPr lang="en-US" altLang="ko-KR" smtClean="0"/>
              <a:t> </a:t>
            </a:r>
            <a:r>
              <a:rPr lang="ko-KR" altLang="en-US" err="1" smtClean="0"/>
              <a:t>생성자</a:t>
            </a:r>
            <a:r>
              <a:rPr lang="ko-KR" altLang="en-US" smtClean="0"/>
              <a:t>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객체생성시 호출되는</a:t>
            </a:r>
            <a:r>
              <a:rPr lang="en-US" altLang="ko-KR" smtClean="0"/>
              <a:t> </a:t>
            </a:r>
            <a:r>
              <a:rPr lang="ko-KR" altLang="en-US" smtClean="0"/>
              <a:t>특별한 </a:t>
            </a:r>
            <a:r>
              <a:rPr lang="ko-KR" altLang="en-US" err="1" smtClean="0"/>
              <a:t>메소드</a:t>
            </a:r>
            <a:endParaRPr lang="en-US" altLang="ko-KR" smtClean="0"/>
          </a:p>
          <a:p>
            <a:r>
              <a:rPr lang="en-US" altLang="ko-KR">
                <a:latin typeface="+mn-ea"/>
              </a:rPr>
              <a:t>syntax</a:t>
            </a:r>
          </a:p>
          <a:p>
            <a:pPr lvl="1"/>
            <a:r>
              <a:rPr lang="en-US" altLang="ko-KR">
                <a:latin typeface="+mn-ea"/>
              </a:rPr>
              <a:t> [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accessModifier] className</a:t>
            </a:r>
            <a:r>
              <a:rPr lang="en-US" altLang="ko-KR" smtClean="0">
                <a:latin typeface="+mn-ea"/>
              </a:rPr>
              <a:t>([</a:t>
            </a:r>
            <a:r>
              <a:rPr lang="en-US" altLang="ko-KR">
                <a:latin typeface="+mn-ea"/>
              </a:rPr>
              <a:t>argument_lists]) </a:t>
            </a:r>
          </a:p>
          <a:p>
            <a:pPr marL="274638" lvl="1" indent="0">
              <a:buNone/>
            </a:pPr>
            <a:r>
              <a:rPr lang="en-US" altLang="ko-KR">
                <a:solidFill>
                  <a:srgbClr val="0070C0"/>
                </a:solidFill>
                <a:latin typeface="+mn-ea"/>
              </a:rPr>
              <a:t>			[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throws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예외클래스명</a:t>
            </a:r>
            <a:r>
              <a:rPr lang="en-US" altLang="ko-KR">
                <a:latin typeface="+mn-ea"/>
              </a:rPr>
              <a:t>,…]{ </a:t>
            </a:r>
            <a:r>
              <a:rPr lang="ko-KR" altLang="en-US">
                <a:latin typeface="+mn-ea"/>
              </a:rPr>
              <a:t>수행로직들</a:t>
            </a:r>
            <a:r>
              <a:rPr lang="en-US" altLang="ko-KR">
                <a:latin typeface="+mn-ea"/>
              </a:rPr>
              <a:t>... }  </a:t>
            </a:r>
          </a:p>
          <a:p>
            <a:pPr lvl="1"/>
            <a:endParaRPr lang="en-US" altLang="ko-KR" smtClean="0"/>
          </a:p>
          <a:p>
            <a:r>
              <a:rPr lang="ko-KR" altLang="en-US" smtClean="0">
                <a:sym typeface="Wingdings" pitchFamily="2" charset="2"/>
              </a:rPr>
              <a:t>주 용도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</a:t>
            </a:r>
            <a:r>
              <a:rPr lang="en-US" altLang="ko-KR" smtClean="0">
                <a:sym typeface="Wingdings" pitchFamily="2" charset="2"/>
              </a:rPr>
              <a:t>instance </a:t>
            </a:r>
            <a:r>
              <a:rPr lang="ko-KR" altLang="en-US" smtClean="0">
                <a:sym typeface="Wingdings" pitchFamily="2" charset="2"/>
              </a:rPr>
              <a:t>변수 초기화에 관련된 작업이 주목적임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객체 생성시 로직상 단 한 번만 수행할 작업 실행 목적으로도 작성함</a:t>
            </a:r>
            <a:endParaRPr lang="en-US" altLang="ko-KR" smtClean="0">
              <a:sym typeface="Wingdings" pitchFamily="2" charset="2"/>
            </a:endParaRPr>
          </a:p>
          <a:p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itchFamily="2" charset="2"/>
              </a:rPr>
              <a:t>다중 정의</a:t>
            </a:r>
            <a:r>
              <a:rPr lang="en-US" altLang="ko-KR" smtClean="0">
                <a:sym typeface="Wingdings" pitchFamily="2" charset="2"/>
              </a:rPr>
              <a:t>(overloading)</a:t>
            </a:r>
            <a:r>
              <a:rPr lang="ko-KR" altLang="en-US" smtClean="0">
                <a:sym typeface="Wingdings" pitchFamily="2" charset="2"/>
              </a:rPr>
              <a:t> 가능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ko-KR" altLang="en-US" smtClean="0">
                <a:sym typeface="Wingdings" pitchFamily="2" charset="2"/>
              </a:rPr>
              <a:t>여러 개 정의 가</a:t>
            </a:r>
            <a:r>
              <a:rPr lang="ko-KR" altLang="en-US">
                <a:sym typeface="Wingdings" pitchFamily="2" charset="2"/>
              </a:rPr>
              <a:t>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JavaEE</a:t>
            </a:r>
            <a:r>
              <a:rPr lang="en-US" altLang="ko-KR" smtClean="0"/>
              <a:t> Architecture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http://docs.oracle.com/javaee/7/tutorial/doc/overview003.htm#BNABC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011774"/>
            <a:ext cx="5256584" cy="424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96136" y="2204864"/>
            <a:ext cx="2699517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View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Html/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css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/java script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8024" y="4797152"/>
            <a:ext cx="2744556" cy="5931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Model - DAO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31840" y="6051585"/>
            <a:ext cx="3600400" cy="43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Enterprise Information System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1160" y="3501008"/>
            <a:ext cx="3222840" cy="10801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Controller – Servlet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JSP : java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데이터를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client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브라우저에 출력 가능한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스펙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99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3" y="1376288"/>
            <a:ext cx="5389234" cy="266526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생성자 호출 문법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155"/>
            <a:ext cx="3924300" cy="28204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043608" y="2418646"/>
            <a:ext cx="1728192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60671" y="4494306"/>
            <a:ext cx="1440160" cy="3600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43608" y="2786724"/>
            <a:ext cx="4536504" cy="36004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10" idx="0"/>
            <a:endCxn id="7" idx="3"/>
          </p:cNvCxnSpPr>
          <p:nvPr/>
        </p:nvCxnSpPr>
        <p:spPr>
          <a:xfrm rot="16200000" flipV="1">
            <a:off x="4178456" y="1192010"/>
            <a:ext cx="1895640" cy="4708951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095583" y="1933104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없는 경우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450" y="4422297"/>
            <a:ext cx="2448508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+mn-ea"/>
              </a:rPr>
              <a:t>매개 변수가 있는 경우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450" y="4926353"/>
            <a:ext cx="4104574" cy="662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= new People(“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김혜경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”, 40, “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연희동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”);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6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203848" y="1268760"/>
            <a:ext cx="5760640" cy="49685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4176" y="1281711"/>
            <a:ext cx="2520280" cy="279536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명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UML[clas</a:t>
            </a:r>
            <a:r>
              <a:rPr lang="en-US" altLang="ko-KR"/>
              <a:t>s</a:t>
            </a:r>
            <a:r>
              <a:rPr lang="en-US" altLang="ko-KR" smtClean="0"/>
              <a:t> diagram] </a:t>
            </a:r>
            <a:r>
              <a:rPr lang="ko-KR" altLang="en-US" smtClean="0"/>
              <a:t>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425197" y="1740319"/>
            <a:ext cx="5227622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-name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-age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-address : String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8192" y="1631419"/>
            <a:ext cx="2232248" cy="11347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멤버 변수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2868" y="2766169"/>
            <a:ext cx="2232248" cy="116688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생성자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list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19872" y="2875068"/>
            <a:ext cx="5232947" cy="314621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&lt;&lt;create&gt;&gt;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+People(name:String, age:int, address:String)</a:t>
            </a:r>
          </a:p>
          <a:p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+getName() : String</a:t>
            </a:r>
          </a:p>
          <a:p>
            <a:r>
              <a:rPr lang="en-US" altLang="ko-KR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setName(name:String)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+getAge() : int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+setAge(int age)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+getAddress() : String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+setAddress(address : String)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8751" y="4448177"/>
            <a:ext cx="2111129" cy="136815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-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~ : default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# : protected</a:t>
            </a:r>
          </a:p>
          <a:p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+ : public 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25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참조 타입을 활용한 객체 생성 및 활용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32" y="5076267"/>
            <a:ext cx="4304478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697460" y="1435035"/>
            <a:ext cx="2351702" cy="43204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객체들 생성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97460" y="4656672"/>
            <a:ext cx="2161996" cy="41959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출력 결과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44" y="1867084"/>
            <a:ext cx="4324628" cy="2426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" y="1268760"/>
            <a:ext cx="4171156" cy="4968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16216" y="2420888"/>
            <a:ext cx="2160240" cy="288032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2430169"/>
            <a:ext cx="3744416" cy="295016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4211960" y="2564904"/>
            <a:ext cx="2304256" cy="12773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48064" y="3212976"/>
            <a:ext cx="3788846" cy="72008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1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객체가 생성되어 저장된 </a:t>
            </a:r>
            <a:r>
              <a:rPr lang="en-US" altLang="ko-KR" smtClean="0"/>
              <a:t>JVM </a:t>
            </a:r>
            <a:r>
              <a:rPr lang="ko-KR" altLang="en-US" smtClean="0"/>
              <a:t>메모리 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51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eople.class 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byte code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메모리에 로딩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339752" y="2204864"/>
            <a:ext cx="2016224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9992" y="2204864"/>
            <a:ext cx="4464496" cy="331579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83768" y="4252132"/>
            <a:ext cx="1656184" cy="5335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person    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78500" y="2586141"/>
            <a:ext cx="1584324" cy="429580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24092" y="3565098"/>
            <a:ext cx="1296144" cy="65571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진실녀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97400" y="3015721"/>
            <a:ext cx="1765424" cy="2043242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31804" y="3158503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31804" y="3714540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26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50656" y="4310631"/>
            <a:ext cx="1296144" cy="42958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42944" y="4595769"/>
            <a:ext cx="1296144" cy="539883"/>
          </a:xfrm>
          <a:prstGeom prst="roundRect">
            <a:avLst/>
          </a:prstGeom>
          <a:solidFill>
            <a:srgbClr val="D8BEE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해남</a:t>
            </a:r>
          </a:p>
        </p:txBody>
      </p:sp>
      <p:sp>
        <p:nvSpPr>
          <p:cNvPr id="20" name="타원 19"/>
          <p:cNvSpPr/>
          <p:nvPr/>
        </p:nvSpPr>
        <p:spPr>
          <a:xfrm>
            <a:off x="7470936" y="4252132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439136" y="324153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904130" y="4222295"/>
            <a:ext cx="1080120" cy="4232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0xb1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998876" y="3164844"/>
            <a:ext cx="936104" cy="4232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81990" y="2374520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563888" y="4298793"/>
            <a:ext cx="936104" cy="4232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25" idx="0"/>
            <a:endCxn id="24" idx="2"/>
          </p:cNvCxnSpPr>
          <p:nvPr/>
        </p:nvCxnSpPr>
        <p:spPr>
          <a:xfrm flipV="1">
            <a:off x="4031940" y="2586140"/>
            <a:ext cx="650050" cy="1712653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3" idx="6"/>
            <a:endCxn id="21" idx="2"/>
          </p:cNvCxnSpPr>
          <p:nvPr/>
        </p:nvCxnSpPr>
        <p:spPr>
          <a:xfrm>
            <a:off x="6934980" y="3376464"/>
            <a:ext cx="504156" cy="76690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noFill/>
            <a:tailEnd type="arrow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87524" y="569820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class area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411760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stack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44108" y="5716588"/>
            <a:ext cx="1800200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heap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19672" y="1268760"/>
            <a:ext cx="6124636" cy="7200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People person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new People(“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진실녀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", 26, “</a:t>
            </a:r>
            <a:r>
              <a:rPr lang="ko-KR" altLang="en-US" b="1" smtClean="0">
                <a:solidFill>
                  <a:srgbClr val="C00000"/>
                </a:solidFill>
                <a:latin typeface="+mn-ea"/>
              </a:rPr>
              <a:t>해남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”);</a:t>
            </a:r>
            <a:endParaRPr lang="ko-KR" altLang="en-US" b="1" smtClean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endCxn id="24" idx="3"/>
          </p:cNvCxnSpPr>
          <p:nvPr/>
        </p:nvCxnSpPr>
        <p:spPr>
          <a:xfrm flipV="1">
            <a:off x="4031940" y="2735777"/>
            <a:ext cx="787139" cy="1563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3" idx="6"/>
          </p:cNvCxnSpPr>
          <p:nvPr/>
        </p:nvCxnSpPr>
        <p:spPr>
          <a:xfrm>
            <a:off x="6934980" y="3376464"/>
            <a:ext cx="504156" cy="66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6"/>
            <a:endCxn id="20" idx="2"/>
          </p:cNvCxnSpPr>
          <p:nvPr/>
        </p:nvCxnSpPr>
        <p:spPr>
          <a:xfrm>
            <a:off x="6984250" y="4433915"/>
            <a:ext cx="486686" cy="29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배 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787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개념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하나의 변수가 다수의 데이터를 보유하는 구조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데이터 구분은 고유한 </a:t>
            </a:r>
            <a:r>
              <a:rPr lang="en-US" altLang="ko-KR" dirty="0" smtClean="0">
                <a:solidFill>
                  <a:srgbClr val="FF0000"/>
                </a:solidFill>
              </a:rPr>
              <a:t>index</a:t>
            </a:r>
            <a:r>
              <a:rPr lang="ko-KR" altLang="en-US" smtClean="0">
                <a:solidFill>
                  <a:srgbClr val="FF0000"/>
                </a:solidFill>
              </a:rPr>
              <a:t>로 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동형집합</a:t>
            </a:r>
            <a:r>
              <a:rPr lang="en-US" altLang="ko-KR" dirty="0" smtClean="0"/>
              <a:t>(Homogeneous Collection)</a:t>
            </a:r>
          </a:p>
          <a:p>
            <a:r>
              <a:rPr lang="ko-KR" altLang="en-US" dirty="0" smtClean="0"/>
              <a:t>동일한 데이터 여러 개를 하나의 집합체로 사용할 수 있도록 해 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 데이터를 각각의 변수로 선언하여 선언하는 것보다 효율적임</a:t>
            </a:r>
            <a:endParaRPr lang="en-US" altLang="ko-KR" dirty="0" smtClean="0"/>
          </a:p>
          <a:p>
            <a:r>
              <a:rPr lang="ko-KR" altLang="en-US" dirty="0" smtClean="0">
                <a:latin typeface="견명조" pitchFamily="18" charset="-127"/>
              </a:rPr>
              <a:t>많은 양의 값</a:t>
            </a:r>
            <a:r>
              <a:rPr lang="en-US" altLang="ko-KR" dirty="0" smtClean="0">
                <a:latin typeface="견명조" pitchFamily="18" charset="-127"/>
              </a:rPr>
              <a:t>(</a:t>
            </a:r>
            <a:r>
              <a:rPr lang="ko-KR" altLang="en-US" dirty="0" smtClean="0">
                <a:latin typeface="견명조" pitchFamily="18" charset="-127"/>
              </a:rPr>
              <a:t>데이터</a:t>
            </a:r>
            <a:r>
              <a:rPr lang="en-US" altLang="ko-KR" dirty="0" smtClean="0">
                <a:latin typeface="견명조" pitchFamily="18" charset="-127"/>
              </a:rPr>
              <a:t>)</a:t>
            </a:r>
            <a:r>
              <a:rPr lang="ko-KR" altLang="en-US" dirty="0" smtClean="0">
                <a:latin typeface="견명조" pitchFamily="18" charset="-127"/>
              </a:rPr>
              <a:t>을 다룰 때 유용</a:t>
            </a:r>
            <a:endParaRPr lang="en-US" altLang="ko-KR" dirty="0" smtClean="0"/>
          </a:p>
          <a:p>
            <a:r>
              <a:rPr lang="ko-KR" altLang="en-US" dirty="0" smtClean="0"/>
              <a:t>자바에서 배열은 객체임</a:t>
            </a:r>
            <a:endParaRPr lang="en-US" altLang="ko-KR" dirty="0" smtClean="0"/>
          </a:p>
          <a:p>
            <a:r>
              <a:rPr lang="ko-KR" altLang="en-US" dirty="0" smtClean="0"/>
              <a:t>배열의 크기는 불변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생성 및 사용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배열객체 생성 및 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];</a:t>
            </a:r>
          </a:p>
          <a:p>
            <a:pPr lvl="1"/>
            <a:r>
              <a:rPr lang="ko-KR" altLang="en-US" dirty="0" smtClean="0"/>
              <a:t>배열의 크기는 배열객체 생성시 지정</a:t>
            </a:r>
            <a:endParaRPr lang="en-US" altLang="ko-KR" dirty="0" smtClean="0"/>
          </a:p>
          <a:p>
            <a:r>
              <a:rPr lang="ko-KR" altLang="en-US" dirty="0" smtClean="0"/>
              <a:t>배열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[index] = value;</a:t>
            </a:r>
          </a:p>
          <a:p>
            <a:pPr lvl="1"/>
            <a:r>
              <a:rPr lang="ko-KR" altLang="en-US" dirty="0" smtClean="0"/>
              <a:t>유효인덱스 </a:t>
            </a:r>
            <a:r>
              <a:rPr lang="en-US" altLang="ko-KR" dirty="0" smtClean="0"/>
              <a:t>0 ~ </a:t>
            </a:r>
            <a:r>
              <a:rPr lang="ko-KR" altLang="en-US" dirty="0" err="1" smtClean="0"/>
              <a:t>배열의크기</a:t>
            </a:r>
            <a:r>
              <a:rPr lang="en-US" altLang="ko-KR" dirty="0" smtClean="0"/>
              <a:t>-1</a:t>
            </a:r>
          </a:p>
          <a:p>
            <a:r>
              <a:rPr lang="ko-KR" altLang="en-US" dirty="0" smtClean="0"/>
              <a:t>배열의 길이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참조변수명</a:t>
            </a:r>
            <a:r>
              <a:rPr lang="en-US" altLang="ko-KR" dirty="0" smtClean="0"/>
              <a:t>.length (</a:t>
            </a:r>
            <a:r>
              <a:rPr lang="ko-KR" altLang="en-US" dirty="0" smtClean="0"/>
              <a:t>배열은 객체이므로 속성을 가짐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배열의 선언과 동시 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정식표현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new </a:t>
            </a:r>
            <a:r>
              <a:rPr lang="en-US" altLang="ko-KR" dirty="0" err="1" smtClean="0"/>
              <a:t>DataType</a:t>
            </a:r>
            <a:r>
              <a:rPr lang="en-US" altLang="ko-KR" dirty="0" smtClean="0"/>
              <a:t>[]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</a:p>
          <a:p>
            <a:pPr lvl="1"/>
            <a:r>
              <a:rPr lang="ko-KR" altLang="en-US" dirty="0" smtClean="0"/>
              <a:t>약식표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DataType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참조변수명</a:t>
            </a:r>
            <a:r>
              <a:rPr lang="en-US" altLang="ko-KR" dirty="0" smtClean="0"/>
              <a:t>[ ] = { </a:t>
            </a:r>
            <a:r>
              <a:rPr lang="ko-KR" altLang="en-US" dirty="0" smtClean="0"/>
              <a:t>초기값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 </a:t>
            </a:r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개념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85633" y="1301542"/>
            <a:ext cx="8229600" cy="4937760"/>
          </a:xfrm>
        </p:spPr>
        <p:txBody>
          <a:bodyPr/>
          <a:lstStyle/>
          <a:p>
            <a:r>
              <a:rPr lang="en-US" altLang="ko-KR" dirty="0" smtClean="0"/>
              <a:t>Primitive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원시값인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Reference data Array</a:t>
            </a:r>
          </a:p>
          <a:p>
            <a:pPr lvl="1"/>
            <a:r>
              <a:rPr lang="ko-KR" altLang="en-US" dirty="0" smtClean="0"/>
              <a:t>배열의 원소가 </a:t>
            </a:r>
            <a:r>
              <a:rPr lang="ko-KR" altLang="en-US" dirty="0" err="1" smtClean="0"/>
              <a:t>참조값인</a:t>
            </a:r>
            <a:r>
              <a:rPr lang="ko-KR" altLang="en-US" dirty="0" smtClean="0"/>
              <a:t> 배열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0495" y="1902725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0495" y="23622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0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80495" y="28194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length2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06371" y="2324100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en-US" altLang="ko-KR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6598" y="2438400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i</a:t>
            </a:r>
            <a:endParaRPr lang="en-US" altLang="ko-KR" dirty="0"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99495" y="1521725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400532" y="1712225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609513" y="44196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en-US" altLang="ko-KR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9513" y="4876800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en-US" altLang="ko-KR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35389" y="4840975"/>
            <a:ext cx="988323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en-US" altLang="ko-KR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23513" y="4917175"/>
            <a:ext cx="611876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arr</a:t>
            </a:r>
            <a:endParaRPr lang="en-US" altLang="ko-KR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28513" y="40386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429550" y="4229100"/>
            <a:ext cx="798963" cy="611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476129" y="3966380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30</a:t>
            </a:r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76129" y="4425855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‘m’</a:t>
            </a:r>
            <a:endParaRPr lang="en-US" altLang="ko-KR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95129" y="358538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0x3333</a:t>
            </a:r>
            <a:endParaRPr lang="ko-KR" altLang="en-US" dirty="0">
              <a:latin typeface="+mn-ea"/>
            </a:endParaRPr>
          </a:p>
        </p:txBody>
      </p:sp>
      <p:cxnSp>
        <p:nvCxnSpPr>
          <p:cNvPr id="30" name="직선 화살표 연결선 29"/>
          <p:cNvCxnSpPr>
            <a:stCxn id="15" idx="3"/>
          </p:cNvCxnSpPr>
          <p:nvPr/>
        </p:nvCxnSpPr>
        <p:spPr>
          <a:xfrm flipV="1">
            <a:off x="6572813" y="3732663"/>
            <a:ext cx="522316" cy="915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86929" y="5345942"/>
            <a:ext cx="96330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20</a:t>
            </a:r>
            <a:endParaRPr lang="en-US" altLang="ko-KR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486929" y="5805417"/>
            <a:ext cx="9633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‘f’</a:t>
            </a:r>
            <a:endParaRPr lang="en-US" altLang="ko-KR" dirty="0"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05929" y="4964942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0x4444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직선 화살표 연결선 35"/>
          <p:cNvCxnSpPr>
            <a:stCxn id="16" idx="3"/>
            <a:endCxn id="34" idx="1"/>
          </p:cNvCxnSpPr>
          <p:nvPr/>
        </p:nvCxnSpPr>
        <p:spPr>
          <a:xfrm>
            <a:off x="6572813" y="5105400"/>
            <a:ext cx="533116" cy="500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</a:t>
            </a:r>
            <a:r>
              <a:rPr lang="en-US" altLang="ko-KR" dirty="0"/>
              <a:t>Primitive data </a:t>
            </a:r>
            <a:r>
              <a:rPr lang="en-US" altLang="ko-KR" dirty="0" smtClean="0"/>
              <a:t>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13747" y="313962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48468" y="291102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100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48468" y="326821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99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8468" y="3625408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98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7482" y="316820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6349598" y="2737440"/>
            <a:ext cx="317882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2848" y="29396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2848" y="326821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2848" y="3625408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7480" y="254694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3400" y="1676400"/>
            <a:ext cx="3886200" cy="396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[3];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100;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[1] = 99;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[2] = 98;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arr.length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{ 100, 99, 98 };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 ] = { 100, 99, 98 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48468" y="3977480"/>
            <a:ext cx="71438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2848" y="3974068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5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생성 및 사용 </a:t>
            </a:r>
            <a:r>
              <a:rPr lang="en-US" altLang="ko-KR" dirty="0" smtClean="0"/>
              <a:t>- Reference data Array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67265" y="2040488"/>
            <a:ext cx="1035851" cy="397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0x1111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38880" y="1811888"/>
            <a:ext cx="114300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0x2222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069068"/>
            <a:ext cx="571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  <a:ea typeface="+mn-ea"/>
              </a:rPr>
              <a:t>arr</a:t>
            </a:r>
            <a:endParaRPr lang="ko-KR" altLang="en-US" b="1" dirty="0">
              <a:latin typeface="+mn-ea"/>
              <a:ea typeface="+mn-ea"/>
            </a:endParaRPr>
          </a:p>
        </p:txBody>
      </p:sp>
      <p:cxnSp>
        <p:nvCxnSpPr>
          <p:cNvPr id="11" name="직선 화살표 연결선 10"/>
          <p:cNvCxnSpPr>
            <a:stCxn id="5" idx="3"/>
            <a:endCxn id="15" idx="1"/>
          </p:cNvCxnSpPr>
          <p:nvPr/>
        </p:nvCxnSpPr>
        <p:spPr>
          <a:xfrm flipV="1">
            <a:off x="5803116" y="1638300"/>
            <a:ext cx="635764" cy="601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1829811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3800" y="2213012"/>
            <a:ext cx="285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438880" y="14478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0x1111</a:t>
            </a:r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4033" y="1709381"/>
            <a:ext cx="3634567" cy="3217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[]= new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[2];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[0] =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선언과 동시에 초기화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MyDate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[]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= {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new MyDate(2016,1,1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 , null};</a:t>
            </a: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38880" y="259824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3800" y="2590800"/>
            <a:ext cx="8953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  <a:ea typeface="+mn-ea"/>
              </a:rPr>
              <a:t>length</a:t>
            </a:r>
            <a:endParaRPr lang="ko-KR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38880" y="2197116"/>
            <a:ext cx="110492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null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77000" y="3945488"/>
            <a:ext cx="1104880" cy="401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2016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77000" y="3581400"/>
            <a:ext cx="1143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0x2222</a:t>
            </a:r>
            <a:endParaRPr lang="ko-KR" altLang="en-US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77000" y="4748210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77000" y="4330716"/>
            <a:ext cx="1104920" cy="418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75645" y="3942276"/>
            <a:ext cx="1104880" cy="3884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year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75645" y="4748752"/>
            <a:ext cx="1104920" cy="357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day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75645" y="4323276"/>
            <a:ext cx="1104920" cy="4254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month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6" idx="1"/>
            <a:endCxn id="24" idx="1"/>
          </p:cNvCxnSpPr>
          <p:nvPr/>
        </p:nvCxnSpPr>
        <p:spPr>
          <a:xfrm rot="10800000" flipH="1" flipV="1">
            <a:off x="6438880" y="2012450"/>
            <a:ext cx="38120" cy="1759450"/>
          </a:xfrm>
          <a:prstGeom prst="bentConnector3">
            <a:avLst>
              <a:gd name="adj1" fmla="val -59968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자바 개발 환경 구축 및 이해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smtClean="0"/>
              <a:t> 2</a:t>
            </a:r>
            <a:r>
              <a:rPr lang="ko-KR" altLang="en-US" u="sng" smtClean="0"/>
              <a:t>차원 배열 메모리로 이해하기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5229200"/>
            <a:ext cx="1296144" cy="57606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9632" y="3573016"/>
            <a:ext cx="1152128" cy="457328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84383" y="4030344"/>
            <a:ext cx="1479172" cy="155889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4886" y="1844824"/>
            <a:ext cx="1773217" cy="1368152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4314543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51920" y="4653136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51920" y="4991729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568358" y="3892908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9113" y="5135745"/>
            <a:ext cx="643602" cy="381487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513145" y="173586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89959" y="3402419"/>
            <a:ext cx="643602" cy="381487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67410" y="212295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67410" y="246154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67410" y="280013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2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화살표 연결선 19"/>
          <p:cNvCxnSpPr>
            <a:stCxn id="15" idx="0"/>
            <a:endCxn id="14" idx="2"/>
          </p:cNvCxnSpPr>
          <p:nvPr/>
        </p:nvCxnSpPr>
        <p:spPr>
          <a:xfrm flipV="1">
            <a:off x="2411760" y="1926613"/>
            <a:ext cx="1101385" cy="1475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6"/>
            <a:endCxn id="12" idx="2"/>
          </p:cNvCxnSpPr>
          <p:nvPr/>
        </p:nvCxnSpPr>
        <p:spPr>
          <a:xfrm flipV="1">
            <a:off x="2572715" y="4083652"/>
            <a:ext cx="995643" cy="124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87748" y="1336933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20272" y="161506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20272" y="195365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20272" y="2292247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08022" y="2630840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756653" y="3713197"/>
            <a:ext cx="1773217" cy="1876043"/>
          </a:xfrm>
          <a:prstGeom prst="rect">
            <a:avLst/>
          </a:prstGeom>
          <a:solidFill>
            <a:schemeClr val="bg1"/>
          </a:solidFill>
          <a:ln/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989177" y="3991325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[0]  0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989177" y="4329918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[1] 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989177" y="4668511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[2] 0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76927" y="5007104"/>
            <a:ext cx="1296144" cy="33859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length 3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4932040" y="1412776"/>
            <a:ext cx="1855708" cy="90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004048" y="2630840"/>
            <a:ext cx="1872208" cy="1230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4081199" y="1484784"/>
            <a:ext cx="1066866" cy="38937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56747" y="3742766"/>
            <a:ext cx="1106808" cy="37158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2955" y="5805264"/>
            <a:ext cx="2060585" cy="420051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int[]i = new int[2];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38836" y="1196753"/>
            <a:ext cx="2831699" cy="201622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int[][]i2 = new int[2][3];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S.o.p(i2.length)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S.o.p(i2[0].length)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94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 </a:t>
            </a:r>
            <a:r>
              <a:rPr lang="ko-KR" altLang="en-US" smtClean="0"/>
              <a:t>기본 문법 </a:t>
            </a:r>
            <a:r>
              <a:rPr lang="en-US" altLang="ko-KR" smtClean="0"/>
              <a:t>Part1</a:t>
            </a:r>
            <a:r>
              <a:rPr lang="ko-KR" altLang="en-US" smtClean="0"/>
              <a:t>에서 학습한 내용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*.java </a:t>
            </a:r>
            <a:r>
              <a:rPr lang="ko-KR" altLang="en-US" smtClean="0"/>
              <a:t>문법</a:t>
            </a:r>
            <a:endParaRPr lang="en-US" altLang="ko-KR" smtClean="0"/>
          </a:p>
          <a:p>
            <a:pPr lvl="1"/>
            <a:r>
              <a:rPr lang="en-US" altLang="ko-KR" smtClean="0"/>
              <a:t>pakcage., import, class{</a:t>
            </a:r>
            <a:r>
              <a:rPr lang="ko-KR" altLang="en-US" smtClean="0"/>
              <a:t>변수</a:t>
            </a:r>
            <a:r>
              <a:rPr lang="en-US" altLang="ko-KR" smtClean="0"/>
              <a:t>, </a:t>
            </a:r>
            <a:r>
              <a:rPr lang="ko-KR" altLang="en-US" smtClean="0"/>
              <a:t>생성자</a:t>
            </a:r>
            <a:r>
              <a:rPr lang="en-US" altLang="ko-KR" smtClean="0"/>
              <a:t>(</a:t>
            </a:r>
            <a:r>
              <a:rPr lang="ko-KR" altLang="en-US" smtClean="0"/>
              <a:t>필수</a:t>
            </a:r>
            <a:r>
              <a:rPr lang="en-US" altLang="ko-KR" smtClean="0"/>
              <a:t>),</a:t>
            </a:r>
            <a:r>
              <a:rPr lang="ko-KR" altLang="en-US" smtClean="0"/>
              <a:t>메소드</a:t>
            </a:r>
            <a:r>
              <a:rPr lang="en-US" altLang="ko-KR" smtClean="0"/>
              <a:t>, static{}}</a:t>
            </a:r>
          </a:p>
          <a:p>
            <a:r>
              <a:rPr lang="ko-KR" altLang="en-US" smtClean="0"/>
              <a:t>변수</a:t>
            </a:r>
            <a:endParaRPr lang="en-US" altLang="ko-KR" smtClean="0"/>
          </a:p>
          <a:p>
            <a:pPr lvl="1"/>
            <a:r>
              <a:rPr lang="ko-KR" altLang="en-US" smtClean="0"/>
              <a:t>멤버</a:t>
            </a:r>
            <a:r>
              <a:rPr lang="en-US" altLang="ko-KR" smtClean="0"/>
              <a:t>(instance, static),</a:t>
            </a:r>
            <a:r>
              <a:rPr lang="ko-KR" altLang="en-US" smtClean="0"/>
              <a:t>로컬</a:t>
            </a:r>
            <a:r>
              <a:rPr lang="en-US" altLang="ko-KR" smtClean="0"/>
              <a:t>, </a:t>
            </a:r>
            <a:r>
              <a:rPr lang="ko-KR" altLang="en-US" smtClean="0"/>
              <a:t>기본</a:t>
            </a:r>
            <a:r>
              <a:rPr lang="en-US" altLang="ko-KR" smtClean="0"/>
              <a:t>,</a:t>
            </a:r>
            <a:r>
              <a:rPr lang="ko-KR" altLang="en-US" smtClean="0"/>
              <a:t>참조</a:t>
            </a:r>
            <a:endParaRPr lang="en-US" altLang="ko-KR" smtClean="0"/>
          </a:p>
          <a:p>
            <a:r>
              <a:rPr lang="ko-KR" altLang="en-US" smtClean="0"/>
              <a:t>생성자</a:t>
            </a:r>
            <a:endParaRPr lang="en-US" altLang="ko-KR" smtClean="0"/>
          </a:p>
          <a:p>
            <a:pPr lvl="1"/>
            <a:r>
              <a:rPr lang="ko-KR" altLang="en-US" smtClean="0"/>
              <a:t>다중정</a:t>
            </a:r>
            <a:r>
              <a:rPr lang="ko-KR" altLang="en-US"/>
              <a:t>의</a:t>
            </a:r>
            <a:endParaRPr lang="en-US" altLang="ko-KR" smtClean="0"/>
          </a:p>
          <a:p>
            <a:r>
              <a:rPr lang="ko-KR" altLang="en-US" smtClean="0"/>
              <a:t>메소드 </a:t>
            </a:r>
            <a:r>
              <a:rPr lang="en-US" altLang="ko-KR" smtClean="0"/>
              <a:t>: </a:t>
            </a:r>
            <a:r>
              <a:rPr lang="ko-KR" altLang="en-US" smtClean="0"/>
              <a:t>반환타입</a:t>
            </a:r>
            <a:r>
              <a:rPr lang="en-US" altLang="ko-KR" smtClean="0"/>
              <a:t>, pararmeter, </a:t>
            </a:r>
            <a:r>
              <a:rPr lang="ko-KR" altLang="en-US" smtClean="0"/>
              <a:t>가변인자 </a:t>
            </a:r>
            <a:r>
              <a:rPr lang="en-US" altLang="ko-KR" smtClean="0"/>
              <a:t>, </a:t>
            </a:r>
            <a:r>
              <a:rPr lang="ko-KR" altLang="en-US" smtClean="0"/>
              <a:t>다중정의</a:t>
            </a:r>
            <a:endParaRPr lang="en-US" altLang="ko-KR" smtClean="0"/>
          </a:p>
          <a:p>
            <a:r>
              <a:rPr lang="ko-KR" altLang="en-US" smtClean="0"/>
              <a:t>타입 </a:t>
            </a:r>
            <a:r>
              <a:rPr lang="en-US" altLang="ko-KR" smtClean="0"/>
              <a:t>: </a:t>
            </a:r>
          </a:p>
          <a:p>
            <a:pPr lvl="1"/>
            <a:r>
              <a:rPr lang="ko-KR" altLang="en-US" smtClean="0"/>
              <a:t>기본타입 </a:t>
            </a:r>
            <a:r>
              <a:rPr lang="en-US" altLang="ko-KR" smtClean="0"/>
              <a:t>: char, boolean, byte,short,int,long,float,double</a:t>
            </a:r>
          </a:p>
          <a:p>
            <a:pPr lvl="1"/>
            <a:r>
              <a:rPr lang="ko-KR" altLang="en-US" smtClean="0"/>
              <a:t>참조타입 </a:t>
            </a:r>
            <a:r>
              <a:rPr lang="en-US" altLang="ko-KR" smtClean="0"/>
              <a:t>: non-</a:t>
            </a:r>
            <a:r>
              <a:rPr lang="ko-KR" altLang="en-US" smtClean="0"/>
              <a:t>기본</a:t>
            </a:r>
            <a:endParaRPr lang="en-US" altLang="ko-KR"/>
          </a:p>
          <a:p>
            <a:r>
              <a:rPr lang="en-US" altLang="ko-KR" smtClean="0"/>
              <a:t>modifier</a:t>
            </a:r>
          </a:p>
          <a:p>
            <a:pPr lvl="1"/>
            <a:r>
              <a:rPr lang="en-US" altLang="ko-KR" smtClean="0"/>
              <a:t>access modifier (public, protected, default, private)&amp; </a:t>
            </a:r>
            <a:r>
              <a:rPr lang="ko-KR" altLang="en-US" smtClean="0"/>
              <a:t>기타 </a:t>
            </a:r>
            <a:r>
              <a:rPr lang="en-US" altLang="ko-KR" smtClean="0"/>
              <a:t>modifier(static)</a:t>
            </a:r>
            <a:endParaRPr lang="en-US" altLang="ko-KR"/>
          </a:p>
          <a:p>
            <a:r>
              <a:rPr lang="ko-KR" altLang="en-US" smtClean="0"/>
              <a:t>배열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part3 - </a:t>
            </a:r>
            <a:r>
              <a:rPr lang="ko-KR" altLang="en-US" smtClean="0"/>
              <a:t>자바 기본 문법</a:t>
            </a:r>
            <a:r>
              <a:rPr lang="en-US" altLang="ko-KR" smtClean="0"/>
              <a:t>2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0110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상속     </a:t>
            </a:r>
            <a:endParaRPr kumimoji="0" lang="en-US" altLang="ko-KR" sz="2800" b="1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ko-KR" altLang="en-US" sz="2800" b="1" dirty="0" err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다형성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66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00281" y="3328895"/>
            <a:ext cx="1631090" cy="283641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B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클래스 간의 상속 관계도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85667" y="3724701"/>
            <a:ext cx="1505622" cy="122926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5667" y="4953965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52626" y="3328895"/>
            <a:ext cx="1656184" cy="2836409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</a:t>
            </a: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38012" y="3724700"/>
            <a:ext cx="1505622" cy="122926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멤버 변수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4...6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36314" y="4953963"/>
            <a:ext cx="1505622" cy="1067325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1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2</a:t>
            </a:r>
          </a:p>
          <a:p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메소드</a:t>
            </a:r>
            <a:r>
              <a:rPr lang="en-US" altLang="ko-KR" sz="1400" b="1" smtClean="0">
                <a:solidFill>
                  <a:srgbClr val="C00000"/>
                </a:solidFill>
                <a:latin typeface="+mn-ea"/>
              </a:rPr>
              <a:t>3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4...10</a:t>
            </a:r>
          </a:p>
        </p:txBody>
      </p:sp>
      <p:cxnSp>
        <p:nvCxnSpPr>
          <p:cNvPr id="19" name="꺾인 연결선 18"/>
          <p:cNvCxnSpPr>
            <a:endCxn id="11" idx="1"/>
          </p:cNvCxnSpPr>
          <p:nvPr/>
        </p:nvCxnSpPr>
        <p:spPr>
          <a:xfrm rot="5400000" flipH="1" flipV="1">
            <a:off x="1130076" y="2643341"/>
            <a:ext cx="1326774" cy="1278143"/>
          </a:xfrm>
          <a:prstGeom prst="bentConnector2">
            <a:avLst/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0800000">
            <a:off x="4120585" y="2002124"/>
            <a:ext cx="1728184" cy="1326770"/>
          </a:xfrm>
          <a:prstGeom prst="bentConnector3">
            <a:avLst>
              <a:gd name="adj1" fmla="val 50000"/>
            </a:avLst>
          </a:prstGeom>
          <a:ln>
            <a:noFill/>
            <a:tailEnd type="arrow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0"/>
            <a:endCxn id="10" idx="1"/>
          </p:cNvCxnSpPr>
          <p:nvPr/>
        </p:nvCxnSpPr>
        <p:spPr>
          <a:xfrm rot="5400000" flipH="1" flipV="1">
            <a:off x="1449185" y="2453558"/>
            <a:ext cx="441978" cy="130869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6" idx="0"/>
            <a:endCxn id="10" idx="3"/>
          </p:cNvCxnSpPr>
          <p:nvPr/>
        </p:nvCxnSpPr>
        <p:spPr>
          <a:xfrm rot="16200000" flipV="1">
            <a:off x="4459724" y="2407901"/>
            <a:ext cx="441978" cy="14000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606635" y="2726886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7143" y="2728023"/>
            <a:ext cx="756084" cy="39518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상속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324523" y="1828037"/>
            <a:ext cx="1656185" cy="211776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클래스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</a:t>
            </a: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2535" y="2223843"/>
            <a:ext cx="1505622" cy="790364"/>
          </a:xfrm>
          <a:prstGeom prst="roundRect">
            <a:avLst/>
          </a:prstGeom>
          <a:solidFill>
            <a:srgbClr val="D2E2E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멤버 변수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32535" y="3014207"/>
            <a:ext cx="1505622" cy="8156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1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ko-KR" altLang="en-US" sz="1400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en-US" altLang="ko-KR" sz="1400" smtClean="0">
                <a:solidFill>
                  <a:schemeClr val="tx1"/>
                </a:solidFill>
                <a:latin typeface="+mn-ea"/>
              </a:rPr>
              <a:t>3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444208" y="4339332"/>
            <a:ext cx="2467646" cy="16819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 재정의 가능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재정의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rule[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상동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반환타입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메소드명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argument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31371" y="1233235"/>
            <a:ext cx="2492679" cy="43204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bg1"/>
                </a:solidFill>
                <a:latin typeface="+mn-ea"/>
              </a:rPr>
              <a:t>java.lang.Object</a:t>
            </a:r>
            <a:endParaRPr lang="ko-KR" altLang="en-US" b="1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3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API</a:t>
            </a:r>
            <a:r>
              <a:rPr lang="ko-KR" altLang="en-US" smtClean="0"/>
              <a:t>를 통한 최상위 </a:t>
            </a:r>
            <a:r>
              <a:rPr lang="en-US" altLang="ko-KR" smtClean="0"/>
              <a:t>Root Class </a:t>
            </a:r>
            <a:r>
              <a:rPr lang="ko-KR" altLang="en-US" smtClean="0"/>
              <a:t>확인해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60" y="1700808"/>
            <a:ext cx="2105025" cy="866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13674"/>
            <a:ext cx="2880320" cy="1901276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952750" cy="20882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13024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05785" y="4509120"/>
            <a:ext cx="2601168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hlinkClick r:id="rId6" action="ppaction://hlinkfile"/>
          </p:cNvPr>
          <p:cNvSpPr/>
          <p:nvPr/>
        </p:nvSpPr>
        <p:spPr>
          <a:xfrm>
            <a:off x="7236296" y="5805264"/>
            <a:ext cx="1368152" cy="432048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api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28683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</a:t>
            </a:r>
            <a:r>
              <a:rPr lang="en-US" altLang="ko-KR" smtClean="0"/>
              <a:t>– </a:t>
            </a:r>
            <a:r>
              <a:rPr lang="ko-KR" altLang="en-US" smtClean="0"/>
              <a:t>상속관계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57592" y="620688"/>
            <a:ext cx="7674847" cy="5112568"/>
            <a:chOff x="857592" y="620688"/>
            <a:chExt cx="7674847" cy="511256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275856" y="1807339"/>
              <a:ext cx="2509492" cy="67760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상속 구조</a:t>
              </a:r>
            </a:p>
          </p:txBody>
        </p:sp>
        <p:cxnSp>
          <p:nvCxnSpPr>
            <p:cNvPr id="7" name="직선 연결선 6"/>
            <p:cNvCxnSpPr>
              <a:stCxn id="13" idx="2"/>
              <a:endCxn id="24" idx="0"/>
            </p:cNvCxnSpPr>
            <p:nvPr/>
          </p:nvCxnSpPr>
          <p:spPr>
            <a:xfrm flipH="1">
              <a:off x="2027722" y="3832952"/>
              <a:ext cx="1" cy="118022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857593" y="3112872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>
              <a:off x="7194297" y="3688932"/>
              <a:ext cx="20522" cy="132424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857592" y="5013176"/>
              <a:ext cx="2340259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026687" y="5013176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클래스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2013039" y="2484939"/>
              <a:ext cx="2517563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endCxn id="10" idx="2"/>
            </p:cNvCxnSpPr>
            <p:nvPr/>
          </p:nvCxnSpPr>
          <p:spPr>
            <a:xfrm flipH="1" flipV="1">
              <a:off x="4530602" y="2484939"/>
              <a:ext cx="2669535" cy="6279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6006166" y="3112870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156176" y="620688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156176" y="1916832"/>
              <a:ext cx="2376263" cy="720080"/>
            </a:xfrm>
            <a:prstGeom prst="roundRect">
              <a:avLst/>
            </a:prstGeom>
            <a:gradFill flip="none" rotWithShape="1">
              <a:gsLst>
                <a:gs pos="0">
                  <a:srgbClr val="BF95DF">
                    <a:tint val="66000"/>
                    <a:satMod val="160000"/>
                  </a:srgbClr>
                </a:gs>
                <a:gs pos="50000">
                  <a:srgbClr val="BF95DF">
                    <a:tint val="44500"/>
                    <a:satMod val="160000"/>
                  </a:srgbClr>
                </a:gs>
                <a:gs pos="100000">
                  <a:srgbClr val="BF95DF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/>
            <a:scene3d>
              <a:camera prst="orthographicFront"/>
              <a:lightRig rig="threePt" dir="t"/>
            </a:scene3d>
            <a:sp3d>
              <a:bevelT w="165100" prst="coolSlant"/>
              <a:bevelB w="101600" prst="riblet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+mn-ea"/>
                </a:rPr>
                <a:t>인터페이</a:t>
              </a:r>
              <a:r>
                <a:rPr lang="ko-KR" altLang="en-US">
                  <a:solidFill>
                    <a:schemeClr val="tx1"/>
                  </a:solidFill>
                  <a:latin typeface="+mn-ea"/>
                </a:rPr>
                <a:t>스</a:t>
              </a:r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6701604" y="1452074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확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장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72116" y="4171037"/>
            <a:ext cx="1285406" cy="45405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3268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문법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>
                <a:latin typeface="+mn-ea"/>
              </a:rPr>
              <a:t>  [accessModifier][userModifier] class ClassName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C00000"/>
                </a:solidFill>
                <a:latin typeface="+mn-ea"/>
              </a:rPr>
              <a:t>extends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 SuperClassName</a:t>
            </a:r>
            <a:r>
              <a:rPr lang="en-US" altLang="ko-KR" b="1" smtClean="0">
                <a:latin typeface="+mn-ea"/>
              </a:rPr>
              <a:t>] </a:t>
            </a:r>
          </a:p>
          <a:p>
            <a:pPr>
              <a:buNone/>
            </a:pPr>
            <a:r>
              <a:rPr lang="en-US" altLang="ko-KR" smtClean="0">
                <a:latin typeface="+mn-ea"/>
              </a:rPr>
              <a:t> 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[</a:t>
            </a:r>
            <a:r>
              <a:rPr lang="en-US" altLang="ko-KR" sz="3200" b="1" smtClean="0">
                <a:solidFill>
                  <a:srgbClr val="0070C0"/>
                </a:solidFill>
                <a:latin typeface="+mn-ea"/>
              </a:rPr>
              <a:t>implements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 interface1, interface2,...]</a:t>
            </a:r>
            <a:r>
              <a:rPr lang="en-US" altLang="ko-KR" smtClean="0">
                <a:latin typeface="+mn-ea"/>
              </a:rPr>
              <a:t> {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    </a:t>
            </a:r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다형성이 적용된 배열 활용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배열에 객체들을 저장해서 반환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98030" y="1926129"/>
            <a:ext cx="2376264" cy="395793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People[]</a:t>
            </a:r>
            <a:endParaRPr lang="en-US" altLang="ko-KR" b="1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595190" y="153008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판매왕직원객체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235150" y="2924944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Employee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배달남 객체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451174" y="428366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86062" y="2643707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[0]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0984" y="343704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[1]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9449" y="4227883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+mn-ea"/>
              </a:rPr>
              <a:t>[2]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9449" y="5030226"/>
            <a:ext cx="1800200" cy="648072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...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95190" y="4519375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영업맨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883222" y="4663391"/>
            <a:ext cx="2232248" cy="792088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Customer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고객 객체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들</a:t>
            </a:r>
          </a:p>
        </p:txBody>
      </p:sp>
      <p:sp>
        <p:nvSpPr>
          <p:cNvPr id="15" name="타원 14"/>
          <p:cNvSpPr/>
          <p:nvPr/>
        </p:nvSpPr>
        <p:spPr>
          <a:xfrm>
            <a:off x="5434271" y="1274462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037128" y="2708920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93928" y="4483371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949567" y="2726375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0xa1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166182" y="3545058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0xy2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341587" y="4324559"/>
            <a:ext cx="1116124" cy="432048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0xt5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직선 화살표 연결선 21"/>
          <p:cNvCxnSpPr>
            <a:endCxn id="15" idx="2"/>
          </p:cNvCxnSpPr>
          <p:nvPr/>
        </p:nvCxnSpPr>
        <p:spPr>
          <a:xfrm flipV="1">
            <a:off x="4065691" y="1490486"/>
            <a:ext cx="1368580" cy="1085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" idx="6"/>
            <a:endCxn id="16" idx="2"/>
          </p:cNvCxnSpPr>
          <p:nvPr/>
        </p:nvCxnSpPr>
        <p:spPr>
          <a:xfrm flipV="1">
            <a:off x="4282306" y="2924944"/>
            <a:ext cx="754822" cy="836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6"/>
            <a:endCxn id="17" idx="2"/>
          </p:cNvCxnSpPr>
          <p:nvPr/>
        </p:nvCxnSpPr>
        <p:spPr>
          <a:xfrm>
            <a:off x="4457711" y="4540583"/>
            <a:ext cx="1136217" cy="15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40" y="144477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1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다형성</a:t>
            </a:r>
            <a:r>
              <a:rPr lang="en-US" altLang="ko-KR"/>
              <a:t>[</a:t>
            </a:r>
            <a:r>
              <a:rPr lang="en-US" altLang="ko-KR" smtClean="0"/>
              <a:t>Polymorphism] - </a:t>
            </a:r>
            <a:r>
              <a:rPr lang="ko-KR" altLang="en-US" smtClean="0"/>
              <a:t>개</a:t>
            </a:r>
            <a:r>
              <a:rPr lang="ko-KR" altLang="en-US"/>
              <a:t>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형태가 여러 개인 특성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Object </a:t>
            </a:r>
            <a:r>
              <a:rPr lang="en-US" altLang="ko-KR" dirty="0" smtClean="0">
                <a:latin typeface="+mn-ea"/>
              </a:rPr>
              <a:t>Polymorphism</a:t>
            </a:r>
          </a:p>
          <a:p>
            <a:pPr lvl="1"/>
            <a:r>
              <a:rPr lang="ko-KR" altLang="en-US" dirty="0" smtClean="0">
                <a:latin typeface="+mn-ea"/>
              </a:rPr>
              <a:t>상위타입의 참조변수로 하위타입의 객체를 참조 할 수 있음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기본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Syntax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부모타입 변수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=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자식객체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;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예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b="1" dirty="0" smtClean="0">
                <a:latin typeface="+mn-ea"/>
              </a:rPr>
              <a:t>People [] </a:t>
            </a:r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 = new People[5];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[0] = new Customer(“</a:t>
            </a:r>
            <a:r>
              <a:rPr lang="ko-KR" altLang="en-US" b="1" dirty="0" err="1" smtClean="0">
                <a:latin typeface="+mn-ea"/>
              </a:rPr>
              <a:t>고객왕</a:t>
            </a:r>
            <a:r>
              <a:rPr lang="en-US" altLang="ko-KR" b="1" dirty="0" smtClean="0">
                <a:latin typeface="+mn-ea"/>
              </a:rPr>
              <a:t>”, 50,...);</a:t>
            </a:r>
          </a:p>
          <a:p>
            <a:pPr lvl="1"/>
            <a:r>
              <a:rPr lang="en-US" altLang="ko-KR" b="1" dirty="0" err="1" smtClean="0">
                <a:latin typeface="+mn-ea"/>
              </a:rPr>
              <a:t>peopleAll</a:t>
            </a:r>
            <a:r>
              <a:rPr lang="en-US" altLang="ko-KR" b="1" dirty="0" smtClean="0">
                <a:latin typeface="+mn-ea"/>
              </a:rPr>
              <a:t>[1] = new Employee(“</a:t>
            </a:r>
            <a:r>
              <a:rPr lang="ko-KR" altLang="en-US" b="1" dirty="0" err="1" smtClean="0">
                <a:latin typeface="+mn-ea"/>
              </a:rPr>
              <a:t>영업맨</a:t>
            </a:r>
            <a:r>
              <a:rPr lang="en-US" altLang="ko-KR" b="1" dirty="0" smtClean="0">
                <a:latin typeface="+mn-ea"/>
              </a:rPr>
              <a:t>”, 30,...);</a:t>
            </a:r>
          </a:p>
          <a:p>
            <a:pPr lvl="1"/>
            <a:r>
              <a:rPr lang="en-US" altLang="ko-KR" dirty="0" smtClean="0">
                <a:latin typeface="+mn-ea"/>
              </a:rPr>
              <a:t>....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1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 </a:t>
            </a:r>
            <a:r>
              <a:rPr lang="en-US" altLang="ko-KR" dirty="0" smtClean="0"/>
              <a:t>- JDK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493560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>
                <a:latin typeface="+mn-ea"/>
              </a:rPr>
              <a:t>http://</a:t>
            </a:r>
            <a:r>
              <a:rPr lang="en-US" altLang="ko-KR" sz="2000" err="1">
                <a:latin typeface="+mn-ea"/>
              </a:rPr>
              <a:t>www.oracle.com</a:t>
            </a:r>
            <a:r>
              <a:rPr lang="en-US" altLang="ko-KR" sz="2000">
                <a:latin typeface="+mn-ea"/>
              </a:rPr>
              <a:t>/</a:t>
            </a:r>
            <a:r>
              <a:rPr lang="en-US" altLang="ko-KR" sz="2000" err="1">
                <a:latin typeface="+mn-ea"/>
              </a:rPr>
              <a:t>technetwork</a:t>
            </a:r>
            <a:r>
              <a:rPr lang="en-US" altLang="ko-KR" sz="2000">
                <a:latin typeface="+mn-ea"/>
              </a:rPr>
              <a:t>/java/</a:t>
            </a:r>
            <a:r>
              <a:rPr lang="en-US" altLang="ko-KR" sz="2000" err="1">
                <a:latin typeface="+mn-ea"/>
              </a:rPr>
              <a:t>javase</a:t>
            </a:r>
            <a:r>
              <a:rPr lang="en-US" altLang="ko-KR" sz="2000">
                <a:latin typeface="+mn-ea"/>
              </a:rPr>
              <a:t>/downloads/</a:t>
            </a:r>
            <a:r>
              <a:rPr lang="en-US" altLang="ko-KR" sz="2000" err="1">
                <a:latin typeface="+mn-ea"/>
              </a:rPr>
              <a:t>index.html</a:t>
            </a:r>
            <a:endParaRPr lang="ko-KR" altLang="en-US" sz="200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01125" y="1844824"/>
            <a:ext cx="5040560" cy="4239345"/>
            <a:chOff x="1979712" y="1268761"/>
            <a:chExt cx="5328592" cy="488604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1268761"/>
              <a:ext cx="5328592" cy="4886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4788024" y="5030086"/>
              <a:ext cx="1047750" cy="59197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23602" y="1268761"/>
              <a:ext cx="1047750" cy="41496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5868144" y="220486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다운로드 및 인스톨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68144" y="3584778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>
                <a:latin typeface="+mn-ea"/>
                <a:cs typeface="Times New Roman" pitchFamily="18" charset="0"/>
              </a:rPr>
              <a:t>Jdk</a:t>
            </a:r>
            <a:r>
              <a:rPr lang="ko-KR" altLang="en-US" dirty="0" err="1" smtClean="0">
                <a:latin typeface="+mn-ea"/>
                <a:cs typeface="Times New Roman" pitchFamily="18" charset="0"/>
              </a:rPr>
              <a:t>홈디렉토리</a:t>
            </a:r>
            <a:r>
              <a:rPr lang="en-US" altLang="ko-KR" dirty="0" smtClean="0">
                <a:latin typeface="+mn-ea"/>
                <a:cs typeface="Times New Roman" pitchFamily="18" charset="0"/>
              </a:rPr>
              <a:t>/bin;</a:t>
            </a:r>
            <a:endParaRPr lang="ko-KR" altLang="en-US" dirty="0">
              <a:latin typeface="+mn-ea"/>
              <a:cs typeface="Times New Roman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68144" y="2924944"/>
            <a:ext cx="2670629" cy="50405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eaLnBrk="1" hangingPunct="1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PATH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환경변수에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추가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972" y="4481904"/>
            <a:ext cx="4242562" cy="1766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563888" y="188640"/>
            <a:ext cx="5472608" cy="1836204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새로 추가한 부분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이미 구현된 자바 기반의 다른 소프트웨어들 사용을 위해서는 그 해당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sw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가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jdk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인지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JAVA_HOME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C:\Program Files\Java\jdk1.8.0_171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8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타입 형변환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People p = new Customer(“</a:t>
            </a:r>
            <a:r>
              <a:rPr lang="ko-KR" altLang="en-US" smtClean="0"/>
              <a:t>고객왕”</a:t>
            </a:r>
            <a:r>
              <a:rPr lang="en-US" altLang="ko-KR" smtClean="0"/>
              <a:t>, 50,...);</a:t>
            </a:r>
          </a:p>
          <a:p>
            <a:endParaRPr lang="en-US" altLang="ko-KR" smtClean="0"/>
          </a:p>
          <a:p>
            <a:r>
              <a:rPr lang="en-US" altLang="ko-KR" smtClean="0"/>
              <a:t>p </a:t>
            </a:r>
            <a:r>
              <a:rPr lang="ko-KR" altLang="en-US" smtClean="0"/>
              <a:t>변수의 제약 조건 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p.setGrade(“VIP”);   </a:t>
            </a:r>
            <a:r>
              <a:rPr lang="ko-KR" altLang="en-US" b="1" smtClean="0">
                <a:solidFill>
                  <a:srgbClr val="C00000"/>
                </a:solidFill>
              </a:rPr>
              <a:t>오류</a:t>
            </a:r>
            <a:endParaRPr lang="en-US" altLang="ko-KR" b="1">
              <a:solidFill>
                <a:srgbClr val="C00000"/>
              </a:solidFill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</a:t>
            </a:r>
            <a:r>
              <a:rPr lang="ko-KR" altLang="en-US" b="1" smtClean="0">
                <a:solidFill>
                  <a:srgbClr val="C00000"/>
                </a:solidFill>
              </a:rPr>
              <a:t>클래스만이 보유한 자식 멤버 변수</a:t>
            </a:r>
            <a:r>
              <a:rPr lang="en-US" altLang="ko-KR" b="1" smtClean="0">
                <a:solidFill>
                  <a:srgbClr val="C00000"/>
                </a:solidFill>
              </a:rPr>
              <a:t>, </a:t>
            </a:r>
            <a:r>
              <a:rPr lang="ko-KR" altLang="en-US" b="1" smtClean="0">
                <a:solidFill>
                  <a:srgbClr val="C00000"/>
                </a:solidFill>
              </a:rPr>
              <a:t>메소드 호출 불가</a:t>
            </a:r>
            <a:endParaRPr lang="en-US" altLang="ko-KR" b="1" smtClean="0">
              <a:solidFill>
                <a:srgbClr val="C00000"/>
              </a:solidFill>
            </a:endParaRPr>
          </a:p>
          <a:p>
            <a:pPr lvl="1"/>
            <a:r>
              <a:rPr lang="ko-KR" altLang="en-US" smtClean="0"/>
              <a:t>왜</a:t>
            </a:r>
            <a:r>
              <a:rPr lang="en-US" altLang="ko-KR" smtClean="0"/>
              <a:t>? </a:t>
            </a:r>
            <a:r>
              <a:rPr lang="ko-KR" altLang="en-US" smtClean="0"/>
              <a:t>부모타입 변수엔 은닉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객체타입 형변환 필요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Customer c = (Customer)p;</a:t>
            </a:r>
          </a:p>
          <a:p>
            <a:pPr lvl="1"/>
            <a:r>
              <a:rPr lang="en-US" altLang="ko-KR" b="1" smtClean="0">
                <a:solidFill>
                  <a:srgbClr val="C00000"/>
                </a:solidFill>
              </a:rPr>
              <a:t>c.setGrade(“VIP”);</a:t>
            </a:r>
            <a:endParaRPr lang="en-US" altLang="ko-KR" b="1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다형성</a:t>
            </a:r>
            <a:r>
              <a:rPr lang="ko-KR" altLang="en-US"/>
              <a:t>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8229600" cy="4240128"/>
          </a:xfrm>
        </p:spPr>
        <p:txBody>
          <a:bodyPr/>
          <a:lstStyle/>
          <a:p>
            <a:r>
              <a:rPr lang="ko-KR" altLang="en-US" err="1" smtClean="0"/>
              <a:t>메소드나</a:t>
            </a:r>
            <a:r>
              <a:rPr lang="ko-KR" altLang="en-US" smtClean="0"/>
              <a:t> 생성자의 매개변수에 </a:t>
            </a:r>
            <a:r>
              <a:rPr lang="ko-KR" altLang="en-US" err="1" smtClean="0"/>
              <a:t>다형성을</a:t>
            </a:r>
            <a:r>
              <a:rPr lang="ko-KR" altLang="en-US" smtClean="0"/>
              <a:t> 이용하면 </a:t>
            </a:r>
            <a:r>
              <a:rPr lang="ko-KR" altLang="en-US" err="1" smtClean="0"/>
              <a:t>여러타입의</a:t>
            </a:r>
            <a:r>
              <a:rPr lang="ko-KR" altLang="en-US" smtClean="0"/>
              <a:t> 객체를 매개변수로 받아 처리할 수 있는 </a:t>
            </a:r>
            <a:r>
              <a:rPr lang="ko-KR" altLang="en-US" err="1" smtClean="0"/>
              <a:t>메소드로</a:t>
            </a:r>
            <a:r>
              <a:rPr lang="ko-KR" altLang="en-US" smtClean="0"/>
              <a:t> 사용 가능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4204" y="3429000"/>
            <a:ext cx="3249724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Customer())</a:t>
            </a:r>
            <a:r>
              <a:rPr lang="en-US" altLang="ko-KR" smtClean="0">
                <a:latin typeface="+mn-ea"/>
              </a:rPr>
              <a:t>;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method(</a:t>
            </a:r>
            <a:r>
              <a:rPr lang="en-US" altLang="ko-KR" b="1">
                <a:solidFill>
                  <a:srgbClr val="0070C0"/>
                </a:solidFill>
                <a:latin typeface="+mn-ea"/>
              </a:rPr>
              <a:t>new 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Employee()</a:t>
            </a:r>
            <a:r>
              <a:rPr lang="en-US" altLang="ko-KR" smtClean="0">
                <a:latin typeface="+mn-ea"/>
              </a:rPr>
              <a:t>);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499992" y="3429000"/>
            <a:ext cx="4083496" cy="208823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>
                <a:latin typeface="+mn-ea"/>
              </a:rPr>
              <a:t> public void </a:t>
            </a:r>
            <a:r>
              <a:rPr lang="en-US" altLang="ko-KR" smtClean="0">
                <a:latin typeface="+mn-ea"/>
              </a:rPr>
              <a:t>method(</a:t>
            </a:r>
            <a:r>
              <a:rPr lang="en-US" altLang="ko-KR" b="1" smtClean="0">
                <a:solidFill>
                  <a:srgbClr val="0070C0"/>
                </a:solidFill>
                <a:latin typeface="+mn-ea"/>
              </a:rPr>
              <a:t>People e</a:t>
            </a:r>
            <a:r>
              <a:rPr lang="en-US" altLang="ko-KR">
                <a:latin typeface="+mn-ea"/>
              </a:rPr>
              <a:t>){</a:t>
            </a: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   </a:t>
            </a:r>
            <a:r>
              <a:rPr lang="en-US" altLang="ko-KR" smtClean="0">
                <a:latin typeface="+mn-ea"/>
              </a:rPr>
              <a:t>People </a:t>
            </a:r>
            <a:r>
              <a:rPr lang="ko-KR" altLang="en-US" smtClean="0">
                <a:latin typeface="+mn-ea"/>
              </a:rPr>
              <a:t>및 </a:t>
            </a:r>
            <a:r>
              <a:rPr lang="en-US" altLang="ko-KR" smtClean="0">
                <a:latin typeface="+mn-ea"/>
              </a:rPr>
              <a:t>People</a:t>
            </a:r>
            <a:r>
              <a:rPr lang="ko-KR" altLang="en-US" smtClean="0">
                <a:latin typeface="+mn-ea"/>
              </a:rPr>
              <a:t>하위 타입들에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 </a:t>
            </a:r>
            <a:r>
              <a:rPr lang="ko-KR" altLang="en-US" smtClean="0">
                <a:latin typeface="+mn-ea"/>
              </a:rPr>
              <a:t>   관련된 </a:t>
            </a:r>
            <a:r>
              <a:rPr lang="ko-KR" altLang="en-US">
                <a:latin typeface="+mn-ea"/>
              </a:rPr>
              <a:t>문장 수행</a:t>
            </a:r>
            <a:endParaRPr lang="en-US" altLang="ko-KR">
              <a:latin typeface="+mn-ea"/>
            </a:endParaRP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843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다형성 </a:t>
            </a:r>
            <a:r>
              <a:rPr lang="en-US" altLang="ko-KR"/>
              <a:t>- Polymorphic </a:t>
            </a:r>
            <a:r>
              <a:rPr lang="en-US" altLang="ko-KR" smtClean="0"/>
              <a:t>Argument</a:t>
            </a:r>
            <a:r>
              <a:rPr lang="ko-KR" altLang="en-US" smtClean="0"/>
              <a:t>를 반영한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62138"/>
            <a:ext cx="8896350" cy="3799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347864" y="1831802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47864" y="4581128"/>
            <a:ext cx="1224136" cy="4867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084168" y="1304068"/>
            <a:ext cx="2844316" cy="288032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JDK1.5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부터의 표기법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E – Element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V – Value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T – Type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K – Key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Object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타입 의미 </a:t>
            </a:r>
          </a:p>
        </p:txBody>
      </p:sp>
    </p:spTree>
    <p:extLst>
      <p:ext uri="{BB962C8B-B14F-4D97-AF65-F5344CB8AC3E}">
        <p14:creationId xmlns:p14="http://schemas.microsoft.com/office/powerpoint/2010/main" val="42274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426042" y="2205779"/>
            <a:ext cx="4433990" cy="2951413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{Oracle DB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로직으로 개발 및 반환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}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5076056" y="2204864"/>
            <a:ext cx="3744416" cy="2808312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벤더사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구현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getConnection(String url, String id, String pw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{DB2</a:t>
            </a:r>
            <a:r>
              <a:rPr lang="ko-KR" altLang="en-US" sz="2400" b="1" smtClean="0">
                <a:solidFill>
                  <a:srgbClr val="FF0000"/>
                </a:solidFill>
                <a:latin typeface="+mn-ea"/>
              </a:rPr>
              <a:t>접속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로직으로 개발 및 반환</a:t>
            </a:r>
            <a:r>
              <a:rPr lang="en-US" altLang="ko-KR" sz="2400" b="1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07504" y="5398129"/>
            <a:ext cx="8352928" cy="767175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API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사용 개발자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url/id/pw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로 단순 호출해서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객체 획득 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- Connection 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7138" y="1279062"/>
            <a:ext cx="7056784" cy="7200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z="120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접속 객체 반환해라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스펙만 제시</a:t>
            </a: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chemeClr val="tx1"/>
                </a:solidFill>
                <a:latin typeface="+mn-ea"/>
              </a:rPr>
              <a:t>Connection getConnection(String url, String id, String pw)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9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interface </a:t>
            </a:r>
            <a:r>
              <a:rPr lang="ko-KR" altLang="en-US" smtClean="0"/>
              <a:t>개념 이해를 위한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원통 4"/>
          <p:cNvSpPr/>
          <p:nvPr/>
        </p:nvSpPr>
        <p:spPr>
          <a:xfrm>
            <a:off x="7452320" y="1772816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1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원통 5"/>
          <p:cNvSpPr/>
          <p:nvPr/>
        </p:nvSpPr>
        <p:spPr>
          <a:xfrm>
            <a:off x="7452320" y="3284984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2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원통 6"/>
          <p:cNvSpPr/>
          <p:nvPr/>
        </p:nvSpPr>
        <p:spPr>
          <a:xfrm>
            <a:off x="7452320" y="4869160"/>
            <a:ext cx="1224136" cy="1152128"/>
          </a:xfrm>
          <a:prstGeom prst="can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</a:t>
            </a:r>
          </a:p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3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7926" y="2107942"/>
            <a:ext cx="2736304" cy="3290188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Connection con</a:t>
            </a:r>
          </a:p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= DriverManager.getConnection();</a:t>
            </a: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flipV="1">
            <a:off x="4466188" y="2229778"/>
            <a:ext cx="2980490" cy="407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4" idx="3"/>
          </p:cNvCxnSpPr>
          <p:nvPr/>
        </p:nvCxnSpPr>
        <p:spPr>
          <a:xfrm>
            <a:off x="4572000" y="3861048"/>
            <a:ext cx="3096344" cy="127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987824" y="2524565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oracle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360902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db2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33138" y="4531300"/>
            <a:ext cx="1584176" cy="50405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ms sql driver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7787" y="5416586"/>
            <a:ext cx="7344816" cy="913647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Java App~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Connection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conv = 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(“url”, “id”, “pw”);</a:t>
            </a:r>
            <a:endParaRPr lang="en-US" altLang="ko-KR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/>
          <p:nvPr/>
        </p:nvCxnSpPr>
        <p:spPr>
          <a:xfrm>
            <a:off x="4217314" y="4876382"/>
            <a:ext cx="3229364" cy="35281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5536" y="260648"/>
            <a:ext cx="8136904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특정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id/pw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값으로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접속 객체 반환해라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public abstract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 Connection getConnection(String url, String id, String pw)</a:t>
            </a:r>
            <a:r>
              <a:rPr lang="en-US" altLang="ko-KR" sz="2400" b="1" smtClean="0">
                <a:solidFill>
                  <a:srgbClr val="FF0000"/>
                </a:solidFill>
                <a:latin typeface="+mn-ea"/>
              </a:rPr>
              <a:t>;</a:t>
            </a:r>
            <a:endParaRPr lang="en-US" altLang="ko-KR" sz="2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8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part5 – </a:t>
            </a:r>
            <a:r>
              <a:rPr lang="ko-KR" altLang="en-US" smtClean="0"/>
              <a:t>자료구조 및 </a:t>
            </a:r>
            <a:r>
              <a:rPr lang="en-US" altLang="ko-KR" smtClean="0"/>
              <a:t>Exception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90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 구조</a:t>
            </a:r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endParaRPr kumimoji="0" lang="en-US" altLang="ko-KR" sz="2800" b="1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76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ko-KR" altLang="en-US" smtClean="0"/>
              <a:t>학습내용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5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ko-KR" dirty="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ko-KR" altLang="en-US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자료구조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77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78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다형성 배열에 대해 다시 생각해 보기</a:t>
            </a:r>
            <a:endParaRPr lang="en-US" altLang="ko-KR" smtClean="0"/>
          </a:p>
          <a:p>
            <a:pPr lvl="1"/>
            <a:r>
              <a:rPr lang="en-US" altLang="ko-KR" smtClean="0"/>
              <a:t>People[] – People </a:t>
            </a:r>
            <a:r>
              <a:rPr lang="ko-KR" altLang="en-US" smtClean="0"/>
              <a:t>및 자식 객체들 저장 가능</a:t>
            </a:r>
            <a:endParaRPr lang="en-US" altLang="ko-KR" smtClean="0"/>
          </a:p>
          <a:p>
            <a:pPr lvl="1"/>
            <a:r>
              <a:rPr lang="en-US" altLang="ko-KR" smtClean="0"/>
              <a:t>Object[] – </a:t>
            </a:r>
            <a:r>
              <a:rPr lang="ko-KR" altLang="en-US" smtClean="0"/>
              <a:t>모든 타입의 객체들 저장 가능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배열의 단점 </a:t>
            </a:r>
            <a:r>
              <a:rPr lang="en-US" altLang="ko-KR" smtClean="0"/>
              <a:t>– </a:t>
            </a:r>
            <a:r>
              <a:rPr lang="ko-KR" altLang="en-US" smtClean="0"/>
              <a:t>동적 메모리가 아니라 뭔가의 아쉬움</a:t>
            </a:r>
            <a:endParaRPr lang="en-US" altLang="ko-KR" smtClean="0"/>
          </a:p>
          <a:p>
            <a:r>
              <a:rPr lang="ko-KR" altLang="en-US" smtClean="0"/>
              <a:t>해결책 </a:t>
            </a:r>
            <a:r>
              <a:rPr lang="en-US" altLang="ko-KR" smtClean="0"/>
              <a:t>– </a:t>
            </a:r>
            <a:r>
              <a:rPr lang="ko-KR" altLang="en-US" smtClean="0"/>
              <a:t>동적 메모리 제공하는 </a:t>
            </a:r>
            <a:r>
              <a:rPr lang="en-US" altLang="ko-KR" smtClean="0"/>
              <a:t>API : java.util package</a:t>
            </a:r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" y="165823"/>
            <a:ext cx="885924" cy="10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41377" y="151277"/>
            <a:ext cx="8229600" cy="990600"/>
          </a:xfrm>
        </p:spPr>
        <p:txBody>
          <a:bodyPr/>
          <a:lstStyle/>
          <a:p>
            <a:r>
              <a:rPr lang="ko-KR" altLang="en-US" smtClean="0"/>
              <a:t>    생각하기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4365104"/>
            <a:ext cx="3600400" cy="86409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+mn-ea"/>
              </a:rPr>
              <a:t>자료 구조</a:t>
            </a:r>
          </a:p>
        </p:txBody>
      </p:sp>
    </p:spTree>
    <p:extLst>
      <p:ext uri="{BB962C8B-B14F-4D97-AF65-F5344CB8AC3E}">
        <p14:creationId xmlns:p14="http://schemas.microsoft.com/office/powerpoint/2010/main" val="9421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종류 및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662608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Set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28493" y="1232756"/>
            <a:ext cx="1944217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List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열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650831" y="1232756"/>
            <a:ext cx="2006445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+mn-ea"/>
              </a:rPr>
              <a:t>Map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계열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331389" y="1988841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</a:t>
            </a:r>
            <a:r>
              <a:rPr lang="ko-KR" altLang="en-US" smtClean="0"/>
              <a:t>순서 유지불가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mtClean="0"/>
              <a:t>동일한 </a:t>
            </a:r>
            <a:r>
              <a:rPr lang="ko-KR" altLang="en-US"/>
              <a:t>내용을 갖는 객체의 </a:t>
            </a:r>
            <a:r>
              <a:rPr lang="ko-KR" altLang="en-US" smtClean="0"/>
              <a:t>중복저장 불가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2953" y="1988841"/>
            <a:ext cx="269113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배열과 흡사한 구조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3.  index</a:t>
            </a:r>
            <a:r>
              <a:rPr lang="ko-KR" altLang="en-US"/>
              <a:t>로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4.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0975" y="1990268"/>
            <a:ext cx="2592288" cy="4247044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mtClean="0"/>
              <a:t>저장되는 </a:t>
            </a:r>
            <a:r>
              <a:rPr lang="ko-KR" altLang="en-US"/>
              <a:t>데이터의 순서를 유지하지 </a:t>
            </a:r>
            <a:r>
              <a:rPr lang="ko-KR" altLang="en-US" smtClean="0"/>
              <a:t>않음</a:t>
            </a:r>
            <a:endParaRPr lang="en-US" altLang="ko-KR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2.  key</a:t>
            </a:r>
            <a:r>
              <a:rPr lang="ko-KR" altLang="en-US" smtClean="0"/>
              <a:t>와 </a:t>
            </a:r>
            <a:r>
              <a:rPr lang="en-US" altLang="ko-KR" smtClean="0"/>
              <a:t>Value </a:t>
            </a:r>
            <a:r>
              <a:rPr lang="ko-KR" altLang="en-US" smtClean="0"/>
              <a:t>구조로 저장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 smtClean="0"/>
              <a:t>3.  </a:t>
            </a:r>
            <a:r>
              <a:rPr lang="ko-KR" altLang="en-US" smtClean="0"/>
              <a:t>동일한 </a:t>
            </a:r>
            <a:r>
              <a:rPr lang="ko-KR" altLang="en-US"/>
              <a:t>내용을 갖는 객체의 중복저장을 </a:t>
            </a:r>
            <a:r>
              <a:rPr lang="ko-KR" altLang="en-US" smtClean="0"/>
              <a:t>허용함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9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고유 </a:t>
            </a:r>
            <a:r>
              <a:rPr lang="en-US" altLang="ko-KR" dirty="0" smtClean="0"/>
              <a:t>IP or domain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 err="1" smtClean="0"/>
              <a:t>스펙의</a:t>
            </a:r>
            <a:r>
              <a:rPr lang="ko-KR" altLang="en-US" dirty="0" smtClean="0"/>
              <a:t> 일종 따라서 불변</a:t>
            </a:r>
            <a:endParaRPr lang="en-US" altLang="ko-KR" dirty="0" smtClean="0"/>
          </a:p>
          <a:p>
            <a:r>
              <a:rPr lang="en-US" altLang="ko-KR" dirty="0" smtClean="0"/>
              <a:t>127.0.0.1  / </a:t>
            </a:r>
            <a:r>
              <a:rPr lang="en-US" altLang="ko-KR" dirty="0" err="1" smtClean="0"/>
              <a:t>localhost</a:t>
            </a:r>
            <a:endParaRPr lang="en-US" altLang="ko-KR" dirty="0" smtClean="0"/>
          </a:p>
          <a:p>
            <a:r>
              <a:rPr lang="ko-KR" altLang="en-US" dirty="0" smtClean="0"/>
              <a:t>해당 위치의 망에서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도스창</a:t>
            </a:r>
            <a:r>
              <a:rPr lang="ko-KR" altLang="en-US" dirty="0" smtClean="0"/>
              <a:t> 입력 명령어 </a:t>
            </a:r>
            <a:r>
              <a:rPr lang="en-US" altLang="ko-KR" dirty="0" err="1" smtClean="0"/>
              <a:t>ipconfig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40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자료구조 </a:t>
            </a:r>
            <a:r>
              <a:rPr lang="en-US" altLang="ko-KR" smtClean="0"/>
              <a:t>API[java.util package]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20" y="1381123"/>
            <a:ext cx="8192380" cy="48672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09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List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0225"/>
            <a:ext cx="8191500" cy="429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391025"/>
            <a:ext cx="2371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976937" y="4086225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03848" y="1628800"/>
            <a:ext cx="5760640" cy="1368152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public boolean add(Object value){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모든 타입의 객체를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ArrayList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 저장하는 로직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39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각 유형별 사용법 </a:t>
            </a:r>
            <a:r>
              <a:rPr lang="en-US" altLang="ko-KR"/>
              <a:t>-</a:t>
            </a:r>
            <a:r>
              <a:rPr lang="en-US" altLang="ko-KR" smtClean="0"/>
              <a:t> Set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java.util.HashSe</a:t>
            </a:r>
            <a:r>
              <a:rPr lang="en-US" altLang="ko-KR" smtClean="0"/>
              <a:t>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09750"/>
            <a:ext cx="819150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2333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6119812" y="4343400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38170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유형별 사용법 </a:t>
            </a:r>
            <a:r>
              <a:rPr lang="en-US" altLang="ko-KR"/>
              <a:t>- </a:t>
            </a:r>
            <a:r>
              <a:rPr lang="en-US" altLang="ko-KR" smtClean="0"/>
              <a:t>Map</a:t>
            </a:r>
            <a:r>
              <a:rPr lang="ko-KR" altLang="en-US" smtClean="0"/>
              <a:t>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java.util.HashMa</a:t>
            </a:r>
            <a:r>
              <a:rPr lang="en-US" altLang="ko-KR" smtClean="0"/>
              <a:t>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81175"/>
            <a:ext cx="8191500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609975"/>
            <a:ext cx="26574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6062662" y="3283424"/>
            <a:ext cx="1981200" cy="304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mtClean="0">
                <a:solidFill>
                  <a:schemeClr val="tx1"/>
                </a:solidFill>
                <a:latin typeface="+mn-ea"/>
              </a:rPr>
              <a:t>실행결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과</a:t>
            </a:r>
          </a:p>
        </p:txBody>
      </p:sp>
    </p:spTree>
    <p:extLst>
      <p:ext uri="{BB962C8B-B14F-4D97-AF65-F5344CB8AC3E}">
        <p14:creationId xmlns:p14="http://schemas.microsoft.com/office/powerpoint/2010/main" val="28761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과 </a:t>
            </a:r>
            <a:r>
              <a:rPr lang="en-US" altLang="ko-KR" sz="2800" smtClean="0">
                <a:latin typeface="맑은 고딕" pitchFamily="50" charset="-127"/>
                <a:ea typeface="맑은 고딕" pitchFamily="50" charset="-127"/>
              </a:rPr>
              <a:t>Generics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>
                <a:latin typeface="+mn-ea"/>
              </a:rPr>
              <a:t>java.util.ArrayList&lt;E&gt;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695450"/>
            <a:ext cx="81915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43000" y="26670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3000" y="4750891"/>
            <a:ext cx="4191000" cy="20284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3000" y="3352800"/>
            <a:ext cx="4267200" cy="2519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lvl="1" defTabSz="1044575"/>
            <a:r>
              <a:rPr kumimoji="0" lang="en-US" altLang="ko-KR" sz="2800" b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Exception</a:t>
            </a:r>
            <a:endParaRPr kumimoji="0" lang="ko-KR" altLang="en-US" sz="28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85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50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실행중 발생 가능한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 실행 중 예기치 못했던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파일이 존재하지 않는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시 문제 발생 상황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연결 실패 상황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Exception </a:t>
            </a:r>
            <a:r>
              <a:rPr lang="ko-KR" altLang="en-US" b="1" dirty="0" smtClean="0"/>
              <a:t>클래스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자바에서는 이러한 예기치 못한 상황에 대응 되는 예외 처리용 클래스들 제공 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Exception</a:t>
            </a:r>
            <a:r>
              <a:rPr lang="ko-KR" altLang="en-US" dirty="0" smtClean="0"/>
              <a:t>에 대해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수 있는 기능을 제공함으로써 프로그램이 비정상적으로 종료되지 않도록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 </a:t>
            </a:r>
            <a:r>
              <a:rPr lang="ko-KR" altLang="en-US" smtClean="0"/>
              <a:t>구분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20567" y="1340768"/>
            <a:ext cx="252028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발생 가능한 문제점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87752" y="2612706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Error</a:t>
            </a:r>
            <a:endParaRPr lang="en-US" altLang="ko-KR" b="1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724128" y="2636912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Exception</a:t>
            </a:r>
            <a:endParaRPr lang="ko-KR" altLang="en-US" b="1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9" name="꺾인 연결선 8"/>
          <p:cNvCxnSpPr>
            <a:stCxn id="5" idx="2"/>
            <a:endCxn id="7" idx="0"/>
          </p:cNvCxnSpPr>
          <p:nvPr/>
        </p:nvCxnSpPr>
        <p:spPr>
          <a:xfrm rot="16200000" flipH="1">
            <a:off x="5422447" y="1147099"/>
            <a:ext cx="648072" cy="233155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5" idx="2"/>
            <a:endCxn id="6" idx="0"/>
          </p:cNvCxnSpPr>
          <p:nvPr/>
        </p:nvCxnSpPr>
        <p:spPr>
          <a:xfrm rot="5400000">
            <a:off x="3175312" y="1207311"/>
            <a:ext cx="623866" cy="218692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814894" y="3645023"/>
            <a:ext cx="3157776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+mn-ea"/>
              </a:rPr>
              <a:t>1. </a:t>
            </a:r>
            <a:r>
              <a:rPr lang="ko-KR" altLang="en-US" smtClean="0">
                <a:latin typeface="+mn-ea"/>
              </a:rPr>
              <a:t>복구 </a:t>
            </a:r>
            <a:r>
              <a:rPr lang="ko-KR" altLang="en-US">
                <a:latin typeface="+mn-ea"/>
              </a:rPr>
              <a:t>불가능한 문제 상황</a:t>
            </a:r>
            <a:endParaRPr lang="en-US" altLang="ko-KR">
              <a:latin typeface="+mn-ea"/>
            </a:endParaRPr>
          </a:p>
          <a:p>
            <a:r>
              <a:rPr lang="en-US" altLang="ko-KR" smtClean="0">
                <a:latin typeface="+mn-ea"/>
              </a:rPr>
              <a:t>2.  StackOverFlowError...</a:t>
            </a:r>
            <a:endParaRPr lang="en-US" altLang="ko-KR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36096" y="3645024"/>
            <a:ext cx="2952328" cy="887130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/>
              <a:t>1. </a:t>
            </a:r>
            <a:r>
              <a:rPr lang="ko-KR" altLang="en-US" b="1" smtClean="0">
                <a:solidFill>
                  <a:srgbClr val="0070C0"/>
                </a:solidFill>
              </a:rPr>
              <a:t>복구 </a:t>
            </a:r>
            <a:r>
              <a:rPr lang="ko-KR" altLang="en-US" b="1">
                <a:solidFill>
                  <a:srgbClr val="0070C0"/>
                </a:solidFill>
              </a:rPr>
              <a:t>가능한 문제 상황</a:t>
            </a:r>
            <a:endParaRPr lang="en-US" altLang="ko-KR" b="1">
              <a:solidFill>
                <a:srgbClr val="0070C0"/>
              </a:solidFill>
            </a:endParaRPr>
          </a:p>
          <a:p>
            <a:r>
              <a:rPr lang="en-US" altLang="ko-KR" smtClean="0"/>
              <a:t>2. NullPointerException...</a:t>
            </a:r>
            <a:endParaRPr lang="en-US" altLang="ko-KR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5" y="5426936"/>
            <a:ext cx="3492308" cy="810376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컴파일 </a:t>
            </a:r>
            <a:r>
              <a:rPr lang="en-US" altLang="ko-KR" smtClean="0"/>
              <a:t>Exception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예외 처리 문장 필수 </a:t>
            </a:r>
            <a:endParaRPr lang="en-US" altLang="ko-KR"/>
          </a:p>
        </p:txBody>
      </p:sp>
      <p:cxnSp>
        <p:nvCxnSpPr>
          <p:cNvPr id="31" name="직선 연결선 30"/>
          <p:cNvCxnSpPr>
            <a:stCxn id="6" idx="2"/>
            <a:endCxn id="14" idx="0"/>
          </p:cNvCxnSpPr>
          <p:nvPr/>
        </p:nvCxnSpPr>
        <p:spPr>
          <a:xfrm>
            <a:off x="2393782" y="3260778"/>
            <a:ext cx="0" cy="38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5" idx="0"/>
          </p:cNvCxnSpPr>
          <p:nvPr/>
        </p:nvCxnSpPr>
        <p:spPr>
          <a:xfrm>
            <a:off x="6912260" y="32849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5" idx="2"/>
            <a:endCxn id="28" idx="0"/>
          </p:cNvCxnSpPr>
          <p:nvPr/>
        </p:nvCxnSpPr>
        <p:spPr>
          <a:xfrm rot="5400000">
            <a:off x="3935569" y="2450245"/>
            <a:ext cx="894782" cy="5058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6200000" flipH="1">
            <a:off x="6811607" y="4632806"/>
            <a:ext cx="1214742" cy="1013437"/>
          </a:xfrm>
          <a:prstGeom prst="bentConnector3">
            <a:avLst>
              <a:gd name="adj1" fmla="val 320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351059" y="5426936"/>
            <a:ext cx="4696162" cy="122201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런타임 </a:t>
            </a:r>
            <a:r>
              <a:rPr lang="en-US" altLang="ko-KR" smtClean="0"/>
              <a:t>Exception: </a:t>
            </a:r>
            <a:r>
              <a:rPr lang="ko-KR" altLang="en-US" smtClean="0"/>
              <a:t>예외 처리 문장 불필요</a:t>
            </a:r>
            <a:r>
              <a:rPr lang="en-US" altLang="ko-KR" smtClean="0"/>
              <a:t>, </a:t>
            </a:r>
            <a:r>
              <a:rPr lang="ko-KR" altLang="en-US" smtClean="0"/>
              <a:t>코드 수정으로 해결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FF0000"/>
                </a:solidFill>
              </a:rPr>
              <a:t>java.lang.RuntimeException</a:t>
            </a:r>
            <a:r>
              <a:rPr lang="ko-KR" altLang="en-US" smtClean="0"/>
              <a:t>의 자식클래스들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4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28" grpId="0" animBg="1"/>
      <p:bldP spid="2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</a:t>
            </a:r>
            <a:r>
              <a:rPr lang="en-US" altLang="ko-KR" smtClean="0"/>
              <a:t>[Exception]</a:t>
            </a:r>
            <a:r>
              <a:rPr lang="ko-KR" altLang="en-US" smtClean="0"/>
              <a:t>처리 </a:t>
            </a:r>
            <a:r>
              <a:rPr lang="ko-KR" altLang="en-US"/>
              <a:t>기법 </a:t>
            </a:r>
            <a:r>
              <a:rPr lang="en-US" altLang="ko-KR" smtClean="0"/>
              <a:t>– try ~ catch ~ finally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63688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try{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3688" y="2724674"/>
            <a:ext cx="5922845" cy="180020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){		//0~*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}catch(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예외클래스명  변수명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){</a:t>
            </a: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 smtClean="0">
                <a:latin typeface="+mn-ea"/>
              </a:rPr>
              <a:t>발생된 예외 </a:t>
            </a:r>
            <a:r>
              <a:rPr lang="ko-KR" altLang="en-US" b="1">
                <a:latin typeface="+mn-ea"/>
              </a:rPr>
              <a:t>처리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540628"/>
            <a:ext cx="5922845" cy="1621160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finally</a:t>
            </a:r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{				//0 or 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발생 여부와 관계없이 항상 실행될 코드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7203" y="1308181"/>
            <a:ext cx="5922845" cy="1416493"/>
          </a:xfrm>
          <a:prstGeom prst="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try{   				//1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b="1">
                <a:latin typeface="+mn-ea"/>
              </a:rPr>
              <a:t>	</a:t>
            </a:r>
            <a:r>
              <a:rPr lang="ko-KR" altLang="en-US" b="1">
                <a:latin typeface="+mn-ea"/>
              </a:rPr>
              <a:t>예외 </a:t>
            </a:r>
            <a:r>
              <a:rPr lang="ko-KR" altLang="en-US" b="1" smtClean="0">
                <a:latin typeface="+mn-ea"/>
              </a:rPr>
              <a:t>발생 가능성이 있는 코드들</a:t>
            </a:r>
            <a:endParaRPr lang="en-US" altLang="ko-KR" b="1">
              <a:latin typeface="+mn-ea"/>
            </a:endParaRPr>
          </a:p>
          <a:p>
            <a:pPr lvl="1"/>
            <a:r>
              <a:rPr lang="en-US" altLang="ko-KR" b="1" smtClean="0">
                <a:solidFill>
                  <a:srgbClr val="C00000"/>
                </a:solidFill>
                <a:latin typeface="+mn-ea"/>
              </a:rPr>
              <a:t>}</a:t>
            </a:r>
            <a:endParaRPr lang="en-US" altLang="ko-KR" b="1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9437" y="6093296"/>
            <a:ext cx="7992888" cy="1944216"/>
          </a:xfrm>
          <a:prstGeom prst="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catch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블록이 생략된 경우 이 로직을 보유한 메소드선언구에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throws ~Exception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선언 필수 </a:t>
            </a:r>
            <a:r>
              <a:rPr lang="en-US" altLang="ko-KR" smtClean="0">
                <a:solidFill>
                  <a:schemeClr val="tx1"/>
                </a:solidFill>
                <a:latin typeface="+mn-ea"/>
              </a:rPr>
              <a:t>: myBatis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메뉴얼 코드에도 대부분 이렇게 개발</a:t>
            </a:r>
            <a:endParaRPr lang="en-US" altLang="ko-KR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, controller </a:t>
            </a:r>
            <a:r>
              <a:rPr lang="ko-KR" altLang="en-US" smtClean="0">
                <a:solidFill>
                  <a:schemeClr val="tx1"/>
                </a:solidFill>
                <a:latin typeface="+mn-ea"/>
              </a:rPr>
              <a:t>에서 예외처리 일괄 관리할수도 있겠금 유도</a:t>
            </a:r>
          </a:p>
        </p:txBody>
      </p:sp>
    </p:spTree>
    <p:extLst>
      <p:ext uri="{BB962C8B-B14F-4D97-AF65-F5344CB8AC3E}">
        <p14:creationId xmlns:p14="http://schemas.microsoft.com/office/powerpoint/2010/main" val="2781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정의 </a:t>
            </a:r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java.lang.Exception or  java.lang.RuntimeException </a:t>
            </a:r>
            <a:r>
              <a:rPr lang="ko-KR" altLang="en-US" smtClean="0"/>
              <a:t>클래스 상속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87752" y="1989121"/>
            <a:ext cx="2412060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b="1" smtClean="0">
                <a:latin typeface="+mn-ea"/>
              </a:rPr>
              <a:t>Exception</a:t>
            </a:r>
            <a:endParaRPr lang="en-US" altLang="ko-KR" b="1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24128" y="2013327"/>
            <a:ext cx="2376264" cy="648072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  <a:latin typeface="+mn-ea"/>
              </a:rPr>
              <a:t>RuntimeException</a:t>
            </a:r>
            <a:endParaRPr lang="ko-KR" altLang="en-US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45328" y="3018863"/>
            <a:ext cx="3696908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컴파일 계열</a:t>
            </a:r>
            <a:r>
              <a:rPr lang="en-US" altLang="ko-KR" smtClean="0">
                <a:latin typeface="+mn-ea"/>
              </a:rPr>
              <a:t>(checked </a:t>
            </a:r>
            <a:r>
              <a:rPr lang="ko-KR" altLang="en-US" smtClean="0">
                <a:latin typeface="+mn-ea"/>
              </a:rPr>
              <a:t>예외</a:t>
            </a:r>
            <a:r>
              <a:rPr lang="en-US" altLang="ko-KR" smtClean="0">
                <a:latin typeface="+mn-ea"/>
              </a:rPr>
              <a:t>)</a:t>
            </a:r>
            <a:r>
              <a:rPr lang="ko-KR" altLang="en-US" smtClean="0">
                <a:latin typeface="+mn-ea"/>
              </a:rPr>
              <a:t> 사용자 정의 </a:t>
            </a:r>
            <a:r>
              <a:rPr lang="en-US" altLang="ko-KR" smtClean="0">
                <a:latin typeface="+mn-ea"/>
              </a:rPr>
              <a:t>Exception </a:t>
            </a:r>
            <a:r>
              <a:rPr lang="ko-KR" altLang="en-US" smtClean="0">
                <a:latin typeface="+mn-ea"/>
              </a:rPr>
              <a:t>클래스</a:t>
            </a:r>
            <a:endParaRPr lang="en-US" altLang="ko-KR"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84068" y="3018864"/>
            <a:ext cx="3456384" cy="2855833"/>
          </a:xfrm>
          <a:prstGeom prst="roundRect">
            <a:avLst/>
          </a:prstGeom>
          <a:gradFill flip="none" rotWithShape="1">
            <a:gsLst>
              <a:gs pos="0">
                <a:srgbClr val="BF95DF">
                  <a:tint val="66000"/>
                  <a:satMod val="160000"/>
                </a:srgbClr>
              </a:gs>
              <a:gs pos="50000">
                <a:srgbClr val="BF95DF">
                  <a:tint val="44500"/>
                  <a:satMod val="160000"/>
                </a:srgbClr>
              </a:gs>
              <a:gs pos="100000">
                <a:srgbClr val="BF95DF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scene3d>
            <a:camera prst="orthographicFront"/>
            <a:lightRig rig="threePt" dir="t"/>
          </a:scene3d>
          <a:sp3d>
            <a:bevelT w="165100" prst="coolSlant"/>
            <a:bevelB w="101600" prst="rible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mtClean="0"/>
              <a:t>런타임 계열</a:t>
            </a:r>
            <a:r>
              <a:rPr lang="en-US" altLang="ko-KR" smtClean="0"/>
              <a:t>(unchecked </a:t>
            </a:r>
            <a:r>
              <a:rPr lang="ko-KR" altLang="en-US" smtClean="0"/>
              <a:t>예외</a:t>
            </a:r>
            <a:r>
              <a:rPr lang="en-US" altLang="ko-KR" smtClean="0"/>
              <a:t>)</a:t>
            </a:r>
            <a:r>
              <a:rPr lang="ko-KR" altLang="en-US" smtClean="0"/>
              <a:t> 사용자 정의 </a:t>
            </a:r>
            <a:r>
              <a:rPr lang="en-US" altLang="ko-KR" smtClean="0"/>
              <a:t>Exception </a:t>
            </a:r>
            <a:r>
              <a:rPr lang="ko-KR" altLang="en-US" smtClean="0"/>
              <a:t>클래스</a:t>
            </a:r>
            <a:endParaRPr lang="en-US" altLang="ko-KR"/>
          </a:p>
        </p:txBody>
      </p:sp>
      <p:cxnSp>
        <p:nvCxnSpPr>
          <p:cNvPr id="9" name="직선 연결선 8"/>
          <p:cNvCxnSpPr>
            <a:stCxn id="5" idx="2"/>
            <a:endCxn id="7" idx="0"/>
          </p:cNvCxnSpPr>
          <p:nvPr/>
        </p:nvCxnSpPr>
        <p:spPr>
          <a:xfrm>
            <a:off x="2393782" y="2637193"/>
            <a:ext cx="0" cy="38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2"/>
            <a:endCxn id="8" idx="0"/>
          </p:cNvCxnSpPr>
          <p:nvPr/>
        </p:nvCxnSpPr>
        <p:spPr>
          <a:xfrm>
            <a:off x="6912260" y="2661399"/>
            <a:ext cx="0" cy="35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JRE(Java Runtime Environment)</a:t>
            </a:r>
          </a:p>
          <a:p>
            <a:pPr lvl="1"/>
            <a:r>
              <a:rPr lang="en-US" altLang="ko-KR" dirty="0" smtClean="0">
                <a:latin typeface="+mn-ea"/>
              </a:rPr>
              <a:t>JVM(java virtual machine) + API(Application Programming Interface, </a:t>
            </a:r>
            <a:r>
              <a:rPr lang="ko-KR" altLang="en-US" dirty="0" smtClean="0">
                <a:latin typeface="+mn-ea"/>
              </a:rPr>
              <a:t>제공받아 사용 가능한 프로그램들</a:t>
            </a:r>
            <a:r>
              <a:rPr lang="en-US" altLang="ko-KR" dirty="0" smtClean="0">
                <a:latin typeface="+mn-ea"/>
              </a:rPr>
              <a:t>, library)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JDK(Java Development Toolkit)</a:t>
            </a:r>
          </a:p>
          <a:p>
            <a:pPr lvl="1"/>
            <a:r>
              <a:rPr lang="en-US" altLang="ko-KR" dirty="0" smtClean="0">
                <a:latin typeface="+mn-ea"/>
              </a:rPr>
              <a:t>Compiler </a:t>
            </a:r>
            <a:r>
              <a:rPr lang="ko-KR" altLang="en-US" dirty="0" smtClean="0">
                <a:latin typeface="+mn-ea"/>
              </a:rPr>
              <a:t>를 비롯한 개발에 필요한 여러 도구</a:t>
            </a:r>
            <a:r>
              <a:rPr lang="en-US" altLang="ko-KR" dirty="0" smtClean="0">
                <a:latin typeface="+mn-ea"/>
              </a:rPr>
              <a:t>  + JRE</a:t>
            </a:r>
          </a:p>
          <a:p>
            <a:pPr lvl="1"/>
            <a:r>
              <a:rPr lang="ko-KR" altLang="en-US" dirty="0" smtClean="0">
                <a:latin typeface="+mn-ea"/>
              </a:rPr>
              <a:t>컴파일 명령어 </a:t>
            </a:r>
            <a:r>
              <a:rPr lang="en-US" altLang="ko-KR" dirty="0" smtClean="0">
                <a:latin typeface="+mn-ea"/>
              </a:rPr>
              <a:t>: &gt;</a:t>
            </a:r>
            <a:r>
              <a:rPr lang="en-US" altLang="ko-KR" dirty="0" err="1" smtClean="0">
                <a:latin typeface="+mn-ea"/>
              </a:rPr>
              <a:t>javac</a:t>
            </a:r>
            <a:r>
              <a:rPr lang="en-US" altLang="ko-KR" dirty="0" smtClean="0">
                <a:latin typeface="+mn-ea"/>
              </a:rPr>
              <a:t> file</a:t>
            </a:r>
            <a:r>
              <a:rPr lang="ko-KR" altLang="en-US" dirty="0" smtClean="0">
                <a:latin typeface="+mn-ea"/>
              </a:rPr>
              <a:t>명</a:t>
            </a:r>
            <a:r>
              <a:rPr lang="en-US" altLang="ko-KR" dirty="0" smtClean="0">
                <a:latin typeface="+mn-ea"/>
              </a:rPr>
              <a:t>.java</a:t>
            </a:r>
            <a:endParaRPr lang="ko-KR" altLang="en-US" dirty="0">
              <a:latin typeface="+mn-ea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90700" y="3790328"/>
            <a:ext cx="5486400" cy="2428733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JDK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2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 smtClean="0"/>
              <a:t>개발환경구축</a:t>
            </a:r>
            <a:r>
              <a:rPr lang="en-US" altLang="ko-KR" dirty="0"/>
              <a:t> </a:t>
            </a:r>
            <a:r>
              <a:rPr lang="en-US" altLang="ko-KR" dirty="0" smtClean="0"/>
              <a:t>– JDK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866900" y="4368443"/>
            <a:ext cx="2997200" cy="1317217"/>
          </a:xfrm>
          <a:prstGeom prst="ellipse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  <a:latin typeface="+mn-ea"/>
              </a:rPr>
              <a:t>JRE</a:t>
            </a:r>
          </a:p>
          <a:p>
            <a:pPr algn="ctr"/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200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24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JVM</a:t>
            </a:r>
            <a:endParaRPr lang="ko-KR" altLang="en-US"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67100" y="5027051"/>
            <a:ext cx="1028700" cy="35381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API</a:t>
            </a:r>
            <a:endParaRPr lang="ko-KR" altLang="en-US">
              <a:latin typeface="+mn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143500" y="4960256"/>
            <a:ext cx="1752600" cy="49680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latin typeface="+mn-ea"/>
              </a:rPr>
              <a:t>컴파일</a:t>
            </a:r>
            <a:r>
              <a:rPr lang="ko-KR" altLang="en-US" sz="1600">
                <a:latin typeface="+mn-ea"/>
              </a:rPr>
              <a:t>러</a:t>
            </a:r>
          </a:p>
        </p:txBody>
      </p:sp>
      <p:sp>
        <p:nvSpPr>
          <p:cNvPr id="10" name="타원 9"/>
          <p:cNvSpPr/>
          <p:nvPr/>
        </p:nvSpPr>
        <p:spPr>
          <a:xfrm>
            <a:off x="4838700" y="5577406"/>
            <a:ext cx="1028700" cy="33685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+mn-ea"/>
              </a:rPr>
              <a:t>…</a:t>
            </a:r>
            <a:endParaRPr lang="ko-KR" altLang="en-US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724400" y="4237862"/>
            <a:ext cx="1943100" cy="59657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+mn-ea"/>
              </a:rPr>
              <a:t>API</a:t>
            </a:r>
            <a:r>
              <a:rPr lang="ko-KR" altLang="en-US" sz="1600" smtClean="0">
                <a:latin typeface="+mn-ea"/>
              </a:rPr>
              <a:t>문서작성 유틸리티</a:t>
            </a:r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131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정의 </a:t>
            </a:r>
            <a:r>
              <a:rPr lang="en-US" altLang="ko-KR" smtClean="0"/>
              <a:t>Exception</a:t>
            </a:r>
            <a:r>
              <a:rPr lang="ko-KR" altLang="en-US" smtClean="0"/>
              <a:t>이</a:t>
            </a:r>
            <a:r>
              <a:rPr lang="en-US" altLang="ko-KR" smtClean="0"/>
              <a:t> </a:t>
            </a:r>
            <a:r>
              <a:rPr lang="ko-KR" altLang="en-US" smtClean="0"/>
              <a:t>반영된 예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6895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2101755"/>
            <a:ext cx="6480720" cy="3550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8184" y="1195032"/>
            <a:ext cx="2647020" cy="3617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part6 – IO </a:t>
            </a:r>
            <a:r>
              <a:rPr lang="ko-KR" altLang="en-US" smtClean="0"/>
              <a:t>및 </a:t>
            </a:r>
            <a:r>
              <a:rPr lang="en-US" altLang="ko-KR" smtClean="0"/>
              <a:t>Thread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966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6" tIns="52249" rIns="104496" bIns="52249" anchor="ctr"/>
          <a:lstStyle/>
          <a:p>
            <a:pPr defTabSz="1044575"/>
            <a:r>
              <a:rPr kumimoji="0" lang="en-US" altLang="ko-KR" sz="3400" b="1" smtClean="0">
                <a:latin typeface="맑은 고딕" pitchFamily="50" charset="-127"/>
                <a:ea typeface="맑은 고딕" pitchFamily="50" charset="-127"/>
              </a:rPr>
              <a:t>I/O</a:t>
            </a:r>
            <a:endParaRPr kumimoji="0" lang="en-US" altLang="ko-KR" sz="3400" b="1" dirty="0" smtClean="0">
              <a:latin typeface="맑은 고딕" pitchFamily="50" charset="-127"/>
              <a:ea typeface="맑은 고딕" pitchFamily="50" charset="-127"/>
            </a:endParaRPr>
          </a:p>
          <a:p>
            <a:pPr defTabSz="1044575"/>
            <a:endParaRPr kumimoji="0" lang="en-US" altLang="ko-KR" sz="34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err="1" smtClean="0">
                <a:latin typeface="맑은 고딕" pitchFamily="50" charset="-127"/>
                <a:ea typeface="맑은 고딕" pitchFamily="50" charset="-127"/>
              </a:rPr>
              <a:t>스트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림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입</a:t>
            </a:r>
            <a:r>
              <a:rPr kumimoji="0" lang="en-US" altLang="ko-KR" sz="28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kumimoji="0" lang="ko-KR" altLang="en-US" sz="2800" b="1" dirty="0" err="1">
                <a:latin typeface="맑은 고딕" pitchFamily="50" charset="-127"/>
                <a:ea typeface="맑은 고딕" pitchFamily="50" charset="-127"/>
              </a:rPr>
              <a:t>스트림에</a:t>
            </a:r>
            <a:r>
              <a:rPr kumimoji="0" lang="ko-KR" altLang="en-US" sz="2800" b="1" dirty="0">
                <a:latin typeface="맑은 고딕" pitchFamily="50" charset="-127"/>
                <a:ea typeface="맑은 고딕" pitchFamily="50" charset="-127"/>
              </a:rPr>
              <a:t> 대한 이해 및 </a:t>
            </a:r>
            <a:r>
              <a:rPr kumimoji="0" lang="ko-KR" altLang="en-US" sz="2800" b="1" dirty="0" smtClean="0">
                <a:latin typeface="맑은 고딕" pitchFamily="50" charset="-127"/>
                <a:ea typeface="맑은 고딕" pitchFamily="50" charset="-127"/>
              </a:rPr>
              <a:t>종류</a:t>
            </a: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 marL="914400" lvl="1" indent="-457200" defTabSz="1044575">
              <a:buFontTx/>
              <a:buChar char="-"/>
            </a:pPr>
            <a:endParaRPr kumimoji="0"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1A92C1-CBB7-403E-AC3D-55A0CBA15556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데이터를 운반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입출력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하는데 사용되는 연결통로</a:t>
            </a:r>
          </a:p>
          <a:p>
            <a:r>
              <a:rPr lang="ko-KR" altLang="en-US" dirty="0" smtClean="0">
                <a:latin typeface="+mn-ea"/>
              </a:rPr>
              <a:t>데이터의 흐름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연속적인 데이터의 흐름을 물</a:t>
            </a:r>
            <a:r>
              <a:rPr lang="en-US" altLang="ko-KR" dirty="0">
                <a:latin typeface="+mn-ea"/>
              </a:rPr>
              <a:t>(stream)</a:t>
            </a:r>
            <a:r>
              <a:rPr lang="ko-KR" altLang="en-US" dirty="0">
                <a:latin typeface="+mn-ea"/>
              </a:rPr>
              <a:t>에 비유해서 붙여진 </a:t>
            </a:r>
            <a:r>
              <a:rPr lang="ko-KR" altLang="en-US" dirty="0" smtClean="0">
                <a:latin typeface="+mn-ea"/>
              </a:rPr>
              <a:t>이름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자바에서의 </a:t>
            </a:r>
            <a:r>
              <a:rPr lang="ko-KR" altLang="en-US" dirty="0" err="1" smtClean="0">
                <a:latin typeface="+mn-ea"/>
              </a:rPr>
              <a:t>스트림은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단방향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읽어 들이는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데이터를 내보내는 </a:t>
            </a:r>
            <a:r>
              <a:rPr lang="ko-KR" altLang="en-US" dirty="0" err="1" smtClean="0">
                <a:latin typeface="+mn-ea"/>
              </a:rPr>
              <a:t>스트림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따라서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출력 작업을 동시에 수행할 시 각각의 </a:t>
            </a:r>
            <a:r>
              <a:rPr lang="ko-KR" altLang="en-US" dirty="0" err="1" smtClean="0">
                <a:latin typeface="+mn-ea"/>
              </a:rPr>
              <a:t>스트림이</a:t>
            </a:r>
            <a:r>
              <a:rPr lang="ko-KR" altLang="en-US" dirty="0" smtClean="0">
                <a:latin typeface="+mn-ea"/>
              </a:rPr>
              <a:t> 필요함</a:t>
            </a:r>
            <a:endParaRPr lang="en-US" altLang="ko-KR" dirty="0" smtClean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93</a:t>
            </a:fld>
            <a:endParaRPr lang="ko-KR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11792" y="4495800"/>
            <a:ext cx="7289207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endParaRPr lang="en-US" altLang="ko-KR" b="1" dirty="0">
              <a:latin typeface="+mn-ea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1331913" y="4894263"/>
            <a:ext cx="575468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1331912" y="5541963"/>
            <a:ext cx="57546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124075" y="50371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490913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859338" y="5037138"/>
            <a:ext cx="1008062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dirty="0"/>
              <a:t>data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116637" y="5217319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458912" y="5228692"/>
            <a:ext cx="5127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94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617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95</a:t>
            </a:fld>
            <a:endParaRPr lang="ko-KR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9475" y="1981200"/>
            <a:ext cx="1944688" cy="3352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sz="3200" b="1">
                <a:latin typeface="+mn-ea"/>
              </a:rPr>
              <a:t>Java</a:t>
            </a:r>
          </a:p>
          <a:p>
            <a:pPr algn="ctr"/>
            <a:r>
              <a:rPr lang="en-US" altLang="ko-KR" sz="3200" b="1">
                <a:latin typeface="+mn-ea"/>
              </a:rPr>
              <a:t>APP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33191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190817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64163" y="234156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940425" y="25908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3191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1908175" y="3494088"/>
            <a:ext cx="863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364163" y="3278188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940425" y="3581400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33191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190817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364163" y="4303713"/>
            <a:ext cx="2087562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940425" y="4581525"/>
            <a:ext cx="863600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395288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키보드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7451725" y="2197100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콘솔</a:t>
            </a:r>
          </a:p>
        </p:txBody>
      </p: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5288" y="3205163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1" name="Oval 25"/>
          <p:cNvSpPr>
            <a:spLocks noChangeArrowheads="1"/>
          </p:cNvSpPr>
          <p:nvPr/>
        </p:nvSpPr>
        <p:spPr bwMode="auto">
          <a:xfrm>
            <a:off x="7451725" y="313372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95288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51725" y="4232275"/>
            <a:ext cx="936625" cy="7207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1823575" y="2133600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903912" y="2154238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903911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940425" y="412353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7800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93544" y="1600200"/>
            <a:ext cx="1828800" cy="4038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1835943" y="3095353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7236296" y="1781324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System.out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31487" y="1851912"/>
            <a:ext cx="1584176" cy="352276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System.in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908175" y="4184282"/>
            <a:ext cx="1008063" cy="3603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algn="ctr"/>
            <a:r>
              <a:rPr lang="en-US" altLang="ko-KR"/>
              <a:t>data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32240" y="3530600"/>
            <a:ext cx="2304256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31912" y="620688"/>
            <a:ext cx="2231976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InputStream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Reader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758877" y="620688"/>
            <a:ext cx="2269507" cy="792088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OutputStream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59832" y="1240160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36296" y="1232756"/>
            <a:ext cx="1008112" cy="36004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94088"/>
            <a:ext cx="2231851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FileReader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06418" y="4973457"/>
            <a:ext cx="2937582" cy="6801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ByteArrayIOutputStream</a:t>
            </a:r>
            <a:endParaRPr lang="en-US" altLang="ko-KR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CharArrayWriter</a:t>
            </a:r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81874" y="5229200"/>
            <a:ext cx="3060664" cy="63925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ByteArrayInputStream</a:t>
            </a:r>
          </a:p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CharArrayReader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2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File upload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존재하는 파일로 데이터 </a:t>
            </a:r>
            <a:r>
              <a:rPr lang="en-US" altLang="ko-KR" smtClean="0"/>
              <a:t>read</a:t>
            </a:r>
          </a:p>
          <a:p>
            <a:r>
              <a:rPr lang="ko-KR" altLang="en-US" smtClean="0"/>
              <a:t>서버상에 미 존재했던 파일 생성 및 데이터 출력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경우의 수 </a:t>
            </a:r>
            <a:endParaRPr lang="en-US" altLang="ko-KR" smtClean="0"/>
          </a:p>
          <a:p>
            <a:pPr lvl="1"/>
            <a:r>
              <a:rPr lang="ko-KR" altLang="en-US" smtClean="0"/>
              <a:t>존재 파일 선택 </a:t>
            </a:r>
            <a:r>
              <a:rPr lang="en-US" altLang="ko-KR" smtClean="0"/>
              <a:t>-&gt; </a:t>
            </a:r>
            <a:r>
              <a:rPr lang="ko-KR" altLang="en-US" smtClean="0"/>
              <a:t>생성 및 출력</a:t>
            </a:r>
            <a:endParaRPr lang="en-US" altLang="ko-KR" smtClean="0"/>
          </a:p>
          <a:p>
            <a:pPr lvl="2"/>
            <a:r>
              <a:rPr lang="en-US" altLang="ko-KR" smtClean="0"/>
              <a:t>read : 1 or 2byte read </a:t>
            </a:r>
          </a:p>
          <a:p>
            <a:pPr lvl="3"/>
            <a:r>
              <a:rPr lang="en-US" altLang="ko-KR" smtClean="0"/>
              <a:t>FileReader : </a:t>
            </a:r>
            <a:r>
              <a:rPr lang="ko-KR" altLang="en-US" smtClean="0"/>
              <a:t>파일 있냐 없냐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write : 1byte, 2byte</a:t>
            </a:r>
          </a:p>
          <a:p>
            <a:pPr lvl="3"/>
            <a:r>
              <a:rPr lang="ko-KR" altLang="en-US" smtClean="0"/>
              <a:t>없던파일 생성 및 데이터 출력</a:t>
            </a:r>
            <a:endParaRPr lang="en-US" altLang="ko-KR" smtClean="0"/>
          </a:p>
          <a:p>
            <a:pPr lvl="3"/>
            <a:r>
              <a:rPr lang="ko-KR" altLang="en-US" smtClean="0"/>
              <a:t>이미 존재하는 파일명과 동일하게 출력 </a:t>
            </a:r>
            <a:r>
              <a:rPr lang="en-US" altLang="ko-KR" smtClean="0"/>
              <a:t>?</a:t>
            </a:r>
          </a:p>
          <a:p>
            <a:pPr lvl="3"/>
            <a:r>
              <a:rPr lang="en-US" altLang="ko-KR" smtClean="0"/>
              <a:t>FileWirter : </a:t>
            </a:r>
            <a:r>
              <a:rPr lang="ko-KR" altLang="en-US" smtClean="0"/>
              <a:t>없으면 파일 생성 및 데이터 출력 </a:t>
            </a:r>
            <a:endParaRPr lang="en-US" altLang="ko-KR" smtClean="0"/>
          </a:p>
          <a:p>
            <a:pPr lvl="3"/>
            <a:endParaRPr lang="en-US" altLang="ko-KR" smtClean="0"/>
          </a:p>
          <a:p>
            <a:pPr lvl="1"/>
            <a:r>
              <a:rPr lang="ko-KR" altLang="en-US" smtClean="0"/>
              <a:t>미 존재하는 파일 잘못 선택</a:t>
            </a:r>
            <a:r>
              <a:rPr lang="en-US" altLang="ko-KR"/>
              <a:t> </a:t>
            </a:r>
            <a:r>
              <a:rPr lang="en-US" altLang="ko-KR" smtClean="0"/>
              <a:t>-&gt; </a:t>
            </a:r>
            <a:r>
              <a:rPr lang="ko-KR" altLang="en-US" smtClean="0"/>
              <a:t>비정상 실행</a:t>
            </a:r>
            <a:r>
              <a:rPr lang="en-US" altLang="ko-KR" smtClean="0"/>
              <a:t>...</a:t>
            </a:r>
          </a:p>
          <a:p>
            <a:pPr lvl="1"/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</a:t>
            </a:r>
            <a:r>
              <a:rPr lang="en-US" altLang="ko-KR" dirty="0"/>
              <a:t>, </a:t>
            </a:r>
            <a:r>
              <a:rPr lang="ko-KR" altLang="en-US" dirty="0"/>
              <a:t>출력 </a:t>
            </a:r>
            <a:r>
              <a:rPr lang="ko-KR" altLang="en-US" dirty="0" err="1"/>
              <a:t>스트림에</a:t>
            </a:r>
            <a:r>
              <a:rPr lang="ko-KR" altLang="en-US" dirty="0"/>
              <a:t> 대한 이해 및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전송되는 </a:t>
            </a:r>
            <a:r>
              <a:rPr lang="en-US" altLang="ko-KR" dirty="0">
                <a:latin typeface="+mn-ea"/>
              </a:rPr>
              <a:t>data </a:t>
            </a:r>
            <a:r>
              <a:rPr lang="ko-KR" altLang="en-US" dirty="0">
                <a:latin typeface="+mn-ea"/>
              </a:rPr>
              <a:t>타입에 </a:t>
            </a:r>
            <a:r>
              <a:rPr lang="ko-KR" altLang="en-US" dirty="0" smtClean="0">
                <a:latin typeface="+mn-ea"/>
              </a:rPr>
              <a:t>따라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endParaRPr lang="en-US" altLang="ko-KR" dirty="0" smtClean="0">
              <a:latin typeface="+mn-ea"/>
            </a:endParaRPr>
          </a:p>
          <a:p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따라</a:t>
            </a:r>
          </a:p>
          <a:p>
            <a:pPr lvl="1"/>
            <a:r>
              <a:rPr lang="en-US" altLang="ko-KR" dirty="0" err="1">
                <a:latin typeface="+mn-ea"/>
              </a:rPr>
              <a:t>NodeStream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출력 장치에 직접 연결되는 </a:t>
            </a:r>
            <a:r>
              <a:rPr lang="ko-KR" altLang="en-US" dirty="0" err="1">
                <a:latin typeface="+mn-ea"/>
              </a:rPr>
              <a:t>스트림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반드시 필요</a:t>
            </a:r>
          </a:p>
          <a:p>
            <a:r>
              <a:rPr lang="ko-KR" altLang="en-US" dirty="0" smtClean="0"/>
              <a:t>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처리 능력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따라</a:t>
            </a:r>
          </a:p>
          <a:p>
            <a:pPr lvl="1"/>
            <a:r>
              <a:rPr lang="en-US" altLang="ko-KR" dirty="0" err="1"/>
              <a:t>FilterStream</a:t>
            </a:r>
            <a:r>
              <a:rPr lang="en-US" altLang="ko-KR" dirty="0"/>
              <a:t>, </a:t>
            </a:r>
            <a:r>
              <a:rPr lang="en-US" altLang="ko-KR" dirty="0" err="1"/>
              <a:t>ProcessingStream</a:t>
            </a:r>
            <a:endParaRPr lang="en-US" altLang="ko-KR" dirty="0"/>
          </a:p>
          <a:p>
            <a:pPr lvl="1"/>
            <a:r>
              <a:rPr lang="ko-KR" altLang="en-US" dirty="0"/>
              <a:t>옵션</a:t>
            </a:r>
            <a:r>
              <a:rPr lang="en-US" altLang="ko-KR" dirty="0"/>
              <a:t>(</a:t>
            </a:r>
            <a:r>
              <a:rPr lang="ko-KR" altLang="en-US" dirty="0"/>
              <a:t>필요에 따라 사용가능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 smtClean="0"/>
              <a:t>개 이상 </a:t>
            </a:r>
            <a:r>
              <a:rPr lang="ko-KR" altLang="en-US" dirty="0"/>
              <a:t>사용가능</a:t>
            </a: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97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620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7942659" y="2220280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read()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942659" y="2673936"/>
            <a:ext cx="1008112" cy="360040"/>
          </a:xfrm>
          <a:prstGeom prst="roundRect">
            <a:avLst/>
          </a:prstGeom>
          <a:solidFill>
            <a:srgbClr val="F8E6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mtClean="0">
                <a:solidFill>
                  <a:schemeClr val="tx1"/>
                </a:solidFill>
                <a:latin typeface="+mn-ea"/>
              </a:rPr>
              <a:t>write()</a:t>
            </a:r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93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프로세스 내의 개별적인 </a:t>
            </a:r>
            <a:r>
              <a:rPr lang="ko-KR" altLang="en-US" dirty="0" smtClean="0"/>
              <a:t>실행흐름</a:t>
            </a:r>
            <a:endParaRPr lang="en-US" altLang="ko-KR" dirty="0" smtClean="0"/>
          </a:p>
          <a:p>
            <a:r>
              <a:rPr lang="ko-KR" altLang="en-US" dirty="0" smtClean="0"/>
              <a:t>프로세스는 프로그램 수행에 필요한 자원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로 구</a:t>
            </a:r>
            <a:r>
              <a:rPr lang="ko-KR" altLang="en-US" dirty="0"/>
              <a:t>성</a:t>
            </a:r>
            <a:endParaRPr lang="en-US" altLang="ko-KR" dirty="0"/>
          </a:p>
          <a:p>
            <a:r>
              <a:rPr lang="ko-KR" altLang="en-US" dirty="0" smtClean="0"/>
              <a:t>모든 프로세스에는 최소한 하나 이상의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가 존재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33600" y="3124200"/>
            <a:ext cx="3581400" cy="266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Process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  <a:latin typeface="+mn-ea"/>
              </a:rPr>
              <a:t>cess</a:t>
            </a:r>
            <a:endParaRPr lang="en-US" altLang="ko-KR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194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Thread1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4300" y="3644590"/>
            <a:ext cx="1104900" cy="214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Thread2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4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학습을 위한 필수 인지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en-US" altLang="ko-KR" dirty="0" smtClean="0"/>
          </a:p>
          <a:p>
            <a:r>
              <a:rPr lang="ko-KR" altLang="en-US" dirty="0" smtClean="0"/>
              <a:t>언어 문법</a:t>
            </a:r>
            <a:endParaRPr lang="en-US" altLang="ko-KR" dirty="0" smtClean="0"/>
          </a:p>
          <a:p>
            <a:r>
              <a:rPr lang="ko-KR" altLang="en-US" dirty="0" smtClean="0"/>
              <a:t>언어 활용에 대한 감각 뛰어나야 함</a:t>
            </a:r>
            <a:endParaRPr lang="en-US" altLang="ko-KR" dirty="0" smtClean="0"/>
          </a:p>
          <a:p>
            <a:r>
              <a:rPr lang="ko-KR" altLang="en-US" dirty="0" smtClean="0"/>
              <a:t>문제 해결 능력</a:t>
            </a:r>
            <a:endParaRPr lang="en-US" altLang="ko-KR" dirty="0" smtClean="0"/>
          </a:p>
          <a:p>
            <a:r>
              <a:rPr lang="ko-KR" altLang="en-US" dirty="0" smtClean="0"/>
              <a:t>경우의 수 도출 및 예견</a:t>
            </a:r>
            <a:endParaRPr lang="en-US" altLang="ko-KR" dirty="0" smtClean="0"/>
          </a:p>
          <a:p>
            <a:r>
              <a:rPr lang="ko-KR" altLang="en-US" dirty="0" smtClean="0"/>
              <a:t>응용력</a:t>
            </a:r>
            <a:r>
              <a:rPr lang="en-US" altLang="ko-KR" dirty="0" smtClean="0"/>
              <a:t>(*,  </a:t>
            </a:r>
            <a:r>
              <a:rPr lang="ko-KR" altLang="en-US" dirty="0" smtClean="0"/>
              <a:t>융통성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정형화된 구조에 습득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패턴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패턴들이 조합된 결과물들이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필수 암기하셔야 할 패턴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MVC[Model(</a:t>
            </a:r>
            <a:r>
              <a:rPr lang="ko-KR" altLang="en-US" dirty="0" smtClean="0"/>
              <a:t>핵심</a:t>
            </a:r>
            <a:r>
              <a:rPr lang="en-US" altLang="ko-KR" dirty="0" smtClean="0"/>
              <a:t>, business(biz)), View, Controller]</a:t>
            </a:r>
          </a:p>
          <a:p>
            <a:pPr lvl="2"/>
            <a:r>
              <a:rPr lang="en-US" altLang="ko-KR" dirty="0" smtClean="0"/>
              <a:t>DAO[Data Access Object – DB</a:t>
            </a:r>
            <a:r>
              <a:rPr lang="ko-KR" altLang="en-US" dirty="0" smtClean="0"/>
              <a:t>와 연동하는 핵심 구조</a:t>
            </a:r>
            <a:r>
              <a:rPr lang="en-US" altLang="ko-KR" dirty="0" smtClean="0"/>
              <a:t>]</a:t>
            </a:r>
          </a:p>
          <a:p>
            <a:pPr lvl="2"/>
            <a:r>
              <a:rPr lang="en-US" altLang="ko-KR" dirty="0" smtClean="0"/>
              <a:t>DTO = VO[Data Transfer Object=Value Object]=Java Bean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2CC031-B3A1-4E37-9C94-184A8BFD5442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8224" y="1268760"/>
            <a:ext cx="2304256" cy="338437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print(‘name’)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def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a(name):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print(name)</a:t>
            </a:r>
            <a:endParaRPr lang="ko-KR" altLang="en-US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8015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ln/>
      </a:spPr>
      <a:bodyPr rtlCol="0" anchor="ctr"/>
      <a:lstStyle>
        <a:defPPr algn="ctr">
          <a:lnSpc>
            <a:spcPct val="150000"/>
          </a:lnSpc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15338</TotalTime>
  <Words>4758</Words>
  <Application>Microsoft Office PowerPoint</Application>
  <PresentationFormat>화면 슬라이드 쇼(4:3)</PresentationFormat>
  <Paragraphs>1441</Paragraphs>
  <Slides>101</Slides>
  <Notes>54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101</vt:i4>
      </vt:variant>
    </vt:vector>
  </HeadingPairs>
  <TitlesOfParts>
    <vt:vector size="102" baseType="lpstr">
      <vt:lpstr>원본</vt:lpstr>
      <vt:lpstr>Java Programming   김 혜 경</vt:lpstr>
      <vt:lpstr>part1 : 자바 특징</vt:lpstr>
      <vt:lpstr>학습내용</vt:lpstr>
      <vt:lpstr>PowerPoint 프레젠테이션</vt:lpstr>
      <vt:lpstr>JavaEE Architecture</vt:lpstr>
      <vt:lpstr>PowerPoint 프레젠테이션</vt:lpstr>
      <vt:lpstr>Java 개발환경구축 - JDK설치</vt:lpstr>
      <vt:lpstr>개인 pc의 고유 IP or domain</vt:lpstr>
      <vt:lpstr>Java 개발환경구축 – JDK 구성</vt:lpstr>
      <vt:lpstr>API문서 활용법</vt:lpstr>
      <vt:lpstr>자바 소프트웨어 개발 process</vt:lpstr>
      <vt:lpstr>Java Platform 구성</vt:lpstr>
      <vt:lpstr>JVM의 메모리 구조</vt:lpstr>
      <vt:lpstr>Java 개발환경구축 - Eclipse 설치</vt:lpstr>
      <vt:lpstr>PowerPoint 프레젠테이션</vt:lpstr>
      <vt:lpstr>객체 지향 언어의 장점</vt:lpstr>
      <vt:lpstr>객체란?</vt:lpstr>
      <vt:lpstr>객체의 구조</vt:lpstr>
      <vt:lpstr>클래스와 객체</vt:lpstr>
      <vt:lpstr>part2 - 자바 기본 문법 1</vt:lpstr>
      <vt:lpstr>학습내용</vt:lpstr>
      <vt:lpstr>PowerPoint 프레젠테이션</vt:lpstr>
      <vt:lpstr>클래스 작성법 – 소스 파일 레이아웃</vt:lpstr>
      <vt:lpstr>클래스 작성문법</vt:lpstr>
      <vt:lpstr>제어자</vt:lpstr>
      <vt:lpstr>Access modifier[접근제어자]</vt:lpstr>
      <vt:lpstr>Access modifier[접근제어자]</vt:lpstr>
      <vt:lpstr>User Modifier[기타제어자] </vt:lpstr>
      <vt:lpstr>PowerPoint 프레젠테이션</vt:lpstr>
      <vt:lpstr>데이터 타입</vt:lpstr>
      <vt:lpstr>자바 데이터 타입</vt:lpstr>
      <vt:lpstr>Primitive Type의 종류</vt:lpstr>
      <vt:lpstr>자료형 변환[타입 변환]</vt:lpstr>
      <vt:lpstr>자료형의 유형 - Primitive Type의 종류</vt:lpstr>
      <vt:lpstr>각 타입별 초기화 데이터 : 생성되는 객체가 보유한 멤버 변수들이 메모리에 자동 초기화 되는 기본 값</vt:lpstr>
      <vt:lpstr>데이터 타입 활용</vt:lpstr>
      <vt:lpstr>데이터 타입 활용 실전예제</vt:lpstr>
      <vt:lpstr>PowerPoint 프레젠테이션</vt:lpstr>
      <vt:lpstr>변수 선언 및 호출 문법</vt:lpstr>
      <vt:lpstr>변수의 종류</vt:lpstr>
      <vt:lpstr>변수 – 선언 위치에 따른 구분</vt:lpstr>
      <vt:lpstr>변수 – 선언 위치에 따른 구분, 멤버 변수 세분화 시키기</vt:lpstr>
      <vt:lpstr>멤버 변수 종류 </vt:lpstr>
      <vt:lpstr>변수 종류</vt:lpstr>
      <vt:lpstr>PowerPoint 프레젠테이션</vt:lpstr>
      <vt:lpstr>메소드 용도 및 구조</vt:lpstr>
      <vt:lpstr>메소드 호출 문법</vt:lpstr>
      <vt:lpstr>PowerPoint 프레젠테이션</vt:lpstr>
      <vt:lpstr>생성자 - 생성자 개요</vt:lpstr>
      <vt:lpstr>생성자 호출 문법</vt:lpstr>
      <vt:lpstr>UML[class diagram] 이해하기</vt:lpstr>
      <vt:lpstr>참조 타입을 활용한 객체 생성 및 활용 </vt:lpstr>
      <vt:lpstr>객체가 생성되어 저장된 JVM 메모리 구조</vt:lpstr>
      <vt:lpstr>PowerPoint 프레젠테이션</vt:lpstr>
      <vt:lpstr>배열의 개념 - 개요</vt:lpstr>
      <vt:lpstr>배열 생성 및 사용 - 배열객체 생성 및 사용방법</vt:lpstr>
      <vt:lpstr>배열의 개념 - 배열의 유형</vt:lpstr>
      <vt:lpstr>배열 생성 및 사용 - Primitive data Array </vt:lpstr>
      <vt:lpstr>배열 생성 및 사용 - Reference data Array </vt:lpstr>
      <vt:lpstr> 2차원 배열 메모리로 이해하기</vt:lpstr>
      <vt:lpstr>Java 기본 문법 Part1에서 학습한 내용?</vt:lpstr>
      <vt:lpstr>part3 - 자바 기본 문법2</vt:lpstr>
      <vt:lpstr>학습내용</vt:lpstr>
      <vt:lpstr>상속 – 클래스 간의 상속 관계도</vt:lpstr>
      <vt:lpstr>API를 통한 최상위 Root Class 확인해 보기</vt:lpstr>
      <vt:lpstr>상속 – 상속관계</vt:lpstr>
      <vt:lpstr>상속 문법 </vt:lpstr>
      <vt:lpstr>     해결책 – 다형성이 적용된 배열 활용</vt:lpstr>
      <vt:lpstr>다형성[Polymorphism] - 개요</vt:lpstr>
      <vt:lpstr>객체 타입 형변환</vt:lpstr>
      <vt:lpstr>다형성 - Polymorphic Argument</vt:lpstr>
      <vt:lpstr>다형성 - Polymorphic Argument를 반영한 API</vt:lpstr>
      <vt:lpstr>interface 개념 이해를 위한 예시</vt:lpstr>
      <vt:lpstr>interface 개념 이해를 위한 예시</vt:lpstr>
      <vt:lpstr>part5 – 자료구조 및 Exception</vt:lpstr>
      <vt:lpstr>학습내용</vt:lpstr>
      <vt:lpstr>PowerPoint 프레젠테이션</vt:lpstr>
      <vt:lpstr>    생각하기</vt:lpstr>
      <vt:lpstr>자료구조 종류 및 특징</vt:lpstr>
      <vt:lpstr>자료구조 API[java.util package]</vt:lpstr>
      <vt:lpstr>각 유형별 사용법 - List유형</vt:lpstr>
      <vt:lpstr>각 유형별 사용법 - Set유형</vt:lpstr>
      <vt:lpstr>각 유형별 사용법 - Map유형</vt:lpstr>
      <vt:lpstr>Collection과 Generics</vt:lpstr>
      <vt:lpstr>PowerPoint 프레젠테이션</vt:lpstr>
      <vt:lpstr>프로그램 실행중 발생 가능한 문제</vt:lpstr>
      <vt:lpstr>예외[Exception] 구분</vt:lpstr>
      <vt:lpstr>예외[Exception]처리 기법 – try ~ catch ~ finally</vt:lpstr>
      <vt:lpstr>사용자 정의 Exception</vt:lpstr>
      <vt:lpstr>사용자 정의 Exception이 반영된 예</vt:lpstr>
      <vt:lpstr>part6 – IO 및 Thread</vt:lpstr>
      <vt:lpstr>PowerPoint 프레젠테이션</vt:lpstr>
      <vt:lpstr>스트림(1/2)</vt:lpstr>
      <vt:lpstr>스트림(2/2)</vt:lpstr>
      <vt:lpstr>스트림(2/2)</vt:lpstr>
      <vt:lpstr>File upload</vt:lpstr>
      <vt:lpstr>입, 출력 스트림에 대한 이해 및 종류</vt:lpstr>
      <vt:lpstr>Thread - 개요</vt:lpstr>
      <vt:lpstr>프로그래밍 학습을 위한 필수 인지 내용</vt:lpstr>
      <vt:lpstr>실행 project[Web service]</vt:lpstr>
      <vt:lpstr>용어 정리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/ JSP</dc:title>
  <dc:creator>hp</dc:creator>
  <cp:lastModifiedBy>student</cp:lastModifiedBy>
  <cp:revision>1945</cp:revision>
  <dcterms:created xsi:type="dcterms:W3CDTF">2010-02-01T08:56:25Z</dcterms:created>
  <dcterms:modified xsi:type="dcterms:W3CDTF">2018-06-29T06:43:54Z</dcterms:modified>
</cp:coreProperties>
</file>