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4" r:id="rId10"/>
    <p:sldId id="265" r:id="rId11"/>
    <p:sldId id="267" r:id="rId12"/>
    <p:sldId id="261" r:id="rId1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3216" y="-1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648F7A3-8979-4C06-B2D0-82F35829E95C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4069168-6A1B-4856-8224-D8970CAFA4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392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0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3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123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23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1D29-F1D0-4C70-8ACC-681BFF1589C3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ADC9C-90B2-4FF4-83A0-AEC6D439B0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E8C0-EF35-4581-A94A-DB239333830F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B7F1B-FFB3-4A0B-A128-9772217FE8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62DF0-30E9-40E5-9B0E-18008828029D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EA9A9-10A8-42F4-ACC2-9E724A8A6F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600200"/>
            <a:ext cx="8153400" cy="4498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0976F-5298-4B41-AA27-69DA46B451C4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614A7-ABA5-4B89-949F-1C4B29C12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ECD4F-5C7B-4691-A169-2603EC6FD283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F2D5-5FBB-46E9-AAEE-FF08FC69EF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5BB0-4600-46F9-9DFD-17EDB176B568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2AF03-8660-478B-8597-C75C1E7D5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0A13-9C2F-4BF4-BB29-B45CABFA357F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533C-00C7-44FD-8AD3-225265440D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4471A-E197-488E-A338-5EC621C6D0E8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21605-7131-4956-A635-FBE17DB33F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FF33-6725-44C7-A661-C0A17A4DD2F3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76992-8659-42DF-A6B5-E06BAC41D0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3572-8D60-4290-90A9-668912A7F8B8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3147-7B58-4985-8464-43EC7CFE4C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23DF-634F-4C8D-BAB3-C3015973DB1E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CF043-0A58-4E7C-A8F4-6FE9C6C27C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5A32B-4588-49CB-92B1-66BC51A21E8B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5F87A-D155-429D-8C83-BED3C7DAC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2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3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4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5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6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7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8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59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0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1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4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5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6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7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8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69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0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1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2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3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4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5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6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7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8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79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0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1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2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3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4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5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6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7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8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89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0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1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2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3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4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5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6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7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8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0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1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2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3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4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5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6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7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8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09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0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1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2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3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4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5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6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7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8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19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0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1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2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3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4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5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6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7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8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29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0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1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2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3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4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5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6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7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8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39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0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1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2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3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4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5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6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7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8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49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0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1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2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3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4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5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6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7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59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0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1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2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3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4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5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6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7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8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69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0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1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2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3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4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5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6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7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8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79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0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1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2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4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5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6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7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8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89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0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1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2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3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4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5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30197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8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199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0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1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2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3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4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5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6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7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8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09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30211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2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3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4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5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6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7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8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19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0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1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2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3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30225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6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7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8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29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0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1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2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3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4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5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6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37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30239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0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1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2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3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4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5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6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7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8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49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0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1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30253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4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5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6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7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8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59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0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1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2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3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4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5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30267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8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69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0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1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2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3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4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5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6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7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8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279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30281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30283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84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85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86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87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88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89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90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91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92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93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94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0295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29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4A69ED5-4387-47A3-ADDC-879CF84C210B}" type="datetimeFigureOut">
              <a:rPr lang="zh-CN" altLang="en-US"/>
              <a:pPr>
                <a:defRPr/>
              </a:pPr>
              <a:t>16/9/2</a:t>
            </a:fld>
            <a:endParaRPr lang="en-US" altLang="zh-CN"/>
          </a:p>
        </p:txBody>
      </p:sp>
      <p:sp>
        <p:nvSpPr>
          <p:cNvPr id="13029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30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291CAE0-C032-4BE0-A591-BAAE7398D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0" r:id="rId3"/>
    <p:sldLayoutId id="2147483749" r:id="rId4"/>
    <p:sldLayoutId id="2147483748" r:id="rId5"/>
    <p:sldLayoutId id="2147483747" r:id="rId6"/>
    <p:sldLayoutId id="2147483746" r:id="rId7"/>
    <p:sldLayoutId id="2147483745" r:id="rId8"/>
    <p:sldLayoutId id="2147483744" r:id="rId9"/>
    <p:sldLayoutId id="2147483743" r:id="rId10"/>
    <p:sldLayoutId id="2147483742" r:id="rId11"/>
    <p:sldLayoutId id="21474837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 idx="4294967295"/>
          </p:nvPr>
        </p:nvSpPr>
        <p:spPr>
          <a:xfrm>
            <a:off x="2001838" y="493713"/>
            <a:ext cx="5110162" cy="1470025"/>
          </a:xfrm>
        </p:spPr>
        <p:txBody>
          <a:bodyPr/>
          <a:lstStyle/>
          <a:p>
            <a:pPr eaLnBrk="1" hangingPunct="1"/>
            <a:r>
              <a:rPr kumimoji="1" lang="en-US" altLang="zh-CN" sz="4000" smtClean="0"/>
              <a:t>Angular.directive</a:t>
            </a:r>
            <a:endParaRPr kumimoji="1" lang="zh-CN" altLang="en-US" sz="4000" smtClean="0"/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5719763" y="3905250"/>
            <a:ext cx="3263900" cy="866775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800" smtClean="0"/>
              <a:t>周奥琪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800" smtClean="0"/>
              <a:t>2016.09.02</a:t>
            </a:r>
          </a:p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kumimoji="1" lang="zh-CN" altLang="en-US" sz="28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298450" y="0"/>
            <a:ext cx="8540750" cy="1143000"/>
          </a:xfrm>
        </p:spPr>
        <p:txBody>
          <a:bodyPr/>
          <a:lstStyle/>
          <a:p>
            <a:pPr eaLnBrk="1" hangingPunct="1"/>
            <a:r>
              <a:rPr kumimoji="1" lang="en-US" altLang="zh-CN" dirty="0" err="1" smtClean="0"/>
              <a:t>dirctive</a:t>
            </a:r>
            <a:r>
              <a:rPr kumimoji="1" lang="en-US" altLang="zh-CN" dirty="0" smtClean="0"/>
              <a:t>-controller</a:t>
            </a:r>
            <a:endParaRPr kumimoji="1" lang="zh-CN" altLang="en-US" dirty="0" smtClean="0"/>
          </a:p>
        </p:txBody>
      </p:sp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457200" y="962025"/>
            <a:ext cx="8229600" cy="54229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/>
              <a:t>controller  </a:t>
            </a:r>
            <a:r>
              <a:rPr lang="zh-CN" altLang="en-US" sz="2400" dirty="0" smtClean="0"/>
              <a:t>字符串或者函数</a:t>
            </a:r>
            <a:r>
              <a:rPr lang="zh-CN" altLang="en-US" dirty="0" smtClean="0"/>
              <a:t> </a:t>
            </a:r>
            <a:endParaRPr lang="zh-CN" altLang="en-US" sz="2400" dirty="0" smtClean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800" dirty="0" smtClean="0"/>
              <a:t>	若是为字符串，则将字符串当做是控制器的名字，来查找注册在应用中的控制器的构造函数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800" dirty="0" smtClean="0"/>
              <a:t>	也可以直接在指令内部的定义为匿名函数，同样我们可以再这里注入任何服务（</a:t>
            </a: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log,$timeout</a:t>
            </a:r>
            <a:r>
              <a:rPr lang="zh-CN" altLang="en-US" sz="1800" dirty="0" smtClean="0"/>
              <a:t>等等）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transclude</a:t>
            </a:r>
            <a:r>
              <a:rPr lang="zh-CN" altLang="en-US" sz="1800" dirty="0" smtClean="0"/>
              <a:t> 用于连接函数 一般用于定义一些可复用的行为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	$</a:t>
            </a:r>
            <a:r>
              <a:rPr lang="en-US" altLang="zh-CN" sz="1800" dirty="0" err="1" smtClean="0"/>
              <a:t>transclude</a:t>
            </a:r>
            <a:r>
              <a:rPr lang="en-US" altLang="zh-CN" sz="1800" dirty="0" smtClean="0"/>
              <a:t>(function (</a:t>
            </a:r>
            <a:r>
              <a:rPr lang="en-US" altLang="zh-CN" sz="1800" dirty="0" err="1" smtClean="0"/>
              <a:t>clone,$scope</a:t>
            </a:r>
            <a:r>
              <a:rPr lang="en-US" altLang="zh-CN" sz="1800" dirty="0" smtClean="0"/>
              <a:t>) {//</a:t>
            </a:r>
            <a:r>
              <a:rPr lang="zh-CN" altLang="en-US" sz="1800" dirty="0" smtClean="0"/>
              <a:t>这里的参数有两个</a:t>
            </a:r>
            <a:r>
              <a:rPr lang="en-US" altLang="zh-CN" sz="1800" dirty="0" smtClean="0"/>
              <a:t>clone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$scope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               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a = </a:t>
            </a:r>
            <a:r>
              <a:rPr lang="en-US" altLang="zh-CN" sz="1800" dirty="0" err="1" smtClean="0"/>
              <a:t>angular.element</a:t>
            </a:r>
            <a:r>
              <a:rPr lang="en-US" altLang="zh-CN" sz="1800" dirty="0" smtClean="0"/>
              <a:t>('&lt;a&gt;');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               </a:t>
            </a:r>
            <a:r>
              <a:rPr lang="en-US" altLang="zh-CN" sz="1800" dirty="0" err="1" smtClean="0"/>
              <a:t>a.attr</a:t>
            </a:r>
            <a:r>
              <a:rPr lang="en-US" altLang="zh-CN" sz="1800" dirty="0" smtClean="0"/>
              <a:t>('</a:t>
            </a:r>
            <a:r>
              <a:rPr lang="en-US" altLang="zh-CN" sz="1800" dirty="0" err="1" smtClean="0"/>
              <a:t>href</a:t>
            </a:r>
            <a:r>
              <a:rPr lang="en-US" altLang="zh-CN" sz="1800" dirty="0" smtClean="0"/>
              <a:t>', 'http://</a:t>
            </a:r>
            <a:r>
              <a:rPr lang="en-US" altLang="zh-CN" sz="1800" dirty="0" err="1" smtClean="0"/>
              <a:t>www.baidu.com</a:t>
            </a:r>
            <a:r>
              <a:rPr lang="en-US" altLang="zh-CN" sz="1800" dirty="0" smtClean="0"/>
              <a:t>');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		//</a:t>
            </a:r>
            <a:r>
              <a:rPr lang="en-US" altLang="zh-CN" sz="1800" dirty="0" err="1" smtClean="0"/>
              <a:t>a.text</a:t>
            </a:r>
            <a:r>
              <a:rPr lang="en-US" altLang="zh-CN" sz="1800" dirty="0" smtClean="0"/>
              <a:t>($scope.$</a:t>
            </a:r>
            <a:r>
              <a:rPr lang="en-US" altLang="zh-CN" sz="1800" dirty="0" err="1" smtClean="0"/>
              <a:t>parent.name</a:t>
            </a:r>
            <a:r>
              <a:rPr lang="en-US" altLang="zh-CN" sz="1800" dirty="0" smtClean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               </a:t>
            </a:r>
            <a:r>
              <a:rPr lang="en-US" altLang="zh-CN" sz="1800" dirty="0" err="1" smtClean="0"/>
              <a:t>a.text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clone.text</a:t>
            </a:r>
            <a:r>
              <a:rPr lang="en-US" altLang="zh-CN" sz="1800" dirty="0" smtClean="0"/>
              <a:t>());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               $</a:t>
            </a:r>
            <a:r>
              <a:rPr lang="en-US" altLang="zh-CN" sz="1800" dirty="0" err="1" smtClean="0"/>
              <a:t>element.append</a:t>
            </a:r>
            <a:r>
              <a:rPr lang="en-US" altLang="zh-CN" sz="1800" dirty="0" smtClean="0"/>
              <a:t>(a);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      });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/>
              <a:t>	 </a:t>
            </a:r>
            <a:r>
              <a:rPr lang="zh-CN" altLang="en-US" sz="1800" dirty="0" smtClean="0"/>
              <a:t>注：模版用必须有</a:t>
            </a:r>
            <a:r>
              <a:rPr lang="en-US" altLang="zh-CN" sz="1800" dirty="0" err="1" smtClean="0"/>
              <a:t>ng-transclude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参数</a:t>
            </a:r>
            <a:r>
              <a:rPr lang="en-US" altLang="zh-CN" sz="1800" dirty="0" err="1" smtClean="0"/>
              <a:t>transclude</a:t>
            </a:r>
            <a:r>
              <a:rPr lang="zh-CN" altLang="en-US" sz="1800" dirty="0" smtClean="0"/>
              <a:t>必须开启 </a:t>
            </a:r>
            <a:r>
              <a:rPr lang="en-US" altLang="zh-CN" sz="1800" dirty="0" smtClean="0"/>
              <a:t>clone</a:t>
            </a:r>
            <a:r>
              <a:rPr lang="zh-CN" altLang="en-US" sz="1800" dirty="0" smtClean="0"/>
              <a:t>指被</a:t>
            </a:r>
            <a:r>
              <a:rPr lang="en-US" altLang="zh-CN" sz="1800" dirty="0" err="1" smtClean="0"/>
              <a:t>jquery</a:t>
            </a:r>
            <a:r>
              <a:rPr lang="zh-CN" altLang="en-US" sz="1800" dirty="0" smtClean="0"/>
              <a:t>包装过的元素本身   </a:t>
            </a: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transclude</a:t>
            </a:r>
            <a:r>
              <a:rPr lang="zh-CN" altLang="en-US" sz="1800" dirty="0" smtClean="0"/>
              <a:t>会默认创建一个作用域无法使用父作用域 如果要使用就用</a:t>
            </a: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scope.$parent</a:t>
            </a:r>
            <a:r>
              <a:rPr lang="en-US" altLang="zh-CN" sz="1800" dirty="0" smtClean="0"/>
              <a:t>.*</a:t>
            </a:r>
            <a:r>
              <a:rPr lang="zh-CN" altLang="en-US" sz="1800" dirty="0" smtClean="0"/>
              <a:t>来实现</a:t>
            </a:r>
          </a:p>
          <a:p>
            <a:pPr lvl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err="1" smtClean="0"/>
              <a:t>dirctive</a:t>
            </a:r>
            <a:r>
              <a:rPr kumimoji="1" lang="en-US" altLang="zh-CN" dirty="0" smtClean="0"/>
              <a:t>-link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compile</a:t>
            </a:r>
            <a:endParaRPr kumimoji="1" lang="zh-CN" altLang="en-US" dirty="0" smtClean="0"/>
          </a:p>
        </p:txBody>
      </p:sp>
      <p:sp>
        <p:nvSpPr>
          <p:cNvPr id="26626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4229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link</a:t>
            </a:r>
            <a:r>
              <a:rPr lang="zh-CN" altLang="en-US" sz="2400" dirty="0" smtClean="0"/>
              <a:t>函数   函数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 smtClean="0"/>
              <a:t>	链接函数负责把作用域和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进行链接，如果有</a:t>
            </a:r>
            <a:r>
              <a:rPr lang="en-US" altLang="zh-CN" sz="2400" dirty="0" smtClean="0"/>
              <a:t>require</a:t>
            </a:r>
            <a:r>
              <a:rPr lang="zh-CN" altLang="en-US" sz="2400" dirty="0" smtClean="0"/>
              <a:t>就会有四个参数，否则是三个，分别为</a:t>
            </a:r>
            <a:r>
              <a:rPr lang="en-US" altLang="zh-CN" sz="2400" dirty="0" smtClean="0"/>
              <a:t>$scope, iElm, iAttrs, controller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compile</a:t>
            </a:r>
            <a:r>
              <a:rPr lang="zh-CN" altLang="en-US" sz="2400" dirty="0" smtClean="0"/>
              <a:t>   函数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dirty="0" smtClean="0"/>
              <a:t>	</a:t>
            </a:r>
            <a:r>
              <a:rPr lang="zh-CN" altLang="en-US" sz="2000" dirty="0" smtClean="0"/>
              <a:t>当</a:t>
            </a:r>
            <a:r>
              <a:rPr lang="en-US" altLang="zh-CN" sz="2000" dirty="0" smtClean="0"/>
              <a:t>complie</a:t>
            </a:r>
            <a:r>
              <a:rPr lang="zh-CN" altLang="en-US" sz="2000" dirty="0" smtClean="0"/>
              <a:t>参数配置，</a:t>
            </a:r>
            <a:r>
              <a:rPr lang="en-US" altLang="zh-CN" sz="2000" dirty="0" smtClean="0"/>
              <a:t>link</a:t>
            </a:r>
            <a:r>
              <a:rPr lang="zh-CN" altLang="en-US" sz="2000" dirty="0" smtClean="0"/>
              <a:t>函数就会失效（因为</a:t>
            </a:r>
            <a:r>
              <a:rPr lang="en-US" altLang="zh-CN" sz="2000" dirty="0" smtClean="0"/>
              <a:t>complie</a:t>
            </a:r>
            <a:r>
              <a:rPr lang="zh-CN" altLang="en-US" sz="2000" dirty="0" smtClean="0"/>
              <a:t>的返回值其实就是</a:t>
            </a:r>
            <a:r>
              <a:rPr lang="en-US" altLang="zh-CN" sz="2000" dirty="0" smtClean="0"/>
              <a:t>link</a:t>
            </a:r>
            <a:r>
              <a:rPr lang="zh-CN" altLang="en-US" sz="2000" dirty="0" smtClean="0"/>
              <a:t>函数），</a:t>
            </a:r>
            <a:r>
              <a:rPr lang="en-US" altLang="zh-CN" sz="2000" dirty="0" smtClean="0"/>
              <a:t>complie</a:t>
            </a:r>
            <a:r>
              <a:rPr lang="zh-CN" altLang="en-US" sz="2000" dirty="0" smtClean="0"/>
              <a:t>参数和</a:t>
            </a:r>
            <a:r>
              <a:rPr lang="en-US" altLang="zh-CN" sz="2000" dirty="0" smtClean="0"/>
              <a:t>link</a:t>
            </a:r>
            <a:r>
              <a:rPr lang="zh-CN" altLang="en-US" sz="2000" dirty="0" smtClean="0"/>
              <a:t>参数的区别在于其运行于</a:t>
            </a:r>
            <a:r>
              <a:rPr lang="en-US" altLang="zh-CN" sz="2000" dirty="0" smtClean="0"/>
              <a:t>$scope</a:t>
            </a:r>
            <a:r>
              <a:rPr lang="zh-CN" altLang="en-US" sz="2000" dirty="0" smtClean="0"/>
              <a:t>没有注入到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内的时候。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compile: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渲染前对它进行变形，并且不需要</a:t>
            </a:r>
            <a:r>
              <a:rPr lang="en-US" altLang="zh-CN" sz="2000" dirty="0" smtClean="0"/>
              <a:t>scope</a:t>
            </a:r>
            <a:r>
              <a:rPr lang="zh-CN" altLang="en-US" sz="2000" dirty="0" smtClean="0"/>
              <a:t>参数，在所有相同   </a:t>
            </a:r>
            <a:r>
              <a:rPr lang="en-US" altLang="zh-CN" sz="2000" dirty="0" smtClean="0"/>
              <a:t>directive</a:t>
            </a:r>
            <a:r>
              <a:rPr lang="zh-CN" altLang="en-US" sz="2000" dirty="0" smtClean="0"/>
              <a:t>里共享某些方法，这时应该定义在</a:t>
            </a:r>
            <a:r>
              <a:rPr lang="en-US" altLang="zh-CN" sz="2000" dirty="0" smtClean="0"/>
              <a:t>compile</a:t>
            </a:r>
            <a:r>
              <a:rPr lang="zh-CN" altLang="en-US" sz="2000" dirty="0" smtClean="0"/>
              <a:t>里，性能会比较好</a:t>
            </a:r>
          </a:p>
          <a:p>
            <a:pPr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dirty="0" smtClean="0"/>
              <a:t>  link</a:t>
            </a:r>
            <a:r>
              <a:rPr lang="en-US" altLang="zh-CN" sz="2000" b="1" dirty="0" smtClean="0"/>
              <a:t>:</a:t>
            </a:r>
            <a:r>
              <a:rPr lang="zh-CN" altLang="en-US" sz="2000" dirty="0" smtClean="0"/>
              <a:t>对特定的元素注册事件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用到</a:t>
            </a:r>
            <a:r>
              <a:rPr lang="en-US" altLang="zh-CN" sz="2000" dirty="0" smtClean="0"/>
              <a:t>scope</a:t>
            </a:r>
            <a:r>
              <a:rPr lang="zh-CN" altLang="en-US" sz="2000" dirty="0" smtClean="0"/>
              <a:t>参数来实现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元素的一些行为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1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445000"/>
          </a:xfrm>
        </p:spPr>
        <p:txBody>
          <a:bodyPr/>
          <a:lstStyle/>
          <a:p>
            <a:pPr eaLnBrk="1" hangingPunct="1"/>
            <a:r>
              <a:rPr kumimoji="1" lang="zh-CN" altLang="en-US" smtClean="0"/>
              <a:t>谢谢大家！</a:t>
            </a:r>
          </a:p>
        </p:txBody>
      </p:sp>
      <p:sp>
        <p:nvSpPr>
          <p:cNvPr id="27651" name="内容占位符 4"/>
          <p:cNvSpPr>
            <a:spLocks noGrp="1"/>
          </p:cNvSpPr>
          <p:nvPr>
            <p:ph idx="4294967295"/>
          </p:nvPr>
        </p:nvSpPr>
        <p:spPr>
          <a:xfrm>
            <a:off x="6259513" y="5213350"/>
            <a:ext cx="2503487" cy="8858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kumimoji="1" lang="zh-CN" altLang="en-US" smtClean="0"/>
              <a:t>  周奥琪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3600" smtClean="0"/>
              <a:t>个人心得</a:t>
            </a:r>
            <a:r>
              <a:rPr kumimoji="1" lang="zh-CN" altLang="en-US" sz="3200" smtClean="0"/>
              <a:t/>
            </a:r>
            <a:br>
              <a:rPr kumimoji="1" lang="zh-CN" altLang="en-US" sz="3200" smtClean="0"/>
            </a:br>
            <a:r>
              <a:rPr kumimoji="1" lang="zh-CN" altLang="en-US" sz="3200" smtClean="0"/>
              <a:t>              </a:t>
            </a:r>
            <a:r>
              <a:rPr kumimoji="1" lang="en-US" altLang="zh-CN" sz="2400" dirty="0" smtClean="0"/>
              <a:t>--</a:t>
            </a:r>
            <a:r>
              <a:rPr kumimoji="1" lang="zh-CN" altLang="en-US" sz="2400" dirty="0" smtClean="0"/>
              <a:t>知识体系理解</a:t>
            </a:r>
          </a:p>
        </p:txBody>
      </p:sp>
      <p:sp>
        <p:nvSpPr>
          <p:cNvPr id="16387" name="_s1033"/>
          <p:cNvSpPr>
            <a:spLocks noChangeArrowheads="1"/>
          </p:cNvSpPr>
          <p:nvPr/>
        </p:nvSpPr>
        <p:spPr bwMode="auto">
          <a:xfrm>
            <a:off x="1230313" y="1533525"/>
            <a:ext cx="1085850" cy="108585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zh-CN" sz="1200"/>
              <a:t>HTML5+CSS3</a:t>
            </a:r>
          </a:p>
        </p:txBody>
      </p:sp>
      <p:sp>
        <p:nvSpPr>
          <p:cNvPr id="16388" name="_s1033"/>
          <p:cNvSpPr>
            <a:spLocks noChangeArrowheads="1"/>
          </p:cNvSpPr>
          <p:nvPr/>
        </p:nvSpPr>
        <p:spPr bwMode="auto">
          <a:xfrm>
            <a:off x="3146425" y="1533525"/>
            <a:ext cx="1085850" cy="1085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zh-CN" sz="1200"/>
              <a:t>javaScript</a:t>
            </a:r>
          </a:p>
        </p:txBody>
      </p:sp>
      <p:sp>
        <p:nvSpPr>
          <p:cNvPr id="16389" name="_s1033"/>
          <p:cNvSpPr>
            <a:spLocks noChangeArrowheads="1"/>
          </p:cNvSpPr>
          <p:nvPr/>
        </p:nvSpPr>
        <p:spPr bwMode="auto">
          <a:xfrm>
            <a:off x="6942138" y="1533525"/>
            <a:ext cx="1085850" cy="1085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200"/>
              <a:t>Angularjs</a:t>
            </a:r>
            <a:r>
              <a:rPr lang="zh-CN" altLang="en-US" sz="1200"/>
              <a:t>、</a:t>
            </a:r>
            <a:r>
              <a:rPr lang="en-US" altLang="zh-CN" sz="1200"/>
              <a:t>ionic</a:t>
            </a:r>
          </a:p>
        </p:txBody>
      </p:sp>
      <p:sp>
        <p:nvSpPr>
          <p:cNvPr id="16390" name="_s1033"/>
          <p:cNvSpPr>
            <a:spLocks noChangeArrowheads="1"/>
          </p:cNvSpPr>
          <p:nvPr/>
        </p:nvSpPr>
        <p:spPr bwMode="auto">
          <a:xfrm>
            <a:off x="5062538" y="1533525"/>
            <a:ext cx="1085850" cy="1085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200"/>
              <a:t>jQuery</a:t>
            </a:r>
            <a:r>
              <a:rPr lang="zh-CN" altLang="en-US" sz="1200"/>
              <a:t>、</a:t>
            </a:r>
            <a:r>
              <a:rPr lang="en-US" altLang="zh-CN" sz="1200"/>
              <a:t>jQueryUI</a:t>
            </a:r>
            <a:r>
              <a:rPr lang="zh-CN" altLang="en-US" sz="1200"/>
              <a:t>、</a:t>
            </a:r>
            <a:r>
              <a:rPr lang="en-US" altLang="zh-CN" sz="1200"/>
              <a:t>jQueryMobile</a:t>
            </a:r>
            <a:r>
              <a:rPr lang="zh-CN" altLang="en-US" sz="1200"/>
              <a:t>等</a:t>
            </a:r>
          </a:p>
        </p:txBody>
      </p:sp>
      <p:sp>
        <p:nvSpPr>
          <p:cNvPr id="16391" name="_s1032"/>
          <p:cNvSpPr>
            <a:spLocks noChangeShapeType="1"/>
          </p:cNvSpPr>
          <p:nvPr/>
        </p:nvSpPr>
        <p:spPr bwMode="auto">
          <a:xfrm flipH="1" flipV="1">
            <a:off x="2338388" y="2076450"/>
            <a:ext cx="830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392" name="_s1032"/>
          <p:cNvSpPr>
            <a:spLocks noChangeShapeType="1"/>
          </p:cNvSpPr>
          <p:nvPr/>
        </p:nvSpPr>
        <p:spPr bwMode="auto">
          <a:xfrm flipH="1" flipV="1">
            <a:off x="4232275" y="2076450"/>
            <a:ext cx="830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393" name="_s1032"/>
          <p:cNvSpPr>
            <a:spLocks noChangeShapeType="1"/>
          </p:cNvSpPr>
          <p:nvPr/>
        </p:nvSpPr>
        <p:spPr bwMode="auto">
          <a:xfrm flipH="1" flipV="1">
            <a:off x="6111875" y="2076450"/>
            <a:ext cx="830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394" name="_s1032"/>
          <p:cNvSpPr>
            <a:spLocks noChangeShapeType="1"/>
          </p:cNvSpPr>
          <p:nvPr/>
        </p:nvSpPr>
        <p:spPr bwMode="auto">
          <a:xfrm flipH="1">
            <a:off x="4586288" y="2909888"/>
            <a:ext cx="286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395" name="_s1032"/>
          <p:cNvSpPr>
            <a:spLocks noChangeShapeType="1"/>
          </p:cNvSpPr>
          <p:nvPr/>
        </p:nvSpPr>
        <p:spPr bwMode="auto">
          <a:xfrm flipH="1" flipV="1">
            <a:off x="7450138" y="261937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396" name="_s1032"/>
          <p:cNvSpPr>
            <a:spLocks noChangeShapeType="1"/>
          </p:cNvSpPr>
          <p:nvPr/>
        </p:nvSpPr>
        <p:spPr bwMode="auto">
          <a:xfrm flipH="1" flipV="1">
            <a:off x="4581525" y="2909888"/>
            <a:ext cx="0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397" name="_s1033"/>
          <p:cNvSpPr>
            <a:spLocks noChangeArrowheads="1"/>
          </p:cNvSpPr>
          <p:nvPr/>
        </p:nvSpPr>
        <p:spPr bwMode="auto">
          <a:xfrm>
            <a:off x="4038600" y="3078163"/>
            <a:ext cx="1085850" cy="1085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200"/>
              <a:t>nodejs</a:t>
            </a:r>
            <a:r>
              <a:rPr lang="zh-CN" altLang="en-US" sz="1200"/>
              <a:t>、</a:t>
            </a:r>
            <a:r>
              <a:rPr lang="en-US" altLang="zh-CN" sz="1200"/>
              <a:t>npm</a:t>
            </a:r>
            <a:r>
              <a:rPr lang="zh-CN" altLang="en-US" sz="1200"/>
              <a:t>等</a:t>
            </a:r>
          </a:p>
        </p:txBody>
      </p:sp>
      <p:sp>
        <p:nvSpPr>
          <p:cNvPr id="16398" name="_s1032"/>
          <p:cNvSpPr>
            <a:spLocks noChangeShapeType="1"/>
          </p:cNvSpPr>
          <p:nvPr/>
        </p:nvSpPr>
        <p:spPr bwMode="auto">
          <a:xfrm flipH="1">
            <a:off x="2316163" y="3654425"/>
            <a:ext cx="172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399" name="_s1033"/>
          <p:cNvSpPr>
            <a:spLocks noChangeArrowheads="1"/>
          </p:cNvSpPr>
          <p:nvPr/>
        </p:nvSpPr>
        <p:spPr bwMode="auto">
          <a:xfrm>
            <a:off x="1230313" y="3078163"/>
            <a:ext cx="1085850" cy="108585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zh-CN" sz="1200"/>
              <a:t>Web</a:t>
            </a:r>
            <a:r>
              <a:rPr lang="zh-CN" altLang="en-US" sz="1200"/>
              <a:t>前端</a:t>
            </a:r>
          </a:p>
        </p:txBody>
      </p:sp>
      <p:sp>
        <p:nvSpPr>
          <p:cNvPr id="16400" name="_s1033"/>
          <p:cNvSpPr>
            <a:spLocks noChangeArrowheads="1"/>
          </p:cNvSpPr>
          <p:nvPr/>
        </p:nvSpPr>
        <p:spPr bwMode="auto">
          <a:xfrm>
            <a:off x="1225550" y="4379913"/>
            <a:ext cx="1085850" cy="108585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200"/>
              <a:t>Gulp</a:t>
            </a:r>
            <a:r>
              <a:rPr lang="zh-CN" altLang="en-US" sz="1200"/>
              <a:t>/</a:t>
            </a:r>
            <a:r>
              <a:rPr lang="en-US" altLang="zh-CN" sz="1200"/>
              <a:t>Grunt</a:t>
            </a:r>
            <a:r>
              <a:rPr lang="zh-CN" altLang="zh-CN" sz="1200"/>
              <a:t>、</a:t>
            </a:r>
            <a:r>
              <a:rPr lang="en-US" altLang="zh-CN" sz="1200"/>
              <a:t>less</a:t>
            </a:r>
            <a:r>
              <a:rPr lang="zh-CN" altLang="en-US" sz="1200"/>
              <a:t>/</a:t>
            </a:r>
            <a:r>
              <a:rPr lang="en-US" altLang="zh-CN" sz="1200"/>
              <a:t>sass</a:t>
            </a:r>
          </a:p>
        </p:txBody>
      </p:sp>
      <p:sp>
        <p:nvSpPr>
          <p:cNvPr id="16401" name="_s1032"/>
          <p:cNvSpPr>
            <a:spLocks noChangeShapeType="1"/>
          </p:cNvSpPr>
          <p:nvPr/>
        </p:nvSpPr>
        <p:spPr bwMode="auto">
          <a:xfrm flipH="1" flipV="1">
            <a:off x="1768475" y="416401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402" name="_s1033"/>
          <p:cNvSpPr>
            <a:spLocks noChangeArrowheads="1"/>
          </p:cNvSpPr>
          <p:nvPr/>
        </p:nvSpPr>
        <p:spPr bwMode="auto">
          <a:xfrm>
            <a:off x="1252538" y="5681663"/>
            <a:ext cx="1085850" cy="1085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200" dirty="0" err="1" smtClean="0"/>
              <a:t>boot</a:t>
            </a:r>
            <a:r>
              <a:rPr lang="en-US" altLang="zh-CN" sz="1200" dirty="0" err="1"/>
              <a:t>s</a:t>
            </a:r>
            <a:r>
              <a:rPr lang="en-US" altLang="zh-CN" sz="1200" dirty="0" err="1" smtClean="0"/>
              <a:t>trop</a:t>
            </a:r>
            <a:r>
              <a:rPr lang="zh-CN" altLang="zh-CN" sz="1200" dirty="0"/>
              <a:t>、</a:t>
            </a:r>
            <a:r>
              <a:rPr lang="en-US" altLang="zh-CN" sz="1200" dirty="0" smtClean="0"/>
              <a:t>react</a:t>
            </a:r>
            <a:r>
              <a:rPr lang="zh-CN" altLang="zh-CN" sz="1200" dirty="0" smtClean="0"/>
              <a:t>、</a:t>
            </a:r>
            <a:r>
              <a:rPr lang="en-US" altLang="zh-CN" sz="1200" dirty="0" smtClean="0"/>
              <a:t>Ember</a:t>
            </a:r>
            <a:r>
              <a:rPr lang="zh-CN" altLang="en-US" sz="1200" dirty="0" smtClean="0"/>
              <a:t>等</a:t>
            </a:r>
            <a:endParaRPr lang="zh-CN" altLang="en-US" sz="1200" dirty="0"/>
          </a:p>
        </p:txBody>
      </p:sp>
      <p:sp>
        <p:nvSpPr>
          <p:cNvPr id="16403" name="_s1032"/>
          <p:cNvSpPr>
            <a:spLocks noChangeShapeType="1"/>
          </p:cNvSpPr>
          <p:nvPr/>
        </p:nvSpPr>
        <p:spPr bwMode="auto">
          <a:xfrm flipH="1" flipV="1">
            <a:off x="1795463" y="54657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413" name="_s1033"/>
          <p:cNvSpPr>
            <a:spLocks noChangeArrowheads="1"/>
          </p:cNvSpPr>
          <p:nvPr/>
        </p:nvSpPr>
        <p:spPr bwMode="auto">
          <a:xfrm>
            <a:off x="6929438" y="5715000"/>
            <a:ext cx="1085850" cy="1085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200" dirty="0" err="1" smtClean="0"/>
              <a:t>iOS</a:t>
            </a:r>
            <a:r>
              <a:rPr lang="zh-CN" altLang="zh-CN" sz="1200" dirty="0" smtClean="0"/>
              <a:t>、</a:t>
            </a:r>
            <a:r>
              <a:rPr lang="en-US" altLang="zh-CN" sz="1200" dirty="0" smtClean="0"/>
              <a:t>Android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reactNative</a:t>
            </a:r>
            <a:endParaRPr lang="zh-CN" altLang="en-US" sz="1200" dirty="0"/>
          </a:p>
        </p:txBody>
      </p:sp>
      <p:sp>
        <p:nvSpPr>
          <p:cNvPr id="16414" name="_s1033"/>
          <p:cNvSpPr>
            <a:spLocks noChangeArrowheads="1"/>
          </p:cNvSpPr>
          <p:nvPr/>
        </p:nvSpPr>
        <p:spPr bwMode="auto">
          <a:xfrm>
            <a:off x="6902450" y="4413250"/>
            <a:ext cx="1085850" cy="108585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200" dirty="0"/>
              <a:t>插件</a:t>
            </a:r>
          </a:p>
        </p:txBody>
      </p:sp>
      <p:sp>
        <p:nvSpPr>
          <p:cNvPr id="16415" name="_s1033"/>
          <p:cNvSpPr>
            <a:spLocks noChangeArrowheads="1"/>
          </p:cNvSpPr>
          <p:nvPr/>
        </p:nvSpPr>
        <p:spPr bwMode="auto">
          <a:xfrm>
            <a:off x="6907213" y="3111500"/>
            <a:ext cx="1085850" cy="108585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200"/>
              <a:t>cordova</a:t>
            </a:r>
            <a:r>
              <a:rPr lang="zh-CN" altLang="en-US" sz="1200"/>
              <a:t>、</a:t>
            </a:r>
            <a:r>
              <a:rPr lang="en-US" altLang="zh-CN" sz="1200"/>
              <a:t>phonegap</a:t>
            </a:r>
          </a:p>
        </p:txBody>
      </p:sp>
      <p:sp>
        <p:nvSpPr>
          <p:cNvPr id="16416" name="_s1032"/>
          <p:cNvSpPr>
            <a:spLocks noChangeShapeType="1"/>
          </p:cNvSpPr>
          <p:nvPr/>
        </p:nvSpPr>
        <p:spPr bwMode="auto">
          <a:xfrm flipH="1" flipV="1">
            <a:off x="7445375" y="41973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417" name="_s1032"/>
          <p:cNvSpPr>
            <a:spLocks noChangeShapeType="1"/>
          </p:cNvSpPr>
          <p:nvPr/>
        </p:nvSpPr>
        <p:spPr bwMode="auto">
          <a:xfrm flipH="1" flipV="1">
            <a:off x="7469188" y="549910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418" name="_s1032"/>
          <p:cNvSpPr>
            <a:spLocks noChangeShapeType="1"/>
          </p:cNvSpPr>
          <p:nvPr/>
        </p:nvSpPr>
        <p:spPr bwMode="auto">
          <a:xfrm flipH="1">
            <a:off x="5124450" y="3625850"/>
            <a:ext cx="177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419" name="_s1032"/>
          <p:cNvSpPr>
            <a:spLocks noChangeShapeType="1"/>
          </p:cNvSpPr>
          <p:nvPr/>
        </p:nvSpPr>
        <p:spPr bwMode="auto">
          <a:xfrm flipH="1" flipV="1">
            <a:off x="4586288" y="4164013"/>
            <a:ext cx="0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420" name="_s1033"/>
          <p:cNvSpPr>
            <a:spLocks noChangeArrowheads="1"/>
          </p:cNvSpPr>
          <p:nvPr/>
        </p:nvSpPr>
        <p:spPr bwMode="auto">
          <a:xfrm>
            <a:off x="4043363" y="4332288"/>
            <a:ext cx="1085850" cy="108585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200"/>
              <a:t>后台接口、</a:t>
            </a:r>
            <a:r>
              <a:rPr lang="en-US" altLang="zh-CN" sz="1200"/>
              <a:t>monogoDB</a:t>
            </a:r>
          </a:p>
        </p:txBody>
      </p:sp>
      <p:sp>
        <p:nvSpPr>
          <p:cNvPr id="16421" name="_s1032"/>
          <p:cNvSpPr>
            <a:spLocks noChangeShapeType="1"/>
          </p:cNvSpPr>
          <p:nvPr/>
        </p:nvSpPr>
        <p:spPr bwMode="auto">
          <a:xfrm flipH="1" flipV="1">
            <a:off x="4586288" y="5418138"/>
            <a:ext cx="0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422" name="_s1033"/>
          <p:cNvSpPr>
            <a:spLocks noChangeArrowheads="1"/>
          </p:cNvSpPr>
          <p:nvPr/>
        </p:nvSpPr>
        <p:spPr bwMode="auto">
          <a:xfrm>
            <a:off x="4043363" y="5586413"/>
            <a:ext cx="1085850" cy="108585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200" dirty="0"/>
              <a:t>负载均衡、数据库优化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6387" grpId="0" animBg="1"/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13" grpId="0" animBg="1"/>
      <p:bldP spid="16414" grpId="0" animBg="1"/>
      <p:bldP spid="16415" grpId="0" animBg="1"/>
      <p:bldP spid="16416" grpId="0" animBg="1"/>
      <p:bldP spid="16417" grpId="0" animBg="1"/>
      <p:bldP spid="16418" grpId="0" animBg="1"/>
      <p:bldP spid="16419" grpId="0" animBg="1"/>
      <p:bldP spid="16420" grpId="0" animBg="1"/>
      <p:bldP spid="16421" grpId="0" animBg="1"/>
      <p:bldP spid="164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smtClean="0"/>
              <a:t>Angularjs</a:t>
            </a:r>
            <a:r>
              <a:rPr kumimoji="1" lang="zh-CN" altLang="en-US" smtClean="0"/>
              <a:t>之</a:t>
            </a:r>
            <a:r>
              <a:rPr kumimoji="1" lang="en-US" altLang="zh-CN" smtClean="0"/>
              <a:t>dirctive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dirctive</a:t>
            </a:r>
            <a:r>
              <a:rPr kumimoji="1" lang="zh-CN" altLang="en-US" smtClean="0"/>
              <a:t>是什么？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en-US" altLang="zh-CN" sz="1800" smtClean="0"/>
              <a:t>	</a:t>
            </a:r>
            <a:r>
              <a:rPr kumimoji="1" lang="zh-CN" altLang="en-US" sz="1800" smtClean="0"/>
              <a:t>对于指令，可以理解简单的理解为在特定的</a:t>
            </a:r>
            <a:r>
              <a:rPr kumimoji="1" lang="en-US" altLang="zh-CN" sz="1800" smtClean="0"/>
              <a:t>DOM</a:t>
            </a:r>
            <a:r>
              <a:rPr kumimoji="1" lang="zh-CN" altLang="en-US" sz="1800" smtClean="0"/>
              <a:t>元素上运行的函数，指令可以扩展这个元素的功能。</a:t>
            </a:r>
            <a:endParaRPr kumimoji="1" lang="en-US" altLang="zh-CN" sz="1800" smtClean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kumimoji="1" lang="en-US" altLang="zh-CN" sz="1800" smtClean="0"/>
          </a:p>
          <a:p>
            <a:pPr eaLnBrk="1" hangingPunct="1">
              <a:lnSpc>
                <a:spcPct val="90000"/>
              </a:lnSpc>
            </a:pPr>
            <a:r>
              <a:rPr kumimoji="1" lang="en-US" altLang="zh-CN" smtClean="0"/>
              <a:t>directive</a:t>
            </a:r>
            <a:r>
              <a:rPr kumimoji="1" lang="zh-CN" altLang="en-US" smtClean="0"/>
              <a:t>的作用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en-US" altLang="zh-CN" sz="1800" smtClean="0"/>
              <a:t>	</a:t>
            </a:r>
            <a:r>
              <a:rPr kumimoji="1" lang="zh-CN" altLang="en-US" sz="1800" smtClean="0"/>
              <a:t>实现语义化标签，赋予元素更加丰富和多样的功能</a:t>
            </a:r>
            <a:endParaRPr kumimoji="1" lang="en-US" altLang="zh-CN" sz="1800" smtClean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en-US" altLang="zh-CN" sz="1800" smtClean="0"/>
              <a:t>	</a:t>
            </a:r>
            <a:r>
              <a:rPr kumimoji="1" lang="zh-CN" altLang="en-US" sz="1800" smtClean="0"/>
              <a:t>实现了组件化，在</a:t>
            </a:r>
            <a:r>
              <a:rPr kumimoji="1" lang="en-US" altLang="zh-CN" sz="1800" smtClean="0"/>
              <a:t>angularjs</a:t>
            </a:r>
            <a:r>
              <a:rPr kumimoji="1" lang="zh-CN" altLang="en-US" sz="1800" smtClean="0"/>
              <a:t>框架实现</a:t>
            </a:r>
            <a:r>
              <a:rPr kumimoji="1" lang="en-US" altLang="zh-CN" sz="1800" smtClean="0"/>
              <a:t>MVC</a:t>
            </a:r>
            <a:r>
              <a:rPr kumimoji="1" lang="zh-CN" altLang="en-US" sz="1800" smtClean="0"/>
              <a:t>/</a:t>
            </a:r>
            <a:r>
              <a:rPr kumimoji="1" lang="en-US" altLang="zh-CN" sz="1800" smtClean="0"/>
              <a:t>MVVM</a:t>
            </a:r>
            <a:r>
              <a:rPr kumimoji="1" lang="zh-CN" altLang="en-US" sz="1800" smtClean="0"/>
              <a:t>模式中起到重要作用</a:t>
            </a:r>
            <a:endParaRPr kumimoji="1" lang="en-US" altLang="zh-CN" sz="1800" smtClean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en-US" altLang="zh-CN" sz="1800" smtClean="0"/>
              <a:t>	</a:t>
            </a:r>
            <a:r>
              <a:rPr kumimoji="1" lang="zh-CN" altLang="en-US" sz="1800" smtClean="0"/>
              <a:t>增强原生</a:t>
            </a:r>
            <a:r>
              <a:rPr kumimoji="1" lang="en-US" altLang="zh-CN" sz="1800" smtClean="0"/>
              <a:t>HTML5</a:t>
            </a:r>
            <a:r>
              <a:rPr kumimoji="1" lang="zh-CN" altLang="en-US" sz="1800" smtClean="0"/>
              <a:t>元素功能</a:t>
            </a:r>
            <a:endParaRPr kumimoji="1" lang="en-US" altLang="zh-CN" sz="1800" smtClean="0"/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kumimoji="1" lang="en-US" altLang="zh-CN" sz="1800" smtClean="0"/>
              <a:t>	</a:t>
            </a:r>
            <a:r>
              <a:rPr kumimoji="1" lang="zh-CN" altLang="en-US" sz="1800" smtClean="0"/>
              <a:t>抽象组件，在其他页面重用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298450" y="96838"/>
            <a:ext cx="8540750" cy="1143000"/>
          </a:xfrm>
        </p:spPr>
        <p:txBody>
          <a:bodyPr/>
          <a:lstStyle/>
          <a:p>
            <a:pPr eaLnBrk="1" hangingPunct="1"/>
            <a:r>
              <a:rPr kumimoji="1" lang="en-US" altLang="zh-CN" smtClean="0"/>
              <a:t>dirctive-</a:t>
            </a:r>
            <a:r>
              <a:rPr kumimoji="1" lang="zh-CN" altLang="en-US" smtClean="0"/>
              <a:t>代码示例</a:t>
            </a:r>
          </a:p>
        </p:txBody>
      </p:sp>
      <p:sp>
        <p:nvSpPr>
          <p:cNvPr id="19459" name="矩形 1"/>
          <p:cNvSpPr>
            <a:spLocks noChangeArrowheads="1"/>
          </p:cNvSpPr>
          <p:nvPr/>
        </p:nvSpPr>
        <p:spPr bwMode="auto">
          <a:xfrm>
            <a:off x="119063" y="1198563"/>
            <a:ext cx="93805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/>
              <a:t>app.directive</a:t>
            </a:r>
            <a:r>
              <a:rPr lang="en-US" altLang="zh-CN" dirty="0" smtClean="0"/>
              <a:t>(‘’, [‘’, </a:t>
            </a:r>
            <a:r>
              <a:rPr lang="en-US" altLang="zh-CN" dirty="0"/>
              <a:t>function()</a:t>
            </a:r>
            <a:r>
              <a:rPr lang="en-US" altLang="zh-CN" dirty="0" smtClean="0"/>
              <a:t>{</a:t>
            </a:r>
            <a:r>
              <a:rPr lang="zh-CN" altLang="en-US" dirty="0" smtClean="0"/>
              <a:t>/</a:t>
            </a:r>
            <a:r>
              <a:rPr lang="en-US" altLang="zh-CN" dirty="0" smtClean="0"/>
              <a:t>/13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r>
              <a:rPr lang="en-US" altLang="zh-CN" dirty="0"/>
              <a:t>	return {</a:t>
            </a:r>
          </a:p>
          <a:p>
            <a:r>
              <a:rPr lang="en-US" altLang="zh-CN" dirty="0"/>
              <a:t>		// priority: 1,</a:t>
            </a:r>
          </a:p>
          <a:p>
            <a:r>
              <a:rPr lang="en-US" altLang="zh-CN" dirty="0"/>
              <a:t>		// terminal: true,</a:t>
            </a:r>
          </a:p>
          <a:p>
            <a:r>
              <a:rPr lang="en-US" altLang="zh-CN" dirty="0"/>
              <a:t>		// scope: {},</a:t>
            </a:r>
          </a:p>
          <a:p>
            <a:r>
              <a:rPr lang="en-US" altLang="zh-CN" dirty="0"/>
              <a:t>		// controller: function($scope, $element, $</a:t>
            </a:r>
            <a:r>
              <a:rPr lang="en-US" altLang="zh-CN" dirty="0" err="1"/>
              <a:t>attrs</a:t>
            </a:r>
            <a:r>
              <a:rPr lang="en-US" altLang="zh-CN" dirty="0"/>
              <a:t>, $</a:t>
            </a:r>
            <a:r>
              <a:rPr lang="en-US" altLang="zh-CN" dirty="0" err="1"/>
              <a:t>transclude</a:t>
            </a:r>
            <a:r>
              <a:rPr lang="en-US" altLang="zh-CN" dirty="0"/>
              <a:t>) {},</a:t>
            </a:r>
          </a:p>
          <a:p>
            <a:r>
              <a:rPr lang="en-US" altLang="zh-CN" dirty="0"/>
              <a:t>		// require: '</a:t>
            </a:r>
            <a:r>
              <a:rPr lang="en-US" altLang="zh-CN" dirty="0" err="1"/>
              <a:t>ngModel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		// restrict: 'A', // E = Element, A = Attribute, C = Class, M = Comment</a:t>
            </a:r>
          </a:p>
          <a:p>
            <a:r>
              <a:rPr lang="en-US" altLang="zh-CN" dirty="0"/>
              <a:t>		// template: '',</a:t>
            </a:r>
          </a:p>
          <a:p>
            <a:r>
              <a:rPr lang="en-US" altLang="zh-CN" dirty="0"/>
              <a:t>		// </a:t>
            </a:r>
            <a:r>
              <a:rPr lang="en-US" altLang="zh-CN" dirty="0" err="1"/>
              <a:t>templateUrl</a:t>
            </a:r>
            <a:r>
              <a:rPr lang="en-US" altLang="zh-CN" dirty="0"/>
              <a:t>: '',</a:t>
            </a:r>
          </a:p>
          <a:p>
            <a:r>
              <a:rPr lang="en-US" altLang="zh-CN" dirty="0"/>
              <a:t>		// replace: true,</a:t>
            </a:r>
          </a:p>
          <a:p>
            <a:r>
              <a:rPr lang="en-US" altLang="zh-CN" dirty="0"/>
              <a:t>		// </a:t>
            </a:r>
            <a:r>
              <a:rPr lang="en-US" altLang="zh-CN" dirty="0" err="1"/>
              <a:t>transclude</a:t>
            </a:r>
            <a:r>
              <a:rPr lang="en-US" altLang="zh-CN" dirty="0"/>
              <a:t>: true,</a:t>
            </a:r>
          </a:p>
          <a:p>
            <a:r>
              <a:rPr lang="en-US" altLang="zh-CN" dirty="0"/>
              <a:t>		// compile: function(</a:t>
            </a:r>
            <a:r>
              <a:rPr lang="en-US" altLang="zh-CN" dirty="0" err="1"/>
              <a:t>tElement</a:t>
            </a:r>
            <a:r>
              <a:rPr lang="en-US" altLang="zh-CN" dirty="0"/>
              <a:t>, </a:t>
            </a:r>
            <a:r>
              <a:rPr lang="en-US" altLang="zh-CN" dirty="0" err="1"/>
              <a:t>tAttrs</a:t>
            </a:r>
            <a:r>
              <a:rPr lang="en-US" altLang="zh-CN" dirty="0"/>
              <a:t>, function </a:t>
            </a:r>
            <a:r>
              <a:rPr lang="en-US" altLang="zh-CN" dirty="0" err="1"/>
              <a:t>transclude</a:t>
            </a:r>
            <a:r>
              <a:rPr lang="en-US" altLang="zh-CN" dirty="0"/>
              <a:t>(function(scope, </a:t>
            </a:r>
            <a:r>
              <a:rPr lang="en-US" altLang="zh-CN" dirty="0" err="1"/>
              <a:t>cloneLinkingFn</a:t>
            </a:r>
            <a:r>
              <a:rPr lang="en-US" altLang="zh-CN" dirty="0"/>
              <a:t>){ return function linking(scope, elm, </a:t>
            </a:r>
            <a:r>
              <a:rPr lang="en-US" altLang="zh-CN" dirty="0" err="1"/>
              <a:t>attrs</a:t>
            </a:r>
            <a:r>
              <a:rPr lang="en-US" altLang="zh-CN" dirty="0"/>
              <a:t>){}})),</a:t>
            </a:r>
          </a:p>
          <a:p>
            <a:r>
              <a:rPr lang="en-US" altLang="zh-CN" dirty="0"/>
              <a:t>		link: function($scope, </a:t>
            </a:r>
            <a:r>
              <a:rPr lang="en-US" altLang="zh-CN" dirty="0" err="1"/>
              <a:t>iElm</a:t>
            </a:r>
            <a:r>
              <a:rPr lang="en-US" altLang="zh-CN" dirty="0"/>
              <a:t>, </a:t>
            </a:r>
            <a:r>
              <a:rPr lang="en-US" altLang="zh-CN" dirty="0" err="1"/>
              <a:t>iAttrs</a:t>
            </a:r>
            <a:r>
              <a:rPr lang="en-US" altLang="zh-CN" dirty="0"/>
              <a:t>, controller) {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};</a:t>
            </a:r>
          </a:p>
          <a:p>
            <a:r>
              <a:rPr lang="en-US" altLang="zh-CN" dirty="0"/>
              <a:t>}]);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err="1" smtClean="0"/>
              <a:t>dirctive</a:t>
            </a:r>
            <a:r>
              <a:rPr kumimoji="1" lang="en-US" altLang="zh-CN" dirty="0" smtClean="0"/>
              <a:t>-</a:t>
            </a:r>
            <a:r>
              <a:rPr lang="en-US" altLang="zh-CN" dirty="0"/>
              <a:t>restrict</a:t>
            </a:r>
            <a:endParaRPr kumimoji="1"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457200" y="1033463"/>
            <a:ext cx="8229600" cy="5672137"/>
          </a:xfrm>
        </p:spPr>
        <p:txBody>
          <a:bodyPr/>
          <a:lstStyle/>
          <a:p>
            <a:pPr>
              <a:defRPr/>
            </a:pPr>
            <a:r>
              <a:rPr lang="en-US" altLang="zh-CN" sz="2800" b="1" dirty="0" smtClean="0"/>
              <a:t>restrict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zh-CN" sz="2400" dirty="0"/>
              <a:t> </a:t>
            </a:r>
            <a:r>
              <a:rPr lang="zh-CN" altLang="en-US" sz="2400" dirty="0" smtClean="0"/>
              <a:t>指创建指令的类型，有四种</a:t>
            </a:r>
            <a:r>
              <a:rPr lang="zh-CN" altLang="zh-CN" sz="2400" dirty="0" smtClean="0"/>
              <a:t>“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”、“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”、</a:t>
            </a:r>
            <a:r>
              <a:rPr lang="zh-CN" altLang="zh-CN" sz="2400" dirty="0" smtClean="0"/>
              <a:t>“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”、</a:t>
            </a:r>
            <a:r>
              <a:rPr lang="zh-CN" altLang="zh-CN" sz="2400" dirty="0" smtClean="0"/>
              <a:t>“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zh-CN" sz="2400" dirty="0" smtClean="0"/>
              <a:t> </a:t>
            </a:r>
            <a:r>
              <a:rPr lang="en-US" altLang="zh-CN" sz="2400" dirty="0" smtClean="0"/>
              <a:t>E:</a:t>
            </a:r>
            <a:r>
              <a:rPr lang="zh-CN" altLang="en-US" sz="2400" dirty="0" smtClean="0"/>
              <a:t>表示为</a:t>
            </a:r>
            <a:r>
              <a:rPr lang="en-US" altLang="zh-CN" sz="2400" dirty="0" err="1" smtClean="0"/>
              <a:t>elment</a:t>
            </a:r>
            <a:r>
              <a:rPr lang="zh-CN" altLang="en-US" sz="2400" dirty="0" smtClean="0"/>
              <a:t>类型（元素） 如</a:t>
            </a:r>
            <a:r>
              <a:rPr lang="en-US" altLang="zh-CN" sz="2400" dirty="0" smtClean="0"/>
              <a:t>:</a:t>
            </a:r>
            <a:r>
              <a:rPr lang="zh-CN" altLang="zh-CN" sz="2400" dirty="0" smtClean="0"/>
              <a:t>&lt;</a:t>
            </a:r>
            <a:r>
              <a:rPr lang="en-US" altLang="zh-CN" sz="2400" dirty="0" smtClean="0"/>
              <a:t>my-div&gt;&lt;/my-div&gt;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A:</a:t>
            </a:r>
            <a:r>
              <a:rPr lang="zh-CN" altLang="en-US" sz="2400" dirty="0" smtClean="0"/>
              <a:t>表示为属性、默认值       如</a:t>
            </a:r>
            <a:r>
              <a:rPr lang="en-US" altLang="zh-CN" sz="2400" dirty="0" smtClean="0"/>
              <a:t>:</a:t>
            </a:r>
            <a:r>
              <a:rPr lang="zh-CN" altLang="zh-CN" sz="2400" dirty="0" smtClean="0"/>
              <a:t>&lt;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my-directive&gt;&lt;/div&gt;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zh-CN" sz="2400" dirty="0"/>
              <a:t> 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:类名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如</a:t>
            </a:r>
            <a:r>
              <a:rPr lang="en-US" altLang="zh-CN" sz="2400" dirty="0" smtClean="0"/>
              <a:t>:</a:t>
            </a:r>
            <a:r>
              <a:rPr lang="zh-CN" altLang="zh-CN" sz="2400" dirty="0" smtClean="0"/>
              <a:t>&lt;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=</a:t>
            </a:r>
            <a:r>
              <a:rPr lang="en-US" altLang="zh-CN" sz="2400" dirty="0" smtClean="0"/>
              <a:t>“</a:t>
            </a:r>
            <a:r>
              <a:rPr lang="en-US" altLang="zh-CN" sz="2400" dirty="0" err="1" smtClean="0"/>
              <a:t>myClass</a:t>
            </a:r>
            <a:r>
              <a:rPr lang="en-US" altLang="zh-CN" sz="2400" dirty="0" smtClean="0"/>
              <a:t>”&gt;&lt;/div&gt;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zh-CN" sz="2400" dirty="0"/>
              <a:t> </a:t>
            </a:r>
            <a:r>
              <a:rPr lang="en-US" altLang="zh-CN" sz="2400" dirty="0" smtClean="0"/>
              <a:t>M:</a:t>
            </a:r>
            <a:r>
              <a:rPr lang="zh-CN" altLang="en-US" sz="2400" dirty="0" smtClean="0"/>
              <a:t>注释   如</a:t>
            </a:r>
            <a:r>
              <a:rPr lang="en-US" altLang="zh-CN" sz="2400" dirty="0" smtClean="0"/>
              <a:t>:</a:t>
            </a:r>
            <a:r>
              <a:rPr lang="zh-CN" altLang="zh-CN" sz="2400" dirty="0" smtClean="0"/>
              <a:t>&lt;</a:t>
            </a:r>
            <a:r>
              <a:rPr lang="en-US" altLang="zh-CN" sz="2400" dirty="0" smtClean="0"/>
              <a:t>!—</a:t>
            </a:r>
            <a:r>
              <a:rPr lang="en-US" altLang="zh-CN" sz="2400" dirty="0" err="1" smtClean="0"/>
              <a:t>directive:hello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latin typeface="Lucida Grande"/>
                <a:ea typeface="Lucida Grande"/>
                <a:cs typeface="Lucida Grande"/>
              </a:rPr>
              <a:t></a:t>
            </a:r>
            <a:r>
              <a:rPr lang="en-US" altLang="zh-CN" sz="2400" dirty="0" smtClean="0"/>
              <a:t>--</a:t>
            </a:r>
            <a:r>
              <a:rPr lang="zh-CN" altLang="zh-CN" sz="2400" dirty="0" smtClean="0">
                <a:sym typeface="Wingdings"/>
              </a:rPr>
              <a:t>&gt;</a:t>
            </a:r>
            <a:r>
              <a:rPr lang="zh-CN" altLang="en-US" sz="2400" dirty="0" smtClean="0">
                <a:sym typeface="Wingdings"/>
              </a:rPr>
              <a:t> 后面跟字符串或空格</a:t>
            </a:r>
            <a:endParaRPr lang="en-US" altLang="zh-CN" sz="2400" dirty="0" smtClean="0">
              <a:sym typeface="Wingding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>
                <a:sym typeface="Wingdings"/>
              </a:rPr>
              <a:t>这些选项可以单独使用，也可以混合使用如：</a:t>
            </a:r>
            <a:endParaRPr lang="en-US" altLang="zh-CN" sz="2400" dirty="0" smtClean="0">
              <a:sym typeface="Wingding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> </a:t>
            </a:r>
            <a:r>
              <a:rPr lang="en-US" altLang="zh-CN" sz="2000" dirty="0" err="1" smtClean="0"/>
              <a:t>app.directive</a:t>
            </a:r>
            <a:r>
              <a:rPr lang="en-US" altLang="zh-CN" sz="2000" dirty="0"/>
              <a:t>('', function(){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return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	restrict: '</a:t>
            </a:r>
            <a:r>
              <a:rPr lang="en-US" altLang="zh-CN" sz="2000" dirty="0" smtClean="0"/>
              <a:t>AE’</a:t>
            </a: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dirty="0"/>
              <a:t>	};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>)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  <a:defRPr/>
            </a:pPr>
            <a:r>
              <a:rPr lang="zh-CN" altLang="en-US" sz="1800" dirty="0" smtClean="0"/>
              <a:t>注</a:t>
            </a:r>
            <a:r>
              <a:rPr lang="en-US" altLang="zh-CN" sz="1800" dirty="0" smtClean="0"/>
              <a:t>:</a:t>
            </a:r>
            <a:r>
              <a:rPr lang="zh-CN" altLang="zh-CN" sz="1800" dirty="0"/>
              <a:t>&lt;</a:t>
            </a:r>
            <a:r>
              <a:rPr lang="en-US" altLang="zh-CN" sz="1800" dirty="0"/>
              <a:t>my-</a:t>
            </a:r>
            <a:r>
              <a:rPr lang="en-US" altLang="zh-CN" sz="1800" dirty="0" smtClean="0"/>
              <a:t>div</a:t>
            </a:r>
            <a:r>
              <a:rPr lang="zh-CN" altLang="en-US" sz="1800" dirty="0" smtClean="0"/>
              <a:t> 内部在</a:t>
            </a:r>
            <a:r>
              <a:rPr lang="en-US" altLang="zh-CN" sz="1800" dirty="0" smtClean="0"/>
              <a:t>scope</a:t>
            </a:r>
            <a:r>
              <a:rPr lang="zh-CN" altLang="en-US" sz="1800" dirty="0" smtClean="0"/>
              <a:t>继承时是继承的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这里是个新的</a:t>
            </a:r>
            <a:r>
              <a:rPr lang="en-US" altLang="zh-CN" sz="1800" dirty="0" err="1" smtClean="0"/>
              <a:t>transclude</a:t>
            </a:r>
            <a:r>
              <a:rPr lang="zh-CN" altLang="en-US" sz="1800" dirty="0" smtClean="0"/>
              <a:t>作用域</a:t>
            </a:r>
            <a:r>
              <a:rPr lang="en-US" altLang="zh-CN" sz="1800" dirty="0" smtClean="0"/>
              <a:t>&lt;</a:t>
            </a:r>
            <a:r>
              <a:rPr lang="en-US" altLang="zh-CN" sz="1800" dirty="0"/>
              <a:t>/my-div&gt;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err="1" smtClean="0"/>
              <a:t>dirctive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模板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4229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   内嵌模版（字符串或函数）</a:t>
            </a:r>
            <a:endParaRPr lang="en-US" altLang="zh-CN" sz="2400" dirty="0" smtClean="0"/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zh-CN" sz="2400" dirty="0" smtClean="0"/>
              <a:t> </a:t>
            </a:r>
            <a:r>
              <a:rPr lang="zh-CN" altLang="en-US" sz="2400" dirty="0" smtClean="0"/>
              <a:t>   字符串为一段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文本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 smtClean="0"/>
              <a:t>	函数返回也同样是一段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文本，但是函数可以接收两个参数</a:t>
            </a:r>
            <a:r>
              <a:rPr lang="en-US" altLang="zh-CN" sz="2400" dirty="0" err="1" smtClean="0"/>
              <a:t>tElement</a:t>
            </a:r>
            <a:r>
              <a:rPr lang="zh-CN" altLang="en-US" sz="2400" dirty="0" smtClean="0"/>
              <a:t>（如果</a:t>
            </a:r>
            <a:r>
              <a:rPr lang="en-US" altLang="zh-CN" sz="2400" dirty="0" smtClean="0"/>
              <a:t>restrict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则为自己，否则为自己所在的元素）、</a:t>
            </a:r>
            <a:r>
              <a:rPr lang="en-US" altLang="zh-CN" sz="2400" dirty="0" err="1" smtClean="0"/>
              <a:t>tAttrs</a:t>
            </a:r>
            <a:r>
              <a:rPr lang="zh-CN" altLang="en-US" sz="2400" dirty="0" smtClean="0"/>
              <a:t>（同理）</a:t>
            </a:r>
          </a:p>
          <a:p>
            <a:pPr>
              <a:lnSpc>
                <a:spcPct val="115000"/>
              </a:lnSpc>
            </a:pPr>
            <a:r>
              <a:rPr lang="en-US" altLang="zh-CN" sz="2400" dirty="0" err="1" smtClean="0"/>
              <a:t>templateUrl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模版路径（字符串和函数）需要在服务器上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zh-CN" sz="2400" dirty="0" smtClean="0"/>
              <a:t> </a:t>
            </a:r>
            <a:r>
              <a:rPr lang="zh-CN" altLang="en-US" sz="2400" dirty="0" smtClean="0"/>
              <a:t>  字符串则为模版路径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 smtClean="0"/>
              <a:t>	函数和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相同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 smtClean="0"/>
              <a:t>	异步的太多会拖慢速度可以缓存使用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err="1" smtClean="0"/>
              <a:t>dirctive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优先级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422900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riority</a:t>
            </a:r>
            <a:r>
              <a:rPr lang="zh-CN" altLang="en-US" sz="2400" dirty="0" smtClean="0"/>
              <a:t>   优先级（数值类型）</a:t>
            </a:r>
            <a:endParaRPr lang="en-US" altLang="zh-CN" sz="2400" dirty="0" smtClean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zh-CN" sz="2400" dirty="0"/>
              <a:t> </a:t>
            </a:r>
            <a:r>
              <a:rPr lang="zh-CN" altLang="en-US" sz="2400" dirty="0" smtClean="0"/>
              <a:t>  该参数一般不进行设置，以免造成混乱，其中在</a:t>
            </a:r>
            <a:r>
              <a:rPr lang="en-US" altLang="zh-CN" sz="2400" dirty="0" smtClean="0"/>
              <a:t>angular</a:t>
            </a:r>
            <a:r>
              <a:rPr lang="zh-CN" altLang="en-US" sz="2400" dirty="0" smtClean="0"/>
              <a:t>中</a:t>
            </a:r>
            <a:r>
              <a:rPr lang="en-US" altLang="zh-CN" sz="2400" dirty="0" err="1" smtClean="0"/>
              <a:t>ngRepeat</a:t>
            </a:r>
            <a:r>
              <a:rPr lang="zh-CN" altLang="en-US" sz="2400" dirty="0" smtClean="0"/>
              <a:t>指令是所有内置指令中优先级最高的指令，如需特殊操作可以设置</a:t>
            </a:r>
            <a:endParaRPr lang="en-US" altLang="zh-CN" sz="2400" dirty="0" smtClean="0"/>
          </a:p>
          <a:p>
            <a:pPr>
              <a:lnSpc>
                <a:spcPct val="125000"/>
              </a:lnSpc>
              <a:defRPr/>
            </a:pPr>
            <a:r>
              <a:rPr lang="en-US" altLang="zh-CN" sz="2400" dirty="0" smtClean="0"/>
              <a:t>terminal</a:t>
            </a:r>
            <a:r>
              <a:rPr lang="zh-CN" altLang="en-US" sz="2400" dirty="0" smtClean="0"/>
              <a:t>  布尔类型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zh-CN" sz="2400" dirty="0"/>
              <a:t> </a:t>
            </a:r>
            <a:r>
              <a:rPr lang="zh-CN" altLang="en-US" sz="2400" dirty="0"/>
              <a:t>  </a:t>
            </a:r>
            <a:r>
              <a:rPr lang="zh-CN" altLang="en-US" sz="2400" dirty="0" smtClean="0"/>
              <a:t>该参数是用来告诉</a:t>
            </a:r>
            <a:r>
              <a:rPr lang="en-US" altLang="zh-CN" sz="2400" dirty="0" smtClean="0"/>
              <a:t>angular</a:t>
            </a:r>
            <a:r>
              <a:rPr lang="zh-CN" altLang="en-US" sz="2400" dirty="0" smtClean="0"/>
              <a:t>停止运行当前元素上比本指令优先级低的指令，相同优先级的指令会继续运行</a:t>
            </a:r>
            <a:endParaRPr lang="en-US" altLang="zh-CN" sz="2400" dirty="0" smtClean="0"/>
          </a:p>
          <a:p>
            <a:pPr marL="0" indent="0">
              <a:lnSpc>
                <a:spcPct val="125000"/>
              </a:lnSpc>
              <a:buNone/>
              <a:defRPr/>
            </a:pPr>
            <a:r>
              <a:rPr lang="zh-CN" altLang="zh-CN" sz="2400" dirty="0" smtClean="0"/>
              <a:t> </a:t>
            </a:r>
            <a:r>
              <a:rPr lang="zh-CN" altLang="en-US" sz="2400" dirty="0" smtClean="0"/>
              <a:t>   注：当两个指令都只设置了</a:t>
            </a:r>
            <a:r>
              <a:rPr lang="en-US" altLang="zh-CN" sz="2400" dirty="0" smtClean="0"/>
              <a:t>priority</a:t>
            </a:r>
            <a:r>
              <a:rPr lang="zh-CN" altLang="en-US" sz="2400" dirty="0" smtClean="0"/>
              <a:t>没设置</a:t>
            </a:r>
            <a:r>
              <a:rPr lang="en-US" altLang="zh-CN" sz="2400" dirty="0" smtClean="0"/>
              <a:t>terminal</a:t>
            </a:r>
            <a:r>
              <a:rPr lang="zh-CN" altLang="en-US" sz="2400" dirty="0" smtClean="0"/>
              <a:t>时是从低到高的，设置了</a:t>
            </a:r>
            <a:r>
              <a:rPr lang="en-US" altLang="zh-CN" sz="2400" dirty="0" smtClean="0"/>
              <a:t>terminal</a:t>
            </a:r>
            <a:r>
              <a:rPr lang="zh-CN" altLang="en-US" sz="2400" dirty="0" smtClean="0"/>
              <a:t>是只运行和自己相同或比自己高的</a:t>
            </a:r>
            <a:endParaRPr lang="en-US" altLang="zh-CN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err="1" smtClean="0"/>
              <a:t>dirctive</a:t>
            </a:r>
            <a:r>
              <a:rPr kumimoji="1" lang="en-US" altLang="zh-CN" dirty="0" smtClean="0"/>
              <a:t>-scope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require</a:t>
            </a:r>
            <a:endParaRPr kumimoji="1" lang="zh-CN" altLang="en-US" dirty="0" smtClean="0"/>
          </a:p>
        </p:txBody>
      </p:sp>
      <p:sp>
        <p:nvSpPr>
          <p:cNvPr id="25602" name="内容占位符 2"/>
          <p:cNvSpPr>
            <a:spLocks noGrp="1"/>
          </p:cNvSpPr>
          <p:nvPr>
            <p:ph idx="4294967295"/>
          </p:nvPr>
        </p:nvSpPr>
        <p:spPr>
          <a:xfrm>
            <a:off x="457200" y="1193800"/>
            <a:ext cx="8229600" cy="54229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scope  </a:t>
            </a:r>
            <a:r>
              <a:rPr lang="zh-CN" altLang="en-US" sz="2400" dirty="0" smtClean="0"/>
              <a:t>布尔值或对象 </a:t>
            </a:r>
            <a:endParaRPr lang="en-US" altLang="zh-CN" sz="2400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2400" dirty="0" smtClean="0"/>
              <a:t>	</a:t>
            </a:r>
            <a:r>
              <a:rPr lang="zh-CN" altLang="en-US" sz="2000" dirty="0" smtClean="0"/>
              <a:t>默认为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表示继承父作用域（父子的值一起改变），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表示继承父作用域并新建自己的作用域（子随父变，父不变），</a:t>
            </a:r>
            <a:r>
              <a:rPr lang="en-US" altLang="zh-CN" sz="2000" dirty="0" smtClean="0"/>
              <a:t>{}</a:t>
            </a:r>
            <a:r>
              <a:rPr lang="zh-CN" altLang="en-US" sz="2000" dirty="0" smtClean="0"/>
              <a:t>表示完全隔离父作用域并生成一个新的作用域，如果隔离后仍想绑定可以用</a:t>
            </a:r>
            <a:r>
              <a:rPr lang="en-US" altLang="zh-CN" sz="2000" dirty="0" smtClean="0"/>
              <a:t>@</a:t>
            </a:r>
            <a:r>
              <a:rPr lang="zh-CN" altLang="en-US" sz="2000" dirty="0" smtClean="0"/>
              <a:t>来进行单向绑定，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来进行双向绑</a:t>
            </a:r>
            <a:r>
              <a:rPr lang="zh-CN" altLang="en-US" sz="2000" dirty="0" smtClean="0"/>
              <a:t>定</a:t>
            </a:r>
            <a:r>
              <a:rPr lang="en-US" altLang="zh-CN" sz="2000" dirty="0" smtClean="0"/>
              <a:t>,&amp;</a:t>
            </a:r>
            <a:r>
              <a:rPr lang="zh-CN" altLang="en-US" sz="2000" dirty="0" smtClean="0"/>
              <a:t>可以调用</a:t>
            </a:r>
            <a:r>
              <a:rPr lang="zh-CN" altLang="en-US" sz="2000" smtClean="0"/>
              <a:t>父作用域里的函数</a:t>
            </a:r>
            <a:endParaRPr lang="zh-CN" altLang="en-US" sz="20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require  </a:t>
            </a:r>
            <a:r>
              <a:rPr lang="zh-CN" altLang="en-US" sz="2400" dirty="0" smtClean="0"/>
              <a:t>字符串或者数组 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zh-CN" altLang="en-US" sz="2000" dirty="0" smtClean="0"/>
              <a:t>字符串代表另一个指令的名字，它将会作为</a:t>
            </a:r>
            <a:r>
              <a:rPr lang="en-US" altLang="zh-CN" sz="2000" dirty="0" smtClean="0"/>
              <a:t>link</a:t>
            </a:r>
            <a:r>
              <a:rPr lang="zh-CN" altLang="en-US" sz="2000" dirty="0" smtClean="0"/>
              <a:t>函数的第四个参数 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这样就可以复用指令里的</a:t>
            </a:r>
            <a:r>
              <a:rPr lang="en-US" altLang="zh-CN" sz="2000" dirty="0" smtClean="0"/>
              <a:t>controller</a:t>
            </a:r>
            <a:r>
              <a:rPr lang="zh-CN" altLang="en-US" sz="2000" dirty="0" smtClean="0"/>
              <a:t>里的方法或者属性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 smtClean="0"/>
              <a:t>	注：</a:t>
            </a:r>
            <a:r>
              <a:rPr lang="en-US" altLang="zh-CN" sz="2000" dirty="0" smtClean="0"/>
              <a:t>require</a:t>
            </a:r>
            <a:r>
              <a:rPr lang="zh-CN" altLang="en-US" sz="2000" dirty="0" smtClean="0"/>
              <a:t>可以加前缀，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没有前缀代表在自身控制器里找如果没有会抛出</a:t>
            </a:r>
            <a:r>
              <a:rPr lang="en-US" altLang="zh-CN" sz="2000" dirty="0" smtClean="0"/>
              <a:t>error  2.</a:t>
            </a:r>
            <a:r>
              <a:rPr lang="zh-CN" altLang="en-US" sz="2000" dirty="0" smtClean="0"/>
              <a:t>？如果在当前的指令没有找到所需的控制器，则会将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传给</a:t>
            </a:r>
            <a:r>
              <a:rPr lang="en-US" altLang="zh-CN" sz="2000" dirty="0" smtClean="0"/>
              <a:t>link</a:t>
            </a:r>
            <a:r>
              <a:rPr lang="zh-CN" altLang="en-US" sz="2000" dirty="0" smtClean="0"/>
              <a:t>连接函数的第四个参数 </a:t>
            </a:r>
            <a:r>
              <a:rPr lang="en-US" altLang="zh-CN" sz="2000" dirty="0" smtClean="0"/>
              <a:t>3.^</a:t>
            </a:r>
            <a:r>
              <a:rPr lang="zh-CN" altLang="en-US" sz="2000" dirty="0" smtClean="0"/>
              <a:t>如果在当前的指令没有找到所需的控制器，则会查找父元素的控制器 </a:t>
            </a:r>
            <a:r>
              <a:rPr lang="en-US" altLang="zh-CN" sz="2000" dirty="0" smtClean="0"/>
              <a:t>4.?^</a:t>
            </a:r>
            <a:r>
              <a:rPr lang="zh-CN" altLang="en-US" sz="2000" dirty="0" smtClean="0"/>
              <a:t>组合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1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err="1" smtClean="0"/>
              <a:t>dirctive</a:t>
            </a:r>
            <a:r>
              <a:rPr kumimoji="1" lang="en-US" altLang="zh-CN" dirty="0" smtClean="0"/>
              <a:t>-replace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transclude</a:t>
            </a:r>
            <a:endParaRPr kumimoji="1" lang="zh-CN" altLang="en-US" dirty="0" smtClean="0"/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431925"/>
            <a:ext cx="8229600" cy="54229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replace </a:t>
            </a:r>
            <a:r>
              <a:rPr lang="zh-CN" altLang="en-US" sz="2400" dirty="0" smtClean="0"/>
              <a:t>布尔类型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400" dirty="0" smtClean="0"/>
              <a:t> </a:t>
            </a:r>
            <a:r>
              <a:rPr lang="zh-CN" altLang="en-US" sz="2400" dirty="0" smtClean="0"/>
              <a:t>  是否自动解释语义化的元素，默认为</a:t>
            </a:r>
            <a:r>
              <a:rPr lang="en-US" altLang="zh-CN" sz="2400" dirty="0" smtClean="0"/>
              <a:t>false</a:t>
            </a:r>
            <a:endParaRPr lang="zh-CN" altLang="en-US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transclude</a:t>
            </a:r>
            <a:r>
              <a:rPr lang="zh-CN" altLang="en-US" sz="2400" dirty="0" smtClean="0"/>
              <a:t>  嵌入（布尔值或者字符‘</a:t>
            </a:r>
            <a:r>
              <a:rPr lang="en-US" altLang="zh-CN" sz="2400" dirty="0" smtClean="0"/>
              <a:t>element’</a:t>
            </a:r>
            <a:r>
              <a:rPr lang="zh-CN" altLang="en-US" sz="2400" dirty="0" smtClean="0"/>
              <a:t>），默认为</a:t>
            </a:r>
            <a:r>
              <a:rPr lang="en-US" altLang="zh-CN" sz="2400" dirty="0" smtClean="0"/>
              <a:t>false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	当你开启</a:t>
            </a:r>
            <a:r>
              <a:rPr lang="en-US" altLang="zh-CN" sz="2400" dirty="0" smtClean="0"/>
              <a:t>transclude</a:t>
            </a:r>
            <a:r>
              <a:rPr lang="zh-CN" altLang="en-US" sz="2400" dirty="0" smtClean="0"/>
              <a:t>后，就可以使用</a:t>
            </a:r>
            <a:r>
              <a:rPr lang="en-US" altLang="zh-CN" sz="2400" dirty="0" smtClean="0"/>
              <a:t>ng-transclude</a:t>
            </a:r>
            <a:r>
              <a:rPr lang="zh-CN" altLang="en-US" sz="2400" dirty="0" smtClean="0"/>
              <a:t>来指明了应该在什么地方放置</a:t>
            </a:r>
            <a:r>
              <a:rPr lang="en-US" altLang="zh-CN" sz="2400" dirty="0" smtClean="0"/>
              <a:t>transcluded</a:t>
            </a:r>
            <a:r>
              <a:rPr lang="zh-CN" altLang="en-US" sz="2400" dirty="0" smtClean="0"/>
              <a:t>内容</a:t>
            </a:r>
            <a:r>
              <a:rPr lang="zh-CN" altLang="en-US" dirty="0" smtClean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zh-CN" altLang="en-US" sz="2400" dirty="0" smtClean="0"/>
              <a:t>另外当开启</a:t>
            </a:r>
            <a:r>
              <a:rPr lang="en-US" altLang="zh-CN" sz="2400" dirty="0" smtClean="0"/>
              <a:t>transclude</a:t>
            </a:r>
            <a:r>
              <a:rPr lang="zh-CN" altLang="en-US" sz="2400" dirty="0" smtClean="0"/>
              <a:t>，会创建一个新的</a:t>
            </a:r>
            <a:r>
              <a:rPr lang="en-US" altLang="zh-CN" sz="2400" dirty="0" smtClean="0"/>
              <a:t>transclude</a:t>
            </a:r>
            <a:r>
              <a:rPr lang="zh-CN" altLang="en-US" sz="2400" dirty="0" smtClean="0"/>
              <a:t>空间，并且继承了父作用域（即使</a:t>
            </a:r>
            <a:r>
              <a:rPr lang="en-US" altLang="zh-CN" sz="2400" dirty="0" smtClean="0"/>
              <a:t>scope</a:t>
            </a:r>
            <a:r>
              <a:rPr lang="zh-CN" altLang="en-US" sz="2400" dirty="0" smtClean="0"/>
              <a:t>设置为隔离作用域）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1061</TotalTime>
  <Words>346</Words>
  <Application>Microsoft Macintosh PowerPoint</Application>
  <PresentationFormat>全屏显示(4:3)</PresentationFormat>
  <Paragraphs>108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吉祥如意</vt:lpstr>
      <vt:lpstr>Angular.directive</vt:lpstr>
      <vt:lpstr>个人心得               --知识体系理解</vt:lpstr>
      <vt:lpstr>Angularjs之dirctive</vt:lpstr>
      <vt:lpstr>dirctive-代码示例</vt:lpstr>
      <vt:lpstr>dirctive-restrict</vt:lpstr>
      <vt:lpstr>dirctive-模板</vt:lpstr>
      <vt:lpstr>dirctive-优先级</vt:lpstr>
      <vt:lpstr>dirctive-scope、require</vt:lpstr>
      <vt:lpstr>dirctive-replace、transclude</vt:lpstr>
      <vt:lpstr>dirctive-controller</vt:lpstr>
      <vt:lpstr>dirctive-link、compile</vt:lpstr>
      <vt:lpstr>谢谢大家！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HTML5课程体系详解</dc:title>
  <dc:creator>aoqi zhou</dc:creator>
  <cp:lastModifiedBy>aoqi zhou</cp:lastModifiedBy>
  <cp:revision>119</cp:revision>
  <dcterms:created xsi:type="dcterms:W3CDTF">2016-06-06T01:15:04Z</dcterms:created>
  <dcterms:modified xsi:type="dcterms:W3CDTF">2016-09-02T08:33:59Z</dcterms:modified>
</cp:coreProperties>
</file>