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Lst>
  <p:sldSz cy="6858000" cx="12192000"/>
  <p:notesSz cx="6858000" cy="9144000"/>
  <p:embeddedFontLst>
    <p:embeddedFont>
      <p:font typeface="Corbel"/>
      <p:regular r:id="rId104"/>
      <p:bold r:id="rId105"/>
      <p:italic r:id="rId106"/>
      <p:boldItalic r:id="rId107"/>
    </p:embeddedFont>
    <p:embeddedFont>
      <p:font typeface="Quattrocento Sans"/>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12" roundtripDataSignature="AMtx7mgDISHgxkSfyR4y/FtvLhWKw78t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Corbel-boldItalic.fntdata"/><Relationship Id="rId106" Type="http://schemas.openxmlformats.org/officeDocument/2006/relationships/font" Target="fonts/Corbel-italic.fntdata"/><Relationship Id="rId105" Type="http://schemas.openxmlformats.org/officeDocument/2006/relationships/font" Target="fonts/Corbel-bold.fntdata"/><Relationship Id="rId104" Type="http://schemas.openxmlformats.org/officeDocument/2006/relationships/font" Target="fonts/Corbel-regular.fntdata"/><Relationship Id="rId109" Type="http://schemas.openxmlformats.org/officeDocument/2006/relationships/font" Target="fonts/QuattrocentoSans-bold.fntdata"/><Relationship Id="rId108" Type="http://schemas.openxmlformats.org/officeDocument/2006/relationships/font" Target="fonts/QuattrocentoSans-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QuattrocentoSans-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2" Type="http://customschemas.google.com/relationships/presentationmetadata" Target="metadata"/><Relationship Id="rId111" Type="http://schemas.openxmlformats.org/officeDocument/2006/relationships/font" Target="fonts/QuattrocentoSans-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ht.github.io/whatisgit/#/rebase" TargetMode="Externa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ht.github.io/whatisgit/#/rebase" TargetMode="Externa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ht.github.io/whatisgit/#/rebase" TargetMode="Externa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Fetch newest content on B file before working on version 4</a:t>
            </a:r>
            <a:endParaRPr/>
          </a:p>
        </p:txBody>
      </p:sp>
      <p:sp>
        <p:nvSpPr>
          <p:cNvPr id="236" name="Google Shape;23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Control Panel\All Control Panel Items\Credential Manager</a:t>
            </a:r>
            <a:endParaRPr/>
          </a:p>
          <a:p>
            <a:pPr indent="0" lvl="0" marL="0" rtl="0" algn="l">
              <a:spcBef>
                <a:spcPts val="0"/>
              </a:spcBef>
              <a:spcAft>
                <a:spcPts val="0"/>
              </a:spcAft>
              <a:buNone/>
            </a:pPr>
            <a:r>
              <a:t/>
            </a:r>
            <a:endParaRPr/>
          </a:p>
        </p:txBody>
      </p:sp>
      <p:sp>
        <p:nvSpPr>
          <p:cNvPr id="359" name="Google Shape;359;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DEMO</a:t>
            </a:r>
            <a:endParaRPr/>
          </a:p>
          <a:p>
            <a:pPr indent="0" lvl="0" marL="0" rtl="0" algn="l">
              <a:spcBef>
                <a:spcPts val="0"/>
              </a:spcBef>
              <a:spcAft>
                <a:spcPts val="0"/>
              </a:spcAft>
              <a:buNone/>
            </a:pPr>
            <a:r>
              <a:rPr lang="en-US"/>
              <a:t>Git_Note, Java_Note</a:t>
            </a:r>
            <a:endParaRPr/>
          </a:p>
        </p:txBody>
      </p:sp>
      <p:sp>
        <p:nvSpPr>
          <p:cNvPr id="481" name="Google Shape;48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https://www.atlassian.com/git/tutorials/what-is-version-control</a:t>
            </a:r>
            <a:endParaRPr/>
          </a:p>
          <a:p>
            <a:pPr indent="0" lvl="0" marL="0" rtl="0" algn="l">
              <a:spcBef>
                <a:spcPts val="0"/>
              </a:spcBef>
              <a:spcAft>
                <a:spcPts val="0"/>
              </a:spcAft>
              <a:buNone/>
            </a:pPr>
            <a:r>
              <a:rPr lang="en-US"/>
              <a:t>Personal: draft demo – no need to follow – JAVA sum -&gt; let’s travel</a:t>
            </a:r>
            <a:endParaRPr/>
          </a:p>
          <a:p>
            <a:pPr indent="0" lvl="0" marL="0" rtl="0" algn="l">
              <a:spcBef>
                <a:spcPts val="0"/>
              </a:spcBef>
              <a:spcAft>
                <a:spcPts val="0"/>
              </a:spcAft>
              <a:buNone/>
            </a:pPr>
            <a:r>
              <a:rPr lang="en-US"/>
              <a:t>DL-APP-5.7.0: </a:t>
            </a:r>
            <a:r>
              <a:rPr b="0" i="0" lang="en-US" sz="1200">
                <a:solidFill>
                  <a:schemeClr val="dk1"/>
                </a:solidFill>
                <a:latin typeface="Calibri"/>
                <a:ea typeface="Calibri"/>
                <a:cs typeface="Calibri"/>
                <a:sym typeface="Calibri"/>
              </a:rPr>
              <a:t>Adjustment of DL-Query to run better on Oracle 18c Optimizer &gt;&gt; performance issue</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DL-APP-7.0.0: Features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DL-APP-5.7.1: Revert changes in DL-APP-5.7.0 &gt;&gt; https://jira.mgm-tp.com/jira/browse/WFM-12064</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Version</a:t>
            </a:r>
            <a:endParaRPr/>
          </a:p>
          <a:p>
            <a:pPr indent="0" lvl="0" marL="0" rtl="0" algn="l">
              <a:spcBef>
                <a:spcPts val="0"/>
              </a:spcBef>
              <a:spcAft>
                <a:spcPts val="0"/>
              </a:spcAft>
              <a:buNone/>
            </a:pPr>
            <a:r>
              <a:rPr lang="en-US"/>
              <a:t>https://jira.mgm-tp.com/jira/projects/WFM?selectedItem=com.atlassian.jira.jira-projects-plugin:release-page&amp;status=released&amp;contains=DL%20APP</a:t>
            </a:r>
            <a:endParaRPr/>
          </a:p>
        </p:txBody>
      </p:sp>
      <p:sp>
        <p:nvSpPr>
          <p:cNvPr id="124" name="Google Shape;12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2" name="Google Shape;72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6" name="Google Shape;74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0" name="Google Shape;77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6" name="Google Shape;796;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3" name="Google Shape;82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VD: Làm đồ án tốt nghiệp</a:t>
            </a:r>
            <a:br>
              <a:rPr lang="en-US"/>
            </a:br>
            <a:r>
              <a:rPr lang="en-US"/>
              <a:t>. Bạn phải báo cáo hàng tuần</a:t>
            </a:r>
            <a:endParaRPr/>
          </a:p>
          <a:p>
            <a:pPr indent="0" lvl="0" marL="0" rtl="0" algn="l">
              <a:spcBef>
                <a:spcPts val="0"/>
              </a:spcBef>
              <a:spcAft>
                <a:spcPts val="0"/>
              </a:spcAft>
              <a:buNone/>
            </a:pPr>
            <a:r>
              <a:rPr lang="en-US"/>
              <a:t>. Mỗi tuần báo cáo phải có kết quả và code chạy demo</a:t>
            </a:r>
            <a:endParaRPr/>
          </a:p>
          <a:p>
            <a:pPr indent="0" lvl="0" marL="0" rtl="0" algn="l">
              <a:spcBef>
                <a:spcPts val="0"/>
              </a:spcBef>
              <a:spcAft>
                <a:spcPts val="0"/>
              </a:spcAft>
              <a:buNone/>
            </a:pPr>
            <a:r>
              <a:rPr lang="en-US"/>
              <a:t>. Tuần 1 bạn đã thực hiện xong chức năng A</a:t>
            </a:r>
            <a:br>
              <a:rPr lang="en-US"/>
            </a:br>
            <a:r>
              <a:rPr lang="en-US"/>
              <a:t>. Tuần 2 bạn thực hiện chức năng B</a:t>
            </a:r>
            <a:br>
              <a:rPr lang="en-US"/>
            </a:br>
            <a:r>
              <a:rPr lang="en-US"/>
              <a:t>Bạn sơ khi code B, B chưa chắc đã chạy được. Và A cũng có khả năng bị ảnh hưởng</a:t>
            </a:r>
            <a:endParaRPr/>
          </a:p>
          <a:p>
            <a:pPr indent="0" lvl="0" marL="0" rtl="0" algn="l">
              <a:spcBef>
                <a:spcPts val="0"/>
              </a:spcBef>
              <a:spcAft>
                <a:spcPts val="0"/>
              </a:spcAft>
              <a:buNone/>
            </a:pPr>
            <a:r>
              <a:rPr lang="en-US"/>
              <a:t>-&gt; Bạn copy chức năng A ra một thư mục riêng để nếu B có lỗi thì trở về A code lại từ đầu</a:t>
            </a:r>
            <a:endParaRPr/>
          </a:p>
        </p:txBody>
      </p:sp>
      <p:sp>
        <p:nvSpPr>
          <p:cNvPr id="136" name="Google Shape;13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7" name="Google Shape;83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1" name="Google Shape;851;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4" name="Google Shape;864;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2" name="Google Shape;902;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Google Shape;929;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9" name="Google Shape;949;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5" name="Google Shape;96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7" name="Google Shape;97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1" name="Google Shape;991;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2" name="Google Shape;992;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8" name="Google Shape;1008;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9" name="Google Shape;1019;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1" name="Google Shape;1031;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3" name="Google Shape;1043;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Google Shape;1069;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0" name="Google Shape;1070;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2" name="Google Shape;1082;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3" name="Google Shape;1083;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5" name="Google Shape;1095;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6" name="Google Shape;1096;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8" name="Google Shape;1108;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9" name="Google Shape;1109;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1" name="Google Shape;1121;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2" name="Google Shape;1122;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4" name="Google Shape;1134;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5" name="Google Shape;1135;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9" name="Google Shape;1149;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0" name="Google Shape;1150;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2" name="Google Shape;1162;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5" name="Google Shape;1175;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6" name="Google Shape;1176;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7" name="Google Shape;1187;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8" name="Google Shape;1188;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0" name="Google Shape;1200;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1" name="Google Shape;1211;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2" name="Google Shape;1212;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3" name="Google Shape;1223;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4" name="Google Shape;1224;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5" name="Google Shape;1235;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6" name="Google Shape;1236;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7" name="Google Shape;1247;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2" name="Google Shape;1252;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7" name="Google Shape;1257;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2" name="Google Shape;1262;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http://aht.github.io/whatisgit/#/rebase</a:t>
            </a:r>
            <a:endParaRPr/>
          </a:p>
        </p:txBody>
      </p:sp>
      <p:sp>
        <p:nvSpPr>
          <p:cNvPr id="1263" name="Google Shape;1263;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8" name="Google Shape;1268;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http://aht.github.io/whatisgit/#/rebase</a:t>
            </a:r>
            <a:endParaRPr/>
          </a:p>
        </p:txBody>
      </p:sp>
      <p:sp>
        <p:nvSpPr>
          <p:cNvPr id="1269" name="Google Shape;1269;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4" name="Google Shape;1274;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http://aht.github.io/whatisgit/#/rebase</a:t>
            </a:r>
            <a:endParaRPr/>
          </a:p>
        </p:txBody>
      </p:sp>
      <p:sp>
        <p:nvSpPr>
          <p:cNvPr id="1275" name="Google Shape;1275;p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0" name="Google Shape;1280;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1" name="Google Shape;1281;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2" name="Google Shape;1292;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100"/>
          <p:cNvSpPr/>
          <p:nvPr/>
        </p:nvSpPr>
        <p:spPr>
          <a:xfrm>
            <a:off x="9829800" y="0"/>
            <a:ext cx="2362200" cy="493643"/>
          </a:xfrm>
          <a:prstGeom prst="rect">
            <a:avLst/>
          </a:prstGeom>
          <a:solidFill>
            <a:srgbClr val="92D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BKIT – JAVA - PRO</a:t>
            </a:r>
            <a:endParaRPr b="1" i="0" sz="20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0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9"/>
          <p:cNvSpPr txBox="1"/>
          <p:nvPr>
            <p:ph idx="1" type="body"/>
          </p:nvPr>
        </p:nvSpPr>
        <p:spPr>
          <a:xfrm rot="5400000">
            <a:off x="3833019" y="-1623215"/>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0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10"/>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0"/>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01"/>
          <p:cNvSpPr txBox="1"/>
          <p:nvPr>
            <p:ph type="ctrTitle"/>
          </p:nvPr>
        </p:nvSpPr>
        <p:spPr>
          <a:xfrm>
            <a:off x="914400" y="2130428"/>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1"/>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10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2"/>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0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3"/>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03"/>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0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0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04"/>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04"/>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0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7"/>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7"/>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07"/>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0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8"/>
          <p:cNvSpPr/>
          <p:nvPr>
            <p:ph idx="2" type="pic"/>
          </p:nvPr>
        </p:nvSpPr>
        <p:spPr>
          <a:xfrm>
            <a:off x="2389717" y="612775"/>
            <a:ext cx="7315200" cy="4114800"/>
          </a:xfrm>
          <a:prstGeom prst="rect">
            <a:avLst/>
          </a:prstGeom>
          <a:noFill/>
          <a:ln>
            <a:noFill/>
          </a:ln>
        </p:spPr>
      </p:sp>
      <p:sp>
        <p:nvSpPr>
          <p:cNvPr id="64" name="Google Shape;64;p10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9"/>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git-scm.com/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github.com/vinabkteam/resolution_2019" TargetMode="External"/><Relationship Id="rId4" Type="http://schemas.openxmlformats.org/officeDocument/2006/relationships/hyperlink" Target="https://github.com/vinabkteam/resolution_201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hyperlink" Target="https://chrome.google.com/webstore/search/octotre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github.com/vinabkteam/resolution_2019/"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4.png"/><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0.png"/><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7.png"/><Relationship Id="rId4"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5.png"/><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45.png"/><Relationship Id="rId4" Type="http://schemas.openxmlformats.org/officeDocument/2006/relationships/image" Target="../media/image4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4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5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4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5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4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4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5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51.jp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nvSpPr>
        <p:spPr>
          <a:xfrm>
            <a:off x="0" y="2971800"/>
            <a:ext cx="12192000" cy="1219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5200" u="none" cap="none" strike="noStrike">
                <a:solidFill>
                  <a:srgbClr val="002060"/>
                </a:solidFill>
                <a:latin typeface="Calibri"/>
                <a:ea typeface="Calibri"/>
                <a:cs typeface="Calibri"/>
                <a:sym typeface="Calibri"/>
              </a:rPr>
              <a:t>VCS - Git </a:t>
            </a:r>
            <a:endParaRPr b="1" i="0" sz="5200" u="none" cap="none" strike="noStrike">
              <a:solidFill>
                <a:srgbClr val="002060"/>
              </a:solidFill>
              <a:latin typeface="Calibri"/>
              <a:ea typeface="Calibri"/>
              <a:cs typeface="Calibri"/>
              <a:sym typeface="Calibri"/>
            </a:endParaRPr>
          </a:p>
        </p:txBody>
      </p:sp>
      <p:sp>
        <p:nvSpPr>
          <p:cNvPr id="86" name="Google Shape;86;p1"/>
          <p:cNvSpPr txBox="1"/>
          <p:nvPr/>
        </p:nvSpPr>
        <p:spPr>
          <a:xfrm>
            <a:off x="0" y="1752600"/>
            <a:ext cx="12192000"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400" u="none" cap="none" strike="noStrike">
                <a:solidFill>
                  <a:schemeClr val="dk1"/>
                </a:solidFill>
                <a:latin typeface="Calibri"/>
                <a:ea typeface="Calibri"/>
                <a:cs typeface="Calibri"/>
                <a:sym typeface="Calibri"/>
              </a:rPr>
              <a:t>Bài 1</a:t>
            </a:r>
            <a:endParaRPr b="1" i="0" sz="6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10"/>
          <p:cNvGrpSpPr/>
          <p:nvPr/>
        </p:nvGrpSpPr>
        <p:grpSpPr>
          <a:xfrm>
            <a:off x="228600" y="228600"/>
            <a:ext cx="5867400" cy="381000"/>
            <a:chOff x="789624" y="1191463"/>
            <a:chExt cx="4620576" cy="508000"/>
          </a:xfrm>
        </p:grpSpPr>
        <p:sp>
          <p:nvSpPr>
            <p:cNvPr id="199" name="Google Shape;199;p1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1.1 About Version Control</a:t>
              </a:r>
              <a:endParaRPr b="1" sz="2400">
                <a:solidFill>
                  <a:srgbClr val="000000"/>
                </a:solidFill>
                <a:latin typeface="Calibri"/>
                <a:ea typeface="Calibri"/>
                <a:cs typeface="Calibri"/>
                <a:sym typeface="Calibri"/>
              </a:endParaRPr>
            </a:p>
          </p:txBody>
        </p:sp>
        <p:grpSp>
          <p:nvGrpSpPr>
            <p:cNvPr id="200" name="Google Shape;200;p10"/>
            <p:cNvGrpSpPr/>
            <p:nvPr/>
          </p:nvGrpSpPr>
          <p:grpSpPr>
            <a:xfrm>
              <a:off x="789624" y="1295400"/>
              <a:ext cx="353376" cy="272472"/>
              <a:chOff x="1110" y="2656"/>
              <a:chExt cx="1549" cy="1351"/>
            </a:xfrm>
          </p:grpSpPr>
          <p:sp>
            <p:nvSpPr>
              <p:cNvPr id="201" name="Google Shape;201;p1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02" name="Google Shape;202;p1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03" name="Google Shape;203;p1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204" name="Google Shape;204;p10"/>
          <p:cNvSpPr txBox="1"/>
          <p:nvPr/>
        </p:nvSpPr>
        <p:spPr>
          <a:xfrm>
            <a:off x="838200" y="628107"/>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Hệ thống quản lý phiên bản phân tán – Distributed vesion control systems</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Trong các DVCS (Git, Mercirial, Darcs), các máy khác không chỉ “checkout” (sao chép versions về máy cục bộ) phiên bản mới nhất của các tập tin mà còn sao chép toàn bộ (</a:t>
            </a:r>
            <a:r>
              <a:rPr b="0" i="0" lang="en-US" sz="2200" u="none" cap="none" strike="noStrike">
                <a:solidFill>
                  <a:srgbClr val="FF0000"/>
                </a:solidFill>
                <a:latin typeface="Calibri"/>
                <a:ea typeface="Calibri"/>
                <a:cs typeface="Calibri"/>
                <a:sym typeface="Calibri"/>
              </a:rPr>
              <a:t>clone</a:t>
            </a:r>
            <a:r>
              <a:rPr b="0" i="0" lang="en-US" sz="2200" u="none" cap="none" strike="noStrike">
                <a:solidFill>
                  <a:schemeClr val="dk1"/>
                </a:solidFill>
                <a:latin typeface="Calibri"/>
                <a:ea typeface="Calibri"/>
                <a:cs typeface="Calibri"/>
                <a:sym typeface="Calibri"/>
              </a:rPr>
              <a:t>) kho chứa (repository). </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Vì vậy nếu máy chủ nào bị lỗi thì có thể dụng máy khách sao chép ngược trở lại máy chủ</a:t>
            </a:r>
            <a:endParaRPr/>
          </a:p>
        </p:txBody>
      </p:sp>
      <p:sp>
        <p:nvSpPr>
          <p:cNvPr id="205" name="Google Shape;205;p10"/>
          <p:cNvSpPr/>
          <p:nvPr/>
        </p:nvSpPr>
        <p:spPr>
          <a:xfrm>
            <a:off x="6339348" y="2819400"/>
            <a:ext cx="5523271" cy="11430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rgbClr val="002060"/>
                </a:solidFill>
                <a:latin typeface="Calibri"/>
                <a:ea typeface="Calibri"/>
                <a:cs typeface="Calibri"/>
                <a:sym typeface="Calibri"/>
              </a:rPr>
              <a:t>Hình 1.3 Mô hình quản lý phiên bản phân tán</a:t>
            </a:r>
            <a:endParaRPr/>
          </a:p>
          <a:p>
            <a:pPr indent="0" lvl="0" marL="0" marR="0" rtl="0" algn="ctr">
              <a:spcBef>
                <a:spcPts val="0"/>
              </a:spcBef>
              <a:spcAft>
                <a:spcPts val="0"/>
              </a:spcAft>
              <a:buNone/>
            </a:pPr>
            <a:r>
              <a:rPr b="1" lang="en-US" sz="2200">
                <a:solidFill>
                  <a:srgbClr val="002060"/>
                </a:solidFill>
                <a:latin typeface="Calibri"/>
                <a:ea typeface="Calibri"/>
                <a:cs typeface="Calibri"/>
                <a:sym typeface="Calibri"/>
              </a:rPr>
              <a:t>(Distributed version control systems)</a:t>
            </a:r>
            <a:endParaRPr b="1" sz="2200">
              <a:solidFill>
                <a:srgbClr val="002060"/>
              </a:solidFill>
              <a:latin typeface="Calibri"/>
              <a:ea typeface="Calibri"/>
              <a:cs typeface="Calibri"/>
              <a:sym typeface="Calibri"/>
            </a:endParaRPr>
          </a:p>
        </p:txBody>
      </p:sp>
      <p:sp>
        <p:nvSpPr>
          <p:cNvPr id="206" name="Google Shape;206;p10"/>
          <p:cNvSpPr/>
          <p:nvPr/>
        </p:nvSpPr>
        <p:spPr>
          <a:xfrm>
            <a:off x="6681019" y="3733800"/>
            <a:ext cx="5181600" cy="342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u="sng">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2200" u="sng">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2200" u="sng">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2200" u="sng">
              <a:solidFill>
                <a:schemeClr val="dk1"/>
              </a:solidFill>
              <a:latin typeface="Calibri"/>
              <a:ea typeface="Calibri"/>
              <a:cs typeface="Calibri"/>
              <a:sym typeface="Calibri"/>
            </a:endParaRPr>
          </a:p>
          <a:p>
            <a:pPr indent="0" lvl="0" marL="0" marR="0" rtl="0" algn="l">
              <a:spcBef>
                <a:spcPts val="1200"/>
              </a:spcBef>
              <a:spcAft>
                <a:spcPts val="0"/>
              </a:spcAft>
              <a:buNone/>
            </a:pPr>
            <a:r>
              <a:rPr lang="en-US" sz="2200" u="sng">
                <a:solidFill>
                  <a:schemeClr val="dk1"/>
                </a:solidFill>
                <a:latin typeface="Calibri"/>
                <a:ea typeface="Calibri"/>
                <a:cs typeface="Calibri"/>
                <a:sym typeface="Calibri"/>
              </a:rPr>
              <a:t>Lợi ích của mô hình:</a:t>
            </a:r>
            <a:endParaRPr/>
          </a:p>
          <a:p>
            <a:pPr indent="-342900" lvl="0" marL="342900" marR="0" rtl="0" algn="l">
              <a:spcBef>
                <a:spcPts val="120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Mỗi checkout thực sự là một bản sao đầy đủ của tất cả dữ liệu</a:t>
            </a:r>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Dễ dàng khôi phục nếu máy chủ trung tâm có vấn đề</a:t>
            </a:r>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Mỗi version, file đơn giản chỉ là một mã hash được băm từ nội dung các tập tin</a:t>
            </a:r>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pic>
        <p:nvPicPr>
          <p:cNvPr id="207" name="Google Shape;207;p10"/>
          <p:cNvPicPr preferRelativeResize="0"/>
          <p:nvPr/>
        </p:nvPicPr>
        <p:blipFill rotWithShape="1">
          <a:blip r:embed="rId3">
            <a:alphaModFix/>
          </a:blip>
          <a:srcRect b="0" l="0" r="0" t="0"/>
          <a:stretch/>
        </p:blipFill>
        <p:spPr>
          <a:xfrm>
            <a:off x="912825" y="1752600"/>
            <a:ext cx="4497375" cy="50572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11"/>
          <p:cNvGrpSpPr/>
          <p:nvPr/>
        </p:nvGrpSpPr>
        <p:grpSpPr>
          <a:xfrm>
            <a:off x="228600" y="228600"/>
            <a:ext cx="5867400" cy="381000"/>
            <a:chOff x="789624" y="1191463"/>
            <a:chExt cx="4620576" cy="508000"/>
          </a:xfrm>
        </p:grpSpPr>
        <p:sp>
          <p:nvSpPr>
            <p:cNvPr id="214" name="Google Shape;214;p1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1.1 About Version Control</a:t>
              </a:r>
              <a:endParaRPr b="1" sz="2400">
                <a:solidFill>
                  <a:srgbClr val="000000"/>
                </a:solidFill>
                <a:latin typeface="Calibri"/>
                <a:ea typeface="Calibri"/>
                <a:cs typeface="Calibri"/>
                <a:sym typeface="Calibri"/>
              </a:endParaRPr>
            </a:p>
          </p:txBody>
        </p:sp>
        <p:grpSp>
          <p:nvGrpSpPr>
            <p:cNvPr id="215" name="Google Shape;215;p11"/>
            <p:cNvGrpSpPr/>
            <p:nvPr/>
          </p:nvGrpSpPr>
          <p:grpSpPr>
            <a:xfrm>
              <a:off x="789624" y="1295400"/>
              <a:ext cx="353376" cy="272472"/>
              <a:chOff x="1110" y="2656"/>
              <a:chExt cx="1549" cy="1351"/>
            </a:xfrm>
          </p:grpSpPr>
          <p:sp>
            <p:nvSpPr>
              <p:cNvPr id="216" name="Google Shape;216;p1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17" name="Google Shape;217;p1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18" name="Google Shape;218;p1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219" name="Google Shape;219;p11"/>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212408" lvl="1" marL="347663" marR="0" rtl="0" algn="just">
              <a:spcBef>
                <a:spcPts val="0"/>
              </a:spcBef>
              <a:spcAft>
                <a:spcPts val="0"/>
              </a:spcAft>
              <a:buClr>
                <a:srgbClr val="002060"/>
              </a:buClr>
              <a:buSzPts val="1980"/>
              <a:buFont typeface="Noto Sans Symbols"/>
              <a:buNone/>
            </a:pPr>
            <a:r>
              <a:t/>
            </a:r>
            <a:endParaRPr b="0" i="0" sz="2200" u="none" cap="none" strike="noStrike">
              <a:solidFill>
                <a:schemeClr val="dk1"/>
              </a:solidFill>
              <a:latin typeface="Calibri"/>
              <a:ea typeface="Calibri"/>
              <a:cs typeface="Calibri"/>
              <a:sym typeface="Calibri"/>
            </a:endParaRPr>
          </a:p>
        </p:txBody>
      </p:sp>
      <p:pic>
        <p:nvPicPr>
          <p:cNvPr id="220" name="Google Shape;220;p11"/>
          <p:cNvPicPr preferRelativeResize="0"/>
          <p:nvPr/>
        </p:nvPicPr>
        <p:blipFill rotWithShape="1">
          <a:blip r:embed="rId3">
            <a:alphaModFix/>
          </a:blip>
          <a:srcRect b="0" l="0" r="0" t="0"/>
          <a:stretch/>
        </p:blipFill>
        <p:spPr>
          <a:xfrm>
            <a:off x="483808" y="792372"/>
            <a:ext cx="10107992" cy="58185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12"/>
          <p:cNvGrpSpPr/>
          <p:nvPr/>
        </p:nvGrpSpPr>
        <p:grpSpPr>
          <a:xfrm>
            <a:off x="228600" y="228600"/>
            <a:ext cx="5867400" cy="381000"/>
            <a:chOff x="789624" y="1191463"/>
            <a:chExt cx="4620576" cy="508000"/>
          </a:xfrm>
        </p:grpSpPr>
        <p:sp>
          <p:nvSpPr>
            <p:cNvPr id="227" name="Google Shape;227;p1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1.2 Short history of Git</a:t>
              </a:r>
              <a:endParaRPr b="1" sz="2400">
                <a:solidFill>
                  <a:srgbClr val="000000"/>
                </a:solidFill>
                <a:latin typeface="Calibri"/>
                <a:ea typeface="Calibri"/>
                <a:cs typeface="Calibri"/>
                <a:sym typeface="Calibri"/>
              </a:endParaRPr>
            </a:p>
          </p:txBody>
        </p:sp>
        <p:grpSp>
          <p:nvGrpSpPr>
            <p:cNvPr id="228" name="Google Shape;228;p12"/>
            <p:cNvGrpSpPr/>
            <p:nvPr/>
          </p:nvGrpSpPr>
          <p:grpSpPr>
            <a:xfrm>
              <a:off x="789624" y="1295400"/>
              <a:ext cx="353376" cy="272472"/>
              <a:chOff x="1110" y="2656"/>
              <a:chExt cx="1549" cy="1351"/>
            </a:xfrm>
          </p:grpSpPr>
          <p:sp>
            <p:nvSpPr>
              <p:cNvPr id="229" name="Google Shape;229;p1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30" name="Google Shape;230;p1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31" name="Google Shape;231;p1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232" name="Google Shape;232;p12"/>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Trở về lịch sử phát triển Linux kernel</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Nhân Linux là dự án phần mềm mã nguồn mở trong phạm vi khá lớn</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Trong phần lớn thời gian bảo trì của nhân Linux (1991 - 2002), các thay đổi của phần mềm được truyền đi dưới dạng các bản vá và các tập tin lưu trữ. Vào năm 2002, dự án nhân Linux bắt đầu sử dụng một DVCS độc quyền có tên là BitKeeper</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Năm 2005, sự </a:t>
            </a:r>
            <a:r>
              <a:rPr b="1" i="0" lang="en-US" sz="2200" u="none" cap="none" strike="noStrike">
                <a:solidFill>
                  <a:srgbClr val="C00000"/>
                </a:solidFill>
                <a:latin typeface="Calibri"/>
                <a:ea typeface="Calibri"/>
                <a:cs typeface="Calibri"/>
                <a:sym typeface="Calibri"/>
              </a:rPr>
              <a:t>hợp tác</a:t>
            </a:r>
            <a:r>
              <a:rPr b="0" i="0" lang="en-US" sz="2200" u="none" cap="none" strike="noStrike">
                <a:solidFill>
                  <a:schemeClr val="dk1"/>
                </a:solidFill>
                <a:latin typeface="Calibri"/>
                <a:ea typeface="Calibri"/>
                <a:cs typeface="Calibri"/>
                <a:sym typeface="Calibri"/>
              </a:rPr>
              <a:t> giữa cộng đồng phát triển nhân </a:t>
            </a:r>
            <a:r>
              <a:rPr b="1" i="0" lang="en-US" sz="2200" u="none" cap="none" strike="noStrike">
                <a:solidFill>
                  <a:srgbClr val="C00000"/>
                </a:solidFill>
                <a:latin typeface="Calibri"/>
                <a:ea typeface="Calibri"/>
                <a:cs typeface="Calibri"/>
                <a:sym typeface="Calibri"/>
              </a:rPr>
              <a:t>Linux</a:t>
            </a:r>
            <a:r>
              <a:rPr b="0" i="0" lang="en-US" sz="2200" u="none" cap="none" strike="noStrike">
                <a:solidFill>
                  <a:schemeClr val="dk1"/>
                </a:solidFill>
                <a:latin typeface="Calibri"/>
                <a:ea typeface="Calibri"/>
                <a:cs typeface="Calibri"/>
                <a:sym typeface="Calibri"/>
              </a:rPr>
              <a:t> và công ty thương mại phát triển </a:t>
            </a:r>
            <a:r>
              <a:rPr b="1" i="0" lang="en-US" sz="2200" u="none" cap="none" strike="noStrike">
                <a:solidFill>
                  <a:srgbClr val="C00000"/>
                </a:solidFill>
                <a:latin typeface="Calibri"/>
                <a:ea typeface="Calibri"/>
                <a:cs typeface="Calibri"/>
                <a:sym typeface="Calibri"/>
              </a:rPr>
              <a:t>BitKeeper</a:t>
            </a:r>
            <a:r>
              <a:rPr b="0" i="0" lang="en-US" sz="2200" u="none" cap="none" strike="noStrike">
                <a:solidFill>
                  <a:schemeClr val="dk1"/>
                </a:solidFill>
                <a:latin typeface="Calibri"/>
                <a:ea typeface="Calibri"/>
                <a:cs typeface="Calibri"/>
                <a:sym typeface="Calibri"/>
              </a:rPr>
              <a:t> bị </a:t>
            </a:r>
            <a:r>
              <a:rPr b="1" i="0" lang="en-US" sz="2200" u="none" cap="none" strike="noStrike">
                <a:solidFill>
                  <a:srgbClr val="C00000"/>
                </a:solidFill>
                <a:latin typeface="Calibri"/>
                <a:ea typeface="Calibri"/>
                <a:cs typeface="Calibri"/>
                <a:sym typeface="Calibri"/>
              </a:rPr>
              <a:t>phá vỡ</a:t>
            </a:r>
            <a:r>
              <a:rPr b="0" i="0" lang="en-US" sz="2200" u="none" cap="none" strike="noStrike">
                <a:solidFill>
                  <a:schemeClr val="dk1"/>
                </a:solidFill>
                <a:latin typeface="Calibri"/>
                <a:ea typeface="Calibri"/>
                <a:cs typeface="Calibri"/>
                <a:sym typeface="Calibri"/>
              </a:rPr>
              <a:t>, và công cụ đó không còn được cung cấp miễn phí nữa</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Chính điều này đã thúc đẩy cộng đồng phát triển Linux (chính xác là Linus Torvalds, người sáng lập ra Linux) </a:t>
            </a:r>
            <a:r>
              <a:rPr b="1" i="0" lang="en-US" sz="2200" u="none" cap="none" strike="noStrike">
                <a:solidFill>
                  <a:srgbClr val="C00000"/>
                </a:solidFill>
                <a:latin typeface="Calibri"/>
                <a:ea typeface="Calibri"/>
                <a:cs typeface="Calibri"/>
                <a:sym typeface="Calibri"/>
              </a:rPr>
              <a:t>phát triển công cụ của riêng</a:t>
            </a:r>
            <a:r>
              <a:rPr b="0" i="0" lang="en-US" sz="2200" u="none" cap="none" strike="noStrike">
                <a:solidFill>
                  <a:schemeClr val="dk1"/>
                </a:solidFill>
                <a:latin typeface="Calibri"/>
                <a:ea typeface="Calibri"/>
                <a:cs typeface="Calibri"/>
                <a:sym typeface="Calibri"/>
              </a:rPr>
              <a:t> họ dựa trên kinh nghiệm sử dụng BitKeeper</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Mục tiêu</a:t>
            </a:r>
            <a:endParaRPr/>
          </a:p>
          <a:p>
            <a:pPr indent="-338138" lvl="2" marL="747713" marR="0" rtl="0" algn="just">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Nhanh</a:t>
            </a:r>
            <a:endParaRPr/>
          </a:p>
          <a:p>
            <a:pPr indent="-338138" lvl="2" marL="747713" marR="0" rtl="0" algn="just">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Thiết kế đơn giản</a:t>
            </a:r>
            <a:endParaRPr/>
          </a:p>
          <a:p>
            <a:pPr indent="-338138" lvl="2" marL="747713" marR="0" rtl="0" algn="just">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Hỗ trợ phân tán và xử lý song song</a:t>
            </a:r>
            <a:endParaRPr/>
          </a:p>
          <a:p>
            <a:pPr indent="-338138" lvl="2" marL="747713" marR="0" rtl="0" algn="just">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Có khả năng xử lý các dự án lớn giống như  Linux về mặt hiệu quả</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13"/>
          <p:cNvGrpSpPr/>
          <p:nvPr/>
        </p:nvGrpSpPr>
        <p:grpSpPr>
          <a:xfrm>
            <a:off x="228600" y="228600"/>
            <a:ext cx="5867400" cy="381000"/>
            <a:chOff x="789624" y="1191463"/>
            <a:chExt cx="4620576" cy="508000"/>
          </a:xfrm>
        </p:grpSpPr>
        <p:sp>
          <p:nvSpPr>
            <p:cNvPr id="239" name="Google Shape;239;p1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1.3 What is Git</a:t>
              </a:r>
              <a:endParaRPr b="1" sz="2400">
                <a:solidFill>
                  <a:srgbClr val="000000"/>
                </a:solidFill>
                <a:latin typeface="Calibri"/>
                <a:ea typeface="Calibri"/>
                <a:cs typeface="Calibri"/>
                <a:sym typeface="Calibri"/>
              </a:endParaRPr>
            </a:p>
          </p:txBody>
        </p:sp>
        <p:grpSp>
          <p:nvGrpSpPr>
            <p:cNvPr id="240" name="Google Shape;240;p13"/>
            <p:cNvGrpSpPr/>
            <p:nvPr/>
          </p:nvGrpSpPr>
          <p:grpSpPr>
            <a:xfrm>
              <a:off x="789624" y="1295400"/>
              <a:ext cx="353376" cy="272472"/>
              <a:chOff x="1110" y="2656"/>
              <a:chExt cx="1549" cy="1351"/>
            </a:xfrm>
          </p:grpSpPr>
          <p:sp>
            <p:nvSpPr>
              <p:cNvPr id="241" name="Google Shape;241;p1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42" name="Google Shape;242;p1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43" name="Google Shape;243;p1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244" name="Google Shape;244;p13"/>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Snapshots, No differences - Ảnh chụp, không phải sự khác biệt</a:t>
            </a:r>
            <a:endParaRPr/>
          </a:p>
          <a:p>
            <a:pPr indent="-338138" lvl="1" marL="347663" marR="0" rtl="0" algn="just">
              <a:spcBef>
                <a:spcPts val="400"/>
              </a:spcBef>
              <a:spcAft>
                <a:spcPts val="0"/>
              </a:spcAft>
              <a:buClr>
                <a:srgbClr val="002060"/>
              </a:buClr>
              <a:buSzPts val="1800"/>
              <a:buFont typeface="Noto Sans Symbols"/>
              <a:buChar char="▪"/>
            </a:pPr>
            <a:r>
              <a:rPr b="0" i="0" lang="en-US" sz="2000" u="none" cap="none" strike="noStrike">
                <a:solidFill>
                  <a:schemeClr val="dk1"/>
                </a:solidFill>
                <a:latin typeface="Calibri"/>
                <a:ea typeface="Calibri"/>
                <a:cs typeface="Calibri"/>
                <a:sym typeface="Calibri"/>
              </a:rPr>
              <a:t>Điểm khác biệt chính giữa Git và các VCS khác là cách Git  quản lý - nghĩ về dữ liệu</a:t>
            </a:r>
            <a:endParaRPr/>
          </a:p>
          <a:p>
            <a:pPr indent="-338138" lvl="1" marL="347663" marR="0" rtl="0" algn="just">
              <a:spcBef>
                <a:spcPts val="400"/>
              </a:spcBef>
              <a:spcAft>
                <a:spcPts val="0"/>
              </a:spcAft>
              <a:buClr>
                <a:srgbClr val="002060"/>
              </a:buClr>
              <a:buSzPts val="1800"/>
              <a:buFont typeface="Noto Sans Symbols"/>
              <a:buChar char="▪"/>
            </a:pPr>
            <a:r>
              <a:rPr b="0" i="0" lang="en-US" sz="2000" u="none" cap="none" strike="noStrike">
                <a:solidFill>
                  <a:schemeClr val="dk1"/>
                </a:solidFill>
                <a:latin typeface="Calibri"/>
                <a:ea typeface="Calibri"/>
                <a:cs typeface="Calibri"/>
                <a:sym typeface="Calibri"/>
              </a:rPr>
              <a:t>Về mặt lý thuyết, phần lớn </a:t>
            </a:r>
            <a:r>
              <a:rPr b="1" i="0" lang="en-US" sz="2000" u="none" cap="none" strike="noStrike">
                <a:solidFill>
                  <a:srgbClr val="C00000"/>
                </a:solidFill>
                <a:latin typeface="Calibri"/>
                <a:ea typeface="Calibri"/>
                <a:cs typeface="Calibri"/>
                <a:sym typeface="Calibri"/>
              </a:rPr>
              <a:t>các hệ thống khác lưu trữ thông tin dưới dạng danh sách các tập tin được thay đổi. </a:t>
            </a:r>
            <a:endParaRPr b="0" i="0" sz="2000" u="none" cap="none" strike="noStrike">
              <a:solidFill>
                <a:schemeClr val="dk1"/>
              </a:solidFill>
              <a:latin typeface="Calibri"/>
              <a:ea typeface="Calibri"/>
              <a:cs typeface="Calibri"/>
              <a:sym typeface="Calibri"/>
            </a:endParaRPr>
          </a:p>
          <a:p>
            <a:pPr indent="-338138" lvl="1" marL="347663" marR="0" rtl="0" algn="just">
              <a:spcBef>
                <a:spcPts val="400"/>
              </a:spcBef>
              <a:spcAft>
                <a:spcPts val="0"/>
              </a:spcAft>
              <a:buClr>
                <a:srgbClr val="002060"/>
              </a:buClr>
              <a:buSzPts val="1800"/>
              <a:buFont typeface="Noto Sans Symbols"/>
              <a:buChar char="▪"/>
            </a:pPr>
            <a:r>
              <a:rPr b="0" i="0" lang="en-US" sz="2000" u="none" cap="none" strike="noStrike">
                <a:solidFill>
                  <a:schemeClr val="dk1"/>
                </a:solidFill>
                <a:latin typeface="Calibri"/>
                <a:ea typeface="Calibri"/>
                <a:cs typeface="Calibri"/>
                <a:sym typeface="Calibri"/>
              </a:rPr>
              <a:t>Các hệ thống (CVS, Subversion, Perforce) xem thông tin được lưu trữ là một tập hợp các tập tin và các thay đổi được thực hiện trên mỗi tập tin theo thời gian</a:t>
            </a:r>
            <a:endParaRPr/>
          </a:p>
        </p:txBody>
      </p:sp>
      <p:pic>
        <p:nvPicPr>
          <p:cNvPr id="245" name="Google Shape;245;p13"/>
          <p:cNvPicPr preferRelativeResize="0"/>
          <p:nvPr/>
        </p:nvPicPr>
        <p:blipFill rotWithShape="1">
          <a:blip r:embed="rId3">
            <a:alphaModFix/>
          </a:blip>
          <a:srcRect b="0" l="0" r="0" t="0"/>
          <a:stretch/>
        </p:blipFill>
        <p:spPr>
          <a:xfrm>
            <a:off x="838200" y="2909843"/>
            <a:ext cx="8748559" cy="3948157"/>
          </a:xfrm>
          <a:prstGeom prst="rect">
            <a:avLst/>
          </a:prstGeom>
          <a:noFill/>
          <a:ln>
            <a:noFill/>
          </a:ln>
        </p:spPr>
      </p:pic>
      <p:sp>
        <p:nvSpPr>
          <p:cNvPr id="246" name="Google Shape;246;p13"/>
          <p:cNvSpPr/>
          <p:nvPr/>
        </p:nvSpPr>
        <p:spPr>
          <a:xfrm>
            <a:off x="9891559" y="4267200"/>
            <a:ext cx="2098449" cy="84572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rgbClr val="002060"/>
                </a:solidFill>
                <a:latin typeface="Calibri"/>
                <a:ea typeface="Calibri"/>
                <a:cs typeface="Calibri"/>
                <a:sym typeface="Calibri"/>
              </a:rPr>
              <a:t>Hình 3.1 Other VCS(s)</a:t>
            </a:r>
            <a:endParaRPr b="1" sz="2200">
              <a:solidFill>
                <a:srgbClr val="00206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14"/>
          <p:cNvGrpSpPr/>
          <p:nvPr/>
        </p:nvGrpSpPr>
        <p:grpSpPr>
          <a:xfrm>
            <a:off x="228600" y="228600"/>
            <a:ext cx="5867400" cy="381000"/>
            <a:chOff x="789624" y="1191463"/>
            <a:chExt cx="4620576" cy="508000"/>
          </a:xfrm>
        </p:grpSpPr>
        <p:sp>
          <p:nvSpPr>
            <p:cNvPr id="253" name="Google Shape;253;p1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1.3 What is Git</a:t>
              </a:r>
              <a:endParaRPr b="1" sz="2400">
                <a:solidFill>
                  <a:srgbClr val="000000"/>
                </a:solidFill>
                <a:latin typeface="Calibri"/>
                <a:ea typeface="Calibri"/>
                <a:cs typeface="Calibri"/>
                <a:sym typeface="Calibri"/>
              </a:endParaRPr>
            </a:p>
          </p:txBody>
        </p:sp>
        <p:grpSp>
          <p:nvGrpSpPr>
            <p:cNvPr id="254" name="Google Shape;254;p14"/>
            <p:cNvGrpSpPr/>
            <p:nvPr/>
          </p:nvGrpSpPr>
          <p:grpSpPr>
            <a:xfrm>
              <a:off x="789624" y="1295400"/>
              <a:ext cx="353376" cy="272472"/>
              <a:chOff x="1110" y="2656"/>
              <a:chExt cx="1549" cy="1351"/>
            </a:xfrm>
          </p:grpSpPr>
          <p:sp>
            <p:nvSpPr>
              <p:cNvPr id="255" name="Google Shape;255;p1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56" name="Google Shape;256;p1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57" name="Google Shape;257;p1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258" name="Google Shape;258;p14"/>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Git xem dữ liệu của nó như một tập hợp các ảnh (snapshot) của một hệ thống tập tin</a:t>
            </a:r>
            <a:endParaRPr/>
          </a:p>
          <a:p>
            <a:pPr indent="-338138" lvl="1" marL="347663" marR="0" rtl="0" algn="just">
              <a:spcBef>
                <a:spcPts val="440"/>
              </a:spcBef>
              <a:spcAft>
                <a:spcPts val="0"/>
              </a:spcAft>
              <a:buClr>
                <a:srgbClr val="002060"/>
              </a:buClr>
              <a:buSzPts val="1980"/>
              <a:buFont typeface="Noto Sans Symbols"/>
              <a:buChar char="▪"/>
            </a:pPr>
            <a:r>
              <a:rPr b="1" i="0" lang="en-US" sz="2200" u="none" cap="none" strike="noStrike">
                <a:solidFill>
                  <a:srgbClr val="C00000"/>
                </a:solidFill>
                <a:latin typeface="Calibri"/>
                <a:ea typeface="Calibri"/>
                <a:cs typeface="Calibri"/>
                <a:sym typeface="Calibri"/>
              </a:rPr>
              <a:t>Mỗi lần commit (git tạo version mới) để lưu lại trạng thái hiện tại của dự án trong Git. </a:t>
            </a:r>
            <a:endParaRPr/>
          </a:p>
          <a:p>
            <a:pPr indent="-338138" lvl="1" marL="347663" marR="0" rtl="0" algn="just">
              <a:spcBef>
                <a:spcPts val="440"/>
              </a:spcBef>
              <a:spcAft>
                <a:spcPts val="0"/>
              </a:spcAft>
              <a:buClr>
                <a:srgbClr val="002060"/>
              </a:buClr>
              <a:buSzPts val="1980"/>
              <a:buFont typeface="Noto Sans Symbols"/>
              <a:buChar char="▪"/>
            </a:pPr>
            <a:r>
              <a:rPr b="1" i="0" lang="en-US" sz="2200" u="none" cap="none" strike="noStrike">
                <a:solidFill>
                  <a:srgbClr val="C00000"/>
                </a:solidFill>
                <a:latin typeface="Calibri"/>
                <a:ea typeface="Calibri"/>
                <a:cs typeface="Calibri"/>
                <a:sym typeface="Calibri"/>
              </a:rPr>
              <a:t>Git chụp một bức ảnh (tạo bản sao) ghi lại nội dung tất cả các tập tin tại thời điểm đó và tạo một tham chiếu (hashing) đến ảnh đó</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Để hiệu quả hơn, nếu như tập tin không có sự thay đổi nào, Git không lưu trữ lại tập tin đó mà chỉ tạo liên kết tới tập tin gốc tồn tại trước đó</a:t>
            </a:r>
            <a:endParaRPr/>
          </a:p>
        </p:txBody>
      </p:sp>
      <p:sp>
        <p:nvSpPr>
          <p:cNvPr id="259" name="Google Shape;259;p14"/>
          <p:cNvSpPr/>
          <p:nvPr/>
        </p:nvSpPr>
        <p:spPr>
          <a:xfrm>
            <a:off x="8991601" y="4267200"/>
            <a:ext cx="3200399" cy="84572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rgbClr val="002060"/>
                </a:solidFill>
                <a:latin typeface="Calibri"/>
                <a:ea typeface="Calibri"/>
                <a:cs typeface="Calibri"/>
                <a:sym typeface="Calibri"/>
              </a:rPr>
              <a:t>Hình 3.2 Git lưu trữ dữ liệu dưới dạng ảnh chụp của dự án theo thời gian</a:t>
            </a:r>
            <a:endParaRPr b="1" sz="2200">
              <a:solidFill>
                <a:srgbClr val="002060"/>
              </a:solidFill>
              <a:latin typeface="Calibri"/>
              <a:ea typeface="Calibri"/>
              <a:cs typeface="Calibri"/>
              <a:sym typeface="Calibri"/>
            </a:endParaRPr>
          </a:p>
        </p:txBody>
      </p:sp>
      <p:pic>
        <p:nvPicPr>
          <p:cNvPr id="260" name="Google Shape;260;p14"/>
          <p:cNvPicPr preferRelativeResize="0"/>
          <p:nvPr/>
        </p:nvPicPr>
        <p:blipFill rotWithShape="1">
          <a:blip r:embed="rId3">
            <a:alphaModFix/>
          </a:blip>
          <a:srcRect b="0" l="0" r="0" t="0"/>
          <a:stretch/>
        </p:blipFill>
        <p:spPr>
          <a:xfrm>
            <a:off x="425632" y="2972635"/>
            <a:ext cx="8433113" cy="3707230"/>
          </a:xfrm>
          <a:prstGeom prst="rect">
            <a:avLst/>
          </a:prstGeom>
          <a:noFill/>
          <a:ln>
            <a:noFill/>
          </a:ln>
        </p:spPr>
      </p:pic>
      <p:sp>
        <p:nvSpPr>
          <p:cNvPr id="261" name="Google Shape;261;p14"/>
          <p:cNvSpPr/>
          <p:nvPr/>
        </p:nvSpPr>
        <p:spPr>
          <a:xfrm>
            <a:off x="8991601" y="2819400"/>
            <a:ext cx="2895599" cy="6858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200">
                <a:solidFill>
                  <a:schemeClr val="lt1"/>
                </a:solidFill>
                <a:latin typeface="Calibri"/>
                <a:ea typeface="Calibri"/>
                <a:cs typeface="Calibri"/>
                <a:sym typeface="Calibri"/>
              </a:rPr>
              <a:t>Commit = Version (GIT)</a:t>
            </a:r>
            <a:endParaRPr sz="2200">
              <a:solidFill>
                <a:schemeClr val="lt1"/>
              </a:solidFill>
              <a:latin typeface="Calibri"/>
              <a:ea typeface="Calibri"/>
              <a:cs typeface="Calibri"/>
              <a:sym typeface="Calibri"/>
            </a:endParaRPr>
          </a:p>
        </p:txBody>
      </p:sp>
      <p:pic>
        <p:nvPicPr>
          <p:cNvPr id="262" name="Google Shape;262;p14"/>
          <p:cNvPicPr preferRelativeResize="0"/>
          <p:nvPr/>
        </p:nvPicPr>
        <p:blipFill rotWithShape="1">
          <a:blip r:embed="rId4">
            <a:alphaModFix/>
          </a:blip>
          <a:srcRect b="0" l="0" r="0" t="0"/>
          <a:stretch/>
        </p:blipFill>
        <p:spPr>
          <a:xfrm>
            <a:off x="9982200" y="5240779"/>
            <a:ext cx="1911275" cy="1466877"/>
          </a:xfrm>
          <a:prstGeom prst="rect">
            <a:avLst/>
          </a:prstGeom>
          <a:noFill/>
          <a:ln>
            <a:noFill/>
          </a:ln>
        </p:spPr>
      </p:pic>
      <p:sp>
        <p:nvSpPr>
          <p:cNvPr id="263" name="Google Shape;263;p14"/>
          <p:cNvSpPr/>
          <p:nvPr/>
        </p:nvSpPr>
        <p:spPr>
          <a:xfrm>
            <a:off x="5715000" y="2934117"/>
            <a:ext cx="1143000" cy="45636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15"/>
          <p:cNvGrpSpPr/>
          <p:nvPr/>
        </p:nvGrpSpPr>
        <p:grpSpPr>
          <a:xfrm>
            <a:off x="228600" y="228600"/>
            <a:ext cx="5867400" cy="381000"/>
            <a:chOff x="789624" y="1191463"/>
            <a:chExt cx="4620576" cy="508000"/>
          </a:xfrm>
        </p:grpSpPr>
        <p:sp>
          <p:nvSpPr>
            <p:cNvPr id="270" name="Google Shape;270;p1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1.3 What is Git</a:t>
              </a:r>
              <a:endParaRPr b="1" sz="2400">
                <a:solidFill>
                  <a:srgbClr val="000000"/>
                </a:solidFill>
                <a:latin typeface="Calibri"/>
                <a:ea typeface="Calibri"/>
                <a:cs typeface="Calibri"/>
                <a:sym typeface="Calibri"/>
              </a:endParaRPr>
            </a:p>
          </p:txBody>
        </p:sp>
        <p:grpSp>
          <p:nvGrpSpPr>
            <p:cNvPr id="271" name="Google Shape;271;p15"/>
            <p:cNvGrpSpPr/>
            <p:nvPr/>
          </p:nvGrpSpPr>
          <p:grpSpPr>
            <a:xfrm>
              <a:off x="789624" y="1295400"/>
              <a:ext cx="353376" cy="272472"/>
              <a:chOff x="1110" y="2656"/>
              <a:chExt cx="1549" cy="1351"/>
            </a:xfrm>
          </p:grpSpPr>
          <p:sp>
            <p:nvSpPr>
              <p:cNvPr id="272" name="Google Shape;272;p1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73" name="Google Shape;273;p1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74" name="Google Shape;274;p1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275" name="Google Shape;275;p15"/>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1" i="0" lang="en-US" sz="2200" u="none" cap="none" strike="noStrike">
                <a:solidFill>
                  <a:srgbClr val="C00000"/>
                </a:solidFill>
                <a:latin typeface="Calibri"/>
                <a:ea typeface="Calibri"/>
                <a:cs typeface="Calibri"/>
                <a:sym typeface="Calibri"/>
              </a:rPr>
              <a:t>Phần lớn các thao tác diễn ra cục bộ</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Toàn bộ dự án đều nằm trên ổ cứng của bạn, các thao tác được thực hiện gần như lập tức</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Giả sử bạn muốn xem lịch sử dự án, Git không cần phải lấy thông tin đó từ máy chủ khác mà đơn giản nó được đọc trực tiếp từ chính cơ sở dữ liệu cục bộ (máy của bạn)</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Nếu muốn </a:t>
            </a:r>
            <a:r>
              <a:rPr b="0" i="0" lang="en-US" sz="2200" u="none" cap="none" strike="noStrike">
                <a:solidFill>
                  <a:srgbClr val="C00000"/>
                </a:solidFill>
                <a:latin typeface="Calibri"/>
                <a:ea typeface="Calibri"/>
                <a:cs typeface="Calibri"/>
                <a:sym typeface="Calibri"/>
              </a:rPr>
              <a:t>so sánh</a:t>
            </a:r>
            <a:r>
              <a:rPr b="0" i="0" lang="en-US" sz="2200" u="none" cap="none" strike="noStrike">
                <a:solidFill>
                  <a:schemeClr val="dk1"/>
                </a:solidFill>
                <a:latin typeface="Calibri"/>
                <a:ea typeface="Calibri"/>
                <a:cs typeface="Calibri"/>
                <a:sym typeface="Calibri"/>
              </a:rPr>
              <a:t> sự thay đổi phiên bản </a:t>
            </a:r>
            <a:r>
              <a:rPr b="0" i="0" lang="en-US" sz="2200" u="none" cap="none" strike="noStrike">
                <a:solidFill>
                  <a:srgbClr val="C00000"/>
                </a:solidFill>
                <a:latin typeface="Calibri"/>
                <a:ea typeface="Calibri"/>
                <a:cs typeface="Calibri"/>
                <a:sym typeface="Calibri"/>
              </a:rPr>
              <a:t>hiện tại</a:t>
            </a:r>
            <a:r>
              <a:rPr b="0" i="0" lang="en-US" sz="2200" u="none" cap="none" strike="noStrike">
                <a:solidFill>
                  <a:schemeClr val="dk1"/>
                </a:solidFill>
                <a:latin typeface="Calibri"/>
                <a:ea typeface="Calibri"/>
                <a:cs typeface="Calibri"/>
                <a:sym typeface="Calibri"/>
              </a:rPr>
              <a:t> với phiên </a:t>
            </a:r>
            <a:r>
              <a:rPr b="0" i="0" lang="en-US" sz="2200" u="none" cap="none" strike="noStrike">
                <a:solidFill>
                  <a:srgbClr val="C00000"/>
                </a:solidFill>
                <a:latin typeface="Calibri"/>
                <a:ea typeface="Calibri"/>
                <a:cs typeface="Calibri"/>
                <a:sym typeface="Calibri"/>
              </a:rPr>
              <a:t>bản trước </a:t>
            </a:r>
            <a:r>
              <a:rPr b="0" i="0" lang="en-US" sz="2200" u="none" cap="none" strike="noStrike">
                <a:solidFill>
                  <a:schemeClr val="dk1"/>
                </a:solidFill>
                <a:latin typeface="Calibri"/>
                <a:ea typeface="Calibri"/>
                <a:cs typeface="Calibri"/>
                <a:sym typeface="Calibri"/>
              </a:rPr>
              <a:t>đó. Git chỉ truy xuất file ở phiên bản trước và hiện tại rồi so sánh. </a:t>
            </a:r>
            <a:r>
              <a:rPr b="0" i="0" lang="en-US" sz="2200" u="none" cap="none" strike="noStrike">
                <a:solidFill>
                  <a:srgbClr val="C00000"/>
                </a:solidFill>
                <a:latin typeface="Calibri"/>
                <a:ea typeface="Calibri"/>
                <a:cs typeface="Calibri"/>
                <a:sym typeface="Calibri"/>
              </a:rPr>
              <a:t>Không cần phải pull từ máy chủ trung tâm về</a:t>
            </a:r>
            <a:r>
              <a:rPr b="0" i="0" lang="en-US" sz="2200" u="none" cap="none" strike="noStrike">
                <a:solidFill>
                  <a:schemeClr val="dk1"/>
                </a:solidFill>
                <a:latin typeface="Calibri"/>
                <a:ea typeface="Calibri"/>
                <a:cs typeface="Calibri"/>
                <a:sym typeface="Calibri"/>
              </a:rPr>
              <a:t>.</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Ngay cả khi bạn không có internet hoặc VPN bị ngắt. Bạn vẫn có thể thực hiện mọi thứ ở local. Sau khi hoàn thành mọi thứ chỉ cần connect đến internet rồi đẩy code lên máy chủ</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pSp>
        <p:nvGrpSpPr>
          <p:cNvPr id="281" name="Google Shape;281;p16"/>
          <p:cNvGrpSpPr/>
          <p:nvPr/>
        </p:nvGrpSpPr>
        <p:grpSpPr>
          <a:xfrm>
            <a:off x="228600" y="228600"/>
            <a:ext cx="5867400" cy="381000"/>
            <a:chOff x="789624" y="1191463"/>
            <a:chExt cx="4620576" cy="508000"/>
          </a:xfrm>
        </p:grpSpPr>
        <p:sp>
          <p:nvSpPr>
            <p:cNvPr id="282" name="Google Shape;282;p1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1.3 What is Git</a:t>
              </a:r>
              <a:endParaRPr b="1" sz="2400">
                <a:solidFill>
                  <a:srgbClr val="000000"/>
                </a:solidFill>
                <a:latin typeface="Calibri"/>
                <a:ea typeface="Calibri"/>
                <a:cs typeface="Calibri"/>
                <a:sym typeface="Calibri"/>
              </a:endParaRPr>
            </a:p>
          </p:txBody>
        </p:sp>
        <p:grpSp>
          <p:nvGrpSpPr>
            <p:cNvPr id="283" name="Google Shape;283;p16"/>
            <p:cNvGrpSpPr/>
            <p:nvPr/>
          </p:nvGrpSpPr>
          <p:grpSpPr>
            <a:xfrm>
              <a:off x="789624" y="1295400"/>
              <a:ext cx="353376" cy="272472"/>
              <a:chOff x="1110" y="2656"/>
              <a:chExt cx="1549" cy="1351"/>
            </a:xfrm>
          </p:grpSpPr>
          <p:sp>
            <p:nvSpPr>
              <p:cNvPr id="284" name="Google Shape;284;p1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85" name="Google Shape;285;p1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86" name="Google Shape;286;p1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287" name="Google Shape;287;p16"/>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1" i="0" lang="en-US" sz="2200" u="none" cap="none" strike="noStrike">
                <a:solidFill>
                  <a:srgbClr val="C00000"/>
                </a:solidFill>
                <a:latin typeface="Calibri"/>
                <a:ea typeface="Calibri"/>
                <a:cs typeface="Calibri"/>
                <a:sym typeface="Calibri"/>
              </a:rPr>
              <a:t>Git mang tính toàn vẹn</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Mọi thứ trong Git được băm (checksum, hash) trước khi lưu trữ và được tham chiếu tới bằng mã băm đó.</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Có nghĩa là việc thay đổi nội dung của một tập tin hay một thư mục mà Git không biết là điều không thể</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Cơ chế Git sử dụng cho việc băm này là mã băm SHA-1 là một chuỗi gồm 40 ký tự của hệ cơ số 16 (0-9 và a-f) được tính toán dựa trên nôi dung của tập tin hoặc cấu trúc thư mục trong Git</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Định dạng: 24b9da6552252987aa493b52f8696cd6d3b00373</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Bạn sẽ thấy mã băm mọi nơi khi sử dụng Git. </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Trên thực tế Git không sử dụng tên của các tập tin để lưu trữ mà bằng các mã băm từ nội dung của tập tin và một cơ sở dữ liệu có thể truy vấn được</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17"/>
          <p:cNvGrpSpPr/>
          <p:nvPr/>
        </p:nvGrpSpPr>
        <p:grpSpPr>
          <a:xfrm>
            <a:off x="228600" y="228600"/>
            <a:ext cx="5867400" cy="381000"/>
            <a:chOff x="789624" y="1191463"/>
            <a:chExt cx="4620576" cy="508000"/>
          </a:xfrm>
        </p:grpSpPr>
        <p:sp>
          <p:nvSpPr>
            <p:cNvPr id="294" name="Google Shape;294;p1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1.3 What is Git</a:t>
              </a:r>
              <a:endParaRPr b="1" sz="2400">
                <a:solidFill>
                  <a:srgbClr val="000000"/>
                </a:solidFill>
                <a:latin typeface="Calibri"/>
                <a:ea typeface="Calibri"/>
                <a:cs typeface="Calibri"/>
                <a:sym typeface="Calibri"/>
              </a:endParaRPr>
            </a:p>
          </p:txBody>
        </p:sp>
        <p:grpSp>
          <p:nvGrpSpPr>
            <p:cNvPr id="295" name="Google Shape;295;p17"/>
            <p:cNvGrpSpPr/>
            <p:nvPr/>
          </p:nvGrpSpPr>
          <p:grpSpPr>
            <a:xfrm>
              <a:off x="789624" y="1295400"/>
              <a:ext cx="353376" cy="272472"/>
              <a:chOff x="1110" y="2656"/>
              <a:chExt cx="1549" cy="1351"/>
            </a:xfrm>
          </p:grpSpPr>
          <p:sp>
            <p:nvSpPr>
              <p:cNvPr id="296" name="Google Shape;296;p1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97" name="Google Shape;297;p1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298" name="Google Shape;298;p1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299" name="Google Shape;299;p17"/>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1" i="0" lang="en-US" sz="2200" u="none" cap="none" strike="noStrike">
                <a:solidFill>
                  <a:srgbClr val="C00000"/>
                </a:solidFill>
                <a:latin typeface="Calibri"/>
                <a:ea typeface="Calibri"/>
                <a:cs typeface="Calibri"/>
                <a:sym typeface="Calibri"/>
              </a:rPr>
              <a:t>Git chỉ thêm mới dữ liệu</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Khi bạn thực hiện các hành động trong Git, hầu hết các hành đó đều được thêm vào </a:t>
            </a:r>
            <a:r>
              <a:rPr b="0" i="0" lang="en-US" sz="2200" u="none" cap="none" strike="noStrike">
                <a:solidFill>
                  <a:srgbClr val="FF0000"/>
                </a:solidFill>
                <a:latin typeface="Calibri"/>
                <a:ea typeface="Calibri"/>
                <a:cs typeface="Calibri"/>
                <a:sym typeface="Calibri"/>
              </a:rPr>
              <a:t>cơ sở dữ liệu</a:t>
            </a:r>
            <a:r>
              <a:rPr b="0" i="0" lang="en-US" sz="2200" u="none" cap="none" strike="noStrike">
                <a:solidFill>
                  <a:schemeClr val="dk1"/>
                </a:solidFill>
                <a:latin typeface="Calibri"/>
                <a:ea typeface="Calibri"/>
                <a:cs typeface="Calibri"/>
                <a:sym typeface="Calibri"/>
              </a:rPr>
              <a:t> của Git.</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Nếu dữ liệu đã được đưa vào cơ sở dữ liệu của Git (</a:t>
            </a:r>
            <a:r>
              <a:rPr b="0" i="0" lang="en-US" sz="2200" u="none" cap="none" strike="noStrike">
                <a:solidFill>
                  <a:srgbClr val="FF0000"/>
                </a:solidFill>
                <a:latin typeface="Calibri"/>
                <a:ea typeface="Calibri"/>
                <a:cs typeface="Calibri"/>
                <a:sym typeface="Calibri"/>
              </a:rPr>
              <a:t>commit</a:t>
            </a:r>
            <a:r>
              <a:rPr b="0" i="0" lang="en-US" sz="2200" u="none" cap="none" strike="noStrike">
                <a:solidFill>
                  <a:schemeClr val="dk1"/>
                </a:solidFill>
                <a:latin typeface="Calibri"/>
                <a:ea typeface="Calibri"/>
                <a:cs typeface="Calibri"/>
                <a:sym typeface="Calibri"/>
              </a:rPr>
              <a:t> – version) thì dữ liệu sẽ rất khó bị mất, đặc biệt là bạn thuyên xuyên đẩy (</a:t>
            </a:r>
            <a:r>
              <a:rPr b="0" i="0" lang="en-US" sz="2200" u="none" cap="none" strike="noStrike">
                <a:solidFill>
                  <a:srgbClr val="FF0000"/>
                </a:solidFill>
                <a:latin typeface="Calibri"/>
                <a:ea typeface="Calibri"/>
                <a:cs typeface="Calibri"/>
                <a:sym typeface="Calibri"/>
              </a:rPr>
              <a:t>push</a:t>
            </a:r>
            <a:r>
              <a:rPr b="0" i="0" lang="en-US" sz="2200" u="none" cap="none" strike="noStrike">
                <a:solidFill>
                  <a:schemeClr val="dk1"/>
                </a:solidFill>
                <a:latin typeface="Calibri"/>
                <a:ea typeface="Calibri"/>
                <a:cs typeface="Calibri"/>
                <a:sym typeface="Calibri"/>
              </a:rPr>
              <a:t>) cơ sở dữ liệu sang một kho chứa khác</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pSp>
        <p:nvGrpSpPr>
          <p:cNvPr id="305" name="Google Shape;305;p18"/>
          <p:cNvGrpSpPr/>
          <p:nvPr/>
        </p:nvGrpSpPr>
        <p:grpSpPr>
          <a:xfrm>
            <a:off x="228600" y="228600"/>
            <a:ext cx="5867400" cy="381000"/>
            <a:chOff x="789624" y="1191463"/>
            <a:chExt cx="4620576" cy="508000"/>
          </a:xfrm>
        </p:grpSpPr>
        <p:sp>
          <p:nvSpPr>
            <p:cNvPr id="306" name="Google Shape;306;p1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1.3 What is Git</a:t>
              </a:r>
              <a:endParaRPr b="1" sz="2400">
                <a:solidFill>
                  <a:srgbClr val="000000"/>
                </a:solidFill>
                <a:latin typeface="Calibri"/>
                <a:ea typeface="Calibri"/>
                <a:cs typeface="Calibri"/>
                <a:sym typeface="Calibri"/>
              </a:endParaRPr>
            </a:p>
          </p:txBody>
        </p:sp>
        <p:grpSp>
          <p:nvGrpSpPr>
            <p:cNvPr id="307" name="Google Shape;307;p18"/>
            <p:cNvGrpSpPr/>
            <p:nvPr/>
          </p:nvGrpSpPr>
          <p:grpSpPr>
            <a:xfrm>
              <a:off x="789624" y="1295400"/>
              <a:ext cx="353376" cy="272472"/>
              <a:chOff x="1110" y="2656"/>
              <a:chExt cx="1549" cy="1351"/>
            </a:xfrm>
          </p:grpSpPr>
          <p:sp>
            <p:nvSpPr>
              <p:cNvPr id="308" name="Google Shape;308;p1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09" name="Google Shape;309;p1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10" name="Google Shape;310;p1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311" name="Google Shape;311;p1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1" i="0" lang="en-US" sz="2200" u="none" cap="none" strike="noStrike">
                <a:solidFill>
                  <a:srgbClr val="C00000"/>
                </a:solidFill>
                <a:latin typeface="Calibri"/>
                <a:ea typeface="Calibri"/>
                <a:cs typeface="Calibri"/>
                <a:sym typeface="Calibri"/>
              </a:rPr>
              <a:t>Thành phần chính của thư mục được quản lý bởi GIT</a:t>
            </a:r>
            <a:endParaRPr/>
          </a:p>
          <a:p>
            <a:pPr indent="-338138" lvl="1" marL="347663" marR="0" rtl="0" algn="l">
              <a:spcBef>
                <a:spcPts val="440"/>
              </a:spcBef>
              <a:spcAft>
                <a:spcPts val="0"/>
              </a:spcAft>
              <a:buClr>
                <a:srgbClr val="002060"/>
              </a:buClr>
              <a:buSzPts val="1980"/>
              <a:buFont typeface="Noto Sans Symbols"/>
              <a:buChar char="▪"/>
            </a:pPr>
            <a:r>
              <a:rPr b="1" i="0" lang="en-US" sz="2200" u="sng" cap="none" strike="noStrike">
                <a:solidFill>
                  <a:schemeClr val="dk1"/>
                </a:solidFill>
                <a:latin typeface="Calibri"/>
                <a:ea typeface="Calibri"/>
                <a:cs typeface="Calibri"/>
                <a:sym typeface="Calibri"/>
              </a:rPr>
              <a:t>Git repository</a:t>
            </a:r>
            <a:r>
              <a:rPr b="1" i="0" lang="en-US" sz="2200" u="none" cap="none" strike="noStrike">
                <a:solidFill>
                  <a:schemeClr val="dk1"/>
                </a:solidFill>
                <a:latin typeface="Calibri"/>
                <a:ea typeface="Calibri"/>
                <a:cs typeface="Calibri"/>
                <a:sym typeface="Calibri"/>
              </a:rPr>
              <a:t>:</a:t>
            </a:r>
            <a:r>
              <a:rPr b="0" i="0" lang="en-US" sz="2200" u="none" cap="none" strike="noStrike">
                <a:solidFill>
                  <a:schemeClr val="dk1"/>
                </a:solidFill>
                <a:latin typeface="Calibri"/>
                <a:ea typeface="Calibri"/>
                <a:cs typeface="Calibri"/>
                <a:sym typeface="Calibri"/>
              </a:rPr>
              <a:t> Là cơ sở dữ liệu của GIT. Chứa tất cả các</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phiên bản đã được tạo ra trong dự án. Có 2 cách để tạo</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ra git repo(.git)</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1. GIT INIT</a:t>
            </a:r>
            <a:endParaRPr/>
          </a:p>
          <a:p>
            <a:pPr indent="0" lvl="1" marL="9525" marR="0" rtl="0" algn="l">
              <a:spcBef>
                <a:spcPts val="440"/>
              </a:spcBef>
              <a:spcAft>
                <a:spcPts val="0"/>
              </a:spcAft>
              <a:buClr>
                <a:srgbClr val="002060"/>
              </a:buClr>
              <a:buSzPts val="1980"/>
              <a:buFont typeface="Noto Sans Symbols"/>
              <a:buNone/>
            </a:pPr>
            <a:r>
              <a:rPr b="0" i="0" lang="en-US" sz="2200" u="none" cap="none" strike="noStrike">
                <a:solidFill>
                  <a:schemeClr val="dk1"/>
                </a:solidFill>
                <a:latin typeface="Calibri"/>
                <a:ea typeface="Calibri"/>
                <a:cs typeface="Calibri"/>
                <a:sym typeface="Calibri"/>
              </a:rPr>
              <a:t>     2. GIT CLONE từ remote repository (github, gitlab, bitbucket) </a:t>
            </a:r>
            <a:endParaRPr/>
          </a:p>
          <a:p>
            <a:pPr indent="-338138" lvl="1" marL="347663" marR="0" rtl="0" algn="l">
              <a:spcBef>
                <a:spcPts val="440"/>
              </a:spcBef>
              <a:spcAft>
                <a:spcPts val="0"/>
              </a:spcAft>
              <a:buClr>
                <a:srgbClr val="002060"/>
              </a:buClr>
              <a:buSzPts val="1980"/>
              <a:buFont typeface="Noto Sans Symbols"/>
              <a:buChar char="▪"/>
            </a:pPr>
            <a:r>
              <a:rPr b="1" i="0" lang="en-US" sz="2200" u="sng" cap="none" strike="noStrike">
                <a:solidFill>
                  <a:schemeClr val="dk1"/>
                </a:solidFill>
                <a:latin typeface="Calibri"/>
                <a:ea typeface="Calibri"/>
                <a:cs typeface="Calibri"/>
                <a:sym typeface="Calibri"/>
              </a:rPr>
              <a:t>Working directory</a:t>
            </a:r>
            <a:r>
              <a:rPr b="1" i="0" lang="en-US" sz="2200" u="none" cap="none" strike="noStrike">
                <a:solidFill>
                  <a:schemeClr val="dk1"/>
                </a:solidFill>
                <a:latin typeface="Calibri"/>
                <a:ea typeface="Calibri"/>
                <a:cs typeface="Calibri"/>
                <a:sym typeface="Calibri"/>
              </a:rPr>
              <a:t>:</a:t>
            </a:r>
            <a:r>
              <a:rPr b="0" i="0" lang="en-US" sz="2200" u="none" cap="none" strike="noStrike">
                <a:solidFill>
                  <a:schemeClr val="dk1"/>
                </a:solidFill>
                <a:latin typeface="Calibri"/>
                <a:ea typeface="Calibri"/>
                <a:cs typeface="Calibri"/>
                <a:sym typeface="Calibri"/>
              </a:rPr>
              <a:t> Chứa các tập tin, thư mục của một</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phiên bản, version bất kỳ trong dự án - HEAD</a:t>
            </a:r>
            <a:br>
              <a:rPr b="0" i="0" lang="en-US" sz="2200" u="none" cap="none" strike="noStrike">
                <a:solidFill>
                  <a:schemeClr val="dk1"/>
                </a:solidFill>
                <a:latin typeface="Calibri"/>
                <a:ea typeface="Calibri"/>
                <a:cs typeface="Calibri"/>
                <a:sym typeface="Calibri"/>
              </a:rPr>
            </a:br>
            <a:r>
              <a:rPr b="0" i="0" lang="en-US" sz="2200" u="none" cap="none" strike="noStrike">
                <a:solidFill>
                  <a:srgbClr val="C00000"/>
                </a:solidFill>
                <a:latin typeface="Calibri"/>
                <a:ea typeface="Calibri"/>
                <a:cs typeface="Calibri"/>
                <a:sym typeface="Calibri"/>
              </a:rPr>
              <a:t>Chỉ cần bạn chuyển (checkout) sang version, branch</a:t>
            </a:r>
            <a:br>
              <a:rPr b="0" i="0" lang="en-US" sz="2200" u="none" cap="none" strike="noStrike">
                <a:solidFill>
                  <a:srgbClr val="C00000"/>
                </a:solidFill>
                <a:latin typeface="Calibri"/>
                <a:ea typeface="Calibri"/>
                <a:cs typeface="Calibri"/>
                <a:sym typeface="Calibri"/>
              </a:rPr>
            </a:br>
            <a:r>
              <a:rPr b="0" i="0" lang="en-US" sz="2200" u="none" cap="none" strike="noStrike">
                <a:solidFill>
                  <a:srgbClr val="C00000"/>
                </a:solidFill>
                <a:latin typeface="Calibri"/>
                <a:ea typeface="Calibri"/>
                <a:cs typeface="Calibri"/>
                <a:sym typeface="Calibri"/>
              </a:rPr>
              <a:t>khác thì (working directory) bản sao hiện tại lập tức </a:t>
            </a:r>
            <a:endParaRPr/>
          </a:p>
          <a:p>
            <a:pPr indent="0" lvl="1" marL="9525" marR="0" rtl="0" algn="l">
              <a:spcBef>
                <a:spcPts val="440"/>
              </a:spcBef>
              <a:spcAft>
                <a:spcPts val="0"/>
              </a:spcAft>
              <a:buClr>
                <a:srgbClr val="002060"/>
              </a:buClr>
              <a:buSzPts val="1980"/>
              <a:buFont typeface="Noto Sans Symbols"/>
              <a:buNone/>
            </a:pPr>
            <a:r>
              <a:rPr b="0" i="0" lang="en-US" sz="2200" u="none" cap="none" strike="noStrike">
                <a:solidFill>
                  <a:srgbClr val="C00000"/>
                </a:solidFill>
                <a:latin typeface="Calibri"/>
                <a:ea typeface="Calibri"/>
                <a:cs typeface="Calibri"/>
                <a:sym typeface="Calibri"/>
              </a:rPr>
              <a:t>     bị thay đổi</a:t>
            </a:r>
            <a:endParaRPr/>
          </a:p>
          <a:p>
            <a:pPr indent="-338138" lvl="1" marL="347663" marR="0" rtl="0" algn="l">
              <a:spcBef>
                <a:spcPts val="440"/>
              </a:spcBef>
              <a:spcAft>
                <a:spcPts val="0"/>
              </a:spcAft>
              <a:buClr>
                <a:srgbClr val="002060"/>
              </a:buClr>
              <a:buSzPts val="1980"/>
              <a:buFont typeface="Noto Sans Symbols"/>
              <a:buChar char="▪"/>
            </a:pPr>
            <a:r>
              <a:rPr b="1" i="0" lang="en-US" sz="2200" u="sng" cap="none" strike="noStrike">
                <a:solidFill>
                  <a:schemeClr val="dk1"/>
                </a:solidFill>
                <a:latin typeface="Calibri"/>
                <a:ea typeface="Calibri"/>
                <a:cs typeface="Calibri"/>
                <a:sym typeface="Calibri"/>
              </a:rPr>
              <a:t>Staging area</a:t>
            </a:r>
            <a:r>
              <a:rPr b="1" i="0" lang="en-US" sz="2200" u="none" cap="none" strike="noStrike">
                <a:solidFill>
                  <a:schemeClr val="dk1"/>
                </a:solidFill>
                <a:latin typeface="Calibri"/>
                <a:ea typeface="Calibri"/>
                <a:cs typeface="Calibri"/>
                <a:sym typeface="Calibri"/>
              </a:rPr>
              <a:t>:</a:t>
            </a:r>
            <a:r>
              <a:rPr b="0" i="0" lang="en-US" sz="2200" u="none" cap="none" strike="noStrike">
                <a:solidFill>
                  <a:schemeClr val="dk1"/>
                </a:solidFill>
                <a:latin typeface="Calibri"/>
                <a:ea typeface="Calibri"/>
                <a:cs typeface="Calibri"/>
                <a:sym typeface="Calibri"/>
              </a:rPr>
              <a:t> Là một tập tin đơn giản chứa trong thư</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mục Git, nó chứa thông tin những gì sẽ được commit</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trong lần commit sắp tới. Nó còn được biết đến với</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tên </a:t>
            </a:r>
            <a:r>
              <a:rPr b="1" i="0" lang="en-US" sz="2200" u="none" cap="none" strike="noStrike">
                <a:solidFill>
                  <a:schemeClr val="dk1"/>
                </a:solidFill>
                <a:latin typeface="Calibri"/>
                <a:ea typeface="Calibri"/>
                <a:cs typeface="Calibri"/>
                <a:sym typeface="Calibri"/>
              </a:rPr>
              <a:t>index</a:t>
            </a:r>
            <a:r>
              <a:rPr b="0" i="0" lang="en-US" sz="2200" u="none" cap="none" strike="noStrike">
                <a:solidFill>
                  <a:schemeClr val="dk1"/>
                </a:solidFill>
                <a:latin typeface="Calibri"/>
                <a:ea typeface="Calibri"/>
                <a:cs typeface="Calibri"/>
                <a:sym typeface="Calibri"/>
              </a:rPr>
              <a:t> (chỉ mục)</a:t>
            </a:r>
            <a:endParaRPr/>
          </a:p>
        </p:txBody>
      </p:sp>
      <p:pic>
        <p:nvPicPr>
          <p:cNvPr id="312" name="Google Shape;312;p18"/>
          <p:cNvPicPr preferRelativeResize="0"/>
          <p:nvPr/>
        </p:nvPicPr>
        <p:blipFill rotWithShape="1">
          <a:blip r:embed="rId3">
            <a:alphaModFix/>
          </a:blip>
          <a:srcRect b="0" l="0" r="0" t="0"/>
          <a:stretch/>
        </p:blipFill>
        <p:spPr>
          <a:xfrm>
            <a:off x="7543800" y="914400"/>
            <a:ext cx="4628534" cy="472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pSp>
        <p:nvGrpSpPr>
          <p:cNvPr id="318" name="Google Shape;318;p19"/>
          <p:cNvGrpSpPr/>
          <p:nvPr/>
        </p:nvGrpSpPr>
        <p:grpSpPr>
          <a:xfrm>
            <a:off x="228600" y="228600"/>
            <a:ext cx="5867400" cy="381000"/>
            <a:chOff x="789624" y="1191463"/>
            <a:chExt cx="4620576" cy="508000"/>
          </a:xfrm>
        </p:grpSpPr>
        <p:sp>
          <p:nvSpPr>
            <p:cNvPr id="319" name="Google Shape;319;p1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1.3 What is Git</a:t>
              </a:r>
              <a:endParaRPr b="1" sz="2400">
                <a:solidFill>
                  <a:srgbClr val="000000"/>
                </a:solidFill>
                <a:latin typeface="Calibri"/>
                <a:ea typeface="Calibri"/>
                <a:cs typeface="Calibri"/>
                <a:sym typeface="Calibri"/>
              </a:endParaRPr>
            </a:p>
          </p:txBody>
        </p:sp>
        <p:grpSp>
          <p:nvGrpSpPr>
            <p:cNvPr id="320" name="Google Shape;320;p19"/>
            <p:cNvGrpSpPr/>
            <p:nvPr/>
          </p:nvGrpSpPr>
          <p:grpSpPr>
            <a:xfrm>
              <a:off x="789624" y="1295400"/>
              <a:ext cx="353376" cy="272472"/>
              <a:chOff x="1110" y="2656"/>
              <a:chExt cx="1549" cy="1351"/>
            </a:xfrm>
          </p:grpSpPr>
          <p:sp>
            <p:nvSpPr>
              <p:cNvPr id="321" name="Google Shape;321;p1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22" name="Google Shape;322;p1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23" name="Google Shape;323;p1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324" name="Google Shape;324;p19"/>
          <p:cNvSpPr txBox="1"/>
          <p:nvPr/>
        </p:nvSpPr>
        <p:spPr>
          <a:xfrm>
            <a:off x="645755" y="856707"/>
            <a:ext cx="11353800" cy="6001293"/>
          </a:xfrm>
          <a:prstGeom prst="rect">
            <a:avLst/>
          </a:prstGeom>
          <a:noFill/>
          <a:ln>
            <a:noFill/>
          </a:ln>
        </p:spPr>
        <p:txBody>
          <a:bodyPr anchorCtr="0" anchor="t" bIns="45700" lIns="91425" spcFirstLastPara="1" rIns="91425" wrap="square" tIns="45700">
            <a:noAutofit/>
          </a:bodyPr>
          <a:lstStyle/>
          <a:p>
            <a:pPr indent="-212408" lvl="1" marL="347663" marR="0" rtl="0" algn="just">
              <a:spcBef>
                <a:spcPts val="0"/>
              </a:spcBef>
              <a:spcAft>
                <a:spcPts val="0"/>
              </a:spcAft>
              <a:buClr>
                <a:srgbClr val="002060"/>
              </a:buClr>
              <a:buSzPts val="1980"/>
              <a:buFont typeface="Noto Sans Symbols"/>
              <a:buNone/>
            </a:pPr>
            <a:r>
              <a:t/>
            </a:r>
            <a:endParaRPr b="0" i="0" sz="2200" u="none" cap="none" strike="noStrike">
              <a:solidFill>
                <a:schemeClr val="dk1"/>
              </a:solidFill>
              <a:latin typeface="Calibri"/>
              <a:ea typeface="Calibri"/>
              <a:cs typeface="Calibri"/>
              <a:sym typeface="Calibri"/>
            </a:endParaRPr>
          </a:p>
        </p:txBody>
      </p:sp>
      <p:pic>
        <p:nvPicPr>
          <p:cNvPr id="325" name="Google Shape;325;p19"/>
          <p:cNvPicPr preferRelativeResize="0"/>
          <p:nvPr/>
        </p:nvPicPr>
        <p:blipFill rotWithShape="1">
          <a:blip r:embed="rId3">
            <a:alphaModFix/>
          </a:blip>
          <a:srcRect b="0" l="0" r="0" t="0"/>
          <a:stretch/>
        </p:blipFill>
        <p:spPr>
          <a:xfrm>
            <a:off x="762000" y="1005604"/>
            <a:ext cx="10249788" cy="2728196"/>
          </a:xfrm>
          <a:prstGeom prst="rect">
            <a:avLst/>
          </a:prstGeom>
          <a:noFill/>
          <a:ln>
            <a:noFill/>
          </a:ln>
        </p:spPr>
      </p:pic>
      <p:pic>
        <p:nvPicPr>
          <p:cNvPr id="326" name="Google Shape;326;p19"/>
          <p:cNvPicPr preferRelativeResize="0"/>
          <p:nvPr/>
        </p:nvPicPr>
        <p:blipFill rotWithShape="1">
          <a:blip r:embed="rId4">
            <a:alphaModFix/>
          </a:blip>
          <a:srcRect b="0" l="0" r="0" t="0"/>
          <a:stretch/>
        </p:blipFill>
        <p:spPr>
          <a:xfrm>
            <a:off x="2209800" y="4051497"/>
            <a:ext cx="5128704" cy="2522439"/>
          </a:xfrm>
          <a:prstGeom prst="rect">
            <a:avLst/>
          </a:prstGeom>
          <a:noFill/>
          <a:ln>
            <a:noFill/>
          </a:ln>
        </p:spPr>
      </p:pic>
      <p:sp>
        <p:nvSpPr>
          <p:cNvPr id="327" name="Google Shape;327;p19"/>
          <p:cNvSpPr/>
          <p:nvPr/>
        </p:nvSpPr>
        <p:spPr>
          <a:xfrm>
            <a:off x="5715000" y="3798221"/>
            <a:ext cx="2324988" cy="609600"/>
          </a:xfrm>
          <a:prstGeom prst="rect">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rbel"/>
                <a:ea typeface="Corbel"/>
                <a:cs typeface="Corbel"/>
                <a:sym typeface="Corbel"/>
              </a:rPr>
              <a:t>CURRENT HEAD</a:t>
            </a:r>
            <a:endParaRPr sz="2400">
              <a:solidFill>
                <a:schemeClr val="dk1"/>
              </a:solidFill>
              <a:latin typeface="Corbel"/>
              <a:ea typeface="Corbel"/>
              <a:cs typeface="Corbel"/>
              <a:sym typeface="Corbel"/>
            </a:endParaRPr>
          </a:p>
        </p:txBody>
      </p:sp>
      <p:sp>
        <p:nvSpPr>
          <p:cNvPr id="328" name="Google Shape;328;p19"/>
          <p:cNvSpPr/>
          <p:nvPr/>
        </p:nvSpPr>
        <p:spPr>
          <a:xfrm>
            <a:off x="2743200" y="5846579"/>
            <a:ext cx="2324988" cy="609600"/>
          </a:xfrm>
          <a:prstGeom prst="rect">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rbel"/>
                <a:ea typeface="Corbel"/>
                <a:cs typeface="Corbel"/>
                <a:sym typeface="Corbel"/>
              </a:rPr>
              <a:t>STAGED</a:t>
            </a:r>
            <a:endParaRPr sz="2400">
              <a:solidFill>
                <a:schemeClr val="dk1"/>
              </a:solidFill>
              <a:latin typeface="Corbel"/>
              <a:ea typeface="Corbel"/>
              <a:cs typeface="Corbel"/>
              <a:sym typeface="Corbel"/>
            </a:endParaRPr>
          </a:p>
        </p:txBody>
      </p:sp>
      <p:sp>
        <p:nvSpPr>
          <p:cNvPr id="329" name="Google Shape;329;p19"/>
          <p:cNvSpPr/>
          <p:nvPr/>
        </p:nvSpPr>
        <p:spPr>
          <a:xfrm>
            <a:off x="483808" y="3857353"/>
            <a:ext cx="2486935" cy="609600"/>
          </a:xfrm>
          <a:prstGeom prst="rect">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rbel"/>
                <a:ea typeface="Corbel"/>
                <a:cs typeface="Corbel"/>
                <a:sym typeface="Corbel"/>
              </a:rPr>
              <a:t>GIT REPOSITORY</a:t>
            </a:r>
            <a:endParaRPr sz="2400">
              <a:solidFill>
                <a:schemeClr val="dk1"/>
              </a:solidFill>
              <a:latin typeface="Corbel"/>
              <a:ea typeface="Corbel"/>
              <a:cs typeface="Corbel"/>
              <a:sym typeface="Corbel"/>
            </a:endParaRPr>
          </a:p>
        </p:txBody>
      </p:sp>
      <p:sp>
        <p:nvSpPr>
          <p:cNvPr id="330" name="Google Shape;330;p19"/>
          <p:cNvSpPr/>
          <p:nvPr/>
        </p:nvSpPr>
        <p:spPr>
          <a:xfrm>
            <a:off x="10667999" y="6166573"/>
            <a:ext cx="1304219" cy="609600"/>
          </a:xfrm>
          <a:prstGeom prst="rect">
            <a:avLst/>
          </a:prstGeom>
          <a:solidFill>
            <a:srgbClr val="92D050"/>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rbel"/>
                <a:ea typeface="Corbel"/>
                <a:cs typeface="Corbel"/>
                <a:sym typeface="Corbel"/>
              </a:rPr>
              <a:t>DEMO</a:t>
            </a:r>
            <a:endParaRPr sz="2400">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2"/>
          <p:cNvGrpSpPr/>
          <p:nvPr/>
        </p:nvGrpSpPr>
        <p:grpSpPr>
          <a:xfrm>
            <a:off x="228600" y="228600"/>
            <a:ext cx="4114800" cy="381000"/>
            <a:chOff x="789624" y="1191463"/>
            <a:chExt cx="4620576" cy="508000"/>
          </a:xfrm>
        </p:grpSpPr>
        <p:sp>
          <p:nvSpPr>
            <p:cNvPr id="92" name="Google Shape;92;p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Agenda</a:t>
              </a:r>
              <a:endParaRPr b="1" i="0" sz="2400" u="none" cap="none" strike="noStrike">
                <a:solidFill>
                  <a:srgbClr val="000000"/>
                </a:solidFill>
                <a:latin typeface="Calibri"/>
                <a:ea typeface="Calibri"/>
                <a:cs typeface="Calibri"/>
                <a:sym typeface="Calibri"/>
              </a:endParaRPr>
            </a:p>
          </p:txBody>
        </p:sp>
        <p:grpSp>
          <p:nvGrpSpPr>
            <p:cNvPr id="93" name="Google Shape;93;p2"/>
            <p:cNvGrpSpPr/>
            <p:nvPr/>
          </p:nvGrpSpPr>
          <p:grpSpPr>
            <a:xfrm>
              <a:off x="789624" y="1295400"/>
              <a:ext cx="353376" cy="272472"/>
              <a:chOff x="1110" y="2656"/>
              <a:chExt cx="1549" cy="1351"/>
            </a:xfrm>
          </p:grpSpPr>
          <p:sp>
            <p:nvSpPr>
              <p:cNvPr id="94" name="Google Shape;94;p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95" name="Google Shape;95;p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96" name="Google Shape;96;p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grpSp>
      </p:grpSp>
      <p:sp>
        <p:nvSpPr>
          <p:cNvPr id="97" name="Google Shape;97;p2"/>
          <p:cNvSpPr txBox="1"/>
          <p:nvPr/>
        </p:nvSpPr>
        <p:spPr>
          <a:xfrm>
            <a:off x="685800" y="694267"/>
            <a:ext cx="8229600" cy="6001293"/>
          </a:xfrm>
          <a:prstGeom prst="rect">
            <a:avLst/>
          </a:prstGeom>
          <a:noFill/>
          <a:ln>
            <a:noFill/>
          </a:ln>
        </p:spPr>
        <p:txBody>
          <a:bodyPr anchorCtr="0" anchor="t" bIns="45700" lIns="91425" spcFirstLastPara="1" rIns="91425" wrap="square" tIns="45700">
            <a:noAutofit/>
          </a:bodyPr>
          <a:lstStyle/>
          <a:p>
            <a:pPr indent="-347663" lvl="0" marL="347663" marR="0" rtl="0" algn="just">
              <a:spcBef>
                <a:spcPts val="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1 Getting Started</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1.1 About Version Control System</a:t>
            </a:r>
            <a:endParaRPr/>
          </a:p>
          <a:p>
            <a:pPr indent="-347663" lvl="1" marL="747713" marR="0" rtl="0" algn="just">
              <a:spcBef>
                <a:spcPts val="440"/>
              </a:spcBef>
              <a:spcAft>
                <a:spcPts val="0"/>
              </a:spcAft>
              <a:buClr>
                <a:srgbClr val="002060"/>
              </a:buClr>
              <a:buSzPts val="1760"/>
              <a:buFont typeface="Noto Sans Symbols"/>
              <a:buChar char="▪"/>
            </a:pPr>
            <a:r>
              <a:rPr b="0" i="0" lang="en-US" sz="2200" u="none" cap="none" strike="noStrike">
                <a:solidFill>
                  <a:schemeClr val="dk1"/>
                </a:solidFill>
                <a:latin typeface="Calibri"/>
                <a:ea typeface="Calibri"/>
                <a:cs typeface="Calibri"/>
                <a:sym typeface="Calibri"/>
              </a:rPr>
              <a:t>VCS in a nutshell</a:t>
            </a:r>
            <a:endParaRPr/>
          </a:p>
          <a:p>
            <a:pPr indent="-347663" lvl="1" marL="747713" marR="0" rtl="0" algn="just">
              <a:spcBef>
                <a:spcPts val="440"/>
              </a:spcBef>
              <a:spcAft>
                <a:spcPts val="0"/>
              </a:spcAft>
              <a:buClr>
                <a:srgbClr val="002060"/>
              </a:buClr>
              <a:buSzPts val="1760"/>
              <a:buFont typeface="Noto Sans Symbols"/>
              <a:buChar char="▪"/>
            </a:pPr>
            <a:r>
              <a:rPr b="0" i="0" lang="en-US" sz="2200" u="none" cap="none" strike="noStrike">
                <a:solidFill>
                  <a:schemeClr val="dk1"/>
                </a:solidFill>
                <a:latin typeface="Calibri"/>
                <a:ea typeface="Calibri"/>
                <a:cs typeface="Calibri"/>
                <a:sym typeface="Calibri"/>
              </a:rPr>
              <a:t>Local version control systems</a:t>
            </a:r>
            <a:endParaRPr/>
          </a:p>
          <a:p>
            <a:pPr indent="-347663" lvl="1" marL="747713" marR="0" rtl="0" algn="just">
              <a:spcBef>
                <a:spcPts val="440"/>
              </a:spcBef>
              <a:spcAft>
                <a:spcPts val="0"/>
              </a:spcAft>
              <a:buClr>
                <a:srgbClr val="002060"/>
              </a:buClr>
              <a:buSzPts val="1760"/>
              <a:buFont typeface="Noto Sans Symbols"/>
              <a:buChar char="▪"/>
            </a:pPr>
            <a:r>
              <a:rPr b="0" i="0" lang="en-US" sz="2200" u="none" cap="none" strike="noStrike">
                <a:solidFill>
                  <a:schemeClr val="dk1"/>
                </a:solidFill>
                <a:latin typeface="Calibri"/>
                <a:ea typeface="Calibri"/>
                <a:cs typeface="Calibri"/>
                <a:sym typeface="Calibri"/>
              </a:rPr>
              <a:t>Centralized version control systems</a:t>
            </a:r>
            <a:endParaRPr/>
          </a:p>
          <a:p>
            <a:pPr indent="-347663" lvl="1" marL="747713" marR="0" rtl="0" algn="just">
              <a:spcBef>
                <a:spcPts val="440"/>
              </a:spcBef>
              <a:spcAft>
                <a:spcPts val="0"/>
              </a:spcAft>
              <a:buClr>
                <a:srgbClr val="002060"/>
              </a:buClr>
              <a:buSzPts val="1760"/>
              <a:buFont typeface="Noto Sans Symbols"/>
              <a:buChar char="▪"/>
            </a:pPr>
            <a:r>
              <a:rPr b="0" i="0" lang="en-US" sz="2200" u="none" cap="none" strike="noStrike">
                <a:solidFill>
                  <a:schemeClr val="dk1"/>
                </a:solidFill>
                <a:latin typeface="Calibri"/>
                <a:ea typeface="Calibri"/>
                <a:cs typeface="Calibri"/>
                <a:sym typeface="Calibri"/>
              </a:rPr>
              <a:t>Distributed version control systems</a:t>
            </a:r>
            <a:endParaRPr b="0" i="0" sz="2200" u="none" cap="none" strike="noStrike">
              <a:solidFill>
                <a:schemeClr val="dk1"/>
              </a:solidFill>
              <a:latin typeface="Calibri"/>
              <a:ea typeface="Calibri"/>
              <a:cs typeface="Calibri"/>
              <a:sym typeface="Calibri"/>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1.2 Short history of Git</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1.3 What is Git</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1.4 Installing Git</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1.5 First-time Git Setup</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1.6 Getting Help</a:t>
            </a:r>
            <a:endParaRPr b="0" i="0" sz="2200" u="none" cap="none" strike="noStrike">
              <a:solidFill>
                <a:schemeClr val="accent1"/>
              </a:solidFill>
              <a:latin typeface="Calibri"/>
              <a:ea typeface="Calibri"/>
              <a:cs typeface="Calibri"/>
              <a:sym typeface="Calibri"/>
            </a:endParaRPr>
          </a:p>
          <a:p>
            <a:pPr indent="0" lvl="0" marL="0" marR="0" rtl="0" algn="just">
              <a:spcBef>
                <a:spcPts val="520"/>
              </a:spcBef>
              <a:spcAft>
                <a:spcPts val="0"/>
              </a:spcAft>
              <a:buClr>
                <a:srgbClr val="002060"/>
              </a:buClr>
              <a:buSzPts val="2080"/>
              <a:buFont typeface="Noto Sans Symbols"/>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pSp>
        <p:nvGrpSpPr>
          <p:cNvPr id="336" name="Google Shape;336;p20"/>
          <p:cNvGrpSpPr/>
          <p:nvPr/>
        </p:nvGrpSpPr>
        <p:grpSpPr>
          <a:xfrm>
            <a:off x="228600" y="228600"/>
            <a:ext cx="5867400" cy="381000"/>
            <a:chOff x="789624" y="1191463"/>
            <a:chExt cx="4620576" cy="508000"/>
          </a:xfrm>
        </p:grpSpPr>
        <p:sp>
          <p:nvSpPr>
            <p:cNvPr id="337" name="Google Shape;337;p2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1.3 What is Git</a:t>
              </a:r>
              <a:endParaRPr b="1" sz="2400">
                <a:solidFill>
                  <a:srgbClr val="000000"/>
                </a:solidFill>
                <a:latin typeface="Calibri"/>
                <a:ea typeface="Calibri"/>
                <a:cs typeface="Calibri"/>
                <a:sym typeface="Calibri"/>
              </a:endParaRPr>
            </a:p>
          </p:txBody>
        </p:sp>
        <p:grpSp>
          <p:nvGrpSpPr>
            <p:cNvPr id="338" name="Google Shape;338;p20"/>
            <p:cNvGrpSpPr/>
            <p:nvPr/>
          </p:nvGrpSpPr>
          <p:grpSpPr>
            <a:xfrm>
              <a:off x="789624" y="1295400"/>
              <a:ext cx="353376" cy="272472"/>
              <a:chOff x="1110" y="2656"/>
              <a:chExt cx="1549" cy="1351"/>
            </a:xfrm>
          </p:grpSpPr>
          <p:sp>
            <p:nvSpPr>
              <p:cNvPr id="339" name="Google Shape;339;p2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40" name="Google Shape;340;p2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41" name="Google Shape;341;p2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342" name="Google Shape;342;p20"/>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1" i="0" lang="en-US" sz="2200" u="none" cap="none" strike="noStrike">
                <a:solidFill>
                  <a:srgbClr val="C00000"/>
                </a:solidFill>
                <a:latin typeface="Calibri"/>
                <a:ea typeface="Calibri"/>
                <a:cs typeface="Calibri"/>
                <a:sym typeface="Calibri"/>
              </a:rPr>
              <a:t>Tiến trình công việc (workflow) cơ bản của Git</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Thay đổi các tập tin trong thư mục làm việc</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Chọn những tập tin bạn muốn commit trong lần commit tiếp theo. Đưa những tập tin này vào staging area – $ git add</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Thực hiện commit để đưa những tập tin đang ở staging area vào cơ sở dữ liệu của Git. Những tập tin đã được lưu trữ vào thư mục Git – git commit</a:t>
            </a:r>
            <a:endParaRPr/>
          </a:p>
        </p:txBody>
      </p:sp>
      <p:pic>
        <p:nvPicPr>
          <p:cNvPr id="343" name="Google Shape;343;p20"/>
          <p:cNvPicPr preferRelativeResize="0"/>
          <p:nvPr/>
        </p:nvPicPr>
        <p:blipFill rotWithShape="1">
          <a:blip r:embed="rId3">
            <a:alphaModFix/>
          </a:blip>
          <a:srcRect b="0" l="0" r="0" t="0"/>
          <a:stretch/>
        </p:blipFill>
        <p:spPr>
          <a:xfrm>
            <a:off x="1143000" y="3200400"/>
            <a:ext cx="8229600" cy="31215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pSp>
        <p:nvGrpSpPr>
          <p:cNvPr id="349" name="Google Shape;349;p21"/>
          <p:cNvGrpSpPr/>
          <p:nvPr/>
        </p:nvGrpSpPr>
        <p:grpSpPr>
          <a:xfrm>
            <a:off x="228600" y="228600"/>
            <a:ext cx="5867400" cy="381000"/>
            <a:chOff x="789624" y="1191463"/>
            <a:chExt cx="4620576" cy="508000"/>
          </a:xfrm>
        </p:grpSpPr>
        <p:sp>
          <p:nvSpPr>
            <p:cNvPr id="350" name="Google Shape;350;p2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1.4 Installing Git</a:t>
              </a:r>
              <a:endParaRPr b="1" sz="2400">
                <a:solidFill>
                  <a:srgbClr val="000000"/>
                </a:solidFill>
                <a:latin typeface="Calibri"/>
                <a:ea typeface="Calibri"/>
                <a:cs typeface="Calibri"/>
                <a:sym typeface="Calibri"/>
              </a:endParaRPr>
            </a:p>
          </p:txBody>
        </p:sp>
        <p:grpSp>
          <p:nvGrpSpPr>
            <p:cNvPr id="351" name="Google Shape;351;p21"/>
            <p:cNvGrpSpPr/>
            <p:nvPr/>
          </p:nvGrpSpPr>
          <p:grpSpPr>
            <a:xfrm>
              <a:off x="789624" y="1295400"/>
              <a:ext cx="353376" cy="272472"/>
              <a:chOff x="1110" y="2656"/>
              <a:chExt cx="1549" cy="1351"/>
            </a:xfrm>
          </p:grpSpPr>
          <p:sp>
            <p:nvSpPr>
              <p:cNvPr id="352" name="Google Shape;352;p2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53" name="Google Shape;353;p2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54" name="Google Shape;354;p2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355" name="Google Shape;355;p21"/>
          <p:cNvSpPr txBox="1"/>
          <p:nvPr/>
        </p:nvSpPr>
        <p:spPr>
          <a:xfrm>
            <a:off x="645755" y="856707"/>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2160"/>
              <a:buFont typeface="Noto Sans Symbols"/>
              <a:buChar char="▪"/>
            </a:pPr>
            <a:r>
              <a:rPr b="0" i="0" lang="en-US" sz="2400" u="sng" cap="none" strike="noStrike">
                <a:solidFill>
                  <a:schemeClr val="dk1"/>
                </a:solidFill>
                <a:latin typeface="Quattrocento Sans"/>
                <a:ea typeface="Quattrocento Sans"/>
                <a:cs typeface="Quattrocento Sans"/>
                <a:sym typeface="Quattrocento Sans"/>
                <a:hlinkClick r:id="rId3">
                  <a:extLst>
                    <a:ext uri="{A12FA001-AC4F-418D-AE19-62706E023703}">
                      <ahyp:hlinkClr val="tx"/>
                    </a:ext>
                  </a:extLst>
                </a:hlinkClick>
              </a:rPr>
              <a:t>https://git-scm.com/download</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p22"/>
          <p:cNvGrpSpPr/>
          <p:nvPr/>
        </p:nvGrpSpPr>
        <p:grpSpPr>
          <a:xfrm>
            <a:off x="228600" y="228600"/>
            <a:ext cx="5867400" cy="381000"/>
            <a:chOff x="789624" y="1191463"/>
            <a:chExt cx="4620576" cy="508000"/>
          </a:xfrm>
        </p:grpSpPr>
        <p:sp>
          <p:nvSpPr>
            <p:cNvPr id="362" name="Google Shape;362;p2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1.5 First-Time Git Setup</a:t>
              </a:r>
              <a:endParaRPr b="1" sz="2400">
                <a:solidFill>
                  <a:srgbClr val="000000"/>
                </a:solidFill>
                <a:latin typeface="Calibri"/>
                <a:ea typeface="Calibri"/>
                <a:cs typeface="Calibri"/>
                <a:sym typeface="Calibri"/>
              </a:endParaRPr>
            </a:p>
          </p:txBody>
        </p:sp>
        <p:grpSp>
          <p:nvGrpSpPr>
            <p:cNvPr id="363" name="Google Shape;363;p22"/>
            <p:cNvGrpSpPr/>
            <p:nvPr/>
          </p:nvGrpSpPr>
          <p:grpSpPr>
            <a:xfrm>
              <a:off x="789624" y="1295400"/>
              <a:ext cx="353376" cy="272472"/>
              <a:chOff x="1110" y="2656"/>
              <a:chExt cx="1549" cy="1351"/>
            </a:xfrm>
          </p:grpSpPr>
          <p:sp>
            <p:nvSpPr>
              <p:cNvPr id="364" name="Google Shape;364;p2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65" name="Google Shape;365;p2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66" name="Google Shape;366;p2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367" name="Google Shape;367;p22"/>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Sau khi đã hoàn thành cài đặt Git. Chúng ta có thể tùy biến một số lựa chọn cho môi trường Git trên máy cá nhân</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Các biến cấu hình được lưu trữ ở ba vị trí sau:</a:t>
            </a:r>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/etc/gitconfig: Chứa giá trị cho tất cả người dùng và kho chứa – repository. Nếu bạn sử dụng –system khi chạy git config. Thao tác đọc và ghi sẽ được thực hiện trên tệp tin này</a:t>
            </a:r>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~/.gitconfig: Riêng biệt cho tài khoản của bạn. Bạn có thể chỉ định Git đọc và ghi trên tệp tin này bằng –global</a:t>
            </a:r>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.git/config: Chỉ áp dụng riêng cho mỗi kho chứa – repository. Mỗi cấp sẽ ghi đè các cấp trước đó với /etc/gitconfig và .gitconfig</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Thông tin trên windows</a:t>
            </a:r>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Thư mục /etc/gitconfig: C:\Program Files\Git\mingw64\etc\.gitconfig</a:t>
            </a:r>
            <a:endParaRPr b="0" i="0" sz="1800" u="none" cap="none" strike="noStrike">
              <a:solidFill>
                <a:schemeClr val="dk1"/>
              </a:solidFill>
              <a:latin typeface="Calibri"/>
              <a:ea typeface="Calibri"/>
              <a:cs typeface="Calibri"/>
              <a:sym typeface="Calibri"/>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Thư mục .gitconfig: C:\Users\@User\.gitconfig</a:t>
            </a:r>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Thư mục .git/config: $ git init - $ ls –a</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Tập lệnh</a:t>
            </a:r>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 git config --list</a:t>
            </a:r>
            <a:endParaRPr/>
          </a:p>
          <a:p>
            <a:pPr indent="-338138" lvl="2" marL="747713" marR="0" rtl="0" algn="l">
              <a:spcBef>
                <a:spcPts val="360"/>
              </a:spcBef>
              <a:spcAft>
                <a:spcPts val="0"/>
              </a:spcAft>
              <a:buClr>
                <a:srgbClr val="002060"/>
              </a:buClr>
              <a:buSzPts val="1620"/>
              <a:buFont typeface="Calibri"/>
              <a:buChar char="•"/>
            </a:pPr>
            <a:r>
              <a:rPr b="1" i="0" lang="en-US" sz="1800" u="none" cap="none" strike="noStrike">
                <a:solidFill>
                  <a:srgbClr val="FF0000"/>
                </a:solidFill>
                <a:latin typeface="Calibri"/>
                <a:ea typeface="Calibri"/>
                <a:cs typeface="Calibri"/>
                <a:sym typeface="Calibri"/>
              </a:rPr>
              <a:t>$ git config --global –edit</a:t>
            </a:r>
            <a:endParaRPr b="1" i="0" sz="1800" u="none" cap="none" strike="noStrike">
              <a:solidFill>
                <a:srgbClr val="FF0000"/>
              </a:solidFill>
              <a:latin typeface="Calibri"/>
              <a:ea typeface="Calibri"/>
              <a:cs typeface="Calibri"/>
              <a:sym typeface="Calibri"/>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 git config --system -edit</a:t>
            </a:r>
            <a:endParaRPr b="0" i="0" sz="1800" u="none" cap="none" strike="noStrike">
              <a:solidFill>
                <a:schemeClr val="dk1"/>
              </a:solidFill>
              <a:latin typeface="Calibri"/>
              <a:ea typeface="Calibri"/>
              <a:cs typeface="Calibri"/>
              <a:sym typeface="Calibri"/>
            </a:endParaRPr>
          </a:p>
          <a:p>
            <a:pPr indent="-338138" lvl="2" marL="747713" marR="0" rtl="0" algn="l">
              <a:spcBef>
                <a:spcPts val="360"/>
              </a:spcBef>
              <a:spcAft>
                <a:spcPts val="0"/>
              </a:spcAft>
              <a:buClr>
                <a:srgbClr val="002060"/>
              </a:buClr>
              <a:buSzPts val="1620"/>
              <a:buFont typeface="Calibri"/>
              <a:buChar char="•"/>
            </a:pPr>
            <a:r>
              <a:rPr b="0" i="0" lang="en-US" sz="1800" u="none" cap="none" strike="noStrike">
                <a:solidFill>
                  <a:schemeClr val="dk1"/>
                </a:solidFill>
                <a:latin typeface="Calibri"/>
                <a:ea typeface="Calibri"/>
                <a:cs typeface="Calibri"/>
                <a:sym typeface="Calibri"/>
              </a:rPr>
              <a:t>$ git config --local -edit</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Thay đổi cấu hình: git config --[option] user.name  ''your_name''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p23"/>
          <p:cNvGrpSpPr/>
          <p:nvPr/>
        </p:nvGrpSpPr>
        <p:grpSpPr>
          <a:xfrm>
            <a:off x="228600" y="228600"/>
            <a:ext cx="5867400" cy="381000"/>
            <a:chOff x="789624" y="1191463"/>
            <a:chExt cx="4620576" cy="508000"/>
          </a:xfrm>
        </p:grpSpPr>
        <p:sp>
          <p:nvSpPr>
            <p:cNvPr id="374" name="Google Shape;374;p2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1.5 First-Time Git Setup</a:t>
              </a:r>
              <a:endParaRPr b="1" sz="2400">
                <a:solidFill>
                  <a:srgbClr val="000000"/>
                </a:solidFill>
                <a:latin typeface="Calibri"/>
                <a:ea typeface="Calibri"/>
                <a:cs typeface="Calibri"/>
                <a:sym typeface="Calibri"/>
              </a:endParaRPr>
            </a:p>
          </p:txBody>
        </p:sp>
        <p:grpSp>
          <p:nvGrpSpPr>
            <p:cNvPr id="375" name="Google Shape;375;p23"/>
            <p:cNvGrpSpPr/>
            <p:nvPr/>
          </p:nvGrpSpPr>
          <p:grpSpPr>
            <a:xfrm>
              <a:off x="789624" y="1295400"/>
              <a:ext cx="353376" cy="272472"/>
              <a:chOff x="1110" y="2656"/>
              <a:chExt cx="1549" cy="1351"/>
            </a:xfrm>
          </p:grpSpPr>
          <p:sp>
            <p:nvSpPr>
              <p:cNvPr id="376" name="Google Shape;376;p2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77" name="Google Shape;377;p2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78" name="Google Shape;378;p2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379" name="Google Shape;379;p23"/>
          <p:cNvSpPr txBox="1"/>
          <p:nvPr/>
        </p:nvSpPr>
        <p:spPr>
          <a:xfrm>
            <a:off x="645755" y="856707"/>
            <a:ext cx="11353800" cy="6001293"/>
          </a:xfrm>
          <a:prstGeom prst="rect">
            <a:avLst/>
          </a:prstGeom>
          <a:noFill/>
          <a:ln>
            <a:noFill/>
          </a:ln>
        </p:spPr>
        <p:txBody>
          <a:bodyPr anchorCtr="0" anchor="t" bIns="45700" lIns="91425" spcFirstLastPara="1" rIns="91425" wrap="square" tIns="45700">
            <a:noAutofit/>
          </a:bodyPr>
          <a:lstStyle/>
          <a:p>
            <a:pPr indent="-212408" lvl="1" marL="347663" marR="0" rtl="0" algn="just">
              <a:spcBef>
                <a:spcPts val="0"/>
              </a:spcBef>
              <a:spcAft>
                <a:spcPts val="0"/>
              </a:spcAft>
              <a:buClr>
                <a:srgbClr val="002060"/>
              </a:buClr>
              <a:buSzPts val="1980"/>
              <a:buFont typeface="Noto Sans Symbols"/>
              <a:buNone/>
            </a:pPr>
            <a:r>
              <a:t/>
            </a:r>
            <a:endParaRPr b="0" i="0" sz="2200" u="none" cap="none" strike="noStrike">
              <a:solidFill>
                <a:schemeClr val="dk1"/>
              </a:solidFill>
              <a:latin typeface="Calibri"/>
              <a:ea typeface="Calibri"/>
              <a:cs typeface="Calibri"/>
              <a:sym typeface="Calibri"/>
            </a:endParaRPr>
          </a:p>
        </p:txBody>
      </p:sp>
      <p:pic>
        <p:nvPicPr>
          <p:cNvPr id="380" name="Google Shape;380;p23"/>
          <p:cNvPicPr preferRelativeResize="0"/>
          <p:nvPr/>
        </p:nvPicPr>
        <p:blipFill rotWithShape="1">
          <a:blip r:embed="rId3">
            <a:alphaModFix/>
          </a:blip>
          <a:srcRect b="0" l="0" r="0" t="0"/>
          <a:stretch/>
        </p:blipFill>
        <p:spPr>
          <a:xfrm>
            <a:off x="450213" y="856706"/>
            <a:ext cx="11436987" cy="51630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grpSp>
        <p:nvGrpSpPr>
          <p:cNvPr id="386" name="Google Shape;386;p24"/>
          <p:cNvGrpSpPr/>
          <p:nvPr/>
        </p:nvGrpSpPr>
        <p:grpSpPr>
          <a:xfrm>
            <a:off x="228600" y="228600"/>
            <a:ext cx="5867400" cy="381000"/>
            <a:chOff x="789624" y="1191463"/>
            <a:chExt cx="4620576" cy="508000"/>
          </a:xfrm>
        </p:grpSpPr>
        <p:sp>
          <p:nvSpPr>
            <p:cNvPr id="387" name="Google Shape;387;p2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1.6 Getting Help</a:t>
              </a:r>
              <a:endParaRPr b="1" sz="2400">
                <a:solidFill>
                  <a:srgbClr val="000000"/>
                </a:solidFill>
                <a:latin typeface="Calibri"/>
                <a:ea typeface="Calibri"/>
                <a:cs typeface="Calibri"/>
                <a:sym typeface="Calibri"/>
              </a:endParaRPr>
            </a:p>
          </p:txBody>
        </p:sp>
        <p:grpSp>
          <p:nvGrpSpPr>
            <p:cNvPr id="388" name="Google Shape;388;p24"/>
            <p:cNvGrpSpPr/>
            <p:nvPr/>
          </p:nvGrpSpPr>
          <p:grpSpPr>
            <a:xfrm>
              <a:off x="789624" y="1295400"/>
              <a:ext cx="353376" cy="272472"/>
              <a:chOff x="1110" y="2656"/>
              <a:chExt cx="1549" cy="1351"/>
            </a:xfrm>
          </p:grpSpPr>
          <p:sp>
            <p:nvSpPr>
              <p:cNvPr id="389" name="Google Shape;389;p2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90" name="Google Shape;390;p2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391" name="Google Shape;391;p2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392" name="Google Shape;392;p24"/>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212408" lvl="1" marL="347663" marR="0" rtl="0" algn="l">
              <a:spcBef>
                <a:spcPts val="0"/>
              </a:spcBef>
              <a:spcAft>
                <a:spcPts val="0"/>
              </a:spcAft>
              <a:buClr>
                <a:srgbClr val="002060"/>
              </a:buClr>
              <a:buSzPts val="1980"/>
              <a:buFont typeface="Noto Sans Symbols"/>
              <a:buNone/>
            </a:pPr>
            <a:r>
              <a:t/>
            </a:r>
            <a:endParaRPr b="0" i="0" sz="2200" u="none" cap="none" strike="noStrike">
              <a:solidFill>
                <a:schemeClr val="dk1"/>
              </a:solidFill>
              <a:latin typeface="Calibri"/>
              <a:ea typeface="Calibri"/>
              <a:cs typeface="Calibri"/>
              <a:sym typeface="Calibri"/>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 git help [-a|-g]</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 git --version</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 git help config</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 git help add</a:t>
            </a:r>
            <a:endParaRPr/>
          </a:p>
          <a:p>
            <a:pPr indent="-212408" lvl="1" marL="347663" marR="0" rtl="0" algn="l">
              <a:spcBef>
                <a:spcPts val="440"/>
              </a:spcBef>
              <a:spcAft>
                <a:spcPts val="0"/>
              </a:spcAft>
              <a:buClr>
                <a:srgbClr val="002060"/>
              </a:buClr>
              <a:buSzPts val="1980"/>
              <a:buFont typeface="Noto Sans Symbols"/>
              <a:buNone/>
            </a:pPr>
            <a:r>
              <a:t/>
            </a:r>
            <a:endParaRPr b="0" i="0" sz="2200" u="none" cap="none" strike="noStrike">
              <a:solidFill>
                <a:schemeClr val="dk1"/>
              </a:solidFill>
              <a:latin typeface="Calibri"/>
              <a:ea typeface="Calibri"/>
              <a:cs typeface="Calibri"/>
              <a:sym typeface="Calibri"/>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Thư mục</a:t>
            </a:r>
            <a:endParaRPr/>
          </a:p>
          <a:p>
            <a:pPr indent="-338138" lvl="1" marL="347663" marR="0" rtl="0" algn="l">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C:\Program Files\Git\mingw64\share\doc\git-doc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pSp>
        <p:nvGrpSpPr>
          <p:cNvPr id="398" name="Google Shape;398;p25"/>
          <p:cNvGrpSpPr/>
          <p:nvPr/>
        </p:nvGrpSpPr>
        <p:grpSpPr>
          <a:xfrm>
            <a:off x="228600" y="228600"/>
            <a:ext cx="5867400" cy="381000"/>
            <a:chOff x="789624" y="1191463"/>
            <a:chExt cx="4620576" cy="508000"/>
          </a:xfrm>
        </p:grpSpPr>
        <p:sp>
          <p:nvSpPr>
            <p:cNvPr id="399" name="Google Shape;399;p2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2.1 Getting a Git Repository</a:t>
              </a:r>
              <a:endParaRPr b="1" sz="2400">
                <a:solidFill>
                  <a:srgbClr val="000000"/>
                </a:solidFill>
                <a:latin typeface="Calibri"/>
                <a:ea typeface="Calibri"/>
                <a:cs typeface="Calibri"/>
                <a:sym typeface="Calibri"/>
              </a:endParaRPr>
            </a:p>
          </p:txBody>
        </p:sp>
        <p:grpSp>
          <p:nvGrpSpPr>
            <p:cNvPr id="400" name="Google Shape;400;p25"/>
            <p:cNvGrpSpPr/>
            <p:nvPr/>
          </p:nvGrpSpPr>
          <p:grpSpPr>
            <a:xfrm>
              <a:off x="789624" y="1295400"/>
              <a:ext cx="353376" cy="272472"/>
              <a:chOff x="1110" y="2656"/>
              <a:chExt cx="1549" cy="1351"/>
            </a:xfrm>
          </p:grpSpPr>
          <p:sp>
            <p:nvSpPr>
              <p:cNvPr id="401" name="Google Shape;401;p2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02" name="Google Shape;402;p2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03" name="Google Shape;403;p2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404" name="Google Shape;404;p25"/>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Getting a Git Repository – Tạo một kho chứa Git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Tạo một dự án sử dụng Git dựa theo 3 phương pháp chính</a:t>
            </a:r>
            <a:endParaRPr/>
          </a:p>
          <a:p>
            <a:pPr indent="-338138" lvl="2" marL="747713" marR="0" rtl="0" algn="l">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Tạo mới một dự án từ đầu và sử dụng Git</a:t>
            </a:r>
            <a:endParaRPr/>
          </a:p>
          <a:p>
            <a:pPr indent="-338138" lvl="2" marL="747713" marR="0" rtl="0" algn="l">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Sử dụng một dự án, thư mục đã có sẵn rồi import vào Git để quản lý</a:t>
            </a:r>
            <a:endParaRPr/>
          </a:p>
          <a:p>
            <a:pPr indent="-338138" lvl="2" marL="747713" marR="0" rtl="0" algn="l">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Tạo bản sao một kho chứa Git đang hoạt động trên một máy chủ khác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pSp>
        <p:nvGrpSpPr>
          <p:cNvPr id="410" name="Google Shape;410;p26"/>
          <p:cNvGrpSpPr/>
          <p:nvPr/>
        </p:nvGrpSpPr>
        <p:grpSpPr>
          <a:xfrm>
            <a:off x="228600" y="228600"/>
            <a:ext cx="5867400" cy="381000"/>
            <a:chOff x="789624" y="1191463"/>
            <a:chExt cx="4620576" cy="508000"/>
          </a:xfrm>
        </p:grpSpPr>
        <p:sp>
          <p:nvSpPr>
            <p:cNvPr id="411" name="Google Shape;411;p2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2.1 Getting a Git Repository</a:t>
              </a:r>
              <a:endParaRPr b="1" sz="2400">
                <a:solidFill>
                  <a:srgbClr val="000000"/>
                </a:solidFill>
                <a:latin typeface="Calibri"/>
                <a:ea typeface="Calibri"/>
                <a:cs typeface="Calibri"/>
                <a:sym typeface="Calibri"/>
              </a:endParaRPr>
            </a:p>
          </p:txBody>
        </p:sp>
        <p:grpSp>
          <p:nvGrpSpPr>
            <p:cNvPr id="412" name="Google Shape;412;p26"/>
            <p:cNvGrpSpPr/>
            <p:nvPr/>
          </p:nvGrpSpPr>
          <p:grpSpPr>
            <a:xfrm>
              <a:off x="789624" y="1295400"/>
              <a:ext cx="353376" cy="272472"/>
              <a:chOff x="1110" y="2656"/>
              <a:chExt cx="1549" cy="1351"/>
            </a:xfrm>
          </p:grpSpPr>
          <p:sp>
            <p:nvSpPr>
              <p:cNvPr id="413" name="Google Shape;413;p2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14" name="Google Shape;414;p2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15" name="Google Shape;415;p2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416" name="Google Shape;416;p26"/>
          <p:cNvSpPr txBox="1"/>
          <p:nvPr/>
        </p:nvSpPr>
        <p:spPr>
          <a:xfrm>
            <a:off x="762000" y="609600"/>
            <a:ext cx="114300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340"/>
              <a:buFont typeface="Noto Sans Symbols"/>
              <a:buChar char="▪"/>
            </a:pPr>
            <a:r>
              <a:rPr b="1" i="0" lang="en-US" sz="2600" u="none" cap="none" strike="noStrike">
                <a:solidFill>
                  <a:srgbClr val="C00000"/>
                </a:solidFill>
                <a:latin typeface="Calibri"/>
                <a:ea typeface="Calibri"/>
                <a:cs typeface="Calibri"/>
                <a:sym typeface="Calibri"/>
              </a:rPr>
              <a:t>Cách 1: Khởi tạo một kho chứa – repository từ thư mục có sẵn</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 git init</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.git: Chứa tất cả các tập tin cần thiết cho một kho chứa – repository: </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Đến thời điểm hiện tại, vẫn chưa có gì trong dự án hiện tại được theo dõi bởi Git</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Nếu muốn kiểm soát phiên bản cho các tập tin có sẵn của dự án. Bạn phải</a:t>
            </a:r>
            <a:endParaRPr/>
          </a:p>
          <a:p>
            <a:pPr indent="-338138" lvl="2" marL="747713" marR="0" rtl="0" algn="l">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Di chuyển các tập tin vào staging area   - $ git add .</a:t>
            </a:r>
            <a:endParaRPr/>
          </a:p>
          <a:p>
            <a:pPr indent="-338138" lvl="2" marL="747713" marR="0" rtl="0" algn="l">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Di chuyển các tập tin vào git repository - $ git comit –m “Khởi tạo dự án-Phiên bản đầu tiên”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grpSp>
        <p:nvGrpSpPr>
          <p:cNvPr id="422" name="Google Shape;422;p27"/>
          <p:cNvGrpSpPr/>
          <p:nvPr/>
        </p:nvGrpSpPr>
        <p:grpSpPr>
          <a:xfrm>
            <a:off x="228600" y="228600"/>
            <a:ext cx="5867400" cy="381000"/>
            <a:chOff x="789624" y="1191463"/>
            <a:chExt cx="4620576" cy="508000"/>
          </a:xfrm>
        </p:grpSpPr>
        <p:sp>
          <p:nvSpPr>
            <p:cNvPr id="423" name="Google Shape;423;p2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2.1 Getting a Git Repository</a:t>
              </a:r>
              <a:endParaRPr b="1" sz="2400">
                <a:solidFill>
                  <a:srgbClr val="000000"/>
                </a:solidFill>
                <a:latin typeface="Calibri"/>
                <a:ea typeface="Calibri"/>
                <a:cs typeface="Calibri"/>
                <a:sym typeface="Calibri"/>
              </a:endParaRPr>
            </a:p>
          </p:txBody>
        </p:sp>
        <p:grpSp>
          <p:nvGrpSpPr>
            <p:cNvPr id="424" name="Google Shape;424;p27"/>
            <p:cNvGrpSpPr/>
            <p:nvPr/>
          </p:nvGrpSpPr>
          <p:grpSpPr>
            <a:xfrm>
              <a:off x="789624" y="1295400"/>
              <a:ext cx="353376" cy="272472"/>
              <a:chOff x="1110" y="2656"/>
              <a:chExt cx="1549" cy="1351"/>
            </a:xfrm>
          </p:grpSpPr>
          <p:sp>
            <p:nvSpPr>
              <p:cNvPr id="425" name="Google Shape;425;p2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26" name="Google Shape;426;p2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27" name="Google Shape;427;p2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428" name="Google Shape;428;p27"/>
          <p:cNvSpPr txBox="1"/>
          <p:nvPr/>
        </p:nvSpPr>
        <p:spPr>
          <a:xfrm>
            <a:off x="762000" y="609600"/>
            <a:ext cx="114300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340"/>
              <a:buFont typeface="Noto Sans Symbols"/>
              <a:buChar char="▪"/>
            </a:pPr>
            <a:r>
              <a:rPr b="1" i="0" lang="en-US" sz="2600" u="none" cap="none" strike="noStrike">
                <a:solidFill>
                  <a:srgbClr val="C00000"/>
                </a:solidFill>
                <a:latin typeface="Calibri"/>
                <a:ea typeface="Calibri"/>
                <a:cs typeface="Calibri"/>
                <a:sym typeface="Calibri"/>
              </a:rPr>
              <a:t>Cách 2: Sao chép (clone-tạo bản sao) từ một kho chứa đã tồn tại</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Nếu bạn muốn có một bản sao của một kho chứa Git có sẵn: $ git clone [url]</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Nếu như bạn đã quen thuộc với các hệ thống VCS khác như là Subversion, bạn sẽ nhận ra câu lệnh tạo bản sao là </a:t>
            </a:r>
            <a:r>
              <a:rPr b="0" i="0" lang="en-US" sz="2600" u="none" cap="none" strike="noStrike">
                <a:solidFill>
                  <a:srgbClr val="FF0000"/>
                </a:solidFill>
                <a:latin typeface="Calibri"/>
                <a:ea typeface="Calibri"/>
                <a:cs typeface="Calibri"/>
                <a:sym typeface="Calibri"/>
              </a:rPr>
              <a:t>$ git clone </a:t>
            </a:r>
            <a:r>
              <a:rPr b="0" i="0" lang="en-US" sz="2600" u="none" cap="none" strike="noStrike">
                <a:solidFill>
                  <a:schemeClr val="dk1"/>
                </a:solidFill>
                <a:latin typeface="Calibri"/>
                <a:ea typeface="Calibri"/>
                <a:cs typeface="Calibri"/>
                <a:sym typeface="Calibri"/>
              </a:rPr>
              <a:t>chứ không phải </a:t>
            </a:r>
            <a:r>
              <a:rPr b="0" i="0" lang="en-US" sz="2600" u="none" cap="none" strike="noStrike">
                <a:solidFill>
                  <a:srgbClr val="FF0000"/>
                </a:solidFill>
                <a:latin typeface="Calibri"/>
                <a:ea typeface="Calibri"/>
                <a:cs typeface="Calibri"/>
                <a:sym typeface="Calibri"/>
              </a:rPr>
              <a:t>$ git checkout</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 git clone: Tạo một bản sao gần như tất cả các dữ liệu mà máy chủ đang có và lịch sử nội dung của mỗi tập tin</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Tập lệnh</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 git clone </a:t>
            </a:r>
            <a:r>
              <a:rPr b="0" i="0" lang="en-US" sz="2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https://github.com/vinabkteam/resolution_2019</a:t>
            </a:r>
            <a:endParaRPr b="0" i="0" sz="2600" u="none" cap="none" strike="noStrike">
              <a:solidFill>
                <a:schemeClr val="dk1"/>
              </a:solidFill>
              <a:latin typeface="Calibri"/>
              <a:ea typeface="Calibri"/>
              <a:cs typeface="Calibri"/>
              <a:sym typeface="Calibri"/>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Một thư mục mới có tên resolution_2019 sẽ được tạo kèm theo thư mục .git và bản sao mới nhất của tất cả dữ liệu trong kho chứa, và đã sẵn sàng cho bạn làm việc và sử dụng</a:t>
            </a:r>
            <a:endParaRPr/>
          </a:p>
          <a:p>
            <a:pPr indent="-338138" lvl="1" marL="347663" marR="0" rtl="0" algn="l">
              <a:spcBef>
                <a:spcPts val="520"/>
              </a:spcBef>
              <a:spcAft>
                <a:spcPts val="0"/>
              </a:spcAft>
              <a:buClr>
                <a:srgbClr val="002060"/>
              </a:buClr>
              <a:buSzPts val="2340"/>
              <a:buFont typeface="Noto Sans Symbols"/>
              <a:buChar char="▪"/>
            </a:pPr>
            <a:r>
              <a:rPr b="0" i="0" lang="en-US" sz="2600" u="none" cap="none" strike="noStrike">
                <a:solidFill>
                  <a:schemeClr val="dk1"/>
                </a:solidFill>
                <a:latin typeface="Calibri"/>
                <a:ea typeface="Calibri"/>
                <a:cs typeface="Calibri"/>
                <a:sym typeface="Calibri"/>
              </a:rPr>
              <a:t>Nếu bạn muốn tạo một bản sao của resolution_2019 nhưng muốn chỉ định tên thư mục khác: $ git clone </a:t>
            </a:r>
            <a:r>
              <a:rPr b="0" i="0" lang="en-US" sz="2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https://github.com/vinabkteam/resolution_2019</a:t>
            </a:r>
            <a:r>
              <a:rPr b="0" i="0" lang="en-US" sz="2600" u="none" cap="none" strike="noStrike">
                <a:solidFill>
                  <a:schemeClr val="dk1"/>
                </a:solidFill>
                <a:latin typeface="Calibri"/>
                <a:ea typeface="Calibri"/>
                <a:cs typeface="Calibri"/>
                <a:sym typeface="Calibri"/>
              </a:rPr>
              <a:t> reso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pSp>
        <p:nvGrpSpPr>
          <p:cNvPr id="434" name="Google Shape;434;p28"/>
          <p:cNvGrpSpPr/>
          <p:nvPr/>
        </p:nvGrpSpPr>
        <p:grpSpPr>
          <a:xfrm>
            <a:off x="228600" y="228600"/>
            <a:ext cx="5867400" cy="381000"/>
            <a:chOff x="789624" y="1191463"/>
            <a:chExt cx="4620576" cy="508000"/>
          </a:xfrm>
        </p:grpSpPr>
        <p:sp>
          <p:nvSpPr>
            <p:cNvPr id="435" name="Google Shape;435;p2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436" name="Google Shape;436;p28"/>
            <p:cNvGrpSpPr/>
            <p:nvPr/>
          </p:nvGrpSpPr>
          <p:grpSpPr>
            <a:xfrm>
              <a:off x="789624" y="1295400"/>
              <a:ext cx="353376" cy="272472"/>
              <a:chOff x="1110" y="2656"/>
              <a:chExt cx="1549" cy="1351"/>
            </a:xfrm>
          </p:grpSpPr>
          <p:sp>
            <p:nvSpPr>
              <p:cNvPr id="437" name="Google Shape;437;p2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38" name="Google Shape;438;p2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39" name="Google Shape;439;p2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440" name="Google Shape;440;p2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Recording changes to the repo – Ghi lại những thay đổi vào kho chứa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Bây giờ bạn đã có một kho chứa Git thật sự và một bản sao dữ liệu của dự án làm việc</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Bạn cần thực hiện một số thay đổi và commit snapshots của chúng vào kho chứa mỗi lần dự án đạt đến một trạng thái nào đó mà bạn muốn ghi lại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Mỗi tập tin trong thư mục làm việc có thể ở 1 trong 2 trạng thái: Tracked &amp; Untracked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Tracked: Là các tập tin đã từng được commit, đã có mặt trong ảnh (snapshot) trước chúng có thể là unmodified, modified, staged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Untracked: Là các tập tin chưa từng được commit hoặc trong index (staging area)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pSp>
        <p:nvGrpSpPr>
          <p:cNvPr id="446" name="Google Shape;446;p29"/>
          <p:cNvGrpSpPr/>
          <p:nvPr/>
        </p:nvGrpSpPr>
        <p:grpSpPr>
          <a:xfrm>
            <a:off x="228600" y="228600"/>
            <a:ext cx="5867400" cy="381000"/>
            <a:chOff x="789624" y="1191463"/>
            <a:chExt cx="4620576" cy="508000"/>
          </a:xfrm>
        </p:grpSpPr>
        <p:sp>
          <p:nvSpPr>
            <p:cNvPr id="447" name="Google Shape;447;p2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448" name="Google Shape;448;p29"/>
            <p:cNvGrpSpPr/>
            <p:nvPr/>
          </p:nvGrpSpPr>
          <p:grpSpPr>
            <a:xfrm>
              <a:off x="789624" y="1295400"/>
              <a:ext cx="353376" cy="272472"/>
              <a:chOff x="1110" y="2656"/>
              <a:chExt cx="1549" cy="1351"/>
            </a:xfrm>
          </p:grpSpPr>
          <p:sp>
            <p:nvSpPr>
              <p:cNvPr id="449" name="Google Shape;449;p2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50" name="Google Shape;450;p2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51" name="Google Shape;451;p2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452" name="Google Shape;452;p29"/>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bạn $ git init – tất cả các file đang ở trạng thái untracked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bạn $ git clone – tất cả các phải ở trạng thái tracked và unmodified – chưa thay đổi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bạn tạo mới hoặc thay đổi nội dung tập tin, Git xem chúng đã được tạo mới hoặc được thay đổi. Bạn cần stage các tập tin và commit tất cả các thay đổi đã được staged (tổ chức) đó.</a:t>
            </a:r>
            <a:endParaRPr/>
          </a:p>
        </p:txBody>
      </p:sp>
      <p:pic>
        <p:nvPicPr>
          <p:cNvPr id="453" name="Google Shape;453;p29"/>
          <p:cNvPicPr preferRelativeResize="0"/>
          <p:nvPr/>
        </p:nvPicPr>
        <p:blipFill rotWithShape="1">
          <a:blip r:embed="rId3">
            <a:alphaModFix/>
          </a:blip>
          <a:srcRect b="0" l="0" r="0" t="0"/>
          <a:stretch/>
        </p:blipFill>
        <p:spPr>
          <a:xfrm>
            <a:off x="1295400" y="2743200"/>
            <a:ext cx="9448800" cy="3951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3"/>
          <p:cNvGrpSpPr/>
          <p:nvPr/>
        </p:nvGrpSpPr>
        <p:grpSpPr>
          <a:xfrm>
            <a:off x="228600" y="228600"/>
            <a:ext cx="4114800" cy="381000"/>
            <a:chOff x="789624" y="1191463"/>
            <a:chExt cx="4620576" cy="508000"/>
          </a:xfrm>
        </p:grpSpPr>
        <p:sp>
          <p:nvSpPr>
            <p:cNvPr id="103" name="Google Shape;103;p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Agenda</a:t>
              </a:r>
              <a:endParaRPr b="1" i="0" sz="2400" u="none" cap="none" strike="noStrike">
                <a:solidFill>
                  <a:srgbClr val="000000"/>
                </a:solidFill>
                <a:latin typeface="Calibri"/>
                <a:ea typeface="Calibri"/>
                <a:cs typeface="Calibri"/>
                <a:sym typeface="Calibri"/>
              </a:endParaRPr>
            </a:p>
          </p:txBody>
        </p:sp>
        <p:grpSp>
          <p:nvGrpSpPr>
            <p:cNvPr id="104" name="Google Shape;104;p3"/>
            <p:cNvGrpSpPr/>
            <p:nvPr/>
          </p:nvGrpSpPr>
          <p:grpSpPr>
            <a:xfrm>
              <a:off x="789624" y="1295400"/>
              <a:ext cx="353376" cy="272472"/>
              <a:chOff x="1110" y="2656"/>
              <a:chExt cx="1549" cy="1351"/>
            </a:xfrm>
          </p:grpSpPr>
          <p:sp>
            <p:nvSpPr>
              <p:cNvPr id="105" name="Google Shape;105;p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06" name="Google Shape;106;p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07" name="Google Shape;107;p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grpSp>
      </p:grpSp>
      <p:sp>
        <p:nvSpPr>
          <p:cNvPr id="108" name="Google Shape;108;p3"/>
          <p:cNvSpPr txBox="1"/>
          <p:nvPr/>
        </p:nvSpPr>
        <p:spPr>
          <a:xfrm>
            <a:off x="685800" y="694267"/>
            <a:ext cx="8229600" cy="6001293"/>
          </a:xfrm>
          <a:prstGeom prst="rect">
            <a:avLst/>
          </a:prstGeom>
          <a:noFill/>
          <a:ln>
            <a:noFill/>
          </a:ln>
        </p:spPr>
        <p:txBody>
          <a:bodyPr anchorCtr="0" anchor="t" bIns="45700" lIns="91425" spcFirstLastPara="1" rIns="91425" wrap="square" tIns="45700">
            <a:noAutofit/>
          </a:bodyPr>
          <a:lstStyle/>
          <a:p>
            <a:pPr indent="-347663" lvl="0" marL="347663" marR="0" rtl="0" algn="just">
              <a:spcBef>
                <a:spcPts val="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2 Git Basics</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2.1 Getting a Git Repository</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2.2 Recording Changes to the Repository</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2.3 Viewing th Commit History</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2.4 Undoing Things</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2.5 Working with Remotes</a:t>
            </a:r>
            <a:endParaRPr b="0" i="0" sz="2600" u="none" cap="none" strike="noStrike">
              <a:solidFill>
                <a:schemeClr val="dk1"/>
              </a:solidFill>
              <a:latin typeface="Calibri"/>
              <a:ea typeface="Calibri"/>
              <a:cs typeface="Calibri"/>
              <a:sym typeface="Calibri"/>
            </a:endParaRPr>
          </a:p>
          <a:p>
            <a:pPr indent="-215583" lvl="0" marL="347663" marR="0" rtl="0" algn="just">
              <a:spcBef>
                <a:spcPts val="520"/>
              </a:spcBef>
              <a:spcAft>
                <a:spcPts val="0"/>
              </a:spcAft>
              <a:buClr>
                <a:srgbClr val="002060"/>
              </a:buClr>
              <a:buSzPts val="2080"/>
              <a:buFont typeface="Noto Sans Symbols"/>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p30"/>
          <p:cNvGrpSpPr/>
          <p:nvPr/>
        </p:nvGrpSpPr>
        <p:grpSpPr>
          <a:xfrm>
            <a:off x="228600" y="228600"/>
            <a:ext cx="5867400" cy="381000"/>
            <a:chOff x="789624" y="1191463"/>
            <a:chExt cx="4620576" cy="508000"/>
          </a:xfrm>
        </p:grpSpPr>
        <p:sp>
          <p:nvSpPr>
            <p:cNvPr id="460" name="Google Shape;460;p3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461" name="Google Shape;461;p30"/>
            <p:cNvGrpSpPr/>
            <p:nvPr/>
          </p:nvGrpSpPr>
          <p:grpSpPr>
            <a:xfrm>
              <a:off x="789624" y="1295400"/>
              <a:ext cx="353376" cy="272472"/>
              <a:chOff x="1110" y="2656"/>
              <a:chExt cx="1549" cy="1351"/>
            </a:xfrm>
          </p:grpSpPr>
          <p:sp>
            <p:nvSpPr>
              <p:cNvPr id="462" name="Google Shape;462;p3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63" name="Google Shape;463;p3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64" name="Google Shape;464;p3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465" name="Google Shape;465;p30"/>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Kiểm tra trạng thái của tập tin:</a:t>
            </a:r>
            <a:r>
              <a:rPr b="0" i="0" lang="en-US" sz="2400" u="none" cap="none" strike="noStrike">
                <a:solidFill>
                  <a:schemeClr val="dk1"/>
                </a:solidFill>
                <a:latin typeface="Calibri"/>
                <a:ea typeface="Calibri"/>
                <a:cs typeface="Calibri"/>
                <a:sym typeface="Calibri"/>
              </a:rPr>
              <a:t> $ git status</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như bạn chạy lệnh này sau khi tạo bản sao xong - $ git clone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Thông tin hiển thị</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On branch master</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Nothing to commit, working directory clean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Thư mục làm việc đang sạch, không có tập tin đang theo dõi nào bị thay đổi. Và cũng không có tập tin nào chưa theo dõi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p31"/>
          <p:cNvGrpSpPr/>
          <p:nvPr/>
        </p:nvGrpSpPr>
        <p:grpSpPr>
          <a:xfrm>
            <a:off x="228600" y="228600"/>
            <a:ext cx="5867400" cy="381000"/>
            <a:chOff x="789624" y="1191463"/>
            <a:chExt cx="4620576" cy="508000"/>
          </a:xfrm>
        </p:grpSpPr>
        <p:sp>
          <p:nvSpPr>
            <p:cNvPr id="472" name="Google Shape;472;p3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473" name="Google Shape;473;p31"/>
            <p:cNvGrpSpPr/>
            <p:nvPr/>
          </p:nvGrpSpPr>
          <p:grpSpPr>
            <a:xfrm>
              <a:off x="789624" y="1295400"/>
              <a:ext cx="353376" cy="272472"/>
              <a:chOff x="1110" y="2656"/>
              <a:chExt cx="1549" cy="1351"/>
            </a:xfrm>
          </p:grpSpPr>
          <p:sp>
            <p:nvSpPr>
              <p:cNvPr id="474" name="Google Shape;474;p3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75" name="Google Shape;475;p3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76" name="Google Shape;476;p3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477" name="Google Shape;477;p31"/>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Theo dõi – Hủy theo dõi các tập tin mới – Tracking – Move to staging area (tracked)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add filename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Bỏ theo dõi tập tin mới – Untracking – Move to working directory (Unttracked)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reset HEAD &lt;file&gt; - README.md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restore –staged &lt;file&gt; - README.md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grpSp>
        <p:nvGrpSpPr>
          <p:cNvPr id="483" name="Google Shape;483;p32"/>
          <p:cNvGrpSpPr/>
          <p:nvPr/>
        </p:nvGrpSpPr>
        <p:grpSpPr>
          <a:xfrm>
            <a:off x="228600" y="228600"/>
            <a:ext cx="5867400" cy="381000"/>
            <a:chOff x="789624" y="1191463"/>
            <a:chExt cx="4620576" cy="508000"/>
          </a:xfrm>
        </p:grpSpPr>
        <p:sp>
          <p:nvSpPr>
            <p:cNvPr id="484" name="Google Shape;484;p3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485" name="Google Shape;485;p32"/>
            <p:cNvGrpSpPr/>
            <p:nvPr/>
          </p:nvGrpSpPr>
          <p:grpSpPr>
            <a:xfrm>
              <a:off x="789624" y="1295400"/>
              <a:ext cx="353376" cy="272472"/>
              <a:chOff x="1110" y="2656"/>
              <a:chExt cx="1549" cy="1351"/>
            </a:xfrm>
          </p:grpSpPr>
          <p:sp>
            <p:nvSpPr>
              <p:cNvPr id="486" name="Google Shape;486;p3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87" name="Google Shape;487;p3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88" name="Google Shape;488;p3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489" name="Google Shape;489;p32"/>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Quản lý các tập tin đã thay đổi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Thay đổi nội dung tập tin đã từng được commit – Git_Note.txt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status</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Lưu – Ghi lại nội dung đã thay đổi của Git_Note.txt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commit –m “message”</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Bỏ qua những sự thay đổi trong Git_Note.txt, trở về trạng thái ban đầu</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restore Git_Note.txt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grpSp>
        <p:nvGrpSpPr>
          <p:cNvPr id="495" name="Google Shape;495;p33"/>
          <p:cNvGrpSpPr/>
          <p:nvPr/>
        </p:nvGrpSpPr>
        <p:grpSpPr>
          <a:xfrm>
            <a:off x="228600" y="228600"/>
            <a:ext cx="5867400" cy="381000"/>
            <a:chOff x="789624" y="1191463"/>
            <a:chExt cx="4620576" cy="508000"/>
          </a:xfrm>
        </p:grpSpPr>
        <p:sp>
          <p:nvSpPr>
            <p:cNvPr id="496" name="Google Shape;496;p3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497" name="Google Shape;497;p33"/>
            <p:cNvGrpSpPr/>
            <p:nvPr/>
          </p:nvGrpSpPr>
          <p:grpSpPr>
            <a:xfrm>
              <a:off x="789624" y="1295400"/>
              <a:ext cx="353376" cy="272472"/>
              <a:chOff x="1110" y="2656"/>
              <a:chExt cx="1549" cy="1351"/>
            </a:xfrm>
          </p:grpSpPr>
          <p:sp>
            <p:nvSpPr>
              <p:cNvPr id="498" name="Google Shape;498;p3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499" name="Google Shape;499;p3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00" name="Google Shape;500;p3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01" name="Google Shape;501;p33"/>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Quản lý các tập tin đã thay đổi</a:t>
            </a:r>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Vấn đề</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Tạo mới và staging README.md $ git add README.md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Thay đổi nội dung tập tin đã từng được commit – Git_Note.txt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add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Trạng thái: Cả 2 files này sẽ có mặt trong lần commit tiếp theo</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Tiếp tục thay đổi Git_Note.txt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status</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502" name="Google Shape;502;p33"/>
          <p:cNvPicPr preferRelativeResize="0"/>
          <p:nvPr/>
        </p:nvPicPr>
        <p:blipFill rotWithShape="1">
          <a:blip r:embed="rId3">
            <a:alphaModFix/>
          </a:blip>
          <a:srcRect b="0" l="0" r="0" t="0"/>
          <a:stretch/>
        </p:blipFill>
        <p:spPr>
          <a:xfrm>
            <a:off x="1219200" y="4267200"/>
            <a:ext cx="8968532" cy="234369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grpSp>
        <p:nvGrpSpPr>
          <p:cNvPr id="508" name="Google Shape;508;p34"/>
          <p:cNvGrpSpPr/>
          <p:nvPr/>
        </p:nvGrpSpPr>
        <p:grpSpPr>
          <a:xfrm>
            <a:off x="228600" y="228600"/>
            <a:ext cx="5867400" cy="381000"/>
            <a:chOff x="789624" y="1191463"/>
            <a:chExt cx="4620576" cy="508000"/>
          </a:xfrm>
        </p:grpSpPr>
        <p:sp>
          <p:nvSpPr>
            <p:cNvPr id="509" name="Google Shape;509;p3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510" name="Google Shape;510;p34"/>
            <p:cNvGrpSpPr/>
            <p:nvPr/>
          </p:nvGrpSpPr>
          <p:grpSpPr>
            <a:xfrm>
              <a:off x="789624" y="1295400"/>
              <a:ext cx="353376" cy="272472"/>
              <a:chOff x="1110" y="2656"/>
              <a:chExt cx="1549" cy="1351"/>
            </a:xfrm>
          </p:grpSpPr>
          <p:sp>
            <p:nvSpPr>
              <p:cNvPr id="511" name="Google Shape;511;p3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12" name="Google Shape;512;p3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13" name="Google Shape;513;p3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14" name="Google Shape;514;p34"/>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200978" lvl="1" marL="347663" marR="0" rtl="0" algn="l">
              <a:spcBef>
                <a:spcPts val="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Lúc này Git_Note.txt vừa là staged và là unstaged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thực hiện commit thì sẽ commit nội dung gì trong Git_Note.txt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tổ chức các tập tin lúc người dùng chạy $ git add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bây giờ bạn commit. Phiên bản lúc bạn thực hiện $ git add Git_Note.txt sẽ được commit chứ không phải phiên bản hiện tại của Git_Note.txt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Lưu ý: Nếu như bạn chỉnh sửa tập tin sau khi $ git add, bạn phải chạy $  git add lại một lần nữa để đưa nó vào staging mới nhất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515" name="Google Shape;515;p34"/>
          <p:cNvPicPr preferRelativeResize="0"/>
          <p:nvPr/>
        </p:nvPicPr>
        <p:blipFill rotWithShape="1">
          <a:blip r:embed="rId3">
            <a:alphaModFix/>
          </a:blip>
          <a:srcRect b="0" l="0" r="0" t="0"/>
          <a:stretch/>
        </p:blipFill>
        <p:spPr>
          <a:xfrm>
            <a:off x="1295400" y="762000"/>
            <a:ext cx="8968532" cy="234369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grpSp>
        <p:nvGrpSpPr>
          <p:cNvPr id="521" name="Google Shape;521;p35"/>
          <p:cNvGrpSpPr/>
          <p:nvPr/>
        </p:nvGrpSpPr>
        <p:grpSpPr>
          <a:xfrm>
            <a:off x="228600" y="228600"/>
            <a:ext cx="5867400" cy="381000"/>
            <a:chOff x="789624" y="1191463"/>
            <a:chExt cx="4620576" cy="508000"/>
          </a:xfrm>
        </p:grpSpPr>
        <p:sp>
          <p:nvSpPr>
            <p:cNvPr id="522" name="Google Shape;522;p3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523" name="Google Shape;523;p35"/>
            <p:cNvGrpSpPr/>
            <p:nvPr/>
          </p:nvGrpSpPr>
          <p:grpSpPr>
            <a:xfrm>
              <a:off x="789624" y="1295400"/>
              <a:ext cx="353376" cy="272472"/>
              <a:chOff x="1110" y="2656"/>
              <a:chExt cx="1549" cy="1351"/>
            </a:xfrm>
          </p:grpSpPr>
          <p:sp>
            <p:nvSpPr>
              <p:cNvPr id="524" name="Google Shape;524;p3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25" name="Google Shape;525;p3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26" name="Google Shape;526;p3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27" name="Google Shape;527;p35"/>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Ignoring files - Bỏ qua các tập tin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Thường sẽ có một số loại tập tin mà bạn không mong muốn Git tự động thêm nó vào hoặc thậm chỉ là hiển thị không được theo dõi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Những tập tin này thường được ra ra tự động như các tập tin (log files) hay các tập tin sinh ra khi biên dịch chương trình (.class). Trong trường hợp này bạn có thể tạo ra một tập tin liệt kê các pattern để bỏ qua những tập tin này (ko theo dõi bởi Git) (.gitignore)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Tạo tập tin: $ touch .gitignore và một số quy tắc</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comment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chỉ định thư mục</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phủ định</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pSp>
        <p:nvGrpSpPr>
          <p:cNvPr id="533" name="Google Shape;533;p36"/>
          <p:cNvGrpSpPr/>
          <p:nvPr/>
        </p:nvGrpSpPr>
        <p:grpSpPr>
          <a:xfrm>
            <a:off x="228600" y="228600"/>
            <a:ext cx="5867400" cy="381000"/>
            <a:chOff x="789624" y="1191463"/>
            <a:chExt cx="4620576" cy="508000"/>
          </a:xfrm>
        </p:grpSpPr>
        <p:sp>
          <p:nvSpPr>
            <p:cNvPr id="534" name="Google Shape;534;p3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535" name="Google Shape;535;p36"/>
            <p:cNvGrpSpPr/>
            <p:nvPr/>
          </p:nvGrpSpPr>
          <p:grpSpPr>
            <a:xfrm>
              <a:off x="789624" y="1295400"/>
              <a:ext cx="353376" cy="272472"/>
              <a:chOff x="1110" y="2656"/>
              <a:chExt cx="1549" cy="1351"/>
            </a:xfrm>
          </p:grpSpPr>
          <p:sp>
            <p:nvSpPr>
              <p:cNvPr id="536" name="Google Shape;536;p3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37" name="Google Shape;537;p3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38" name="Google Shape;538;p3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39" name="Google Shape;539;p36"/>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Ignoring files - Bỏ qua các tập tin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Một số ví dụ về .gitignore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a comment - dòng này được bỏ qua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không theo dõi tập tin có đuôi .a </a:t>
            </a:r>
            <a:endParaRPr/>
          </a:p>
          <a:p>
            <a:pPr indent="0" lvl="1" marL="9525" marR="0" rtl="0" algn="l">
              <a:spcBef>
                <a:spcPts val="480"/>
              </a:spcBef>
              <a:spcAft>
                <a:spcPts val="0"/>
              </a:spcAft>
              <a:buClr>
                <a:srgbClr val="002060"/>
              </a:buClr>
              <a:buSzPts val="2160"/>
              <a:buFont typeface="Noto Sans Symbols"/>
              <a:buNone/>
            </a:pPr>
            <a:r>
              <a:rPr b="0" i="0" lang="en-US" sz="2400" u="none" cap="none" strike="noStrike">
                <a:solidFill>
                  <a:schemeClr val="dk1"/>
                </a:solidFill>
                <a:latin typeface="Calibri"/>
                <a:ea typeface="Calibri"/>
                <a:cs typeface="Calibri"/>
                <a:sym typeface="Calibri"/>
              </a:rPr>
              <a:t>    </a:t>
            </a:r>
            <a:r>
              <a:rPr b="1" i="0" lang="en-US" sz="2400" u="none" cap="none" strike="noStrike">
                <a:solidFill>
                  <a:srgbClr val="C00000"/>
                </a:solidFill>
                <a:latin typeface="Calibri"/>
                <a:ea typeface="Calibri"/>
                <a:cs typeface="Calibri"/>
                <a:sym typeface="Calibri"/>
              </a:rPr>
              <a:t>*.a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nhưng theo dõi tập lib.a, mặc dù bạn đang bỏ qua tất cả tập tin .a ở trên !lib.a</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chỉ bỏ qua tập TODO ở thư mục gốc, chứ không phải ở các thư mục con subdir/TODO</a:t>
            </a:r>
            <a:endParaRPr/>
          </a:p>
          <a:p>
            <a:pPr indent="0" lvl="1" marL="9525" marR="0" rtl="0" algn="l">
              <a:spcBef>
                <a:spcPts val="480"/>
              </a:spcBef>
              <a:spcAft>
                <a:spcPts val="0"/>
              </a:spcAft>
              <a:buClr>
                <a:srgbClr val="002060"/>
              </a:buClr>
              <a:buSzPts val="2160"/>
              <a:buFont typeface="Noto Sans Symbols"/>
              <a:buNone/>
            </a:pPr>
            <a:r>
              <a:rPr b="0" i="0" lang="en-US" sz="2400" u="none" cap="none" strike="noStrike">
                <a:solidFill>
                  <a:schemeClr val="dk1"/>
                </a:solidFill>
                <a:latin typeface="Calibri"/>
                <a:ea typeface="Calibri"/>
                <a:cs typeface="Calibri"/>
                <a:sym typeface="Calibri"/>
              </a:rPr>
              <a:t>    </a:t>
            </a:r>
            <a:r>
              <a:rPr b="1" i="0" lang="en-US" sz="2400" u="none" cap="none" strike="noStrike">
                <a:solidFill>
                  <a:srgbClr val="C00000"/>
                </a:solidFill>
                <a:latin typeface="Calibri"/>
                <a:ea typeface="Calibri"/>
                <a:cs typeface="Calibri"/>
                <a:sym typeface="Calibri"/>
              </a:rPr>
              <a:t>/TODO</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bỏ qua tất cả tập tin trong thư mục build/</a:t>
            </a:r>
            <a:endParaRPr/>
          </a:p>
          <a:p>
            <a:pPr indent="0" lvl="1" marL="9525" marR="0" rtl="0" algn="l">
              <a:spcBef>
                <a:spcPts val="480"/>
              </a:spcBef>
              <a:spcAft>
                <a:spcPts val="0"/>
              </a:spcAft>
              <a:buClr>
                <a:srgbClr val="002060"/>
              </a:buClr>
              <a:buSzPts val="2160"/>
              <a:buFont typeface="Noto Sans Symbols"/>
              <a:buNone/>
            </a:pPr>
            <a:r>
              <a:rPr b="0" i="0" lang="en-US" sz="2400" u="none" cap="none" strike="noStrike">
                <a:solidFill>
                  <a:schemeClr val="dk1"/>
                </a:solidFill>
                <a:latin typeface="Calibri"/>
                <a:ea typeface="Calibri"/>
                <a:cs typeface="Calibri"/>
                <a:sym typeface="Calibri"/>
              </a:rPr>
              <a:t>     </a:t>
            </a:r>
            <a:r>
              <a:rPr b="1" i="0" lang="en-US" sz="2400" u="none" cap="none" strike="noStrike">
                <a:solidFill>
                  <a:srgbClr val="C00000"/>
                </a:solidFill>
                <a:latin typeface="Calibri"/>
                <a:ea typeface="Calibri"/>
                <a:cs typeface="Calibri"/>
                <a:sym typeface="Calibri"/>
              </a:rPr>
              <a:t>build/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bỏ qua doc/notes.txt, không phải doc/server/arch.txt</a:t>
            </a:r>
            <a:endParaRPr/>
          </a:p>
          <a:p>
            <a:pPr indent="0" lvl="1" marL="9525" marR="0" rtl="0" algn="l">
              <a:spcBef>
                <a:spcPts val="480"/>
              </a:spcBef>
              <a:spcAft>
                <a:spcPts val="0"/>
              </a:spcAft>
              <a:buClr>
                <a:srgbClr val="002060"/>
              </a:buClr>
              <a:buSzPts val="2160"/>
              <a:buFont typeface="Noto Sans Symbols"/>
              <a:buNone/>
            </a:pPr>
            <a:r>
              <a:rPr b="1" i="0" lang="en-US" sz="2400" u="none" cap="none" strike="noStrike">
                <a:solidFill>
                  <a:srgbClr val="C00000"/>
                </a:solidFill>
                <a:latin typeface="Calibri"/>
                <a:ea typeface="Calibri"/>
                <a:cs typeface="Calibri"/>
                <a:sym typeface="Calibri"/>
              </a:rPr>
              <a:t>     doc/*.txt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bỏ qua tất cả tập .txt trong thư mục doc/</a:t>
            </a:r>
            <a:endParaRPr/>
          </a:p>
          <a:p>
            <a:pPr indent="0" lvl="1" marL="9525" marR="0" rtl="0" algn="l">
              <a:spcBef>
                <a:spcPts val="480"/>
              </a:spcBef>
              <a:spcAft>
                <a:spcPts val="0"/>
              </a:spcAft>
              <a:buClr>
                <a:srgbClr val="002060"/>
              </a:buClr>
              <a:buSzPts val="2160"/>
              <a:buFont typeface="Noto Sans Symbols"/>
              <a:buNone/>
            </a:pPr>
            <a:r>
              <a:rPr b="0" i="0" lang="en-US" sz="2400" u="none" cap="none" strike="noStrike">
                <a:solidFill>
                  <a:schemeClr val="dk1"/>
                </a:solidFill>
                <a:latin typeface="Calibri"/>
                <a:ea typeface="Calibri"/>
                <a:cs typeface="Calibri"/>
                <a:sym typeface="Calibri"/>
              </a:rPr>
              <a:t>     </a:t>
            </a:r>
            <a:r>
              <a:rPr b="1" i="0" lang="en-US" sz="2400" u="none" cap="none" strike="noStrike">
                <a:solidFill>
                  <a:srgbClr val="C00000"/>
                </a:solidFill>
                <a:latin typeface="Calibri"/>
                <a:ea typeface="Calibri"/>
                <a:cs typeface="Calibri"/>
                <a:sym typeface="Calibri"/>
              </a:rPr>
              <a:t>doc/**/*.txt</a:t>
            </a:r>
            <a:endParaRPr b="1" i="0" sz="2400" u="none" cap="none" strike="noStrike">
              <a:solidFill>
                <a:srgbClr val="C00000"/>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grpSp>
        <p:nvGrpSpPr>
          <p:cNvPr id="545" name="Google Shape;545;p37"/>
          <p:cNvGrpSpPr/>
          <p:nvPr/>
        </p:nvGrpSpPr>
        <p:grpSpPr>
          <a:xfrm>
            <a:off x="228600" y="228600"/>
            <a:ext cx="5867400" cy="381000"/>
            <a:chOff x="789624" y="1191463"/>
            <a:chExt cx="4620576" cy="508000"/>
          </a:xfrm>
        </p:grpSpPr>
        <p:sp>
          <p:nvSpPr>
            <p:cNvPr id="546" name="Google Shape;546;p3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547" name="Google Shape;547;p37"/>
            <p:cNvGrpSpPr/>
            <p:nvPr/>
          </p:nvGrpSpPr>
          <p:grpSpPr>
            <a:xfrm>
              <a:off x="789624" y="1295400"/>
              <a:ext cx="353376" cy="272472"/>
              <a:chOff x="1110" y="2656"/>
              <a:chExt cx="1549" cy="1351"/>
            </a:xfrm>
          </p:grpSpPr>
          <p:sp>
            <p:nvSpPr>
              <p:cNvPr id="548" name="Google Shape;548;p3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49" name="Google Shape;549;p3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50" name="Google Shape;550;p3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51" name="Google Shape;551;p37"/>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Xem các thay đổi Staged và Unstaged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diff</a:t>
            </a:r>
            <a:endParaRPr b="1" i="0" sz="2400" u="none" cap="none" strike="noStrike">
              <a:solidFill>
                <a:srgbClr val="C00000"/>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grpSp>
        <p:nvGrpSpPr>
          <p:cNvPr id="557" name="Google Shape;557;p38"/>
          <p:cNvGrpSpPr/>
          <p:nvPr/>
        </p:nvGrpSpPr>
        <p:grpSpPr>
          <a:xfrm>
            <a:off x="228600" y="228600"/>
            <a:ext cx="5867400" cy="381000"/>
            <a:chOff x="789624" y="1191463"/>
            <a:chExt cx="4620576" cy="508000"/>
          </a:xfrm>
        </p:grpSpPr>
        <p:sp>
          <p:nvSpPr>
            <p:cNvPr id="558" name="Google Shape;558;p3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559" name="Google Shape;559;p38"/>
            <p:cNvGrpSpPr/>
            <p:nvPr/>
          </p:nvGrpSpPr>
          <p:grpSpPr>
            <a:xfrm>
              <a:off x="789624" y="1295400"/>
              <a:ext cx="353376" cy="272472"/>
              <a:chOff x="1110" y="2656"/>
              <a:chExt cx="1549" cy="1351"/>
            </a:xfrm>
          </p:grpSpPr>
          <p:sp>
            <p:nvSpPr>
              <p:cNvPr id="560" name="Google Shape;560;p3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61" name="Google Shape;561;p3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62" name="Google Shape;562;p3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63" name="Google Shape;563;p3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Commit thay đổi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Bây giờ, sau khi đã tổ chức – staging các tập tin theo ý muốn. Bạn muốn commit các staged files, thực hiện $ git commit –m “message”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Trước khi commit nên thực hiện $ git status để kiểm tra staged và unstaged files</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Commit và Staging cùng lúc</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commit –a –m “message”</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grpSp>
        <p:nvGrpSpPr>
          <p:cNvPr id="569" name="Google Shape;569;p39"/>
          <p:cNvGrpSpPr/>
          <p:nvPr/>
        </p:nvGrpSpPr>
        <p:grpSpPr>
          <a:xfrm>
            <a:off x="228600" y="228600"/>
            <a:ext cx="5867400" cy="381000"/>
            <a:chOff x="789624" y="1191463"/>
            <a:chExt cx="4620576" cy="508000"/>
          </a:xfrm>
        </p:grpSpPr>
        <p:sp>
          <p:nvSpPr>
            <p:cNvPr id="570" name="Google Shape;570;p3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2.2 Recording changes to the repository</a:t>
              </a:r>
              <a:endParaRPr b="1" sz="2400">
                <a:solidFill>
                  <a:srgbClr val="000000"/>
                </a:solidFill>
                <a:latin typeface="Calibri"/>
                <a:ea typeface="Calibri"/>
                <a:cs typeface="Calibri"/>
                <a:sym typeface="Calibri"/>
              </a:endParaRPr>
            </a:p>
          </p:txBody>
        </p:sp>
        <p:grpSp>
          <p:nvGrpSpPr>
            <p:cNvPr id="571" name="Google Shape;571;p39"/>
            <p:cNvGrpSpPr/>
            <p:nvPr/>
          </p:nvGrpSpPr>
          <p:grpSpPr>
            <a:xfrm>
              <a:off x="789624" y="1295400"/>
              <a:ext cx="353376" cy="272472"/>
              <a:chOff x="1110" y="2656"/>
              <a:chExt cx="1549" cy="1351"/>
            </a:xfrm>
          </p:grpSpPr>
          <p:sp>
            <p:nvSpPr>
              <p:cNvPr id="572" name="Google Shape;572;p3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73" name="Google Shape;573;p3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74" name="Google Shape;574;p3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75" name="Google Shape;575;p39"/>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Xóa và khôi phục tập tin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rm hello.java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rm hello.java</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rm: Xóa tập tin khỏi working directory, “Changes not staged for commit” (RED)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Xóa nhưng chưa stage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Khôi phục: $ git restore hello.java to discard changes in working directory</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rm: Xóa tập tin khỏi working directory, “Changes to be commited”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Xóa nhưng đã stage, đã $ git add tự động</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Khôi phục: $ git restore –staged hello.java to unstage staged file</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4"/>
          <p:cNvGrpSpPr/>
          <p:nvPr/>
        </p:nvGrpSpPr>
        <p:grpSpPr>
          <a:xfrm>
            <a:off x="228600" y="228600"/>
            <a:ext cx="4114800" cy="381000"/>
            <a:chOff x="789624" y="1191463"/>
            <a:chExt cx="4620576" cy="508000"/>
          </a:xfrm>
        </p:grpSpPr>
        <p:sp>
          <p:nvSpPr>
            <p:cNvPr id="115" name="Google Shape;115;p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Agenda</a:t>
              </a:r>
              <a:endParaRPr b="1" i="0" sz="2400" u="none" cap="none" strike="noStrike">
                <a:solidFill>
                  <a:srgbClr val="000000"/>
                </a:solidFill>
                <a:latin typeface="Calibri"/>
                <a:ea typeface="Calibri"/>
                <a:cs typeface="Calibri"/>
                <a:sym typeface="Calibri"/>
              </a:endParaRPr>
            </a:p>
          </p:txBody>
        </p:sp>
        <p:grpSp>
          <p:nvGrpSpPr>
            <p:cNvPr id="116" name="Google Shape;116;p4"/>
            <p:cNvGrpSpPr/>
            <p:nvPr/>
          </p:nvGrpSpPr>
          <p:grpSpPr>
            <a:xfrm>
              <a:off x="789624" y="1295400"/>
              <a:ext cx="353376" cy="272472"/>
              <a:chOff x="1110" y="2656"/>
              <a:chExt cx="1549" cy="1351"/>
            </a:xfrm>
          </p:grpSpPr>
          <p:sp>
            <p:nvSpPr>
              <p:cNvPr id="117" name="Google Shape;117;p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18" name="Google Shape;118;p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19" name="Google Shape;119;p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grpSp>
      </p:grpSp>
      <p:sp>
        <p:nvSpPr>
          <p:cNvPr id="120" name="Google Shape;120;p4"/>
          <p:cNvSpPr txBox="1"/>
          <p:nvPr/>
        </p:nvSpPr>
        <p:spPr>
          <a:xfrm>
            <a:off x="685800" y="694267"/>
            <a:ext cx="8229600" cy="6001293"/>
          </a:xfrm>
          <a:prstGeom prst="rect">
            <a:avLst/>
          </a:prstGeom>
          <a:noFill/>
          <a:ln>
            <a:noFill/>
          </a:ln>
        </p:spPr>
        <p:txBody>
          <a:bodyPr anchorCtr="0" anchor="t" bIns="45700" lIns="91425" spcFirstLastPara="1" rIns="91425" wrap="square" tIns="45700">
            <a:noAutofit/>
          </a:bodyPr>
          <a:lstStyle/>
          <a:p>
            <a:pPr indent="-347663" lvl="0" marL="347663" marR="0" rtl="0" algn="just">
              <a:spcBef>
                <a:spcPts val="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3. Git branching</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3.1 Branches in a Nutshell</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3.2 Basic branching and merging</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3.3 Branching management</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3.4 Branching workflows</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3.5 Remote branches</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3.6 Rebaseing</a:t>
            </a:r>
            <a:endParaRPr/>
          </a:p>
          <a:p>
            <a:pPr indent="-347663" lvl="0" marL="347663" marR="0" rtl="0" algn="just">
              <a:spcBef>
                <a:spcPts val="520"/>
              </a:spcBef>
              <a:spcAft>
                <a:spcPts val="0"/>
              </a:spcAft>
              <a:buClr>
                <a:srgbClr val="002060"/>
              </a:buClr>
              <a:buSzPts val="2080"/>
              <a:buFont typeface="Noto Sans Symbols"/>
              <a:buChar char="❖"/>
            </a:pPr>
            <a:r>
              <a:rPr b="0" i="0" lang="en-US" sz="2600" u="none" cap="none" strike="noStrike">
                <a:solidFill>
                  <a:schemeClr val="dk1"/>
                </a:solidFill>
                <a:latin typeface="Calibri"/>
                <a:ea typeface="Calibri"/>
                <a:cs typeface="Calibri"/>
                <a:sym typeface="Calibri"/>
              </a:rPr>
              <a:t>3.7 Bonus</a:t>
            </a:r>
            <a:endParaRPr b="0" i="0" sz="2600" u="none" cap="none" strike="noStrike">
              <a:solidFill>
                <a:schemeClr val="dk1"/>
              </a:solidFill>
              <a:latin typeface="Calibri"/>
              <a:ea typeface="Calibri"/>
              <a:cs typeface="Calibri"/>
              <a:sym typeface="Calibri"/>
            </a:endParaRPr>
          </a:p>
          <a:p>
            <a:pPr indent="-215583" lvl="0" marL="347663" marR="0" rtl="0" algn="just">
              <a:spcBef>
                <a:spcPts val="520"/>
              </a:spcBef>
              <a:spcAft>
                <a:spcPts val="0"/>
              </a:spcAft>
              <a:buClr>
                <a:srgbClr val="002060"/>
              </a:buClr>
              <a:buSzPts val="2080"/>
              <a:buFont typeface="Noto Sans Symbols"/>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pSp>
        <p:nvGrpSpPr>
          <p:cNvPr id="581" name="Google Shape;581;p40"/>
          <p:cNvGrpSpPr/>
          <p:nvPr/>
        </p:nvGrpSpPr>
        <p:grpSpPr>
          <a:xfrm>
            <a:off x="228600" y="228600"/>
            <a:ext cx="5867400" cy="381000"/>
            <a:chOff x="789624" y="1191463"/>
            <a:chExt cx="4620576" cy="508000"/>
          </a:xfrm>
        </p:grpSpPr>
        <p:sp>
          <p:nvSpPr>
            <p:cNvPr id="582" name="Google Shape;582;p4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2.3 Viewing the Commit History</a:t>
              </a:r>
              <a:endParaRPr b="1" sz="2400">
                <a:solidFill>
                  <a:srgbClr val="000000"/>
                </a:solidFill>
                <a:latin typeface="Calibri"/>
                <a:ea typeface="Calibri"/>
                <a:cs typeface="Calibri"/>
                <a:sym typeface="Calibri"/>
              </a:endParaRPr>
            </a:p>
          </p:txBody>
        </p:sp>
        <p:grpSp>
          <p:nvGrpSpPr>
            <p:cNvPr id="583" name="Google Shape;583;p40"/>
            <p:cNvGrpSpPr/>
            <p:nvPr/>
          </p:nvGrpSpPr>
          <p:grpSpPr>
            <a:xfrm>
              <a:off x="789624" y="1295400"/>
              <a:ext cx="353376" cy="272472"/>
              <a:chOff x="1110" y="2656"/>
              <a:chExt cx="1549" cy="1351"/>
            </a:xfrm>
          </p:grpSpPr>
          <p:sp>
            <p:nvSpPr>
              <p:cNvPr id="584" name="Google Shape;584;p4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85" name="Google Shape;585;p4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86" name="Google Shape;586;p4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87" name="Google Shape;587;p40"/>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View the commit history – Xem lịch sử tạo version - commit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Sau khi bạn đã thực hiện rất nhiều commit, hoặc bạn đã sao chép một kho chứa với các commit có sẵn, bạn muốn xem lại những gì đã xảy ra trong dự án. Thực hiện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log</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log --oneline</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grpSp>
        <p:nvGrpSpPr>
          <p:cNvPr id="593" name="Google Shape;593;p41"/>
          <p:cNvGrpSpPr/>
          <p:nvPr/>
        </p:nvGrpSpPr>
        <p:grpSpPr>
          <a:xfrm>
            <a:off x="228600" y="228600"/>
            <a:ext cx="5867400" cy="381000"/>
            <a:chOff x="789624" y="1191463"/>
            <a:chExt cx="4620576" cy="508000"/>
          </a:xfrm>
        </p:grpSpPr>
        <p:sp>
          <p:nvSpPr>
            <p:cNvPr id="594" name="Google Shape;594;p4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2.4 Undoing Things</a:t>
              </a:r>
              <a:endParaRPr b="1" sz="2400">
                <a:solidFill>
                  <a:srgbClr val="000000"/>
                </a:solidFill>
                <a:latin typeface="Calibri"/>
                <a:ea typeface="Calibri"/>
                <a:cs typeface="Calibri"/>
                <a:sym typeface="Calibri"/>
              </a:endParaRPr>
            </a:p>
          </p:txBody>
        </p:sp>
        <p:grpSp>
          <p:nvGrpSpPr>
            <p:cNvPr id="595" name="Google Shape;595;p41"/>
            <p:cNvGrpSpPr/>
            <p:nvPr/>
          </p:nvGrpSpPr>
          <p:grpSpPr>
            <a:xfrm>
              <a:off x="789624" y="1295400"/>
              <a:ext cx="353376" cy="272472"/>
              <a:chOff x="1110" y="2656"/>
              <a:chExt cx="1549" cy="1351"/>
            </a:xfrm>
          </p:grpSpPr>
          <p:sp>
            <p:nvSpPr>
              <p:cNvPr id="596" name="Google Shape;596;p4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97" name="Google Shape;597;p4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598" name="Google Shape;598;p4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599" name="Google Shape;599;p41"/>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Undoing Things – Phục hồi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Tại thời điểm nào đó bạn muốn phục hồi các thay đổi đã được thực hiện trong dự án</a:t>
            </a:r>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Thay đổi commit cuối cùng</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Một trong những cách phục hồi phổ biến thường dùng khi bạn commit quá sớm/vội và có thể quên thêm một số tập tin hoặc message không như ý muốn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bạn muốn thực hiện lại commit đó, chạy commit với tham số --amend [--no-edit]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commit –amend [--no-edit]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Xóa commit hiện tại đồng thời giữ nguyên nội những tập tin đã thay đổi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Đưa các tập tin vào trạng thái staged, tiếp tục thực hiện và commit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reset –soft HEAD~i</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Xóa commit hiện tại, đồng thời loại bỏ những thứ đã thay đổi</a:t>
            </a:r>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 git reset –hard HEAD~I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grpSp>
        <p:nvGrpSpPr>
          <p:cNvPr id="605" name="Google Shape;605;p42"/>
          <p:cNvGrpSpPr/>
          <p:nvPr/>
        </p:nvGrpSpPr>
        <p:grpSpPr>
          <a:xfrm>
            <a:off x="228600" y="228600"/>
            <a:ext cx="5867400" cy="381000"/>
            <a:chOff x="789624" y="1191463"/>
            <a:chExt cx="4620576" cy="508000"/>
          </a:xfrm>
        </p:grpSpPr>
        <p:sp>
          <p:nvSpPr>
            <p:cNvPr id="606" name="Google Shape;606;p4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2.4 Undoing Things</a:t>
              </a:r>
              <a:endParaRPr b="1" sz="2400">
                <a:solidFill>
                  <a:srgbClr val="000000"/>
                </a:solidFill>
                <a:latin typeface="Calibri"/>
                <a:ea typeface="Calibri"/>
                <a:cs typeface="Calibri"/>
                <a:sym typeface="Calibri"/>
              </a:endParaRPr>
            </a:p>
          </p:txBody>
        </p:sp>
        <p:grpSp>
          <p:nvGrpSpPr>
            <p:cNvPr id="607" name="Google Shape;607;p42"/>
            <p:cNvGrpSpPr/>
            <p:nvPr/>
          </p:nvGrpSpPr>
          <p:grpSpPr>
            <a:xfrm>
              <a:off x="789624" y="1295400"/>
              <a:ext cx="353376" cy="272472"/>
              <a:chOff x="1110" y="2656"/>
              <a:chExt cx="1549" cy="1351"/>
            </a:xfrm>
          </p:grpSpPr>
          <p:sp>
            <p:nvSpPr>
              <p:cNvPr id="608" name="Google Shape;608;p4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09" name="Google Shape;609;p4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10" name="Google Shape;610;p4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611" name="Google Shape;611;p42"/>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Undoing Things – Phục hồi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Tại thời điểm nào đó bạn muốn phục hồi các thay đổi đã được thực hiện trong dự án</a:t>
            </a:r>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Revert changes</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revert badcommit</a:t>
            </a:r>
            <a:endParaRPr b="1" i="0" sz="2400" u="none" cap="none" strike="noStrike">
              <a:solidFill>
                <a:srgbClr val="C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43"/>
          <p:cNvGrpSpPr/>
          <p:nvPr/>
        </p:nvGrpSpPr>
        <p:grpSpPr>
          <a:xfrm>
            <a:off x="228600" y="228600"/>
            <a:ext cx="5867400" cy="381000"/>
            <a:chOff x="789624" y="1191463"/>
            <a:chExt cx="4620576" cy="508000"/>
          </a:xfrm>
        </p:grpSpPr>
        <p:sp>
          <p:nvSpPr>
            <p:cNvPr id="618" name="Google Shape;618;p4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619" name="Google Shape;619;p43"/>
            <p:cNvGrpSpPr/>
            <p:nvPr/>
          </p:nvGrpSpPr>
          <p:grpSpPr>
            <a:xfrm>
              <a:off x="789624" y="1295400"/>
              <a:ext cx="353376" cy="272472"/>
              <a:chOff x="1110" y="2656"/>
              <a:chExt cx="1549" cy="1351"/>
            </a:xfrm>
          </p:grpSpPr>
          <p:sp>
            <p:nvSpPr>
              <p:cNvPr id="620" name="Google Shape;620;p4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21" name="Google Shape;621;p4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22" name="Google Shape;622;p4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623" name="Google Shape;623;p43"/>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Tạo tài khoản GitHub hoặc Bitbucket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Cài đặt extension: </a:t>
            </a:r>
            <a:r>
              <a:rPr b="0" i="0" lang="en-US" sz="24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https://chrome.google.com/webstore/search/octotree</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1" i="0" sz="2400" u="none" cap="none" strike="noStrike">
              <a:solidFill>
                <a:srgbClr val="C00000"/>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Working with Remotes – Làm việc từ xa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Để có thể cùng cộng tác với các thành viên khác trên bất kỳ dự án nào sử dụng Git, bạn cần phải biết quản lý các kho chứa của bạn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Các kho chứa từ xa – remote repository là các phiên bản của dự án của bạn được lưu trữ trên internet hoặc một mạng lưới nào đó</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Bạn có thể có nhiều kho chứa khác nhau, thường chỉ để đọc và ghi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Công tác với nhiều thành viên khác trong cùng một dự án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grpSp>
        <p:nvGrpSpPr>
          <p:cNvPr id="629" name="Google Shape;629;p44"/>
          <p:cNvGrpSpPr/>
          <p:nvPr/>
        </p:nvGrpSpPr>
        <p:grpSpPr>
          <a:xfrm>
            <a:off x="228600" y="228600"/>
            <a:ext cx="5867400" cy="381000"/>
            <a:chOff x="789624" y="1191463"/>
            <a:chExt cx="4620576" cy="508000"/>
          </a:xfrm>
        </p:grpSpPr>
        <p:sp>
          <p:nvSpPr>
            <p:cNvPr id="630" name="Google Shape;630;p4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631" name="Google Shape;631;p44"/>
            <p:cNvGrpSpPr/>
            <p:nvPr/>
          </p:nvGrpSpPr>
          <p:grpSpPr>
            <a:xfrm>
              <a:off x="789624" y="1295400"/>
              <a:ext cx="353376" cy="272472"/>
              <a:chOff x="1110" y="2656"/>
              <a:chExt cx="1549" cy="1351"/>
            </a:xfrm>
          </p:grpSpPr>
          <p:sp>
            <p:nvSpPr>
              <p:cNvPr id="632" name="Google Shape;632;p4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33" name="Google Shape;633;p4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34" name="Google Shape;634;p4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635" name="Google Shape;635;p44"/>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process</a:t>
            </a:r>
            <a:endParaRPr/>
          </a:p>
        </p:txBody>
      </p:sp>
      <p:pic>
        <p:nvPicPr>
          <p:cNvPr id="636" name="Google Shape;636;p44"/>
          <p:cNvPicPr preferRelativeResize="0"/>
          <p:nvPr/>
        </p:nvPicPr>
        <p:blipFill rotWithShape="1">
          <a:blip r:embed="rId3">
            <a:alphaModFix/>
          </a:blip>
          <a:srcRect b="0" l="0" r="0" t="0"/>
          <a:stretch/>
        </p:blipFill>
        <p:spPr>
          <a:xfrm>
            <a:off x="450213" y="990600"/>
            <a:ext cx="9677400" cy="5625120"/>
          </a:xfrm>
          <a:prstGeom prst="rect">
            <a:avLst/>
          </a:prstGeom>
          <a:noFill/>
          <a:ln>
            <a:noFill/>
          </a:ln>
        </p:spPr>
      </p:pic>
      <p:sp>
        <p:nvSpPr>
          <p:cNvPr id="637" name="Google Shape;637;p44"/>
          <p:cNvSpPr/>
          <p:nvPr/>
        </p:nvSpPr>
        <p:spPr>
          <a:xfrm>
            <a:off x="654991" y="2133600"/>
            <a:ext cx="1905000" cy="5334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working directory</a:t>
            </a:r>
            <a:endParaRPr sz="1800">
              <a:solidFill>
                <a:schemeClr val="lt1"/>
              </a:solidFill>
              <a:latin typeface="Calibri"/>
              <a:ea typeface="Calibri"/>
              <a:cs typeface="Calibri"/>
              <a:sym typeface="Calibri"/>
            </a:endParaRPr>
          </a:p>
        </p:txBody>
      </p:sp>
      <p:sp>
        <p:nvSpPr>
          <p:cNvPr id="638" name="Google Shape;638;p44"/>
          <p:cNvSpPr/>
          <p:nvPr/>
        </p:nvSpPr>
        <p:spPr>
          <a:xfrm>
            <a:off x="3612510" y="2209800"/>
            <a:ext cx="867885" cy="5334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staged</a:t>
            </a:r>
            <a:endParaRPr sz="1800">
              <a:solidFill>
                <a:schemeClr val="lt1"/>
              </a:solidFill>
              <a:latin typeface="Calibri"/>
              <a:ea typeface="Calibri"/>
              <a:cs typeface="Calibri"/>
              <a:sym typeface="Calibri"/>
            </a:endParaRPr>
          </a:p>
        </p:txBody>
      </p:sp>
      <p:sp>
        <p:nvSpPr>
          <p:cNvPr id="639" name="Google Shape;639;p44"/>
          <p:cNvSpPr/>
          <p:nvPr/>
        </p:nvSpPr>
        <p:spPr>
          <a:xfrm>
            <a:off x="6400800" y="2209800"/>
            <a:ext cx="533400" cy="5334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.git</a:t>
            </a:r>
            <a:endParaRPr sz="1800">
              <a:solidFill>
                <a:schemeClr val="lt1"/>
              </a:solidFill>
              <a:latin typeface="Calibri"/>
              <a:ea typeface="Calibri"/>
              <a:cs typeface="Calibri"/>
              <a:sym typeface="Calibri"/>
            </a:endParaRPr>
          </a:p>
        </p:txBody>
      </p:sp>
      <p:sp>
        <p:nvSpPr>
          <p:cNvPr id="640" name="Google Shape;640;p44"/>
          <p:cNvSpPr/>
          <p:nvPr/>
        </p:nvSpPr>
        <p:spPr>
          <a:xfrm>
            <a:off x="10088050" y="2036618"/>
            <a:ext cx="1524000" cy="6096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remote name</a:t>
            </a:r>
            <a:endParaRPr sz="1800">
              <a:solidFill>
                <a:schemeClr val="lt1"/>
              </a:solidFill>
              <a:latin typeface="Calibri"/>
              <a:ea typeface="Calibri"/>
              <a:cs typeface="Calibri"/>
              <a:sym typeface="Calibri"/>
            </a:endParaRPr>
          </a:p>
        </p:txBody>
      </p:sp>
      <p:sp>
        <p:nvSpPr>
          <p:cNvPr id="641" name="Google Shape;641;p44"/>
          <p:cNvSpPr/>
          <p:nvPr/>
        </p:nvSpPr>
        <p:spPr>
          <a:xfrm>
            <a:off x="10088050" y="2821111"/>
            <a:ext cx="1524000" cy="6096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origin</a:t>
            </a:r>
            <a:endParaRPr sz="1800">
              <a:solidFill>
                <a:schemeClr val="lt1"/>
              </a:solidFill>
              <a:latin typeface="Calibri"/>
              <a:ea typeface="Calibri"/>
              <a:cs typeface="Calibri"/>
              <a:sym typeface="Calibri"/>
            </a:endParaRPr>
          </a:p>
        </p:txBody>
      </p:sp>
      <p:sp>
        <p:nvSpPr>
          <p:cNvPr id="642" name="Google Shape;642;p44"/>
          <p:cNvSpPr/>
          <p:nvPr/>
        </p:nvSpPr>
        <p:spPr>
          <a:xfrm>
            <a:off x="8458200" y="1143000"/>
            <a:ext cx="1524000" cy="6096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branch</a:t>
            </a:r>
            <a:endParaRPr sz="1800">
              <a:solidFill>
                <a:schemeClr val="lt1"/>
              </a:solidFill>
              <a:latin typeface="Calibri"/>
              <a:ea typeface="Calibri"/>
              <a:cs typeface="Calibri"/>
              <a:sym typeface="Calibri"/>
            </a:endParaRPr>
          </a:p>
        </p:txBody>
      </p:sp>
      <p:sp>
        <p:nvSpPr>
          <p:cNvPr id="643" name="Google Shape;643;p44"/>
          <p:cNvSpPr/>
          <p:nvPr/>
        </p:nvSpPr>
        <p:spPr>
          <a:xfrm>
            <a:off x="5562600" y="4876800"/>
            <a:ext cx="2438400" cy="6096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origin/remote_branch</a:t>
            </a:r>
            <a:endParaRPr sz="1800">
              <a:solidFill>
                <a:schemeClr val="lt1"/>
              </a:solidFill>
              <a:latin typeface="Calibri"/>
              <a:ea typeface="Calibri"/>
              <a:cs typeface="Calibri"/>
              <a:sym typeface="Calibri"/>
            </a:endParaRPr>
          </a:p>
        </p:txBody>
      </p:sp>
      <p:sp>
        <p:nvSpPr>
          <p:cNvPr id="644" name="Google Shape;644;p44"/>
          <p:cNvSpPr/>
          <p:nvPr/>
        </p:nvSpPr>
        <p:spPr>
          <a:xfrm>
            <a:off x="5562600" y="5661293"/>
            <a:ext cx="2438400" cy="6096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local_branch</a:t>
            </a:r>
            <a:endParaRPr sz="1800">
              <a:solidFill>
                <a:schemeClr val="lt1"/>
              </a:solidFill>
              <a:latin typeface="Calibri"/>
              <a:ea typeface="Calibri"/>
              <a:cs typeface="Calibri"/>
              <a:sym typeface="Calibri"/>
            </a:endParaRPr>
          </a:p>
        </p:txBody>
      </p:sp>
      <p:sp>
        <p:nvSpPr>
          <p:cNvPr id="645" name="Google Shape;645;p44"/>
          <p:cNvSpPr/>
          <p:nvPr/>
        </p:nvSpPr>
        <p:spPr>
          <a:xfrm>
            <a:off x="4267200" y="3581400"/>
            <a:ext cx="2133600" cy="762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pull </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pull --rebase</a:t>
            </a:r>
            <a:endParaRPr sz="1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grpSp>
        <p:nvGrpSpPr>
          <p:cNvPr id="651" name="Google Shape;651;p45"/>
          <p:cNvGrpSpPr/>
          <p:nvPr/>
        </p:nvGrpSpPr>
        <p:grpSpPr>
          <a:xfrm>
            <a:off x="228600" y="228600"/>
            <a:ext cx="5867400" cy="381000"/>
            <a:chOff x="789624" y="1191463"/>
            <a:chExt cx="4620576" cy="508000"/>
          </a:xfrm>
        </p:grpSpPr>
        <p:sp>
          <p:nvSpPr>
            <p:cNvPr id="652" name="Google Shape;652;p4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653" name="Google Shape;653;p45"/>
            <p:cNvGrpSpPr/>
            <p:nvPr/>
          </p:nvGrpSpPr>
          <p:grpSpPr>
            <a:xfrm>
              <a:off x="789624" y="1295400"/>
              <a:ext cx="353376" cy="272472"/>
              <a:chOff x="1110" y="2656"/>
              <a:chExt cx="1549" cy="1351"/>
            </a:xfrm>
          </p:grpSpPr>
          <p:sp>
            <p:nvSpPr>
              <p:cNvPr id="654" name="Google Shape;654;p4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55" name="Google Shape;655;p4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56" name="Google Shape;656;p4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657" name="Google Shape;657;p45"/>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process</a:t>
            </a:r>
            <a:endParaRPr/>
          </a:p>
        </p:txBody>
      </p:sp>
      <p:pic>
        <p:nvPicPr>
          <p:cNvPr id="658" name="Google Shape;658;p45"/>
          <p:cNvPicPr preferRelativeResize="0"/>
          <p:nvPr/>
        </p:nvPicPr>
        <p:blipFill rotWithShape="1">
          <a:blip r:embed="rId3">
            <a:alphaModFix/>
          </a:blip>
          <a:srcRect b="0" l="0" r="0" t="0"/>
          <a:stretch/>
        </p:blipFill>
        <p:spPr>
          <a:xfrm>
            <a:off x="838200" y="1219200"/>
            <a:ext cx="9723232" cy="3962400"/>
          </a:xfrm>
          <a:prstGeom prst="rect">
            <a:avLst/>
          </a:prstGeom>
          <a:noFill/>
          <a:ln>
            <a:noFill/>
          </a:ln>
        </p:spPr>
      </p:pic>
      <p:sp>
        <p:nvSpPr>
          <p:cNvPr id="659" name="Google Shape;659;p45"/>
          <p:cNvSpPr/>
          <p:nvPr/>
        </p:nvSpPr>
        <p:spPr>
          <a:xfrm>
            <a:off x="4991100" y="1212273"/>
            <a:ext cx="22098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Calibri"/>
                <a:ea typeface="Calibri"/>
                <a:cs typeface="Calibri"/>
                <a:sym typeface="Calibri"/>
              </a:rPr>
              <a:t>pull --rebase</a:t>
            </a:r>
            <a:endParaRPr b="1" sz="2800">
              <a:solidFill>
                <a:srgbClr val="FF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grpSp>
        <p:nvGrpSpPr>
          <p:cNvPr id="665" name="Google Shape;665;p46"/>
          <p:cNvGrpSpPr/>
          <p:nvPr/>
        </p:nvGrpSpPr>
        <p:grpSpPr>
          <a:xfrm>
            <a:off x="228600" y="228600"/>
            <a:ext cx="5867400" cy="381000"/>
            <a:chOff x="789624" y="1191463"/>
            <a:chExt cx="4620576" cy="508000"/>
          </a:xfrm>
        </p:grpSpPr>
        <p:sp>
          <p:nvSpPr>
            <p:cNvPr id="666" name="Google Shape;666;p4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667" name="Google Shape;667;p46"/>
            <p:cNvGrpSpPr/>
            <p:nvPr/>
          </p:nvGrpSpPr>
          <p:grpSpPr>
            <a:xfrm>
              <a:off x="789624" y="1295400"/>
              <a:ext cx="353376" cy="272472"/>
              <a:chOff x="1110" y="2656"/>
              <a:chExt cx="1549" cy="1351"/>
            </a:xfrm>
          </p:grpSpPr>
          <p:sp>
            <p:nvSpPr>
              <p:cNvPr id="668" name="Google Shape;668;p4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69" name="Google Shape;669;p4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70" name="Google Shape;670;p4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671" name="Google Shape;671;p46"/>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Hiển thị máy chủ - remote repository của kho chứa cục bộ - local repository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init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remote –v</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clone </a:t>
            </a:r>
            <a:r>
              <a:rPr b="0" i="0" lang="en-US" sz="24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https://github.com/vinabkteam/resolution_2019/</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remote –v</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Thêm các kho chứa từ xa – remote repository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remote add origin &lt;URL&gt; [&lt;remote_name&gt;]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remote -v</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grpSp>
        <p:nvGrpSpPr>
          <p:cNvPr id="677" name="Google Shape;677;p47"/>
          <p:cNvGrpSpPr/>
          <p:nvPr/>
        </p:nvGrpSpPr>
        <p:grpSpPr>
          <a:xfrm>
            <a:off x="228600" y="228600"/>
            <a:ext cx="5867400" cy="381000"/>
            <a:chOff x="789624" y="1191463"/>
            <a:chExt cx="4620576" cy="508000"/>
          </a:xfrm>
        </p:grpSpPr>
        <p:sp>
          <p:nvSpPr>
            <p:cNvPr id="678" name="Google Shape;678;p4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679" name="Google Shape;679;p47"/>
            <p:cNvGrpSpPr/>
            <p:nvPr/>
          </p:nvGrpSpPr>
          <p:grpSpPr>
            <a:xfrm>
              <a:off x="789624" y="1295400"/>
              <a:ext cx="353376" cy="272472"/>
              <a:chOff x="1110" y="2656"/>
              <a:chExt cx="1549" cy="1351"/>
            </a:xfrm>
          </p:grpSpPr>
          <p:sp>
            <p:nvSpPr>
              <p:cNvPr id="680" name="Google Shape;680;p4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81" name="Google Shape;681;p4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82" name="Google Shape;682;p4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683" name="Google Shape;683;p47"/>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Thêm, Xóa các kho chứa từ xa – remote repository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Trường hợp A</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Đang là một empty repository – chưa có bất kì commit nào</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Đang là một empty repository – chưa có bất kì commit nào</a:t>
            </a:r>
            <a:endParaRPr b="0" i="0" sz="20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Thực hiện</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repository</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repository</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&lt;remote_name&gt; is a shorthand name for the remote repository that a project was originally cloned from.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More precisely, it is used instead of that original repository's URL - and thereby makes referencing much easier.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grpSp>
        <p:nvGrpSpPr>
          <p:cNvPr id="689" name="Google Shape;689;p48"/>
          <p:cNvGrpSpPr/>
          <p:nvPr/>
        </p:nvGrpSpPr>
        <p:grpSpPr>
          <a:xfrm>
            <a:off x="228600" y="228600"/>
            <a:ext cx="5867400" cy="381000"/>
            <a:chOff x="789624" y="1191463"/>
            <a:chExt cx="4620576" cy="508000"/>
          </a:xfrm>
        </p:grpSpPr>
        <p:sp>
          <p:nvSpPr>
            <p:cNvPr id="690" name="Google Shape;690;p4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691" name="Google Shape;691;p48"/>
            <p:cNvGrpSpPr/>
            <p:nvPr/>
          </p:nvGrpSpPr>
          <p:grpSpPr>
            <a:xfrm>
              <a:off x="789624" y="1295400"/>
              <a:ext cx="353376" cy="272472"/>
              <a:chOff x="1110" y="2656"/>
              <a:chExt cx="1549" cy="1351"/>
            </a:xfrm>
          </p:grpSpPr>
          <p:sp>
            <p:nvSpPr>
              <p:cNvPr id="692" name="Google Shape;692;p4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93" name="Google Shape;693;p4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94" name="Google Shape;694;p4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695" name="Google Shape;695;p4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Thêm, Xóa các kho chứa từ xa – remote repository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Trường hợp B</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Đang là một empty repository – chưa có bất kì commit nào</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Đã có một số commits – branches</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Thực hiện</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repository</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repository</a:t>
            </a:r>
            <a:endParaRPr/>
          </a:p>
          <a:p>
            <a:pPr indent="0" lvl="1" marL="9525"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&lt;remote_name&gt; is a shorthand name for the remote repository that a project was originally cloned from.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More precisely, it is used instead of that original repository's URL - and thereby makes referencing much easier.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grpSp>
        <p:nvGrpSpPr>
          <p:cNvPr id="701" name="Google Shape;701;p49"/>
          <p:cNvGrpSpPr/>
          <p:nvPr/>
        </p:nvGrpSpPr>
        <p:grpSpPr>
          <a:xfrm>
            <a:off x="228600" y="228600"/>
            <a:ext cx="5867400" cy="381000"/>
            <a:chOff x="789624" y="1191463"/>
            <a:chExt cx="4620576" cy="508000"/>
          </a:xfrm>
        </p:grpSpPr>
        <p:sp>
          <p:nvSpPr>
            <p:cNvPr id="702" name="Google Shape;702;p4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703" name="Google Shape;703;p49"/>
            <p:cNvGrpSpPr/>
            <p:nvPr/>
          </p:nvGrpSpPr>
          <p:grpSpPr>
            <a:xfrm>
              <a:off x="789624" y="1295400"/>
              <a:ext cx="353376" cy="272472"/>
              <a:chOff x="1110" y="2656"/>
              <a:chExt cx="1549" cy="1351"/>
            </a:xfrm>
          </p:grpSpPr>
          <p:sp>
            <p:nvSpPr>
              <p:cNvPr id="704" name="Google Shape;704;p4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05" name="Google Shape;705;p4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06" name="Google Shape;706;p4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707" name="Google Shape;707;p49"/>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Thêm, Xóa các kho chứa từ xa – remote repository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Trường hợp C</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Đã có một số commits - branches</a:t>
            </a:r>
            <a:endParaRPr b="0" i="0" sz="2000" u="none" cap="none" strike="noStrike">
              <a:solidFill>
                <a:schemeClr val="dk1"/>
              </a:solidFill>
              <a:latin typeface="Calibri"/>
              <a:ea typeface="Calibri"/>
              <a:cs typeface="Calibri"/>
              <a:sym typeface="Calibri"/>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 Đang là một empty repository – chưa có bất kì commit nào</a:t>
            </a:r>
            <a:endParaRPr b="0" i="0" sz="20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Thực hiện</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repository</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repository</a:t>
            </a:r>
            <a:endParaRPr/>
          </a:p>
          <a:p>
            <a:pPr indent="0" lvl="1" marL="9525"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&lt;remote_name&gt; is a shorthand name for the remote repository that a project was originally cloned from.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More precisely, it is used instead of that original repository's URL - and thereby makes referencing much easier.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5"/>
          <p:cNvGrpSpPr/>
          <p:nvPr/>
        </p:nvGrpSpPr>
        <p:grpSpPr>
          <a:xfrm>
            <a:off x="228600" y="228600"/>
            <a:ext cx="5867400" cy="381000"/>
            <a:chOff x="789624" y="1191463"/>
            <a:chExt cx="4620576" cy="508000"/>
          </a:xfrm>
        </p:grpSpPr>
        <p:sp>
          <p:nvSpPr>
            <p:cNvPr id="127" name="Google Shape;127;p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1.1 About Version Control</a:t>
              </a:r>
              <a:endParaRPr b="1" i="0" sz="2400" u="none" cap="none" strike="noStrike">
                <a:solidFill>
                  <a:srgbClr val="000000"/>
                </a:solidFill>
                <a:latin typeface="Calibri"/>
                <a:ea typeface="Calibri"/>
                <a:cs typeface="Calibri"/>
                <a:sym typeface="Calibri"/>
              </a:endParaRPr>
            </a:p>
          </p:txBody>
        </p:sp>
        <p:grpSp>
          <p:nvGrpSpPr>
            <p:cNvPr id="128" name="Google Shape;128;p5"/>
            <p:cNvGrpSpPr/>
            <p:nvPr/>
          </p:nvGrpSpPr>
          <p:grpSpPr>
            <a:xfrm>
              <a:off x="789624" y="1295400"/>
              <a:ext cx="353376" cy="272472"/>
              <a:chOff x="1110" y="2656"/>
              <a:chExt cx="1549" cy="1351"/>
            </a:xfrm>
          </p:grpSpPr>
          <p:sp>
            <p:nvSpPr>
              <p:cNvPr id="129" name="Google Shape;129;p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30" name="Google Shape;130;p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31" name="Google Shape;131;p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grpSp>
      </p:grpSp>
      <p:sp>
        <p:nvSpPr>
          <p:cNvPr id="132" name="Google Shape;132;p5"/>
          <p:cNvSpPr txBox="1"/>
          <p:nvPr/>
        </p:nvSpPr>
        <p:spPr>
          <a:xfrm>
            <a:off x="685800" y="694267"/>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2160"/>
              <a:buFont typeface="Noto Sans Symbols"/>
              <a:buChar char="▪"/>
            </a:pPr>
            <a:r>
              <a:rPr b="0" i="0" lang="en-US" sz="2400" u="sng" cap="none" strike="noStrike">
                <a:solidFill>
                  <a:schemeClr val="dk1"/>
                </a:solidFill>
                <a:latin typeface="Calibri"/>
                <a:ea typeface="Calibri"/>
                <a:cs typeface="Calibri"/>
                <a:sym typeface="Calibri"/>
              </a:rPr>
              <a:t>Version control (Quản lý phiên bản) là gì</a:t>
            </a:r>
            <a:endParaRPr/>
          </a:p>
          <a:p>
            <a:pPr indent="-338138" lvl="1" marL="347663" marR="0" rtl="0" algn="just">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Là công cụ cho phép lưu trữ sự thay đổi của tập tin (file) theo thời gian, phiên bản. </a:t>
            </a:r>
            <a:endParaRPr/>
          </a:p>
          <a:p>
            <a:pPr indent="-338138" lvl="1" marL="347663" marR="0" rtl="0" algn="just">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Do đó bạn có thể quay lại một phiên bản – version tại bất kì thời điểm nào</a:t>
            </a:r>
            <a:endParaRPr/>
          </a:p>
          <a:p>
            <a:pPr indent="-338138" lvl="1" marL="347663" marR="0" rtl="0" algn="just">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Hỗ trợ làm việc dễ dàng với nhóm nhiều người</a:t>
            </a:r>
            <a:endParaRPr/>
          </a:p>
          <a:p>
            <a:pPr indent="-200978" lvl="1" marL="347663" marR="0" rtl="0" algn="just">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just">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VCS – Version control System cho phép</a:t>
            </a:r>
            <a:endParaRPr b="0" i="0" sz="2000" u="none" cap="none" strike="noStrike">
              <a:solidFill>
                <a:schemeClr val="dk1"/>
              </a:solidFill>
              <a:latin typeface="Calibri"/>
              <a:ea typeface="Calibri"/>
              <a:cs typeface="Calibri"/>
              <a:sym typeface="Calibri"/>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Làm chung nhóm nhiều thành viên</a:t>
            </a:r>
            <a:endParaRPr b="0" i="0" sz="2200" u="none" cap="none" strike="noStrike">
              <a:solidFill>
                <a:schemeClr val="dk1"/>
              </a:solidFill>
              <a:latin typeface="Calibri"/>
              <a:ea typeface="Calibri"/>
              <a:cs typeface="Calibri"/>
              <a:sym typeface="Calibri"/>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Khôi phục lại phiên bản cũ của các file</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Khôi phục lại phiên bản cũ của toàn bộ dự án</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Xem lại các thay đổi đã được thực hiện theo thời gian</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Xem lại ai là người thay đổi tập tin gây ra sự cố</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Khôi phục các tập tin đã thay đổi, bị xóa</a:t>
            </a:r>
            <a:endParaRPr/>
          </a:p>
          <a:p>
            <a:pPr indent="-200978" lvl="1" marL="347663" marR="0" rtl="0" algn="just">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just">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Sử dụng dễ dàng và nhanh chóng thông qua cú pháp của VCS</a:t>
            </a:r>
            <a:endParaRPr/>
          </a:p>
          <a:p>
            <a:pPr indent="0" lvl="1" marL="400050" marR="0" rtl="0" algn="just">
              <a:spcBef>
                <a:spcPts val="360"/>
              </a:spcBef>
              <a:spcAft>
                <a:spcPts val="0"/>
              </a:spcAft>
              <a:buClr>
                <a:srgbClr val="002060"/>
              </a:buClr>
              <a:buSzPts val="1440"/>
              <a:buFont typeface="Noto Sans Symbols"/>
              <a:buNone/>
            </a:pPr>
            <a:r>
              <a:t/>
            </a:r>
            <a:endParaRPr b="0" i="0" sz="1800" u="none" cap="none" strike="noStrike">
              <a:solidFill>
                <a:schemeClr val="dk1"/>
              </a:solidFill>
              <a:latin typeface="Calibri"/>
              <a:ea typeface="Calibri"/>
              <a:cs typeface="Calibri"/>
              <a:sym typeface="Calibri"/>
            </a:endParaRPr>
          </a:p>
          <a:p>
            <a:pPr indent="-212408" lvl="1" marL="685800" marR="0" rtl="0" algn="just">
              <a:spcBef>
                <a:spcPts val="440"/>
              </a:spcBef>
              <a:spcAft>
                <a:spcPts val="0"/>
              </a:spcAft>
              <a:buClr>
                <a:srgbClr val="002060"/>
              </a:buClr>
              <a:buSzPts val="1980"/>
              <a:buFont typeface="Noto Sans Symbols"/>
              <a:buNone/>
            </a:pPr>
            <a:r>
              <a:t/>
            </a:r>
            <a:endParaRPr b="0" i="0" sz="2200" u="none" cap="none" strike="noStrike">
              <a:solidFill>
                <a:schemeClr val="dk1"/>
              </a:solidFill>
              <a:latin typeface="Calibri"/>
              <a:ea typeface="Calibri"/>
              <a:cs typeface="Calibri"/>
              <a:sym typeface="Calibri"/>
            </a:endParaRPr>
          </a:p>
          <a:p>
            <a:pPr indent="-116840" lvl="1" marL="685800" marR="0" rtl="0" algn="just">
              <a:spcBef>
                <a:spcPts val="440"/>
              </a:spcBef>
              <a:spcAft>
                <a:spcPts val="0"/>
              </a:spcAft>
              <a:buClr>
                <a:srgbClr val="002060"/>
              </a:buClr>
              <a:buSzPts val="1760"/>
              <a:buFont typeface="Noto Sans Symbols"/>
              <a:buNone/>
            </a:pPr>
            <a:r>
              <a:t/>
            </a:r>
            <a:endParaRPr b="0" i="0" sz="2200" u="none" cap="none" strike="noStrike">
              <a:solidFill>
                <a:schemeClr val="dk1"/>
              </a:solidFill>
              <a:latin typeface="Calibri"/>
              <a:ea typeface="Calibri"/>
              <a:cs typeface="Calibri"/>
              <a:sym typeface="Calibri"/>
            </a:endParaRPr>
          </a:p>
          <a:p>
            <a:pPr indent="-325120" lvl="0" marL="457200" marR="0" rtl="0" algn="just">
              <a:spcBef>
                <a:spcPts val="520"/>
              </a:spcBef>
              <a:spcAft>
                <a:spcPts val="0"/>
              </a:spcAft>
              <a:buClr>
                <a:srgbClr val="002060"/>
              </a:buClr>
              <a:buSzPts val="2080"/>
              <a:buFont typeface="Noto Sans Symbols"/>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grpSp>
        <p:nvGrpSpPr>
          <p:cNvPr id="713" name="Google Shape;713;p50"/>
          <p:cNvGrpSpPr/>
          <p:nvPr/>
        </p:nvGrpSpPr>
        <p:grpSpPr>
          <a:xfrm>
            <a:off x="228600" y="228600"/>
            <a:ext cx="5867400" cy="381000"/>
            <a:chOff x="789624" y="1191463"/>
            <a:chExt cx="4620576" cy="508000"/>
          </a:xfrm>
        </p:grpSpPr>
        <p:sp>
          <p:nvSpPr>
            <p:cNvPr id="714" name="Google Shape;714;p5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715" name="Google Shape;715;p50"/>
            <p:cNvGrpSpPr/>
            <p:nvPr/>
          </p:nvGrpSpPr>
          <p:grpSpPr>
            <a:xfrm>
              <a:off x="789624" y="1295400"/>
              <a:ext cx="353376" cy="272472"/>
              <a:chOff x="1110" y="2656"/>
              <a:chExt cx="1549" cy="1351"/>
            </a:xfrm>
          </p:grpSpPr>
          <p:sp>
            <p:nvSpPr>
              <p:cNvPr id="716" name="Google Shape;716;p5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7" name="Google Shape;717;p5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8" name="Google Shape;718;p5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719" name="Google Shape;719;p50"/>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Thêm, Xóa các kho chứa từ xa – remote repository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Trường hợp D</a:t>
            </a:r>
            <a:endParaRPr b="0" i="0" sz="2400" u="none" cap="none" strike="noStrike">
              <a:solidFill>
                <a:schemeClr val="dk1"/>
              </a:solidFill>
              <a:latin typeface="Calibri"/>
              <a:ea typeface="Calibri"/>
              <a:cs typeface="Calibri"/>
              <a:sym typeface="Calibri"/>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Đã có một số commits - branches</a:t>
            </a:r>
            <a:endParaRPr b="0" i="0" sz="2000" u="none" cap="none" strike="noStrike">
              <a:solidFill>
                <a:schemeClr val="dk1"/>
              </a:solidFill>
              <a:latin typeface="Calibri"/>
              <a:ea typeface="Calibri"/>
              <a:cs typeface="Calibri"/>
              <a:sym typeface="Calibri"/>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 Đã có một số commits - branches</a:t>
            </a:r>
            <a:endParaRPr b="0" i="0" sz="20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Thực hiện</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repository</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repository</a:t>
            </a:r>
            <a:endParaRPr/>
          </a:p>
          <a:p>
            <a:pPr indent="0" lvl="1" marL="9525"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&lt;remote_name&gt; is a shorthand name for the remote repository that a project was originally cloned from.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More precisely, it is used instead of that original repository's URL - and thereby makes referencing much easier.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grpSp>
        <p:nvGrpSpPr>
          <p:cNvPr id="725" name="Google Shape;725;p51"/>
          <p:cNvGrpSpPr/>
          <p:nvPr/>
        </p:nvGrpSpPr>
        <p:grpSpPr>
          <a:xfrm>
            <a:off x="228600" y="228600"/>
            <a:ext cx="5867400" cy="381000"/>
            <a:chOff x="789624" y="1191463"/>
            <a:chExt cx="4620576" cy="508000"/>
          </a:xfrm>
        </p:grpSpPr>
        <p:sp>
          <p:nvSpPr>
            <p:cNvPr id="726" name="Google Shape;726;p5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727" name="Google Shape;727;p51"/>
            <p:cNvGrpSpPr/>
            <p:nvPr/>
          </p:nvGrpSpPr>
          <p:grpSpPr>
            <a:xfrm>
              <a:off x="789624" y="1295400"/>
              <a:ext cx="353376" cy="272472"/>
              <a:chOff x="1110" y="2656"/>
              <a:chExt cx="1549" cy="1351"/>
            </a:xfrm>
          </p:grpSpPr>
          <p:sp>
            <p:nvSpPr>
              <p:cNvPr id="728" name="Google Shape;728;p5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29" name="Google Shape;729;p5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30" name="Google Shape;730;p5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731" name="Google Shape;731;p51"/>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Xóa các kho chứa từ xa – remote repository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remote rm &lt;remote_name&gt;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remote rm just remove the reference from Local Repository with Remote Repository. It does not remove the remote repository from server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grpSp>
        <p:nvGrpSpPr>
          <p:cNvPr id="737" name="Google Shape;737;p52"/>
          <p:cNvGrpSpPr/>
          <p:nvPr/>
        </p:nvGrpSpPr>
        <p:grpSpPr>
          <a:xfrm>
            <a:off x="228600" y="228600"/>
            <a:ext cx="5867400" cy="381000"/>
            <a:chOff x="789624" y="1191463"/>
            <a:chExt cx="4620576" cy="508000"/>
          </a:xfrm>
        </p:grpSpPr>
        <p:sp>
          <p:nvSpPr>
            <p:cNvPr id="738" name="Google Shape;738;p5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739" name="Google Shape;739;p52"/>
            <p:cNvGrpSpPr/>
            <p:nvPr/>
          </p:nvGrpSpPr>
          <p:grpSpPr>
            <a:xfrm>
              <a:off x="789624" y="1295400"/>
              <a:ext cx="353376" cy="272472"/>
              <a:chOff x="1110" y="2656"/>
              <a:chExt cx="1549" cy="1351"/>
            </a:xfrm>
          </p:grpSpPr>
          <p:sp>
            <p:nvSpPr>
              <p:cNvPr id="740" name="Google Shape;740;p5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41" name="Google Shape;741;p5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42" name="Google Shape;742;p5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743" name="Google Shape;743;p52"/>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Phân biệt Rebase, Merge khi sử dụng $ git pull [--rebase]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Trường hợp A</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 1 </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 2 3</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Pull Merge: Error (due to have no same parent/root)</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Pull Rebase: Rewinding head to replay your work on top of it</a:t>
            </a:r>
            <a:endParaRPr/>
          </a:p>
          <a:p>
            <a:pPr indent="-338138" lvl="3" marL="12049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Move HEAD of R to L, find the same root node then replay L on top of it</a:t>
            </a:r>
            <a:endParaRPr/>
          </a:p>
          <a:p>
            <a:pPr indent="-338138" lvl="3" marL="12049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Local: 1 2 3</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Trường hợp B</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 1 2</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 3</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Pull Merge: Error (due to have no same parent/root)</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Pull Rebase: Rewinding head to replay your work on top of it</a:t>
            </a:r>
            <a:endParaRPr/>
          </a:p>
          <a:p>
            <a:pPr indent="-338138" lvl="3" marL="12049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Local: 1 2 3</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grpSp>
        <p:nvGrpSpPr>
          <p:cNvPr id="749" name="Google Shape;749;p53"/>
          <p:cNvGrpSpPr/>
          <p:nvPr/>
        </p:nvGrpSpPr>
        <p:grpSpPr>
          <a:xfrm>
            <a:off x="228600" y="228600"/>
            <a:ext cx="5867400" cy="381000"/>
            <a:chOff x="789624" y="1191463"/>
            <a:chExt cx="4620576" cy="508000"/>
          </a:xfrm>
        </p:grpSpPr>
        <p:sp>
          <p:nvSpPr>
            <p:cNvPr id="750" name="Google Shape;750;p5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2.5 Working with Remotes</a:t>
              </a:r>
              <a:endParaRPr b="1" sz="2400">
                <a:solidFill>
                  <a:srgbClr val="000000"/>
                </a:solidFill>
                <a:latin typeface="Calibri"/>
                <a:ea typeface="Calibri"/>
                <a:cs typeface="Calibri"/>
                <a:sym typeface="Calibri"/>
              </a:endParaRPr>
            </a:p>
          </p:txBody>
        </p:sp>
        <p:grpSp>
          <p:nvGrpSpPr>
            <p:cNvPr id="751" name="Google Shape;751;p53"/>
            <p:cNvGrpSpPr/>
            <p:nvPr/>
          </p:nvGrpSpPr>
          <p:grpSpPr>
            <a:xfrm>
              <a:off x="789624" y="1295400"/>
              <a:ext cx="353376" cy="272472"/>
              <a:chOff x="1110" y="2656"/>
              <a:chExt cx="1549" cy="1351"/>
            </a:xfrm>
          </p:grpSpPr>
          <p:sp>
            <p:nvSpPr>
              <p:cNvPr id="752" name="Google Shape;752;p5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3" name="Google Shape;753;p5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4" name="Google Shape;754;p5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755" name="Google Shape;755;p53"/>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Phân biệt Rebase, Merge khi sử dụng $ git pull [--rebase]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Trường hợp C</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 1  2</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 1</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Pull Merge: Fast-forward</a:t>
            </a:r>
            <a:endParaRPr/>
          </a:p>
          <a:p>
            <a:pPr indent="-338138" lvl="3" marL="12049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Local 1 2</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Pull Rebase: Fast-forward</a:t>
            </a:r>
            <a:endParaRPr/>
          </a:p>
          <a:p>
            <a:pPr indent="-338138" lvl="3" marL="12049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Local: 1 2</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Trường hợp D</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 1 2</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 1 3</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Pull Merge: Correct but incorrect. Version 3 (newest code) should on the top of Local after PULL</a:t>
            </a:r>
            <a:endParaRPr/>
          </a:p>
          <a:p>
            <a:pPr indent="-338138" lvl="3" marL="12049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Local: 1 3 2 CM_MERGED(3 &amp; 2)</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Pull Rebase: Rewinding head to replay your work on top of it</a:t>
            </a:r>
            <a:endParaRPr/>
          </a:p>
          <a:p>
            <a:pPr indent="-338138" lvl="3" marL="12049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Local: 1 2 3</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grpSp>
        <p:nvGrpSpPr>
          <p:cNvPr id="761" name="Google Shape;761;p54"/>
          <p:cNvGrpSpPr/>
          <p:nvPr/>
        </p:nvGrpSpPr>
        <p:grpSpPr>
          <a:xfrm>
            <a:off x="228600" y="228600"/>
            <a:ext cx="5867400" cy="381000"/>
            <a:chOff x="789624" y="1191463"/>
            <a:chExt cx="4620576" cy="508000"/>
          </a:xfrm>
        </p:grpSpPr>
        <p:sp>
          <p:nvSpPr>
            <p:cNvPr id="762" name="Google Shape;762;p5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763" name="Google Shape;763;p54"/>
            <p:cNvGrpSpPr/>
            <p:nvPr/>
          </p:nvGrpSpPr>
          <p:grpSpPr>
            <a:xfrm>
              <a:off x="789624" y="1295400"/>
              <a:ext cx="353376" cy="272472"/>
              <a:chOff x="1110" y="2656"/>
              <a:chExt cx="1549" cy="1351"/>
            </a:xfrm>
          </p:grpSpPr>
          <p:sp>
            <p:nvSpPr>
              <p:cNvPr id="764" name="Google Shape;764;p5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5" name="Google Shape;765;p5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6" name="Google Shape;766;p5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767" name="Google Shape;767;p54"/>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Cách thức git lưu trữ dữ liệu</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bạn thực hiện commit, Git tạo đối tượng commit có chứa con trỏ, trỏ tớp snapshot của nội dung bạn đã tổ chức (staged)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Commit đầu tiên không có cha, commit bình thường có một cha, và nhiều cha cho cùng một commit là kết quả tích hợp từ hai hoặc nhiều nhánh</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Giả sử:</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B1: Tạo mới 3 files (README.md, test.rb, LICENSE)</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B2. $ git add . $ git commit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Lệnh $ git commit sẽ băm tất cả các tập tin trong dự án và lưu lại chúng dưới đối tượng tree.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Sau đó git tạo một đối tượng commit có chứa thông tin mô tả (metadata) và một con trỏ trỏ đến đối tượng tree vì thế nó có thể tạo, trở về các ảnh trước khi cần thiết</a:t>
            </a:r>
            <a:endParaRPr/>
          </a:p>
          <a:p>
            <a:pPr indent="0" lvl="1" marL="347663" marR="0" rtl="0" algn="l">
              <a:spcBef>
                <a:spcPts val="56480"/>
              </a:spcBef>
              <a:spcAft>
                <a:spcPts val="0"/>
              </a:spcAft>
              <a:buClr>
                <a:srgbClr val="002060"/>
              </a:buClr>
              <a:buSzPts val="254160"/>
              <a:buFont typeface="Noto Sans Symbols"/>
              <a:buNone/>
            </a:pPr>
            <a:r>
              <a:t/>
            </a:r>
            <a:endParaRPr b="0" i="0" sz="282400" u="none" cap="none" strike="noStrik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grpSp>
        <p:nvGrpSpPr>
          <p:cNvPr id="773" name="Google Shape;773;p55"/>
          <p:cNvGrpSpPr/>
          <p:nvPr/>
        </p:nvGrpSpPr>
        <p:grpSpPr>
          <a:xfrm>
            <a:off x="228600" y="228600"/>
            <a:ext cx="5867400" cy="381000"/>
            <a:chOff x="789624" y="1191463"/>
            <a:chExt cx="4620576" cy="508000"/>
          </a:xfrm>
        </p:grpSpPr>
        <p:sp>
          <p:nvSpPr>
            <p:cNvPr id="774" name="Google Shape;774;p5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775" name="Google Shape;775;p55"/>
            <p:cNvGrpSpPr/>
            <p:nvPr/>
          </p:nvGrpSpPr>
          <p:grpSpPr>
            <a:xfrm>
              <a:off x="789624" y="1295400"/>
              <a:ext cx="353376" cy="272472"/>
              <a:chOff x="1110" y="2656"/>
              <a:chExt cx="1549" cy="1351"/>
            </a:xfrm>
          </p:grpSpPr>
          <p:sp>
            <p:nvSpPr>
              <p:cNvPr id="776" name="Google Shape;776;p5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7" name="Google Shape;777;p5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8" name="Google Shape;778;p5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779" name="Google Shape;779;p55"/>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Cấu trúc của một commit</a:t>
            </a:r>
            <a:endParaRPr/>
          </a:p>
        </p:txBody>
      </p:sp>
      <p:pic>
        <p:nvPicPr>
          <p:cNvPr id="780" name="Google Shape;780;p55"/>
          <p:cNvPicPr preferRelativeResize="0"/>
          <p:nvPr/>
        </p:nvPicPr>
        <p:blipFill rotWithShape="1">
          <a:blip r:embed="rId3">
            <a:alphaModFix/>
          </a:blip>
          <a:srcRect b="0" l="0" r="0" t="0"/>
          <a:stretch/>
        </p:blipFill>
        <p:spPr>
          <a:xfrm>
            <a:off x="1143000" y="990600"/>
            <a:ext cx="8382000" cy="541559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grpSp>
        <p:nvGrpSpPr>
          <p:cNvPr id="786" name="Google Shape;786;p56"/>
          <p:cNvGrpSpPr/>
          <p:nvPr/>
        </p:nvGrpSpPr>
        <p:grpSpPr>
          <a:xfrm>
            <a:off x="228600" y="228600"/>
            <a:ext cx="5867400" cy="381000"/>
            <a:chOff x="789624" y="1191463"/>
            <a:chExt cx="4620576" cy="508000"/>
          </a:xfrm>
        </p:grpSpPr>
        <p:sp>
          <p:nvSpPr>
            <p:cNvPr id="787" name="Google Shape;787;p5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788" name="Google Shape;788;p56"/>
            <p:cNvGrpSpPr/>
            <p:nvPr/>
          </p:nvGrpSpPr>
          <p:grpSpPr>
            <a:xfrm>
              <a:off x="789624" y="1295400"/>
              <a:ext cx="353376" cy="272472"/>
              <a:chOff x="1110" y="2656"/>
              <a:chExt cx="1549" cy="1351"/>
            </a:xfrm>
          </p:grpSpPr>
          <p:sp>
            <p:nvSpPr>
              <p:cNvPr id="789" name="Google Shape;789;p5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0" name="Google Shape;790;p5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1" name="Google Shape;791;p5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792" name="Google Shape;792;p56"/>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Khi bạn thực hiện commit, git sẽ tạo ra một snapshot như thế này</a:t>
            </a:r>
            <a:endParaRPr/>
          </a:p>
        </p:txBody>
      </p:sp>
      <p:pic>
        <p:nvPicPr>
          <p:cNvPr id="793" name="Google Shape;793;p56"/>
          <p:cNvPicPr preferRelativeResize="0"/>
          <p:nvPr/>
        </p:nvPicPr>
        <p:blipFill rotWithShape="1">
          <a:blip r:embed="rId3">
            <a:alphaModFix/>
          </a:blip>
          <a:srcRect b="0" l="0" r="0" t="0"/>
          <a:stretch/>
        </p:blipFill>
        <p:spPr>
          <a:xfrm>
            <a:off x="1219200" y="2209800"/>
            <a:ext cx="8914748" cy="403441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grpSp>
        <p:nvGrpSpPr>
          <p:cNvPr id="799" name="Google Shape;799;p57"/>
          <p:cNvGrpSpPr/>
          <p:nvPr/>
        </p:nvGrpSpPr>
        <p:grpSpPr>
          <a:xfrm>
            <a:off x="228600" y="228600"/>
            <a:ext cx="5867400" cy="381000"/>
            <a:chOff x="789624" y="1191463"/>
            <a:chExt cx="4620576" cy="508000"/>
          </a:xfrm>
        </p:grpSpPr>
        <p:sp>
          <p:nvSpPr>
            <p:cNvPr id="800" name="Google Shape;800;p5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801" name="Google Shape;801;p57"/>
            <p:cNvGrpSpPr/>
            <p:nvPr/>
          </p:nvGrpSpPr>
          <p:grpSpPr>
            <a:xfrm>
              <a:off x="789624" y="1295400"/>
              <a:ext cx="353376" cy="272472"/>
              <a:chOff x="1110" y="2656"/>
              <a:chExt cx="1549" cy="1351"/>
            </a:xfrm>
          </p:grpSpPr>
          <p:sp>
            <p:nvSpPr>
              <p:cNvPr id="802" name="Google Shape;802;p5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3" name="Google Shape;803;p5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4" name="Google Shape;804;p5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805" name="Google Shape;805;p57"/>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Tập lệnh để kiểm tra mã băm của các tập tin, commit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hash-object &lt;filename&gt;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ls-files –s &lt;filename&gt;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ls-tree &lt;branch-name&gt;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ls-tree hash-commit</a:t>
            </a:r>
            <a:endParaRPr/>
          </a:p>
        </p:txBody>
      </p:sp>
      <p:pic>
        <p:nvPicPr>
          <p:cNvPr id="806" name="Google Shape;806;p57"/>
          <p:cNvPicPr preferRelativeResize="0"/>
          <p:nvPr/>
        </p:nvPicPr>
        <p:blipFill rotWithShape="1">
          <a:blip r:embed="rId3">
            <a:alphaModFix/>
          </a:blip>
          <a:srcRect b="0" l="0" r="0" t="0"/>
          <a:stretch/>
        </p:blipFill>
        <p:spPr>
          <a:xfrm>
            <a:off x="1295400" y="2895600"/>
            <a:ext cx="9810760" cy="1066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grpSp>
        <p:nvGrpSpPr>
          <p:cNvPr id="812" name="Google Shape;812;p58"/>
          <p:cNvGrpSpPr/>
          <p:nvPr/>
        </p:nvGrpSpPr>
        <p:grpSpPr>
          <a:xfrm>
            <a:off x="228600" y="228600"/>
            <a:ext cx="5867400" cy="381000"/>
            <a:chOff x="789624" y="1191463"/>
            <a:chExt cx="4620576" cy="508000"/>
          </a:xfrm>
        </p:grpSpPr>
        <p:sp>
          <p:nvSpPr>
            <p:cNvPr id="813" name="Google Shape;813;p5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814" name="Google Shape;814;p58"/>
            <p:cNvGrpSpPr/>
            <p:nvPr/>
          </p:nvGrpSpPr>
          <p:grpSpPr>
            <a:xfrm>
              <a:off x="789624" y="1295400"/>
              <a:ext cx="353376" cy="272472"/>
              <a:chOff x="1110" y="2656"/>
              <a:chExt cx="1549" cy="1351"/>
            </a:xfrm>
          </p:grpSpPr>
          <p:sp>
            <p:nvSpPr>
              <p:cNvPr id="815" name="Google Shape;815;p5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6" name="Google Shape;816;p5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7" name="Google Shape;817;p5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818" name="Google Shape;818;p5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Nhánh là gì</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Nhánh đơn thuần là một con trỏ, </a:t>
            </a:r>
            <a:r>
              <a:rPr b="0" i="0" lang="en-US" sz="2400" u="none" cap="none" strike="noStrike">
                <a:solidFill>
                  <a:srgbClr val="FF0000"/>
                </a:solidFill>
                <a:latin typeface="Calibri"/>
                <a:ea typeface="Calibri"/>
                <a:cs typeface="Calibri"/>
                <a:sym typeface="Calibri"/>
              </a:rPr>
              <a:t>trỏ đến các commit</a:t>
            </a:r>
            <a:r>
              <a:rPr b="0" i="0" lang="en-US" sz="2400" u="none" cap="none" strike="noStrike">
                <a:solidFill>
                  <a:schemeClr val="dk1"/>
                </a:solidFill>
                <a:latin typeface="Calibri"/>
                <a:ea typeface="Calibri"/>
                <a:cs typeface="Calibri"/>
                <a:sym typeface="Calibri"/>
              </a:rPr>
              <a:t> và có khả năng di chuyển được</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có nhánh mặc định là master | main, HEAD -&gt; master | main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HEAD là con trỏ </a:t>
            </a:r>
            <a:r>
              <a:rPr b="0" i="0" lang="en-US" sz="2400" u="none" cap="none" strike="noStrike">
                <a:solidFill>
                  <a:srgbClr val="FF0000"/>
                </a:solidFill>
                <a:latin typeface="Calibri"/>
                <a:ea typeface="Calibri"/>
                <a:cs typeface="Calibri"/>
                <a:sym typeface="Calibri"/>
              </a:rPr>
              <a:t>đặc biệt</a:t>
            </a:r>
            <a:r>
              <a:rPr b="0" i="0" lang="en-US" sz="2400" u="none" cap="none" strike="noStrike">
                <a:solidFill>
                  <a:schemeClr val="dk1"/>
                </a:solidFill>
                <a:latin typeface="Calibri"/>
                <a:ea typeface="Calibri"/>
                <a:cs typeface="Calibri"/>
                <a:sym typeface="Calibri"/>
              </a:rPr>
              <a:t>, trỏ đến các commit(detach-head) hoặc trỏ đến nhánh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HEAD trỏ đến version nào, working directory sẽ show thông tin của version đó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khởi tạo repository tên nhánh mặc định là master. Trong những lần commit đầu tiên, các commit sẽ được master trỏ đến. Mỗi lần bạn thực hiện commit, con trỏ nhánh master (hiện tại) sẽ tự động tiến lên và trỏ đến commit đó (move forward)</a:t>
            </a:r>
            <a:endParaRPr b="0" i="0" sz="1600" u="none" cap="none" strike="noStrike">
              <a:solidFill>
                <a:schemeClr val="dk1"/>
              </a:solidFill>
              <a:latin typeface="Calibri"/>
              <a:ea typeface="Calibri"/>
              <a:cs typeface="Calibri"/>
              <a:sym typeface="Calibri"/>
            </a:endParaRPr>
          </a:p>
        </p:txBody>
      </p:sp>
      <p:pic>
        <p:nvPicPr>
          <p:cNvPr id="819" name="Google Shape;819;p58"/>
          <p:cNvPicPr preferRelativeResize="0"/>
          <p:nvPr/>
        </p:nvPicPr>
        <p:blipFill rotWithShape="1">
          <a:blip r:embed="rId3">
            <a:alphaModFix/>
          </a:blip>
          <a:srcRect b="0" l="0" r="0" t="0"/>
          <a:stretch/>
        </p:blipFill>
        <p:spPr>
          <a:xfrm>
            <a:off x="1295400" y="4343400"/>
            <a:ext cx="4510338" cy="2267493"/>
          </a:xfrm>
          <a:prstGeom prst="rect">
            <a:avLst/>
          </a:prstGeom>
          <a:noFill/>
          <a:ln>
            <a:noFill/>
          </a:ln>
        </p:spPr>
      </p:pic>
      <p:pic>
        <p:nvPicPr>
          <p:cNvPr id="820" name="Google Shape;820;p58"/>
          <p:cNvPicPr preferRelativeResize="0"/>
          <p:nvPr/>
        </p:nvPicPr>
        <p:blipFill rotWithShape="1">
          <a:blip r:embed="rId4">
            <a:alphaModFix/>
          </a:blip>
          <a:srcRect b="0" l="0" r="0" t="0"/>
          <a:stretch/>
        </p:blipFill>
        <p:spPr>
          <a:xfrm>
            <a:off x="7086600" y="4343400"/>
            <a:ext cx="4266319" cy="201567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grpSp>
        <p:nvGrpSpPr>
          <p:cNvPr id="826" name="Google Shape;826;p59"/>
          <p:cNvGrpSpPr/>
          <p:nvPr/>
        </p:nvGrpSpPr>
        <p:grpSpPr>
          <a:xfrm>
            <a:off x="228600" y="228600"/>
            <a:ext cx="5867400" cy="381000"/>
            <a:chOff x="789624" y="1191463"/>
            <a:chExt cx="4620576" cy="508000"/>
          </a:xfrm>
        </p:grpSpPr>
        <p:sp>
          <p:nvSpPr>
            <p:cNvPr id="827" name="Google Shape;827;p5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828" name="Google Shape;828;p59"/>
            <p:cNvGrpSpPr/>
            <p:nvPr/>
          </p:nvGrpSpPr>
          <p:grpSpPr>
            <a:xfrm>
              <a:off x="789624" y="1295400"/>
              <a:ext cx="353376" cy="272472"/>
              <a:chOff x="1110" y="2656"/>
              <a:chExt cx="1549" cy="1351"/>
            </a:xfrm>
          </p:grpSpPr>
          <p:sp>
            <p:nvSpPr>
              <p:cNvPr id="829" name="Google Shape;829;p5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30" name="Google Shape;830;p5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31" name="Google Shape;831;p5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832" name="Google Shape;832;p59"/>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Tạo nhánh mới – Chuyện gì sẽ xảy ra khi tạo nhánh mới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tạo nhánh mới, git sẽ tạo ra một con trỏ mới cho phép bạn di chuyển vòng quanh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Giả sử bạn muốn tạo nhánh mới có tên testing</a:t>
            </a:r>
            <a:endParaRPr/>
          </a:p>
          <a:p>
            <a:pPr indent="-338138" lvl="2" marL="747713" marR="0" rtl="0" algn="l">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Cách 1: git branch testing</a:t>
            </a:r>
            <a:endParaRPr/>
          </a:p>
          <a:p>
            <a:pPr indent="-338138" lvl="2" marL="747713" marR="0" rtl="0" algn="l">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Cách 2: git branch testing &lt;from_branch&gt;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sẽ tạo ra con trỏ, trỏ đến commit mới nhất của nhánh hiện tại hoặc from_branch</a:t>
            </a:r>
            <a:endParaRPr/>
          </a:p>
        </p:txBody>
      </p:sp>
      <p:pic>
        <p:nvPicPr>
          <p:cNvPr id="833" name="Google Shape;833;p59"/>
          <p:cNvPicPr preferRelativeResize="0"/>
          <p:nvPr/>
        </p:nvPicPr>
        <p:blipFill rotWithShape="1">
          <a:blip r:embed="rId3">
            <a:alphaModFix/>
          </a:blip>
          <a:srcRect b="0" l="0" r="0" t="0"/>
          <a:stretch/>
        </p:blipFill>
        <p:spPr>
          <a:xfrm>
            <a:off x="1295400" y="3258093"/>
            <a:ext cx="5948124" cy="3352800"/>
          </a:xfrm>
          <a:prstGeom prst="rect">
            <a:avLst/>
          </a:prstGeom>
          <a:noFill/>
          <a:ln>
            <a:noFill/>
          </a:ln>
        </p:spPr>
      </p:pic>
      <p:sp>
        <p:nvSpPr>
          <p:cNvPr id="834" name="Google Shape;834;p59"/>
          <p:cNvSpPr/>
          <p:nvPr/>
        </p:nvSpPr>
        <p:spPr>
          <a:xfrm>
            <a:off x="7543800" y="3258093"/>
            <a:ext cx="4343400" cy="20759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C00000"/>
                </a:solidFill>
                <a:latin typeface="Calibri"/>
                <a:ea typeface="Calibri"/>
                <a:cs typeface="Calibri"/>
                <a:sym typeface="Calibri"/>
              </a:rPr>
              <a:t>Giả sử bạn tạo ra commit mới. Bây giờ branch nào sẽ tiến lên và trỏ đến commit đó ?</a:t>
            </a:r>
            <a:endParaRPr/>
          </a:p>
          <a:p>
            <a:pPr indent="0" lvl="0" marL="0" marR="0" rtl="0" algn="l">
              <a:spcBef>
                <a:spcPts val="0"/>
              </a:spcBef>
              <a:spcAft>
                <a:spcPts val="0"/>
              </a:spcAft>
              <a:buNone/>
            </a:pPr>
            <a:r>
              <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C00000"/>
                </a:solidFill>
                <a:latin typeface="Calibri"/>
                <a:ea typeface="Calibri"/>
                <a:cs typeface="Calibri"/>
                <a:sym typeface="Calibri"/>
              </a:rPr>
              <a:t>Làm sao để Git biết bạn đang làm việc trên nhánh nào ?</a:t>
            </a:r>
            <a:endParaRPr b="1" sz="2400">
              <a:solidFill>
                <a:srgbClr val="C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6"/>
          <p:cNvGrpSpPr/>
          <p:nvPr/>
        </p:nvGrpSpPr>
        <p:grpSpPr>
          <a:xfrm>
            <a:off x="228600" y="228600"/>
            <a:ext cx="5867400" cy="381000"/>
            <a:chOff x="789624" y="1191463"/>
            <a:chExt cx="4620576" cy="508000"/>
          </a:xfrm>
        </p:grpSpPr>
        <p:sp>
          <p:nvSpPr>
            <p:cNvPr id="139" name="Google Shape;139;p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1.1 About Version Control</a:t>
              </a:r>
              <a:endParaRPr b="1" i="0" sz="2400" u="none" cap="none" strike="noStrike">
                <a:solidFill>
                  <a:srgbClr val="000000"/>
                </a:solidFill>
                <a:latin typeface="Calibri"/>
                <a:ea typeface="Calibri"/>
                <a:cs typeface="Calibri"/>
                <a:sym typeface="Calibri"/>
              </a:endParaRPr>
            </a:p>
          </p:txBody>
        </p:sp>
        <p:grpSp>
          <p:nvGrpSpPr>
            <p:cNvPr id="140" name="Google Shape;140;p6"/>
            <p:cNvGrpSpPr/>
            <p:nvPr/>
          </p:nvGrpSpPr>
          <p:grpSpPr>
            <a:xfrm>
              <a:off x="789624" y="1295400"/>
              <a:ext cx="353376" cy="272472"/>
              <a:chOff x="1110" y="2656"/>
              <a:chExt cx="1549" cy="1351"/>
            </a:xfrm>
          </p:grpSpPr>
          <p:sp>
            <p:nvSpPr>
              <p:cNvPr id="141" name="Google Shape;141;p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42" name="Google Shape;142;p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43" name="Google Shape;143;p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grpSp>
      </p:grpSp>
      <p:sp>
        <p:nvSpPr>
          <p:cNvPr id="144" name="Google Shape;144;p6"/>
          <p:cNvSpPr txBox="1"/>
          <p:nvPr/>
        </p:nvSpPr>
        <p:spPr>
          <a:xfrm>
            <a:off x="685800" y="694267"/>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2160"/>
              <a:buFont typeface="Noto Sans Symbols"/>
              <a:buChar char="▪"/>
            </a:pPr>
            <a:r>
              <a:rPr b="0" i="0" lang="en-US" sz="2400" u="sng" cap="none" strike="noStrike">
                <a:solidFill>
                  <a:schemeClr val="dk1"/>
                </a:solidFill>
                <a:latin typeface="Calibri"/>
                <a:ea typeface="Calibri"/>
                <a:cs typeface="Calibri"/>
                <a:sym typeface="Calibri"/>
              </a:rPr>
              <a:t>Local version control systems – Hệ thống quản lý phiên bản cục bộ</a:t>
            </a:r>
            <a:endParaRPr/>
          </a:p>
          <a:p>
            <a:pPr indent="-338138" lvl="1" marL="347663" marR="0" rtl="0" algn="just">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Vấn đề</a:t>
            </a:r>
            <a:endParaRPr/>
          </a:p>
          <a:p>
            <a:pPr indent="-338138" lvl="1" marL="347663" marR="0" rtl="0" algn="just">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Nhiều người chọn phương pháp quản lý phiên bản bằng cách</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Copy file tập tin đang làm sang một thư mục khác</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Đặt tên các tập tin, thư mục theo thời gian</a:t>
            </a:r>
            <a:endParaRPr/>
          </a:p>
          <a:p>
            <a:pPr indent="-338138" lvl="1" marL="347663" marR="0" rtl="0" algn="just">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Đây là phương pháp phổ biến cho người không biết kĩ thuật</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Dễ phát sinh lỗi</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Copy tập tin qua lại quá nhiều lần, tốn bộ nhớ</a:t>
            </a:r>
            <a:endParaRPr/>
          </a:p>
          <a:p>
            <a:pPr indent="-338138" lvl="2" marL="747713" marR="0" rtl="0" algn="just">
              <a:spcBef>
                <a:spcPts val="440"/>
              </a:spcBef>
              <a:spcAft>
                <a:spcPts val="0"/>
              </a:spcAft>
              <a:buClr>
                <a:srgbClr val="002060"/>
              </a:buClr>
              <a:buSzPts val="1980"/>
              <a:buFont typeface="Calibri"/>
              <a:buChar char="•"/>
            </a:pPr>
            <a:r>
              <a:rPr b="0" i="0" lang="en-US" sz="2200" u="none" cap="none" strike="noStrike">
                <a:solidFill>
                  <a:schemeClr val="dk1"/>
                </a:solidFill>
                <a:latin typeface="Calibri"/>
                <a:ea typeface="Calibri"/>
                <a:cs typeface="Calibri"/>
                <a:sym typeface="Calibri"/>
              </a:rPr>
              <a:t>Chép, xóa nhầm file không mong muốn</a:t>
            </a:r>
            <a:endParaRPr/>
          </a:p>
        </p:txBody>
      </p:sp>
      <p:pic>
        <p:nvPicPr>
          <p:cNvPr id="145" name="Google Shape;145;p6"/>
          <p:cNvPicPr preferRelativeResize="0"/>
          <p:nvPr/>
        </p:nvPicPr>
        <p:blipFill rotWithShape="1">
          <a:blip r:embed="rId3">
            <a:alphaModFix/>
          </a:blip>
          <a:srcRect b="0" l="0" r="0" t="0"/>
          <a:stretch/>
        </p:blipFill>
        <p:spPr>
          <a:xfrm>
            <a:off x="8839200" y="1143000"/>
            <a:ext cx="3248810" cy="914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grpSp>
        <p:nvGrpSpPr>
          <p:cNvPr id="840" name="Google Shape;840;p60"/>
          <p:cNvGrpSpPr/>
          <p:nvPr/>
        </p:nvGrpSpPr>
        <p:grpSpPr>
          <a:xfrm>
            <a:off x="228600" y="228600"/>
            <a:ext cx="5867400" cy="381000"/>
            <a:chOff x="789624" y="1191463"/>
            <a:chExt cx="4620576" cy="508000"/>
          </a:xfrm>
        </p:grpSpPr>
        <p:sp>
          <p:nvSpPr>
            <p:cNvPr id="841" name="Google Shape;841;p6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842" name="Google Shape;842;p60"/>
            <p:cNvGrpSpPr/>
            <p:nvPr/>
          </p:nvGrpSpPr>
          <p:grpSpPr>
            <a:xfrm>
              <a:off x="789624" y="1295400"/>
              <a:ext cx="353376" cy="272472"/>
              <a:chOff x="1110" y="2656"/>
              <a:chExt cx="1549" cy="1351"/>
            </a:xfrm>
          </p:grpSpPr>
          <p:sp>
            <p:nvSpPr>
              <p:cNvPr id="843" name="Google Shape;843;p6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44" name="Google Shape;844;p6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45" name="Google Shape;845;p6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846" name="Google Shape;846;p60"/>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giữ một con trỏ đặc biệt </a:t>
            </a:r>
            <a:r>
              <a:rPr b="1" i="0" lang="en-US" sz="2400" u="none" cap="none" strike="noStrike">
                <a:solidFill>
                  <a:srgbClr val="C00000"/>
                </a:solidFill>
                <a:latin typeface="Calibri"/>
                <a:ea typeface="Calibri"/>
                <a:cs typeface="Calibri"/>
                <a:sym typeface="Calibri"/>
              </a:rPr>
              <a:t>HEAD</a:t>
            </a:r>
            <a:r>
              <a:rPr b="1"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là một con trỏ trỏ đến nhánh nội bộ mà bạn đang làm việc. Trong trường hợp này bạn vẫn đang ở trên nhánh </a:t>
            </a:r>
            <a:r>
              <a:rPr b="1" i="0" lang="en-US" sz="2400" u="none" cap="none" strike="noStrike">
                <a:solidFill>
                  <a:srgbClr val="C00000"/>
                </a:solidFill>
                <a:latin typeface="Calibri"/>
                <a:ea typeface="Calibri"/>
                <a:cs typeface="Calibri"/>
                <a:sym typeface="Calibri"/>
              </a:rPr>
              <a:t>master</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 git branch testing</a:t>
            </a:r>
            <a:r>
              <a:rPr b="0" i="0" lang="en-US" sz="2400" u="none" cap="none" strike="noStrike">
                <a:solidFill>
                  <a:schemeClr val="dk1"/>
                </a:solidFill>
                <a:latin typeface="Calibri"/>
                <a:ea typeface="Calibri"/>
                <a:cs typeface="Calibri"/>
                <a:sym typeface="Calibri"/>
              </a:rPr>
              <a:t> chỉ tạo mới nhánh testing chứ không tự chuyển sang nhánh đó</a:t>
            </a:r>
            <a:endParaRPr b="1" i="0" sz="2400" u="none" cap="none" strike="noStrike">
              <a:solidFill>
                <a:schemeClr val="dk1"/>
              </a:solidFill>
              <a:latin typeface="Calibri"/>
              <a:ea typeface="Calibri"/>
              <a:cs typeface="Calibri"/>
              <a:sym typeface="Calibri"/>
            </a:endParaRPr>
          </a:p>
        </p:txBody>
      </p:sp>
      <p:pic>
        <p:nvPicPr>
          <p:cNvPr id="847" name="Google Shape;847;p60"/>
          <p:cNvPicPr preferRelativeResize="0"/>
          <p:nvPr/>
        </p:nvPicPr>
        <p:blipFill rotWithShape="1">
          <a:blip r:embed="rId3">
            <a:alphaModFix/>
          </a:blip>
          <a:srcRect b="0" l="0" r="0" t="0"/>
          <a:stretch/>
        </p:blipFill>
        <p:spPr>
          <a:xfrm>
            <a:off x="1066800" y="1766838"/>
            <a:ext cx="8763000" cy="4844055"/>
          </a:xfrm>
          <a:prstGeom prst="rect">
            <a:avLst/>
          </a:prstGeom>
          <a:noFill/>
          <a:ln>
            <a:noFill/>
          </a:ln>
        </p:spPr>
      </p:pic>
      <p:sp>
        <p:nvSpPr>
          <p:cNvPr id="848" name="Google Shape;848;p60"/>
          <p:cNvSpPr/>
          <p:nvPr/>
        </p:nvSpPr>
        <p:spPr>
          <a:xfrm>
            <a:off x="838200" y="1796335"/>
            <a:ext cx="5715000" cy="137160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Để chuyển sang một nhánh đang tồn tại</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git checkout &lt;branch_name&gt;</a:t>
            </a:r>
            <a:endParaRPr sz="24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grpSp>
        <p:nvGrpSpPr>
          <p:cNvPr id="854" name="Google Shape;854;p61"/>
          <p:cNvGrpSpPr/>
          <p:nvPr/>
        </p:nvGrpSpPr>
        <p:grpSpPr>
          <a:xfrm>
            <a:off x="228600" y="228600"/>
            <a:ext cx="5867400" cy="381000"/>
            <a:chOff x="789624" y="1191463"/>
            <a:chExt cx="4620576" cy="508000"/>
          </a:xfrm>
        </p:grpSpPr>
        <p:sp>
          <p:nvSpPr>
            <p:cNvPr id="855" name="Google Shape;855;p6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856" name="Google Shape;856;p61"/>
            <p:cNvGrpSpPr/>
            <p:nvPr/>
          </p:nvGrpSpPr>
          <p:grpSpPr>
            <a:xfrm>
              <a:off x="789624" y="1295400"/>
              <a:ext cx="353376" cy="272472"/>
              <a:chOff x="1110" y="2656"/>
              <a:chExt cx="1549" cy="1351"/>
            </a:xfrm>
          </p:grpSpPr>
          <p:sp>
            <p:nvSpPr>
              <p:cNvPr id="857" name="Google Shape;857;p6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58" name="Google Shape;858;p6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59" name="Google Shape;859;p6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860" name="Google Shape;860;p61"/>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testing</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add $ git commit (Update project)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861" name="Google Shape;861;p61"/>
          <p:cNvPicPr preferRelativeResize="0"/>
          <p:nvPr/>
        </p:nvPicPr>
        <p:blipFill rotWithShape="1">
          <a:blip r:embed="rId3">
            <a:alphaModFix/>
          </a:blip>
          <a:srcRect b="0" l="0" r="0" t="0"/>
          <a:stretch/>
        </p:blipFill>
        <p:spPr>
          <a:xfrm>
            <a:off x="1223852" y="1524000"/>
            <a:ext cx="7539148" cy="432171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grpSp>
        <p:nvGrpSpPr>
          <p:cNvPr id="867" name="Google Shape;867;p62"/>
          <p:cNvGrpSpPr/>
          <p:nvPr/>
        </p:nvGrpSpPr>
        <p:grpSpPr>
          <a:xfrm>
            <a:off x="228600" y="228600"/>
            <a:ext cx="5867400" cy="381000"/>
            <a:chOff x="789624" y="1191463"/>
            <a:chExt cx="4620576" cy="508000"/>
          </a:xfrm>
        </p:grpSpPr>
        <p:sp>
          <p:nvSpPr>
            <p:cNvPr id="868" name="Google Shape;868;p6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869" name="Google Shape;869;p62"/>
            <p:cNvGrpSpPr/>
            <p:nvPr/>
          </p:nvGrpSpPr>
          <p:grpSpPr>
            <a:xfrm>
              <a:off x="789624" y="1295400"/>
              <a:ext cx="353376" cy="272472"/>
              <a:chOff x="1110" y="2656"/>
              <a:chExt cx="1549" cy="1351"/>
            </a:xfrm>
          </p:grpSpPr>
          <p:sp>
            <p:nvSpPr>
              <p:cNvPr id="870" name="Google Shape;870;p6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71" name="Google Shape;871;p6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72" name="Google Shape;872;p6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873" name="Google Shape;873;p62"/>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master</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874" name="Google Shape;874;p62"/>
          <p:cNvPicPr preferRelativeResize="0"/>
          <p:nvPr/>
        </p:nvPicPr>
        <p:blipFill rotWithShape="1">
          <a:blip r:embed="rId3">
            <a:alphaModFix/>
          </a:blip>
          <a:srcRect b="0" l="0" r="0" t="0"/>
          <a:stretch/>
        </p:blipFill>
        <p:spPr>
          <a:xfrm>
            <a:off x="1248433" y="1143000"/>
            <a:ext cx="6676367" cy="385128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grpSp>
        <p:nvGrpSpPr>
          <p:cNvPr id="880" name="Google Shape;880;p63"/>
          <p:cNvGrpSpPr/>
          <p:nvPr/>
        </p:nvGrpSpPr>
        <p:grpSpPr>
          <a:xfrm>
            <a:off x="228600" y="228600"/>
            <a:ext cx="5867400" cy="381000"/>
            <a:chOff x="789624" y="1191463"/>
            <a:chExt cx="4620576" cy="508000"/>
          </a:xfrm>
        </p:grpSpPr>
        <p:sp>
          <p:nvSpPr>
            <p:cNvPr id="881" name="Google Shape;881;p6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882" name="Google Shape;882;p63"/>
            <p:cNvGrpSpPr/>
            <p:nvPr/>
          </p:nvGrpSpPr>
          <p:grpSpPr>
            <a:xfrm>
              <a:off x="789624" y="1295400"/>
              <a:ext cx="353376" cy="272472"/>
              <a:chOff x="1110" y="2656"/>
              <a:chExt cx="1549" cy="1351"/>
            </a:xfrm>
          </p:grpSpPr>
          <p:sp>
            <p:nvSpPr>
              <p:cNvPr id="883" name="Google Shape;883;p6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84" name="Google Shape;884;p6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85" name="Google Shape;885;p6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886" name="Google Shape;886;p63"/>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add $ git commit (Update project)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887" name="Google Shape;887;p63"/>
          <p:cNvPicPr preferRelativeResize="0"/>
          <p:nvPr/>
        </p:nvPicPr>
        <p:blipFill rotWithShape="1">
          <a:blip r:embed="rId3">
            <a:alphaModFix/>
          </a:blip>
          <a:srcRect b="0" l="0" r="0" t="0"/>
          <a:stretch/>
        </p:blipFill>
        <p:spPr>
          <a:xfrm>
            <a:off x="1219200" y="1143979"/>
            <a:ext cx="7143090" cy="546691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grpSp>
        <p:nvGrpSpPr>
          <p:cNvPr id="893" name="Google Shape;893;p64"/>
          <p:cNvGrpSpPr/>
          <p:nvPr/>
        </p:nvGrpSpPr>
        <p:grpSpPr>
          <a:xfrm>
            <a:off x="228600" y="228600"/>
            <a:ext cx="5867400" cy="381000"/>
            <a:chOff x="789624" y="1191463"/>
            <a:chExt cx="4620576" cy="508000"/>
          </a:xfrm>
        </p:grpSpPr>
        <p:sp>
          <p:nvSpPr>
            <p:cNvPr id="894" name="Google Shape;894;p6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3.1 Branches in a Nutshell</a:t>
              </a:r>
              <a:endParaRPr b="1" sz="2400">
                <a:solidFill>
                  <a:srgbClr val="000000"/>
                </a:solidFill>
                <a:latin typeface="Calibri"/>
                <a:ea typeface="Calibri"/>
                <a:cs typeface="Calibri"/>
                <a:sym typeface="Calibri"/>
              </a:endParaRPr>
            </a:p>
          </p:txBody>
        </p:sp>
        <p:grpSp>
          <p:nvGrpSpPr>
            <p:cNvPr id="895" name="Google Shape;895;p64"/>
            <p:cNvGrpSpPr/>
            <p:nvPr/>
          </p:nvGrpSpPr>
          <p:grpSpPr>
            <a:xfrm>
              <a:off x="789624" y="1295400"/>
              <a:ext cx="353376" cy="272472"/>
              <a:chOff x="1110" y="2656"/>
              <a:chExt cx="1549" cy="1351"/>
            </a:xfrm>
          </p:grpSpPr>
          <p:sp>
            <p:nvSpPr>
              <p:cNvPr id="896" name="Google Shape;896;p6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97" name="Google Shape;897;p6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98" name="Google Shape;898;p6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899" name="Google Shape;899;p64"/>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Bây giờ lịch sử của dự án đã tách ra trên 2 nhánh master và testing có cùng chung một số commit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Bởi vì một nhánh trong Git thực tế là một tập tin đơn giản chứa một mã băm SHA-1 có độ dài 40 ký tự của commit mà nó trỏ tới, chính vì thế tạo mới cũng như hủy các nhánh đi rất đơn giản. Tạo mới một nhánh nhanh tương đương với việc ghi 41 bytes vào một tập tin (40 ký tự cộng thêm một dòng mới).</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Điều này đối lập rất lớn với cách mà các </a:t>
            </a:r>
            <a:r>
              <a:rPr b="1" i="0" lang="en-US" sz="2400" u="none" cap="none" strike="noStrike">
                <a:solidFill>
                  <a:srgbClr val="C00000"/>
                </a:solidFill>
                <a:latin typeface="Calibri"/>
                <a:ea typeface="Calibri"/>
                <a:cs typeface="Calibri"/>
                <a:sym typeface="Calibri"/>
              </a:rPr>
              <a:t>VCS khác</a:t>
            </a:r>
            <a:r>
              <a:rPr b="0" i="0" lang="en-US" sz="2400" u="none" cap="none" strike="noStrike">
                <a:solidFill>
                  <a:schemeClr val="dk1"/>
                </a:solidFill>
                <a:latin typeface="Calibri"/>
                <a:ea typeface="Calibri"/>
                <a:cs typeface="Calibri"/>
                <a:sym typeface="Calibri"/>
              </a:rPr>
              <a:t> phân nhánh, chính là </a:t>
            </a:r>
            <a:r>
              <a:rPr b="1" i="0" lang="en-US" sz="2400" u="none" cap="none" strike="noStrike">
                <a:solidFill>
                  <a:srgbClr val="C00000"/>
                </a:solidFill>
                <a:latin typeface="Calibri"/>
                <a:ea typeface="Calibri"/>
                <a:cs typeface="Calibri"/>
                <a:sym typeface="Calibri"/>
              </a:rPr>
              <a:t>copy toàn bộ các tập tin hiện có của dự án sang một thư mục thứ hai</a:t>
            </a:r>
            <a:r>
              <a:rPr b="0" i="0" lang="en-US" sz="2400" u="none" cap="none" strike="noStrike">
                <a:solidFill>
                  <a:schemeClr val="dk1"/>
                </a:solidFill>
                <a:latin typeface="Calibri"/>
                <a:ea typeface="Calibri"/>
                <a:cs typeface="Calibri"/>
                <a:sym typeface="Calibri"/>
              </a:rPr>
              <a:t>. Việc này có thể mất khoảng vài giây, thậm chí vài phút, phụ thuộc vào dung lượng của dự án, trong khi đó trong Git thì quá trình này luôn xảy ra ngay lập tức.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Thêm một lý do nữa là, </a:t>
            </a:r>
            <a:r>
              <a:rPr b="1" i="0" lang="en-US" sz="2400" u="none" cap="none" strike="noStrike">
                <a:solidFill>
                  <a:srgbClr val="C00000"/>
                </a:solidFill>
                <a:latin typeface="Calibri"/>
                <a:ea typeface="Calibri"/>
                <a:cs typeface="Calibri"/>
                <a:sym typeface="Calibri"/>
              </a:rPr>
              <a:t>chúng ta đang lưu trữ cha của các commit, nên việc tìm kiếm gốc/cơ sở để tích hợp lại được thực hiện một cách tự động và rất dễ dàng</a:t>
            </a:r>
            <a:r>
              <a:rPr b="0" i="0" lang="en-US" sz="2400" u="none" cap="none" strike="noStrike">
                <a:solidFill>
                  <a:schemeClr val="dk1"/>
                </a:solidFill>
                <a:latin typeface="Calibri"/>
                <a:ea typeface="Calibri"/>
                <a:cs typeface="Calibri"/>
                <a:sym typeface="Calibri"/>
              </a:rPr>
              <a:t>. Những tính năng này giúp khuyến khích các lập trình viên tạo và sử dụng nhánh thường xuyên hơn.</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grpSp>
        <p:nvGrpSpPr>
          <p:cNvPr id="905" name="Google Shape;905;p65"/>
          <p:cNvGrpSpPr/>
          <p:nvPr/>
        </p:nvGrpSpPr>
        <p:grpSpPr>
          <a:xfrm>
            <a:off x="228600" y="228600"/>
            <a:ext cx="5867400" cy="381000"/>
            <a:chOff x="789624" y="1191463"/>
            <a:chExt cx="4620576" cy="508000"/>
          </a:xfrm>
        </p:grpSpPr>
        <p:sp>
          <p:nvSpPr>
            <p:cNvPr id="906" name="Google Shape;906;p6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3.2 Basic branching and merging</a:t>
              </a:r>
              <a:endParaRPr b="1" sz="2400">
                <a:solidFill>
                  <a:srgbClr val="000000"/>
                </a:solidFill>
                <a:latin typeface="Calibri"/>
                <a:ea typeface="Calibri"/>
                <a:cs typeface="Calibri"/>
                <a:sym typeface="Calibri"/>
              </a:endParaRPr>
            </a:p>
          </p:txBody>
        </p:sp>
        <p:grpSp>
          <p:nvGrpSpPr>
            <p:cNvPr id="907" name="Google Shape;907;p65"/>
            <p:cNvGrpSpPr/>
            <p:nvPr/>
          </p:nvGrpSpPr>
          <p:grpSpPr>
            <a:xfrm>
              <a:off x="789624" y="1295400"/>
              <a:ext cx="353376" cy="272472"/>
              <a:chOff x="1110" y="2656"/>
              <a:chExt cx="1549" cy="1351"/>
            </a:xfrm>
          </p:grpSpPr>
          <p:sp>
            <p:nvSpPr>
              <p:cNvPr id="908" name="Google Shape;908;p6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09" name="Google Shape;909;p6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10" name="Google Shape;910;p6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911" name="Google Shape;911;p65"/>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Xem qua một ví dụ đơn giản về phân nhánh và tích hợp</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1. Làm việc trên một website đã hoàn thành (todo-app-1.1) trên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2. Tạo nhánh cho version mới todo-app-1.2</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3. Làm việc trên nhánh đó</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Thông báo có vấn đề nghiêm trọng ở version todo-app-1.1 cần sửa ngay trong hôm nay</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1. Chuyển lại về nhánh sản xuất (production -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2. Tạo mới nhánh khác để khác phục lỗi (todo-app-1.1-hotfix)</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3. Sau khi đã kiểm tra ổn định, tích hợp nhánh hotfix vào lại master để giao cho khách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4. Chuyển về lại nhánh todo-app-1.2 để tiếp tục thực hiện</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grpSp>
        <p:nvGrpSpPr>
          <p:cNvPr id="917" name="Google Shape;917;p66"/>
          <p:cNvGrpSpPr/>
          <p:nvPr/>
        </p:nvGrpSpPr>
        <p:grpSpPr>
          <a:xfrm>
            <a:off x="228600" y="228600"/>
            <a:ext cx="5867400" cy="381000"/>
            <a:chOff x="789624" y="1191463"/>
            <a:chExt cx="4620576" cy="508000"/>
          </a:xfrm>
        </p:grpSpPr>
        <p:sp>
          <p:nvSpPr>
            <p:cNvPr id="918" name="Google Shape;918;p6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3.2 Basic branching and merging</a:t>
              </a:r>
              <a:endParaRPr b="1" sz="2400">
                <a:solidFill>
                  <a:srgbClr val="000000"/>
                </a:solidFill>
                <a:latin typeface="Calibri"/>
                <a:ea typeface="Calibri"/>
                <a:cs typeface="Calibri"/>
                <a:sym typeface="Calibri"/>
              </a:endParaRPr>
            </a:p>
          </p:txBody>
        </p:sp>
        <p:grpSp>
          <p:nvGrpSpPr>
            <p:cNvPr id="919" name="Google Shape;919;p66"/>
            <p:cNvGrpSpPr/>
            <p:nvPr/>
          </p:nvGrpSpPr>
          <p:grpSpPr>
            <a:xfrm>
              <a:off x="789624" y="1295400"/>
              <a:ext cx="353376" cy="272472"/>
              <a:chOff x="1110" y="2656"/>
              <a:chExt cx="1549" cy="1351"/>
            </a:xfrm>
          </p:grpSpPr>
          <p:sp>
            <p:nvSpPr>
              <p:cNvPr id="920" name="Google Shape;920;p6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21" name="Google Shape;921;p6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22" name="Google Shape;922;p6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923" name="Google Shape;923;p66"/>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Đầu tiên, bạn đang làm trên nhánh master (todo-app-1.1)</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B2. Tạo branch todo-app-1.2 để thực hiện</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git branch todo-app-1.2</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git checkout todo-app-1.2</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Rút gọn: $ git checkout –b todo-app-1.2</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924" name="Google Shape;924;p66"/>
          <p:cNvPicPr preferRelativeResize="0"/>
          <p:nvPr/>
        </p:nvPicPr>
        <p:blipFill rotWithShape="1">
          <a:blip r:embed="rId3">
            <a:alphaModFix/>
          </a:blip>
          <a:srcRect b="0" l="0" r="0" t="0"/>
          <a:stretch/>
        </p:blipFill>
        <p:spPr>
          <a:xfrm>
            <a:off x="8763000" y="762000"/>
            <a:ext cx="3124200" cy="1618561"/>
          </a:xfrm>
          <a:prstGeom prst="rect">
            <a:avLst/>
          </a:prstGeom>
          <a:noFill/>
          <a:ln>
            <a:noFill/>
          </a:ln>
        </p:spPr>
      </p:pic>
      <p:pic>
        <p:nvPicPr>
          <p:cNvPr id="925" name="Google Shape;925;p66"/>
          <p:cNvPicPr preferRelativeResize="0"/>
          <p:nvPr/>
        </p:nvPicPr>
        <p:blipFill rotWithShape="1">
          <a:blip r:embed="rId4">
            <a:alphaModFix/>
          </a:blip>
          <a:srcRect b="0" l="0" r="0" t="0"/>
          <a:stretch/>
        </p:blipFill>
        <p:spPr>
          <a:xfrm>
            <a:off x="8763000" y="2962393"/>
            <a:ext cx="3124200" cy="1980299"/>
          </a:xfrm>
          <a:prstGeom prst="rect">
            <a:avLst/>
          </a:prstGeom>
          <a:noFill/>
          <a:ln>
            <a:noFill/>
          </a:ln>
        </p:spPr>
      </p:pic>
      <p:sp>
        <p:nvSpPr>
          <p:cNvPr id="926" name="Google Shape;926;p66"/>
          <p:cNvSpPr/>
          <p:nvPr/>
        </p:nvSpPr>
        <p:spPr>
          <a:xfrm>
            <a:off x="10591800" y="4942692"/>
            <a:ext cx="1447800" cy="4675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todo-app-1.2</a:t>
            </a:r>
            <a:endParaRPr b="1" sz="18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grpSp>
        <p:nvGrpSpPr>
          <p:cNvPr id="932" name="Google Shape;932;p67"/>
          <p:cNvGrpSpPr/>
          <p:nvPr/>
        </p:nvGrpSpPr>
        <p:grpSpPr>
          <a:xfrm>
            <a:off x="228600" y="228600"/>
            <a:ext cx="5867400" cy="381000"/>
            <a:chOff x="789624" y="1191463"/>
            <a:chExt cx="4620576" cy="508000"/>
          </a:xfrm>
        </p:grpSpPr>
        <p:sp>
          <p:nvSpPr>
            <p:cNvPr id="933" name="Google Shape;933;p6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3.2 Basic branching and merging</a:t>
              </a:r>
              <a:endParaRPr b="1" sz="2400">
                <a:solidFill>
                  <a:srgbClr val="000000"/>
                </a:solidFill>
                <a:latin typeface="Calibri"/>
                <a:ea typeface="Calibri"/>
                <a:cs typeface="Calibri"/>
                <a:sym typeface="Calibri"/>
              </a:endParaRPr>
            </a:p>
          </p:txBody>
        </p:sp>
        <p:grpSp>
          <p:nvGrpSpPr>
            <p:cNvPr id="934" name="Google Shape;934;p67"/>
            <p:cNvGrpSpPr/>
            <p:nvPr/>
          </p:nvGrpSpPr>
          <p:grpSpPr>
            <a:xfrm>
              <a:off x="789624" y="1295400"/>
              <a:ext cx="353376" cy="272472"/>
              <a:chOff x="1110" y="2656"/>
              <a:chExt cx="1549" cy="1351"/>
            </a:xfrm>
          </p:grpSpPr>
          <p:sp>
            <p:nvSpPr>
              <p:cNvPr id="935" name="Google Shape;935;p6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36" name="Google Shape;936;p6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37" name="Google Shape;937;p6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938" name="Google Shape;938;p67"/>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B3. Bạn đang làm việc trên nhánh todo-app-1.2</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Thay đổi và thực hiện commit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HEAD đang trỏ đến todo-app-1.2 branch</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Vấn đề xảy ra ở production todo-app-1.1 (master)</a:t>
            </a:r>
            <a:endParaRPr b="1" i="0" sz="2400" u="none" cap="none" strike="noStrike">
              <a:solidFill>
                <a:srgbClr val="C00000"/>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B4. Trở về lại nhánh master để khác phục sự cố</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master (clean-tree before checkout)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Nhánh master là nhánh ổn định của dự án</a:t>
            </a:r>
            <a:endParaRPr/>
          </a:p>
          <a:p>
            <a:pPr indent="-200978" lvl="1" marL="347663" marR="0" rtl="0" algn="l">
              <a:spcBef>
                <a:spcPts val="480"/>
              </a:spcBef>
              <a:spcAft>
                <a:spcPts val="0"/>
              </a:spcAft>
              <a:buClr>
                <a:srgbClr val="002060"/>
              </a:buClr>
              <a:buSzPts val="2160"/>
              <a:buFont typeface="Noto Sans Symbols"/>
              <a:buNone/>
            </a:pPr>
            <a:r>
              <a:t/>
            </a:r>
            <a:endParaRPr b="1" i="0" sz="2400" u="none" cap="none" strike="noStrike">
              <a:solidFill>
                <a:srgbClr val="C00000"/>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Tạo nhánh hotfix để khắc phục sự cố</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gitcheckout –b todo-app-1.1-hotfix</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Thay đổi và thực hiện commit</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939" name="Google Shape;939;p67"/>
          <p:cNvSpPr/>
          <p:nvPr/>
        </p:nvSpPr>
        <p:spPr>
          <a:xfrm>
            <a:off x="10678886" y="2273428"/>
            <a:ext cx="1447800" cy="4675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todo-app-1.2</a:t>
            </a:r>
            <a:endParaRPr b="1" sz="1800">
              <a:solidFill>
                <a:schemeClr val="dk1"/>
              </a:solidFill>
              <a:latin typeface="Calibri"/>
              <a:ea typeface="Calibri"/>
              <a:cs typeface="Calibri"/>
              <a:sym typeface="Calibri"/>
            </a:endParaRPr>
          </a:p>
        </p:txBody>
      </p:sp>
      <p:pic>
        <p:nvPicPr>
          <p:cNvPr id="940" name="Google Shape;940;p67"/>
          <p:cNvPicPr preferRelativeResize="0"/>
          <p:nvPr/>
        </p:nvPicPr>
        <p:blipFill rotWithShape="1">
          <a:blip r:embed="rId3">
            <a:alphaModFix/>
          </a:blip>
          <a:srcRect b="0" l="0" r="0" t="0"/>
          <a:stretch/>
        </p:blipFill>
        <p:spPr>
          <a:xfrm>
            <a:off x="8153399" y="520828"/>
            <a:ext cx="3679373" cy="1752600"/>
          </a:xfrm>
          <a:prstGeom prst="rect">
            <a:avLst/>
          </a:prstGeom>
          <a:noFill/>
          <a:ln>
            <a:noFill/>
          </a:ln>
        </p:spPr>
      </p:pic>
      <p:cxnSp>
        <p:nvCxnSpPr>
          <p:cNvPr id="941" name="Google Shape;941;p67"/>
          <p:cNvCxnSpPr/>
          <p:nvPr/>
        </p:nvCxnSpPr>
        <p:spPr>
          <a:xfrm rot="10800000">
            <a:off x="11390320" y="2740936"/>
            <a:ext cx="0" cy="446892"/>
          </a:xfrm>
          <a:prstGeom prst="straightConnector1">
            <a:avLst/>
          </a:prstGeom>
          <a:noFill/>
          <a:ln cap="flat" cmpd="sng" w="9525">
            <a:solidFill>
              <a:schemeClr val="dk1"/>
            </a:solidFill>
            <a:prstDash val="solid"/>
            <a:round/>
            <a:headEnd len="sm" w="sm" type="none"/>
            <a:tailEnd len="med" w="med" type="triangle"/>
          </a:ln>
        </p:spPr>
      </p:cxnSp>
      <p:sp>
        <p:nvSpPr>
          <p:cNvPr id="942" name="Google Shape;942;p67"/>
          <p:cNvSpPr/>
          <p:nvPr/>
        </p:nvSpPr>
        <p:spPr>
          <a:xfrm>
            <a:off x="10678886" y="3202295"/>
            <a:ext cx="1447800" cy="4675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HEAD</a:t>
            </a:r>
            <a:endParaRPr b="1" sz="1800">
              <a:solidFill>
                <a:schemeClr val="dk1"/>
              </a:solidFill>
              <a:latin typeface="Calibri"/>
              <a:ea typeface="Calibri"/>
              <a:cs typeface="Calibri"/>
              <a:sym typeface="Calibri"/>
            </a:endParaRPr>
          </a:p>
        </p:txBody>
      </p:sp>
      <p:pic>
        <p:nvPicPr>
          <p:cNvPr id="943" name="Google Shape;943;p67"/>
          <p:cNvPicPr preferRelativeResize="0"/>
          <p:nvPr/>
        </p:nvPicPr>
        <p:blipFill rotWithShape="1">
          <a:blip r:embed="rId4">
            <a:alphaModFix/>
          </a:blip>
          <a:srcRect b="0" l="0" r="0" t="0"/>
          <a:stretch/>
        </p:blipFill>
        <p:spPr>
          <a:xfrm>
            <a:off x="7620000" y="3937256"/>
            <a:ext cx="3276190" cy="2238095"/>
          </a:xfrm>
          <a:prstGeom prst="rect">
            <a:avLst/>
          </a:prstGeom>
          <a:noFill/>
          <a:ln>
            <a:noFill/>
          </a:ln>
        </p:spPr>
      </p:pic>
      <p:sp>
        <p:nvSpPr>
          <p:cNvPr id="944" name="Google Shape;944;p67"/>
          <p:cNvSpPr/>
          <p:nvPr/>
        </p:nvSpPr>
        <p:spPr>
          <a:xfrm>
            <a:off x="9829800" y="6175351"/>
            <a:ext cx="1447800" cy="4675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todo-app-1.2</a:t>
            </a:r>
            <a:endParaRPr b="1" sz="1800">
              <a:solidFill>
                <a:schemeClr val="dk1"/>
              </a:solidFill>
              <a:latin typeface="Calibri"/>
              <a:ea typeface="Calibri"/>
              <a:cs typeface="Calibri"/>
              <a:sym typeface="Calibri"/>
            </a:endParaRPr>
          </a:p>
        </p:txBody>
      </p:sp>
      <p:sp>
        <p:nvSpPr>
          <p:cNvPr id="945" name="Google Shape;945;p67"/>
          <p:cNvSpPr/>
          <p:nvPr/>
        </p:nvSpPr>
        <p:spPr>
          <a:xfrm>
            <a:off x="8275562" y="2954074"/>
            <a:ext cx="1447800" cy="4675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HEAD</a:t>
            </a:r>
            <a:endParaRPr b="1" sz="1800">
              <a:solidFill>
                <a:schemeClr val="dk1"/>
              </a:solidFill>
              <a:latin typeface="Calibri"/>
              <a:ea typeface="Calibri"/>
              <a:cs typeface="Calibri"/>
              <a:sym typeface="Calibri"/>
            </a:endParaRPr>
          </a:p>
        </p:txBody>
      </p:sp>
      <p:cxnSp>
        <p:nvCxnSpPr>
          <p:cNvPr id="946" name="Google Shape;946;p67"/>
          <p:cNvCxnSpPr>
            <a:stCxn id="945" idx="2"/>
          </p:cNvCxnSpPr>
          <p:nvPr/>
        </p:nvCxnSpPr>
        <p:spPr>
          <a:xfrm>
            <a:off x="8999462" y="3421582"/>
            <a:ext cx="1489800" cy="5157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grpSp>
        <p:nvGrpSpPr>
          <p:cNvPr id="952" name="Google Shape;952;p68"/>
          <p:cNvGrpSpPr/>
          <p:nvPr/>
        </p:nvGrpSpPr>
        <p:grpSpPr>
          <a:xfrm>
            <a:off x="228600" y="228600"/>
            <a:ext cx="5867400" cy="381000"/>
            <a:chOff x="789624" y="1191463"/>
            <a:chExt cx="4620576" cy="508000"/>
          </a:xfrm>
        </p:grpSpPr>
        <p:sp>
          <p:nvSpPr>
            <p:cNvPr id="953" name="Google Shape;953;p6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3.2 Basic branching and merging</a:t>
              </a:r>
              <a:endParaRPr b="1" sz="2400">
                <a:solidFill>
                  <a:srgbClr val="000000"/>
                </a:solidFill>
                <a:latin typeface="Calibri"/>
                <a:ea typeface="Calibri"/>
                <a:cs typeface="Calibri"/>
                <a:sym typeface="Calibri"/>
              </a:endParaRPr>
            </a:p>
          </p:txBody>
        </p:sp>
        <p:grpSp>
          <p:nvGrpSpPr>
            <p:cNvPr id="954" name="Google Shape;954;p68"/>
            <p:cNvGrpSpPr/>
            <p:nvPr/>
          </p:nvGrpSpPr>
          <p:grpSpPr>
            <a:xfrm>
              <a:off x="789624" y="1295400"/>
              <a:ext cx="353376" cy="272472"/>
              <a:chOff x="1110" y="2656"/>
              <a:chExt cx="1549" cy="1351"/>
            </a:xfrm>
          </p:grpSpPr>
          <p:sp>
            <p:nvSpPr>
              <p:cNvPr id="955" name="Google Shape;955;p6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56" name="Google Shape;956;p6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57" name="Google Shape;957;p6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958" name="Google Shape;958;p6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B5. Sau khi đã kiểm tra tính ổn định của nhánh hotfix</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Tích hợp nhánh hotfix (todo-app-1.2-hotfix) vào lại</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nhánh chính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merge hotfix</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“Updating 177181 . 19191”</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“Fast forward”: Khi branch mà bạn muốn tích hợp</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 vào (hotfix) đang trỏ đến một commit mà commit này lại chính là upstream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của commit mà nhánh hiện tại (master) đang trỏ đến.</a:t>
            </a:r>
            <a:br>
              <a:rPr b="0" i="0" lang="en-US" sz="2400" u="none" cap="none" strike="noStrike">
                <a:solidFill>
                  <a:schemeClr val="dk1"/>
                </a:solidFill>
                <a:latin typeface="Calibri"/>
                <a:ea typeface="Calibri"/>
                <a:cs typeface="Calibri"/>
                <a:sym typeface="Calibri"/>
              </a:rPr>
            </a:b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VD: Nhánh hotfix được phát triển tử nhánh master và không có sự rẻ nhánh nào từ master. Git sẽ đơn giản hóa bằng cách di chuyển con trỏ về phía trước, vì không có sự rẻ nhánh nào để tích hợp – fast forward</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959" name="Google Shape;959;p68"/>
          <p:cNvPicPr preferRelativeResize="0"/>
          <p:nvPr/>
        </p:nvPicPr>
        <p:blipFill rotWithShape="1">
          <a:blip r:embed="rId3">
            <a:alphaModFix/>
          </a:blip>
          <a:srcRect b="0" l="0" r="0" t="0"/>
          <a:stretch/>
        </p:blipFill>
        <p:spPr>
          <a:xfrm>
            <a:off x="8689405" y="504585"/>
            <a:ext cx="3247619" cy="3180952"/>
          </a:xfrm>
          <a:prstGeom prst="rect">
            <a:avLst/>
          </a:prstGeom>
          <a:noFill/>
          <a:ln>
            <a:noFill/>
          </a:ln>
        </p:spPr>
      </p:pic>
      <p:sp>
        <p:nvSpPr>
          <p:cNvPr id="960" name="Google Shape;960;p68"/>
          <p:cNvSpPr/>
          <p:nvPr/>
        </p:nvSpPr>
        <p:spPr>
          <a:xfrm>
            <a:off x="8870330" y="504585"/>
            <a:ext cx="1447800" cy="4675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HEAD</a:t>
            </a:r>
            <a:endParaRPr b="1" sz="1800">
              <a:solidFill>
                <a:schemeClr val="dk1"/>
              </a:solidFill>
              <a:latin typeface="Calibri"/>
              <a:ea typeface="Calibri"/>
              <a:cs typeface="Calibri"/>
              <a:sym typeface="Calibri"/>
            </a:endParaRPr>
          </a:p>
        </p:txBody>
      </p:sp>
      <p:cxnSp>
        <p:nvCxnSpPr>
          <p:cNvPr id="961" name="Google Shape;961;p68"/>
          <p:cNvCxnSpPr>
            <a:stCxn id="960" idx="3"/>
          </p:cNvCxnSpPr>
          <p:nvPr/>
        </p:nvCxnSpPr>
        <p:spPr>
          <a:xfrm>
            <a:off x="10318130" y="738339"/>
            <a:ext cx="807000" cy="0"/>
          </a:xfrm>
          <a:prstGeom prst="straightConnector1">
            <a:avLst/>
          </a:prstGeom>
          <a:noFill/>
          <a:ln cap="flat" cmpd="sng" w="9525">
            <a:solidFill>
              <a:schemeClr val="dk1"/>
            </a:solidFill>
            <a:prstDash val="solid"/>
            <a:round/>
            <a:headEnd len="sm" w="sm" type="none"/>
            <a:tailEnd len="med" w="med" type="triangle"/>
          </a:ln>
        </p:spPr>
      </p:cxnSp>
      <p:sp>
        <p:nvSpPr>
          <p:cNvPr id="962" name="Google Shape;962;p68"/>
          <p:cNvSpPr/>
          <p:nvPr/>
        </p:nvSpPr>
        <p:spPr>
          <a:xfrm>
            <a:off x="10721665" y="3232777"/>
            <a:ext cx="1447800" cy="4675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todo-app-1.2</a:t>
            </a:r>
            <a:endParaRPr b="1" sz="18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grpSp>
        <p:nvGrpSpPr>
          <p:cNvPr id="968" name="Google Shape;968;p69"/>
          <p:cNvGrpSpPr/>
          <p:nvPr/>
        </p:nvGrpSpPr>
        <p:grpSpPr>
          <a:xfrm>
            <a:off x="228600" y="228600"/>
            <a:ext cx="5867400" cy="381000"/>
            <a:chOff x="789624" y="1191463"/>
            <a:chExt cx="4620576" cy="508000"/>
          </a:xfrm>
        </p:grpSpPr>
        <p:sp>
          <p:nvSpPr>
            <p:cNvPr id="969" name="Google Shape;969;p6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3.2 Basic branching and merging</a:t>
              </a:r>
              <a:endParaRPr b="1" sz="2400">
                <a:solidFill>
                  <a:srgbClr val="000000"/>
                </a:solidFill>
                <a:latin typeface="Calibri"/>
                <a:ea typeface="Calibri"/>
                <a:cs typeface="Calibri"/>
                <a:sym typeface="Calibri"/>
              </a:endParaRPr>
            </a:p>
          </p:txBody>
        </p:sp>
        <p:grpSp>
          <p:nvGrpSpPr>
            <p:cNvPr id="970" name="Google Shape;970;p69"/>
            <p:cNvGrpSpPr/>
            <p:nvPr/>
          </p:nvGrpSpPr>
          <p:grpSpPr>
            <a:xfrm>
              <a:off x="789624" y="1295400"/>
              <a:ext cx="353376" cy="272472"/>
              <a:chOff x="1110" y="2656"/>
              <a:chExt cx="1549" cy="1351"/>
            </a:xfrm>
          </p:grpSpPr>
          <p:sp>
            <p:nvSpPr>
              <p:cNvPr id="971" name="Google Shape;971;p6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72" name="Google Shape;972;p6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73" name="Google Shape;973;p6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974" name="Google Shape;974;p69"/>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Bây giờ bạn có thể xóa nhánh hotfix đi và trở về todo-app-1.2 để tiếp tục</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 –d hotfix]</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todo-app-1.2</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Lưu ý những thứ bạn fix trong hotfix không chứa trong nhánh todo-app-1.2. Nếu bạn muốn đưa chúng vào todo-app-1.2 Thực hiện $ git merge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Hoặc đợi sau khi hoàn tất version 1.2, merge nhánh 1.2 vào lại master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Giả sử bạn đã hoàn thành version 1.2 todo-app-1.2 và muốn tích hợp vào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Thực hiện</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7"/>
          <p:cNvGrpSpPr/>
          <p:nvPr/>
        </p:nvGrpSpPr>
        <p:grpSpPr>
          <a:xfrm>
            <a:off x="228600" y="228600"/>
            <a:ext cx="5867400" cy="381000"/>
            <a:chOff x="789624" y="1191463"/>
            <a:chExt cx="4620576" cy="508000"/>
          </a:xfrm>
        </p:grpSpPr>
        <p:sp>
          <p:nvSpPr>
            <p:cNvPr id="152" name="Google Shape;152;p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1.1 About Version Control</a:t>
              </a:r>
              <a:endParaRPr b="1" i="0" sz="2400" u="none" cap="none" strike="noStrike">
                <a:solidFill>
                  <a:srgbClr val="000000"/>
                </a:solidFill>
                <a:latin typeface="Calibri"/>
                <a:ea typeface="Calibri"/>
                <a:cs typeface="Calibri"/>
                <a:sym typeface="Calibri"/>
              </a:endParaRPr>
            </a:p>
          </p:txBody>
        </p:sp>
        <p:grpSp>
          <p:nvGrpSpPr>
            <p:cNvPr id="153" name="Google Shape;153;p7"/>
            <p:cNvGrpSpPr/>
            <p:nvPr/>
          </p:nvGrpSpPr>
          <p:grpSpPr>
            <a:xfrm>
              <a:off x="789624" y="1295400"/>
              <a:ext cx="353376" cy="272472"/>
              <a:chOff x="1110" y="2656"/>
              <a:chExt cx="1549" cy="1351"/>
            </a:xfrm>
          </p:grpSpPr>
          <p:sp>
            <p:nvSpPr>
              <p:cNvPr id="154" name="Google Shape;154;p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55" name="Google Shape;155;p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56" name="Google Shape;156;p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grpSp>
      </p:grpSp>
      <p:sp>
        <p:nvSpPr>
          <p:cNvPr id="157" name="Google Shape;157;p7"/>
          <p:cNvSpPr txBox="1"/>
          <p:nvPr/>
        </p:nvSpPr>
        <p:spPr>
          <a:xfrm>
            <a:off x="685800" y="694267"/>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Để giải quyết vấn đề này. VCS ra đời và có chức năng như một database đơn giản cho phép lưu trữ tất cả các sự thay đổi của files và kiểm soát theo theo phiên bản – version</a:t>
            </a:r>
            <a:endParaRPr/>
          </a:p>
        </p:txBody>
      </p:sp>
      <p:pic>
        <p:nvPicPr>
          <p:cNvPr id="158" name="Google Shape;158;p7"/>
          <p:cNvPicPr preferRelativeResize="0"/>
          <p:nvPr/>
        </p:nvPicPr>
        <p:blipFill rotWithShape="1">
          <a:blip r:embed="rId3">
            <a:alphaModFix/>
          </a:blip>
          <a:srcRect b="0" l="0" r="0" t="0"/>
          <a:stretch/>
        </p:blipFill>
        <p:spPr>
          <a:xfrm>
            <a:off x="1143000" y="1905000"/>
            <a:ext cx="5486400" cy="4615763"/>
          </a:xfrm>
          <a:prstGeom prst="rect">
            <a:avLst/>
          </a:prstGeom>
          <a:noFill/>
          <a:ln>
            <a:noFill/>
          </a:ln>
        </p:spPr>
      </p:pic>
      <p:sp>
        <p:nvSpPr>
          <p:cNvPr id="159" name="Google Shape;159;p7"/>
          <p:cNvSpPr/>
          <p:nvPr/>
        </p:nvSpPr>
        <p:spPr>
          <a:xfrm>
            <a:off x="6871518" y="3340454"/>
            <a:ext cx="5168082" cy="11430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200" u="none" cap="none" strike="noStrike">
                <a:solidFill>
                  <a:srgbClr val="002060"/>
                </a:solidFill>
                <a:latin typeface="Calibri"/>
                <a:ea typeface="Calibri"/>
                <a:cs typeface="Calibri"/>
                <a:sym typeface="Calibri"/>
              </a:rPr>
              <a:t>Hình 1.1 Mô hình quản lý phiên bản cục bộ</a:t>
            </a:r>
            <a:endParaRPr/>
          </a:p>
          <a:p>
            <a:pPr indent="0" lvl="0" marL="0" marR="0" rtl="0" algn="ctr">
              <a:spcBef>
                <a:spcPts val="0"/>
              </a:spcBef>
              <a:spcAft>
                <a:spcPts val="0"/>
              </a:spcAft>
              <a:buNone/>
            </a:pPr>
            <a:r>
              <a:rPr b="1" i="0" lang="en-US" sz="2200" u="none" cap="none" strike="noStrike">
                <a:solidFill>
                  <a:srgbClr val="002060"/>
                </a:solidFill>
                <a:latin typeface="Calibri"/>
                <a:ea typeface="Calibri"/>
                <a:cs typeface="Calibri"/>
                <a:sym typeface="Calibri"/>
              </a:rPr>
              <a:t>(Local version control systems)</a:t>
            </a:r>
            <a:endParaRPr b="1" i="0" sz="2200" u="none" cap="none" strike="noStrike">
              <a:solidFill>
                <a:srgbClr val="002060"/>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grpSp>
        <p:nvGrpSpPr>
          <p:cNvPr id="980" name="Google Shape;980;p70"/>
          <p:cNvGrpSpPr/>
          <p:nvPr/>
        </p:nvGrpSpPr>
        <p:grpSpPr>
          <a:xfrm>
            <a:off x="228600" y="228600"/>
            <a:ext cx="5867400" cy="381000"/>
            <a:chOff x="789624" y="1191463"/>
            <a:chExt cx="4620576" cy="508000"/>
          </a:xfrm>
        </p:grpSpPr>
        <p:sp>
          <p:nvSpPr>
            <p:cNvPr id="981" name="Google Shape;981;p7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3.2 Basic branching and merging</a:t>
              </a:r>
              <a:endParaRPr b="1" sz="2400">
                <a:solidFill>
                  <a:srgbClr val="000000"/>
                </a:solidFill>
                <a:latin typeface="Calibri"/>
                <a:ea typeface="Calibri"/>
                <a:cs typeface="Calibri"/>
                <a:sym typeface="Calibri"/>
              </a:endParaRPr>
            </a:p>
          </p:txBody>
        </p:sp>
        <p:grpSp>
          <p:nvGrpSpPr>
            <p:cNvPr id="982" name="Google Shape;982;p70"/>
            <p:cNvGrpSpPr/>
            <p:nvPr/>
          </p:nvGrpSpPr>
          <p:grpSpPr>
            <a:xfrm>
              <a:off x="789624" y="1295400"/>
              <a:ext cx="353376" cy="272472"/>
              <a:chOff x="1110" y="2656"/>
              <a:chExt cx="1549" cy="1351"/>
            </a:xfrm>
          </p:grpSpPr>
          <p:sp>
            <p:nvSpPr>
              <p:cNvPr id="983" name="Google Shape;983;p7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84" name="Google Shape;984;p7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85" name="Google Shape;985;p7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986" name="Google Shape;986;p70"/>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chechout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merge todo-app-1.2</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Trong trường hợp này Git thực hiên tích hợp</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3 chiều vì lịch sử nhánh đã tách biệt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sử dụng 2 commit (snapshot) đầu nhánh</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mà nhánh đang trỏ đến (C4 (master),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C5(todo-app-1.2)) và commit cha chung của</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cả 2 (C2 (common ancestor))</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987" name="Google Shape;987;p70"/>
          <p:cNvPicPr preferRelativeResize="0"/>
          <p:nvPr/>
        </p:nvPicPr>
        <p:blipFill rotWithShape="1">
          <a:blip r:embed="rId3">
            <a:alphaModFix/>
          </a:blip>
          <a:srcRect b="0" l="0" r="0" t="0"/>
          <a:stretch/>
        </p:blipFill>
        <p:spPr>
          <a:xfrm>
            <a:off x="6781800" y="914400"/>
            <a:ext cx="5200000" cy="4514286"/>
          </a:xfrm>
          <a:prstGeom prst="rect">
            <a:avLst/>
          </a:prstGeom>
          <a:noFill/>
          <a:ln>
            <a:noFill/>
          </a:ln>
        </p:spPr>
      </p:pic>
      <p:sp>
        <p:nvSpPr>
          <p:cNvPr id="988" name="Google Shape;988;p70"/>
          <p:cNvSpPr/>
          <p:nvPr/>
        </p:nvSpPr>
        <p:spPr>
          <a:xfrm>
            <a:off x="10534000" y="4191000"/>
            <a:ext cx="1447800" cy="5437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todo-app-1.2</a:t>
            </a:r>
            <a:endParaRPr b="1" sz="18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grpSp>
        <p:nvGrpSpPr>
          <p:cNvPr id="994" name="Google Shape;994;p71"/>
          <p:cNvGrpSpPr/>
          <p:nvPr/>
        </p:nvGrpSpPr>
        <p:grpSpPr>
          <a:xfrm>
            <a:off x="228600" y="228600"/>
            <a:ext cx="5867400" cy="381000"/>
            <a:chOff x="789624" y="1191463"/>
            <a:chExt cx="4620576" cy="508000"/>
          </a:xfrm>
        </p:grpSpPr>
        <p:sp>
          <p:nvSpPr>
            <p:cNvPr id="995" name="Google Shape;995;p7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3.2 Basic branching and merging</a:t>
              </a:r>
              <a:endParaRPr b="1" sz="2400">
                <a:solidFill>
                  <a:srgbClr val="000000"/>
                </a:solidFill>
                <a:latin typeface="Calibri"/>
                <a:ea typeface="Calibri"/>
                <a:cs typeface="Calibri"/>
                <a:sym typeface="Calibri"/>
              </a:endParaRPr>
            </a:p>
          </p:txBody>
        </p:sp>
        <p:grpSp>
          <p:nvGrpSpPr>
            <p:cNvPr id="996" name="Google Shape;996;p71"/>
            <p:cNvGrpSpPr/>
            <p:nvPr/>
          </p:nvGrpSpPr>
          <p:grpSpPr>
            <a:xfrm>
              <a:off x="789624" y="1295400"/>
              <a:ext cx="353376" cy="272472"/>
              <a:chOff x="1110" y="2656"/>
              <a:chExt cx="1549" cy="1351"/>
            </a:xfrm>
          </p:grpSpPr>
          <p:sp>
            <p:nvSpPr>
              <p:cNvPr id="997" name="Google Shape;997;p7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98" name="Google Shape;998;p7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999" name="Google Shape;999;p7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000" name="Google Shape;1000;p71"/>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Thay vì di chuyển về phía trước (fast-forward)</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Git tạo mới một snapshot – được tạo thành từ lần tích hợp 3 chiều và cũng tự tạo một commit trỏ đến nó. Nó được biết như là commit-merge (có nhiều hơn một cha)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Lưu ý: Git tự chọn cha chung phù hợp nhất để thực hiện việc tích hợp này. Điều này khí cho Git dễ dàng hơn rất nhiều so với các VCS khác</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001" name="Google Shape;1001;p71"/>
          <p:cNvPicPr preferRelativeResize="0"/>
          <p:nvPr/>
        </p:nvPicPr>
        <p:blipFill rotWithShape="1">
          <a:blip r:embed="rId3">
            <a:alphaModFix/>
          </a:blip>
          <a:srcRect b="0" l="0" r="0" t="0"/>
          <a:stretch/>
        </p:blipFill>
        <p:spPr>
          <a:xfrm>
            <a:off x="2286000" y="3302433"/>
            <a:ext cx="6144281" cy="3308460"/>
          </a:xfrm>
          <a:prstGeom prst="rect">
            <a:avLst/>
          </a:prstGeom>
          <a:noFill/>
          <a:ln>
            <a:noFill/>
          </a:ln>
        </p:spPr>
      </p:pic>
      <p:sp>
        <p:nvSpPr>
          <p:cNvPr id="1002" name="Google Shape;1002;p71"/>
          <p:cNvSpPr/>
          <p:nvPr/>
        </p:nvSpPr>
        <p:spPr>
          <a:xfrm>
            <a:off x="6400800" y="6052437"/>
            <a:ext cx="1447800" cy="5437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todo-app-1.2</a:t>
            </a:r>
            <a:endParaRPr b="1" sz="1800">
              <a:solidFill>
                <a:schemeClr val="dk1"/>
              </a:solidFill>
              <a:latin typeface="Calibri"/>
              <a:ea typeface="Calibri"/>
              <a:cs typeface="Calibri"/>
              <a:sym typeface="Calibri"/>
            </a:endParaRPr>
          </a:p>
        </p:txBody>
      </p:sp>
      <p:sp>
        <p:nvSpPr>
          <p:cNvPr id="1003" name="Google Shape;1003;p71"/>
          <p:cNvSpPr/>
          <p:nvPr/>
        </p:nvSpPr>
        <p:spPr>
          <a:xfrm>
            <a:off x="9372600" y="4267200"/>
            <a:ext cx="1752600" cy="543708"/>
          </a:xfrm>
          <a:prstGeom prst="rect">
            <a:avLst/>
          </a:prstGeom>
          <a:solidFill>
            <a:srgbClr val="D8D8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commit-merged</a:t>
            </a:r>
            <a:endParaRPr b="1" sz="1800">
              <a:solidFill>
                <a:schemeClr val="dk1"/>
              </a:solidFill>
              <a:latin typeface="Calibri"/>
              <a:ea typeface="Calibri"/>
              <a:cs typeface="Calibri"/>
              <a:sym typeface="Calibri"/>
            </a:endParaRPr>
          </a:p>
        </p:txBody>
      </p:sp>
      <p:cxnSp>
        <p:nvCxnSpPr>
          <p:cNvPr id="1004" name="Google Shape;1004;p71"/>
          <p:cNvCxnSpPr/>
          <p:nvPr/>
        </p:nvCxnSpPr>
        <p:spPr>
          <a:xfrm rot="10800000">
            <a:off x="8229600" y="4572000"/>
            <a:ext cx="1143000" cy="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grpSp>
        <p:nvGrpSpPr>
          <p:cNvPr id="1010" name="Google Shape;1010;p72"/>
          <p:cNvGrpSpPr/>
          <p:nvPr/>
        </p:nvGrpSpPr>
        <p:grpSpPr>
          <a:xfrm>
            <a:off x="228600" y="228600"/>
            <a:ext cx="5867400" cy="381000"/>
            <a:chOff x="789624" y="1191463"/>
            <a:chExt cx="4620576" cy="508000"/>
          </a:xfrm>
        </p:grpSpPr>
        <p:sp>
          <p:nvSpPr>
            <p:cNvPr id="1011" name="Google Shape;1011;p7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3.2 Basic branching and merging</a:t>
              </a:r>
              <a:endParaRPr b="1" sz="2400">
                <a:solidFill>
                  <a:srgbClr val="000000"/>
                </a:solidFill>
                <a:latin typeface="Calibri"/>
                <a:ea typeface="Calibri"/>
                <a:cs typeface="Calibri"/>
                <a:sym typeface="Calibri"/>
              </a:endParaRPr>
            </a:p>
          </p:txBody>
        </p:sp>
        <p:grpSp>
          <p:nvGrpSpPr>
            <p:cNvPr id="1012" name="Google Shape;1012;p72"/>
            <p:cNvGrpSpPr/>
            <p:nvPr/>
          </p:nvGrpSpPr>
          <p:grpSpPr>
            <a:xfrm>
              <a:off x="789624" y="1295400"/>
              <a:ext cx="353376" cy="272472"/>
              <a:chOff x="1110" y="2656"/>
              <a:chExt cx="1549" cy="1351"/>
            </a:xfrm>
          </p:grpSpPr>
          <p:sp>
            <p:nvSpPr>
              <p:cNvPr id="1013" name="Google Shape;1013;p7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14" name="Google Shape;1014;p7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15" name="Google Shape;1015;p7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016" name="Google Shape;1016;p72"/>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Đôi khi quá trình này không thực hiện một cách suôn sẻ. Nếu bạn thay cùng một nội dung của cùng một tập tin ở 2 nhánh khác nhau, 2 nhánh mà bạn muốn tích hợp vào</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rgbClr val="C00000"/>
                </a:solidFill>
                <a:latin typeface="Calibri"/>
                <a:ea typeface="Calibri"/>
                <a:cs typeface="Calibri"/>
                <a:sym typeface="Calibri"/>
              </a:rPr>
              <a:t>Git không thể thực hiện chúng một cách gọn gàng, bạn sẽ thấy conflict như sau</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[$git checkout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merge todo-app-1.2</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“Auto-merging index.html</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“CONFLICT (content): Merge conflict in Ex01.txt”</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“Automatic merge failed; fix conflicts and then commit the result.”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rgbClr val="C00000"/>
                </a:solidFill>
                <a:latin typeface="Calibri"/>
                <a:ea typeface="Calibri"/>
                <a:cs typeface="Calibri"/>
                <a:sym typeface="Calibri"/>
              </a:rPr>
              <a:t>Nếu bạn muốn xem tập tin nào đang bị conflict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status</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rgbClr val="C00000"/>
                </a:solidFill>
                <a:latin typeface="Calibri"/>
                <a:ea typeface="Calibri"/>
                <a:cs typeface="Calibri"/>
                <a:sym typeface="Calibri"/>
              </a:rPr>
              <a:t>Thực hiện fix conflict sau đó tiếp tục commit như thường lệ</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grpSp>
        <p:nvGrpSpPr>
          <p:cNvPr id="1022" name="Google Shape;1022;p73"/>
          <p:cNvGrpSpPr/>
          <p:nvPr/>
        </p:nvGrpSpPr>
        <p:grpSpPr>
          <a:xfrm>
            <a:off x="228600" y="228600"/>
            <a:ext cx="5867400" cy="381000"/>
            <a:chOff x="789624" y="1191463"/>
            <a:chExt cx="4620576" cy="508000"/>
          </a:xfrm>
        </p:grpSpPr>
        <p:sp>
          <p:nvSpPr>
            <p:cNvPr id="1023" name="Google Shape;1023;p7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3.3 Branch management</a:t>
              </a:r>
              <a:endParaRPr b="1" sz="2400">
                <a:solidFill>
                  <a:srgbClr val="000000"/>
                </a:solidFill>
                <a:latin typeface="Calibri"/>
                <a:ea typeface="Calibri"/>
                <a:cs typeface="Calibri"/>
                <a:sym typeface="Calibri"/>
              </a:endParaRPr>
            </a:p>
          </p:txBody>
        </p:sp>
        <p:grpSp>
          <p:nvGrpSpPr>
            <p:cNvPr id="1024" name="Google Shape;1024;p73"/>
            <p:cNvGrpSpPr/>
            <p:nvPr/>
          </p:nvGrpSpPr>
          <p:grpSpPr>
            <a:xfrm>
              <a:off x="789624" y="1295400"/>
              <a:ext cx="353376" cy="272472"/>
              <a:chOff x="1110" y="2656"/>
              <a:chExt cx="1549" cy="1351"/>
            </a:xfrm>
          </p:grpSpPr>
          <p:sp>
            <p:nvSpPr>
              <p:cNvPr id="1025" name="Google Shape;1025;p7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26" name="Google Shape;1026;p7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27" name="Google Shape;1027;p7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028" name="Google Shape;1028;p73"/>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Xem thông tin nhánh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 –a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 –v</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 - - merged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 - - no-merge</a:t>
            </a:r>
            <a:endParaRPr/>
          </a:p>
          <a:p>
            <a:pPr indent="-200978" lvl="1" marL="347663" marR="0" rtl="0" algn="l">
              <a:spcBef>
                <a:spcPts val="480"/>
              </a:spcBef>
              <a:spcAft>
                <a:spcPts val="0"/>
              </a:spcAft>
              <a:buClr>
                <a:srgbClr val="002060"/>
              </a:buClr>
              <a:buSzPts val="2160"/>
              <a:buFont typeface="Noto Sans Symbols"/>
              <a:buNone/>
            </a:pPr>
            <a:r>
              <a:t/>
            </a:r>
            <a:endParaRPr b="1" i="0" sz="2400" u="none" cap="none" strike="noStrike">
              <a:solidFill>
                <a:srgbClr val="C00000"/>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Xóa nhánh local</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 –d | -D branch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grpSp>
        <p:nvGrpSpPr>
          <p:cNvPr id="1034" name="Google Shape;1034;p74"/>
          <p:cNvGrpSpPr/>
          <p:nvPr/>
        </p:nvGrpSpPr>
        <p:grpSpPr>
          <a:xfrm>
            <a:off x="228600" y="228600"/>
            <a:ext cx="5867400" cy="381000"/>
            <a:chOff x="789624" y="1191463"/>
            <a:chExt cx="4620576" cy="508000"/>
          </a:xfrm>
        </p:grpSpPr>
        <p:sp>
          <p:nvSpPr>
            <p:cNvPr id="1035" name="Google Shape;1035;p7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3.3 Branch management</a:t>
              </a:r>
              <a:endParaRPr b="1" sz="2400">
                <a:solidFill>
                  <a:srgbClr val="000000"/>
                </a:solidFill>
                <a:latin typeface="Calibri"/>
                <a:ea typeface="Calibri"/>
                <a:cs typeface="Calibri"/>
                <a:sym typeface="Calibri"/>
              </a:endParaRPr>
            </a:p>
          </p:txBody>
        </p:sp>
        <p:grpSp>
          <p:nvGrpSpPr>
            <p:cNvPr id="1036" name="Google Shape;1036;p74"/>
            <p:cNvGrpSpPr/>
            <p:nvPr/>
          </p:nvGrpSpPr>
          <p:grpSpPr>
            <a:xfrm>
              <a:off x="789624" y="1295400"/>
              <a:ext cx="353376" cy="272472"/>
              <a:chOff x="1110" y="2656"/>
              <a:chExt cx="1549" cy="1351"/>
            </a:xfrm>
          </p:grpSpPr>
          <p:sp>
            <p:nvSpPr>
              <p:cNvPr id="1037" name="Google Shape;1037;p7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38" name="Google Shape;1038;p7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39" name="Google Shape;1039;p7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040" name="Google Shape;1040;p74"/>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Tạo nhánh remote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push &lt;remote_name&gt;  &lt;localbranch&gt;:&lt;remote_branch&gt;</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Xóa nhánh remote</a:t>
            </a:r>
            <a:endParaRPr b="1" i="0" sz="2400" u="none" cap="none" strike="noStrike">
              <a:solidFill>
                <a:srgbClr val="C00000"/>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push –d &lt;remote_name&gt; &lt;branch_name&gt;</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1" i="0" sz="2400" u="none" cap="none" strike="noStrike">
              <a:solidFill>
                <a:srgbClr val="C00000"/>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Tạo nhánh và dịch chuyển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 &lt;branch_name&gt; [&lt;from_branch&gt;] | [&lt;commit-id&gt;]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&lt;branch_name&gt;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–b &lt;branch_name&gt; [&lt;from_branch&gt;] | [&lt;commit-id&gt;]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commit-id  (detach HEAD)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grpSp>
        <p:nvGrpSpPr>
          <p:cNvPr id="1046" name="Google Shape;1046;p75"/>
          <p:cNvGrpSpPr/>
          <p:nvPr/>
        </p:nvGrpSpPr>
        <p:grpSpPr>
          <a:xfrm>
            <a:off x="228600" y="228600"/>
            <a:ext cx="5867400" cy="381000"/>
            <a:chOff x="789624" y="1191463"/>
            <a:chExt cx="4620576" cy="508000"/>
          </a:xfrm>
        </p:grpSpPr>
        <p:sp>
          <p:nvSpPr>
            <p:cNvPr id="1047" name="Google Shape;1047;p7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3.4 Branching Workflows</a:t>
              </a:r>
              <a:endParaRPr b="1" sz="2400">
                <a:solidFill>
                  <a:srgbClr val="000000"/>
                </a:solidFill>
                <a:latin typeface="Calibri"/>
                <a:ea typeface="Calibri"/>
                <a:cs typeface="Calibri"/>
                <a:sym typeface="Calibri"/>
              </a:endParaRPr>
            </a:p>
          </p:txBody>
        </p:sp>
        <p:grpSp>
          <p:nvGrpSpPr>
            <p:cNvPr id="1048" name="Google Shape;1048;p75"/>
            <p:cNvGrpSpPr/>
            <p:nvPr/>
          </p:nvGrpSpPr>
          <p:grpSpPr>
            <a:xfrm>
              <a:off x="789624" y="1295400"/>
              <a:ext cx="353376" cy="272472"/>
              <a:chOff x="1110" y="2656"/>
              <a:chExt cx="1549" cy="1351"/>
            </a:xfrm>
          </p:grpSpPr>
          <p:sp>
            <p:nvSpPr>
              <p:cNvPr id="1049" name="Google Shape;1049;p7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50" name="Google Shape;1050;p7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51" name="Google Shape;1051;p7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052" name="Google Shape;1052;p75"/>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200978" lvl="1" marL="347663" marR="0" rtl="0" algn="l">
              <a:spcBef>
                <a:spcPts val="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053" name="Google Shape;1053;p75"/>
          <p:cNvPicPr preferRelativeResize="0"/>
          <p:nvPr/>
        </p:nvPicPr>
        <p:blipFill rotWithShape="1">
          <a:blip r:embed="rId3">
            <a:alphaModFix/>
          </a:blip>
          <a:srcRect b="0" l="0" r="0" t="0"/>
          <a:stretch/>
        </p:blipFill>
        <p:spPr>
          <a:xfrm>
            <a:off x="810286" y="990600"/>
            <a:ext cx="6983836" cy="1371600"/>
          </a:xfrm>
          <a:prstGeom prst="rect">
            <a:avLst/>
          </a:prstGeom>
          <a:noFill/>
          <a:ln>
            <a:noFill/>
          </a:ln>
        </p:spPr>
      </p:pic>
      <p:pic>
        <p:nvPicPr>
          <p:cNvPr id="1054" name="Google Shape;1054;p75"/>
          <p:cNvPicPr preferRelativeResize="0"/>
          <p:nvPr/>
        </p:nvPicPr>
        <p:blipFill rotWithShape="1">
          <a:blip r:embed="rId4">
            <a:alphaModFix/>
          </a:blip>
          <a:srcRect b="0" l="0" r="0" t="0"/>
          <a:stretch/>
        </p:blipFill>
        <p:spPr>
          <a:xfrm>
            <a:off x="838200" y="2815031"/>
            <a:ext cx="6781800" cy="385440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grpSp>
        <p:nvGrpSpPr>
          <p:cNvPr id="1060" name="Google Shape;1060;p76"/>
          <p:cNvGrpSpPr/>
          <p:nvPr/>
        </p:nvGrpSpPr>
        <p:grpSpPr>
          <a:xfrm>
            <a:off x="228600" y="228600"/>
            <a:ext cx="5867400" cy="381000"/>
            <a:chOff x="789624" y="1191463"/>
            <a:chExt cx="4620576" cy="508000"/>
          </a:xfrm>
        </p:grpSpPr>
        <p:sp>
          <p:nvSpPr>
            <p:cNvPr id="1061" name="Google Shape;1061;p7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3.5 Remote branches</a:t>
              </a:r>
              <a:endParaRPr b="1" sz="2400">
                <a:solidFill>
                  <a:srgbClr val="000000"/>
                </a:solidFill>
                <a:latin typeface="Calibri"/>
                <a:ea typeface="Calibri"/>
                <a:cs typeface="Calibri"/>
                <a:sym typeface="Calibri"/>
              </a:endParaRPr>
            </a:p>
          </p:txBody>
        </p:sp>
        <p:grpSp>
          <p:nvGrpSpPr>
            <p:cNvPr id="1062" name="Google Shape;1062;p76"/>
            <p:cNvGrpSpPr/>
            <p:nvPr/>
          </p:nvGrpSpPr>
          <p:grpSpPr>
            <a:xfrm>
              <a:off x="789624" y="1295400"/>
              <a:ext cx="353376" cy="272472"/>
              <a:chOff x="1110" y="2656"/>
              <a:chExt cx="1549" cy="1351"/>
            </a:xfrm>
          </p:grpSpPr>
          <p:sp>
            <p:nvSpPr>
              <p:cNvPr id="1063" name="Google Shape;1063;p7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64" name="Google Shape;1064;p7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65" name="Google Shape;1065;p7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066" name="Google Shape;1066;p76"/>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Remote branches: Là các tham chiếu tới trạng thái  của các nhánh  trên local-repository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Chúng là các nhánh nội bộ mà bạn không thể di chuyển được, chúng chỉ di chuyển một cách tự động khi bạn thực hiện giao tiếp qua mạng lưới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Hoạt động như là các bookmark để bạn biết được các nhánh trên local-repo đang ở đâu vào lần cuối cùng bạn commit tới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Ví dụ muốn xem nhánh </a:t>
            </a:r>
            <a:r>
              <a:rPr b="1" i="0" lang="en-US" sz="2400" u="none" cap="none" strike="noStrike">
                <a:solidFill>
                  <a:srgbClr val="C00000"/>
                </a:solidFill>
                <a:latin typeface="Calibri"/>
                <a:ea typeface="Calibri"/>
                <a:cs typeface="Calibri"/>
                <a:sym typeface="Calibri"/>
              </a:rPr>
              <a:t>master</a:t>
            </a:r>
            <a:r>
              <a:rPr b="0" i="0" lang="en-US" sz="2400" u="none" cap="none" strike="noStrike">
                <a:solidFill>
                  <a:schemeClr val="dk1"/>
                </a:solidFill>
                <a:latin typeface="Calibri"/>
                <a:ea typeface="Calibri"/>
                <a:cs typeface="Calibri"/>
                <a:sym typeface="Calibri"/>
              </a:rPr>
              <a:t> trên remote origin của bạn như thể nào kể từ lần giao tiếp cuối cùng bạn sẽ dùng </a:t>
            </a:r>
            <a:r>
              <a:rPr b="1" i="0" lang="en-US" sz="2400" u="none" cap="none" strike="noStrike">
                <a:solidFill>
                  <a:srgbClr val="C00000"/>
                </a:solidFill>
                <a:latin typeface="Calibri"/>
                <a:ea typeface="Calibri"/>
                <a:cs typeface="Calibri"/>
                <a:sym typeface="Calibri"/>
              </a:rPr>
              <a:t>orgin/master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bạn và người bạn khác đang làm việc trên version 1.3, người kia đẩy dữ liệu lệnh nhánh </a:t>
            </a:r>
            <a:r>
              <a:rPr b="1" i="0" lang="en-US" sz="2400" u="none" cap="none" strike="noStrike">
                <a:solidFill>
                  <a:srgbClr val="C00000"/>
                </a:solidFill>
                <a:latin typeface="Calibri"/>
                <a:ea typeface="Calibri"/>
                <a:cs typeface="Calibri"/>
                <a:sym typeface="Calibri"/>
              </a:rPr>
              <a:t>app-1.3</a:t>
            </a:r>
            <a:r>
              <a:rPr b="0" i="0" lang="en-US" sz="2400" u="none" cap="none" strike="noStrike">
                <a:solidFill>
                  <a:schemeClr val="dk1"/>
                </a:solidFill>
                <a:latin typeface="Calibri"/>
                <a:ea typeface="Calibri"/>
                <a:cs typeface="Calibri"/>
                <a:sym typeface="Calibri"/>
              </a:rPr>
              <a:t>. Bạn có thể có riêng nhánh app-1.3 trên local-repo nhưng nhánh trên máy chủ sẽ là </a:t>
            </a:r>
            <a:r>
              <a:rPr b="1" i="0" lang="en-US" sz="2400" u="none" cap="none" strike="noStrike">
                <a:solidFill>
                  <a:srgbClr val="C00000"/>
                </a:solidFill>
                <a:latin typeface="Calibri"/>
                <a:ea typeface="Calibri"/>
                <a:cs typeface="Calibri"/>
                <a:sym typeface="Calibri"/>
              </a:rPr>
              <a:t>orgin/app-1.3</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Để xem cách nhánh ở remote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branch -a</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grpSp>
        <p:nvGrpSpPr>
          <p:cNvPr id="1072" name="Google Shape;1072;p77"/>
          <p:cNvGrpSpPr/>
          <p:nvPr/>
        </p:nvGrpSpPr>
        <p:grpSpPr>
          <a:xfrm>
            <a:off x="228600" y="228600"/>
            <a:ext cx="5867400" cy="381000"/>
            <a:chOff x="789624" y="1191463"/>
            <a:chExt cx="4620576" cy="508000"/>
          </a:xfrm>
        </p:grpSpPr>
        <p:sp>
          <p:nvSpPr>
            <p:cNvPr id="1073" name="Google Shape;1073;p7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3.5 Remote branches</a:t>
              </a:r>
              <a:endParaRPr b="1" sz="2400">
                <a:solidFill>
                  <a:srgbClr val="000000"/>
                </a:solidFill>
                <a:latin typeface="Calibri"/>
                <a:ea typeface="Calibri"/>
                <a:cs typeface="Calibri"/>
                <a:sym typeface="Calibri"/>
              </a:endParaRPr>
            </a:p>
          </p:txBody>
        </p:sp>
        <p:grpSp>
          <p:nvGrpSpPr>
            <p:cNvPr id="1074" name="Google Shape;1074;p77"/>
            <p:cNvGrpSpPr/>
            <p:nvPr/>
          </p:nvGrpSpPr>
          <p:grpSpPr>
            <a:xfrm>
              <a:off x="789624" y="1295400"/>
              <a:ext cx="353376" cy="272472"/>
              <a:chOff x="1110" y="2656"/>
              <a:chExt cx="1549" cy="1351"/>
            </a:xfrm>
          </p:grpSpPr>
          <p:sp>
            <p:nvSpPr>
              <p:cNvPr id="1075" name="Google Shape;1075;p7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76" name="Google Shape;1076;p7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77" name="Google Shape;1077;p7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078" name="Google Shape;1078;p77"/>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orgin remote: git.ourcompany.com</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079" name="Google Shape;1079;p77"/>
          <p:cNvPicPr preferRelativeResize="0"/>
          <p:nvPr/>
        </p:nvPicPr>
        <p:blipFill rotWithShape="1">
          <a:blip r:embed="rId3">
            <a:alphaModFix/>
          </a:blip>
          <a:srcRect b="0" l="0" r="0" t="0"/>
          <a:stretch/>
        </p:blipFill>
        <p:spPr>
          <a:xfrm>
            <a:off x="1295400" y="1219200"/>
            <a:ext cx="6280927" cy="554728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grpSp>
        <p:nvGrpSpPr>
          <p:cNvPr id="1085" name="Google Shape;1085;p78"/>
          <p:cNvGrpSpPr/>
          <p:nvPr/>
        </p:nvGrpSpPr>
        <p:grpSpPr>
          <a:xfrm>
            <a:off x="228600" y="228600"/>
            <a:ext cx="5867400" cy="381000"/>
            <a:chOff x="789624" y="1191463"/>
            <a:chExt cx="4620576" cy="508000"/>
          </a:xfrm>
        </p:grpSpPr>
        <p:sp>
          <p:nvSpPr>
            <p:cNvPr id="1086" name="Google Shape;1086;p7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3.5 Remote branches</a:t>
              </a:r>
              <a:endParaRPr b="1" sz="2400">
                <a:solidFill>
                  <a:srgbClr val="000000"/>
                </a:solidFill>
                <a:latin typeface="Calibri"/>
                <a:ea typeface="Calibri"/>
                <a:cs typeface="Calibri"/>
                <a:sym typeface="Calibri"/>
              </a:endParaRPr>
            </a:p>
          </p:txBody>
        </p:sp>
        <p:grpSp>
          <p:nvGrpSpPr>
            <p:cNvPr id="1087" name="Google Shape;1087;p78"/>
            <p:cNvGrpSpPr/>
            <p:nvPr/>
          </p:nvGrpSpPr>
          <p:grpSpPr>
            <a:xfrm>
              <a:off x="789624" y="1295400"/>
              <a:ext cx="353376" cy="272472"/>
              <a:chOff x="1110" y="2656"/>
              <a:chExt cx="1549" cy="1351"/>
            </a:xfrm>
          </p:grpSpPr>
          <p:sp>
            <p:nvSpPr>
              <p:cNvPr id="1088" name="Google Shape;1088;p7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89" name="Google Shape;1089;p7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090" name="Google Shape;1090;p7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091" name="Google Shape;1091;p7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Bạn thực hiện một số thay đổi ở master trên local - repo. Trong lúc đó cũng có người khác đẩy code lên master trên remote – repo</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092" name="Google Shape;1092;p78"/>
          <p:cNvPicPr preferRelativeResize="0"/>
          <p:nvPr/>
        </p:nvPicPr>
        <p:blipFill rotWithShape="1">
          <a:blip r:embed="rId3">
            <a:alphaModFix/>
          </a:blip>
          <a:srcRect b="0" l="0" r="0" t="0"/>
          <a:stretch/>
        </p:blipFill>
        <p:spPr>
          <a:xfrm>
            <a:off x="5315304" y="1546122"/>
            <a:ext cx="6876696" cy="507951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grpSp>
        <p:nvGrpSpPr>
          <p:cNvPr id="1098" name="Google Shape;1098;p79"/>
          <p:cNvGrpSpPr/>
          <p:nvPr/>
        </p:nvGrpSpPr>
        <p:grpSpPr>
          <a:xfrm>
            <a:off x="228600" y="228600"/>
            <a:ext cx="5867400" cy="381000"/>
            <a:chOff x="789624" y="1191463"/>
            <a:chExt cx="4620576" cy="508000"/>
          </a:xfrm>
        </p:grpSpPr>
        <p:sp>
          <p:nvSpPr>
            <p:cNvPr id="1099" name="Google Shape;1099;p7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3.5 Remote branches</a:t>
              </a:r>
              <a:endParaRPr b="1" sz="2400">
                <a:solidFill>
                  <a:srgbClr val="000000"/>
                </a:solidFill>
                <a:latin typeface="Calibri"/>
                <a:ea typeface="Calibri"/>
                <a:cs typeface="Calibri"/>
                <a:sym typeface="Calibri"/>
              </a:endParaRPr>
            </a:p>
          </p:txBody>
        </p:sp>
        <p:grpSp>
          <p:nvGrpSpPr>
            <p:cNvPr id="1100" name="Google Shape;1100;p79"/>
            <p:cNvGrpSpPr/>
            <p:nvPr/>
          </p:nvGrpSpPr>
          <p:grpSpPr>
            <a:xfrm>
              <a:off x="789624" y="1295400"/>
              <a:ext cx="353376" cy="272472"/>
              <a:chOff x="1110" y="2656"/>
              <a:chExt cx="1549" cy="1351"/>
            </a:xfrm>
          </p:grpSpPr>
          <p:sp>
            <p:nvSpPr>
              <p:cNvPr id="1101" name="Google Shape;1101;p7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02" name="Google Shape;1102;p7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03" name="Google Shape;1103;p7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104" name="Google Shape;1104;p79"/>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Bạn thực hiện một số thay đổi ở master trên local - repo. Trong lúc đó cũng có người khác đẩy code lên master trên remote – repo</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Như vậy: Trên local – repo chưa</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có code mới nhất trên remote</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Để đồng bộ hóa thay đổi</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fetch origin</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Lệnh $ git fetch giúp cập nhật</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các tham chiếu từ xa</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105" name="Google Shape;1105;p79"/>
          <p:cNvPicPr preferRelativeResize="0"/>
          <p:nvPr/>
        </p:nvPicPr>
        <p:blipFill rotWithShape="1">
          <a:blip r:embed="rId3">
            <a:alphaModFix/>
          </a:blip>
          <a:srcRect b="0" l="0" r="0" t="0"/>
          <a:stretch/>
        </p:blipFill>
        <p:spPr>
          <a:xfrm>
            <a:off x="5257800" y="1371600"/>
            <a:ext cx="6248400" cy="53916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8"/>
          <p:cNvGrpSpPr/>
          <p:nvPr/>
        </p:nvGrpSpPr>
        <p:grpSpPr>
          <a:xfrm>
            <a:off x="228600" y="228600"/>
            <a:ext cx="5867400" cy="381000"/>
            <a:chOff x="789624" y="1191463"/>
            <a:chExt cx="4620576" cy="508000"/>
          </a:xfrm>
        </p:grpSpPr>
        <p:sp>
          <p:nvSpPr>
            <p:cNvPr id="166" name="Google Shape;166;p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1.1 About Version Control</a:t>
              </a:r>
              <a:endParaRPr b="1" i="0" sz="2400" u="none" cap="none" strike="noStrike">
                <a:solidFill>
                  <a:srgbClr val="000000"/>
                </a:solidFill>
                <a:latin typeface="Calibri"/>
                <a:ea typeface="Calibri"/>
                <a:cs typeface="Calibri"/>
                <a:sym typeface="Calibri"/>
              </a:endParaRPr>
            </a:p>
          </p:txBody>
        </p:sp>
        <p:grpSp>
          <p:nvGrpSpPr>
            <p:cNvPr id="167" name="Google Shape;167;p8"/>
            <p:cNvGrpSpPr/>
            <p:nvPr/>
          </p:nvGrpSpPr>
          <p:grpSpPr>
            <a:xfrm>
              <a:off x="789624" y="1295400"/>
              <a:ext cx="353376" cy="272472"/>
              <a:chOff x="1110" y="2656"/>
              <a:chExt cx="1549" cy="1351"/>
            </a:xfrm>
          </p:grpSpPr>
          <p:sp>
            <p:nvSpPr>
              <p:cNvPr id="168" name="Google Shape;168;p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69" name="Google Shape;169;p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70" name="Google Shape;170;p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grpSp>
      </p:grpSp>
      <p:sp>
        <p:nvSpPr>
          <p:cNvPr id="171" name="Google Shape;171;p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just">
              <a:spcBef>
                <a:spcPts val="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Vấn đề: Không thể tương tác với các thành viên khác. </a:t>
            </a:r>
            <a:endParaRPr/>
          </a:p>
          <a:p>
            <a:pPr indent="-338138" lvl="1" marL="347663" marR="0" rtl="0" algn="just">
              <a:spcBef>
                <a:spcPts val="440"/>
              </a:spcBef>
              <a:spcAft>
                <a:spcPts val="0"/>
              </a:spcAft>
              <a:buClr>
                <a:srgbClr val="002060"/>
              </a:buClr>
              <a:buSzPts val="1980"/>
              <a:buFont typeface="Noto Sans Symbols"/>
              <a:buChar char="▪"/>
            </a:pPr>
            <a:r>
              <a:rPr b="0" i="0" lang="en-US" sz="2200" u="none" cap="none" strike="noStrike">
                <a:solidFill>
                  <a:schemeClr val="dk1"/>
                </a:solidFill>
                <a:latin typeface="Calibri"/>
                <a:ea typeface="Calibri"/>
                <a:cs typeface="Calibri"/>
                <a:sym typeface="Calibri"/>
              </a:rPr>
              <a:t>Phương pháp: Hệ thống quản lý phiên bản tập trung – Centralized vesion control system – CVCSs ra đời như một máy chủ, bao gồm các tập tin đã được phiên bản hóa (versioned) và các máy khác có quyền thay đổi các tập tin đó</a:t>
            </a:r>
            <a:endParaRPr/>
          </a:p>
        </p:txBody>
      </p:sp>
      <p:sp>
        <p:nvSpPr>
          <p:cNvPr id="172" name="Google Shape;172;p8"/>
          <p:cNvSpPr/>
          <p:nvPr/>
        </p:nvSpPr>
        <p:spPr>
          <a:xfrm>
            <a:off x="6681019" y="2057400"/>
            <a:ext cx="5523271" cy="11430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200" u="none" cap="none" strike="noStrike">
                <a:solidFill>
                  <a:srgbClr val="002060"/>
                </a:solidFill>
                <a:latin typeface="Calibri"/>
                <a:ea typeface="Calibri"/>
                <a:cs typeface="Calibri"/>
                <a:sym typeface="Calibri"/>
              </a:rPr>
              <a:t>Hình 1.2 Mô hình quản lý phiên bản tập trung</a:t>
            </a:r>
            <a:endParaRPr/>
          </a:p>
          <a:p>
            <a:pPr indent="0" lvl="0" marL="0" marR="0" rtl="0" algn="ctr">
              <a:spcBef>
                <a:spcPts val="0"/>
              </a:spcBef>
              <a:spcAft>
                <a:spcPts val="0"/>
              </a:spcAft>
              <a:buNone/>
            </a:pPr>
            <a:r>
              <a:rPr b="1" i="0" lang="en-US" sz="2200" u="none" cap="none" strike="noStrike">
                <a:solidFill>
                  <a:srgbClr val="002060"/>
                </a:solidFill>
                <a:latin typeface="Calibri"/>
                <a:ea typeface="Calibri"/>
                <a:cs typeface="Calibri"/>
                <a:sym typeface="Calibri"/>
              </a:rPr>
              <a:t>(Centralized version control systems)</a:t>
            </a:r>
            <a:endParaRPr b="1" i="0" sz="2200" u="none" cap="none" strike="noStrike">
              <a:solidFill>
                <a:srgbClr val="002060"/>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b="0" l="0" r="0" t="0"/>
          <a:stretch/>
        </p:blipFill>
        <p:spPr>
          <a:xfrm>
            <a:off x="825910" y="2256350"/>
            <a:ext cx="5867400" cy="4601650"/>
          </a:xfrm>
          <a:prstGeom prst="rect">
            <a:avLst/>
          </a:prstGeom>
          <a:noFill/>
          <a:ln>
            <a:noFill/>
          </a:ln>
        </p:spPr>
      </p:pic>
      <p:sp>
        <p:nvSpPr>
          <p:cNvPr id="174" name="Google Shape;174;p8"/>
          <p:cNvSpPr/>
          <p:nvPr/>
        </p:nvSpPr>
        <p:spPr>
          <a:xfrm>
            <a:off x="6705600" y="4343400"/>
            <a:ext cx="5410200" cy="3352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u="sng">
                <a:solidFill>
                  <a:schemeClr val="dk1"/>
                </a:solidFill>
                <a:latin typeface="Calibri"/>
                <a:ea typeface="Calibri"/>
                <a:cs typeface="Calibri"/>
                <a:sym typeface="Calibri"/>
              </a:rPr>
              <a:t>Lợi ích của mô hình:</a:t>
            </a:r>
            <a:endParaRPr/>
          </a:p>
          <a:p>
            <a:pPr indent="-342900" lvl="0" marL="342900" marR="0" rtl="0" algn="l">
              <a:spcBef>
                <a:spcPts val="120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Người dùng biết được một phần (version) nào đó những việc mà người khác đang làm trong dự án</a:t>
            </a:r>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Người quản lý có quyền quản lý ai có thể làm gì theo ý muốn</a:t>
            </a:r>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grpSp>
        <p:nvGrpSpPr>
          <p:cNvPr id="1111" name="Google Shape;1111;p80"/>
          <p:cNvGrpSpPr/>
          <p:nvPr/>
        </p:nvGrpSpPr>
        <p:grpSpPr>
          <a:xfrm>
            <a:off x="228600" y="228600"/>
            <a:ext cx="5867400" cy="381000"/>
            <a:chOff x="789624" y="1191463"/>
            <a:chExt cx="4620576" cy="508000"/>
          </a:xfrm>
        </p:grpSpPr>
        <p:sp>
          <p:nvSpPr>
            <p:cNvPr id="1112" name="Google Shape;1112;p8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3.5 Remote branches</a:t>
              </a:r>
              <a:endParaRPr b="1" sz="2400">
                <a:solidFill>
                  <a:srgbClr val="000000"/>
                </a:solidFill>
                <a:latin typeface="Calibri"/>
                <a:ea typeface="Calibri"/>
                <a:cs typeface="Calibri"/>
                <a:sym typeface="Calibri"/>
              </a:endParaRPr>
            </a:p>
          </p:txBody>
        </p:sp>
        <p:grpSp>
          <p:nvGrpSpPr>
            <p:cNvPr id="1113" name="Google Shape;1113;p80"/>
            <p:cNvGrpSpPr/>
            <p:nvPr/>
          </p:nvGrpSpPr>
          <p:grpSpPr>
            <a:xfrm>
              <a:off x="789624" y="1295400"/>
              <a:ext cx="353376" cy="272472"/>
              <a:chOff x="1110" y="2656"/>
              <a:chExt cx="1549" cy="1351"/>
            </a:xfrm>
          </p:grpSpPr>
          <p:sp>
            <p:nvSpPr>
              <p:cNvPr id="1114" name="Google Shape;1114;p8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15" name="Google Shape;1115;p8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16" name="Google Shape;1116;p8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117" name="Google Shape;1117;p80"/>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Lệnh $ git fetch giúp cập nhật các tham chiếu từ xa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bạn muốn tích hợp và có code của origin/master vào nhánh master ở local</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Thực hiện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pull [--rebase]</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118" name="Google Shape;1118;p80"/>
          <p:cNvPicPr preferRelativeResize="0"/>
          <p:nvPr/>
        </p:nvPicPr>
        <p:blipFill rotWithShape="1">
          <a:blip r:embed="rId3">
            <a:alphaModFix/>
          </a:blip>
          <a:srcRect b="0" l="0" r="0" t="0"/>
          <a:stretch/>
        </p:blipFill>
        <p:spPr>
          <a:xfrm>
            <a:off x="5486400" y="1568857"/>
            <a:ext cx="6019800" cy="519443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grpSp>
        <p:nvGrpSpPr>
          <p:cNvPr id="1124" name="Google Shape;1124;p81"/>
          <p:cNvGrpSpPr/>
          <p:nvPr/>
        </p:nvGrpSpPr>
        <p:grpSpPr>
          <a:xfrm>
            <a:off x="228600" y="228600"/>
            <a:ext cx="5867400" cy="381000"/>
            <a:chOff x="789624" y="1191463"/>
            <a:chExt cx="4620576" cy="508000"/>
          </a:xfrm>
        </p:grpSpPr>
        <p:sp>
          <p:nvSpPr>
            <p:cNvPr id="1125" name="Google Shape;1125;p8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3.5 Remote branches</a:t>
              </a:r>
              <a:endParaRPr b="1" sz="2400">
                <a:solidFill>
                  <a:srgbClr val="000000"/>
                </a:solidFill>
                <a:latin typeface="Calibri"/>
                <a:ea typeface="Calibri"/>
                <a:cs typeface="Calibri"/>
                <a:sym typeface="Calibri"/>
              </a:endParaRPr>
            </a:p>
          </p:txBody>
        </p:sp>
        <p:grpSp>
          <p:nvGrpSpPr>
            <p:cNvPr id="1126" name="Google Shape;1126;p81"/>
            <p:cNvGrpSpPr/>
            <p:nvPr/>
          </p:nvGrpSpPr>
          <p:grpSpPr>
            <a:xfrm>
              <a:off x="789624" y="1295400"/>
              <a:ext cx="353376" cy="272472"/>
              <a:chOff x="1110" y="2656"/>
              <a:chExt cx="1549" cy="1351"/>
            </a:xfrm>
          </p:grpSpPr>
          <p:sp>
            <p:nvSpPr>
              <p:cNvPr id="1127" name="Google Shape;1127;p8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28" name="Google Shape;1128;p8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29" name="Google Shape;1129;p8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130" name="Google Shape;1130;p81"/>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Push (Local - Remote) – Đẩy lên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bạn muốn chia sẽ một nhánh ở local với mọi người bạn cần đẩy nó lên máy chủ mà bạn có quyền ghi trên đó</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push &lt;remote&gt; &lt;branch&gt;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Trước khi push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B1. $ git pull [–rebase] để có code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mới nhất từ remote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B2. Fix conflict nếu có xảy ra</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B3. Kiểm tra commit history của local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và remote. Đảm bảo commit ở</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local phải upstream so với remote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B4. Chọn remote branch để push</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131" name="Google Shape;1131;p81"/>
          <p:cNvPicPr preferRelativeResize="0"/>
          <p:nvPr/>
        </p:nvPicPr>
        <p:blipFill rotWithShape="1">
          <a:blip r:embed="rId3">
            <a:alphaModFix/>
          </a:blip>
          <a:srcRect b="0" l="0" r="0" t="0"/>
          <a:stretch/>
        </p:blipFill>
        <p:spPr>
          <a:xfrm>
            <a:off x="5791200" y="1466307"/>
            <a:ext cx="6248400" cy="5391693"/>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grpSp>
        <p:nvGrpSpPr>
          <p:cNvPr id="1137" name="Google Shape;1137;p82"/>
          <p:cNvGrpSpPr/>
          <p:nvPr/>
        </p:nvGrpSpPr>
        <p:grpSpPr>
          <a:xfrm>
            <a:off x="228600" y="228600"/>
            <a:ext cx="5867400" cy="381000"/>
            <a:chOff x="789624" y="1191463"/>
            <a:chExt cx="4620576" cy="508000"/>
          </a:xfrm>
        </p:grpSpPr>
        <p:sp>
          <p:nvSpPr>
            <p:cNvPr id="1138" name="Google Shape;1138;p8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3.6 Git rebasing</a:t>
              </a:r>
              <a:endParaRPr b="1" sz="2400">
                <a:solidFill>
                  <a:srgbClr val="000000"/>
                </a:solidFill>
                <a:latin typeface="Calibri"/>
                <a:ea typeface="Calibri"/>
                <a:cs typeface="Calibri"/>
                <a:sym typeface="Calibri"/>
              </a:endParaRPr>
            </a:p>
          </p:txBody>
        </p:sp>
        <p:grpSp>
          <p:nvGrpSpPr>
            <p:cNvPr id="1139" name="Google Shape;1139;p82"/>
            <p:cNvGrpSpPr/>
            <p:nvPr/>
          </p:nvGrpSpPr>
          <p:grpSpPr>
            <a:xfrm>
              <a:off x="789624" y="1295400"/>
              <a:ext cx="353376" cy="272472"/>
              <a:chOff x="1110" y="2656"/>
              <a:chExt cx="1549" cy="1351"/>
            </a:xfrm>
          </p:grpSpPr>
          <p:sp>
            <p:nvSpPr>
              <p:cNvPr id="1140" name="Google Shape;1140;p8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41" name="Google Shape;1141;p8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42" name="Google Shape;1142;p8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143" name="Google Shape;1143;p82"/>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Trong Git có 2 cách để tích hợp các thay đổi từ nhánh này vào nhánh khác đó là merge và rebase. Chúng ta sẽ cùng nhau tìm hiểu rebase là gì và áp dụng merge và rebase trong các trường hợp cụ thể</a:t>
            </a:r>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Cơ bản về Rebase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Xem lại phần Tích hợp và giả sử chúng ta đang có 2 commit trên 2 nhánh khác nhau</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Trước và sau khi tích hợp sử dụng merge</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144" name="Google Shape;1144;p82"/>
          <p:cNvPicPr preferRelativeResize="0"/>
          <p:nvPr/>
        </p:nvPicPr>
        <p:blipFill rotWithShape="1">
          <a:blip r:embed="rId3">
            <a:alphaModFix/>
          </a:blip>
          <a:srcRect b="0" l="0" r="0" t="0"/>
          <a:stretch/>
        </p:blipFill>
        <p:spPr>
          <a:xfrm>
            <a:off x="1295400" y="3276599"/>
            <a:ext cx="4149612" cy="3334293"/>
          </a:xfrm>
          <a:prstGeom prst="rect">
            <a:avLst/>
          </a:prstGeom>
          <a:noFill/>
          <a:ln>
            <a:noFill/>
          </a:ln>
        </p:spPr>
      </p:pic>
      <p:pic>
        <p:nvPicPr>
          <p:cNvPr id="1145" name="Google Shape;1145;p82"/>
          <p:cNvPicPr preferRelativeResize="0"/>
          <p:nvPr/>
        </p:nvPicPr>
        <p:blipFill rotWithShape="1">
          <a:blip r:embed="rId4">
            <a:alphaModFix/>
          </a:blip>
          <a:srcRect b="0" l="0" r="0" t="0"/>
          <a:stretch/>
        </p:blipFill>
        <p:spPr>
          <a:xfrm>
            <a:off x="6324600" y="3274141"/>
            <a:ext cx="5373794" cy="3336751"/>
          </a:xfrm>
          <a:prstGeom prst="rect">
            <a:avLst/>
          </a:prstGeom>
          <a:noFill/>
          <a:ln>
            <a:noFill/>
          </a:ln>
        </p:spPr>
      </p:pic>
      <p:sp>
        <p:nvSpPr>
          <p:cNvPr id="1146" name="Google Shape;1146;p82"/>
          <p:cNvSpPr/>
          <p:nvPr/>
        </p:nvSpPr>
        <p:spPr>
          <a:xfrm>
            <a:off x="5902212" y="3274141"/>
            <a:ext cx="3165588" cy="152645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git checkout master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git merge experiment</a:t>
            </a:r>
            <a:endParaRPr sz="24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grpSp>
        <p:nvGrpSpPr>
          <p:cNvPr id="1152" name="Google Shape;1152;p83"/>
          <p:cNvGrpSpPr/>
          <p:nvPr/>
        </p:nvGrpSpPr>
        <p:grpSpPr>
          <a:xfrm>
            <a:off x="228600" y="228600"/>
            <a:ext cx="5867400" cy="381000"/>
            <a:chOff x="789624" y="1191463"/>
            <a:chExt cx="4620576" cy="508000"/>
          </a:xfrm>
        </p:grpSpPr>
        <p:sp>
          <p:nvSpPr>
            <p:cNvPr id="1153" name="Google Shape;1153;p83"/>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3.6 Git rebasing</a:t>
              </a:r>
              <a:endParaRPr b="1" sz="2400">
                <a:solidFill>
                  <a:srgbClr val="000000"/>
                </a:solidFill>
                <a:latin typeface="Calibri"/>
                <a:ea typeface="Calibri"/>
                <a:cs typeface="Calibri"/>
                <a:sym typeface="Calibri"/>
              </a:endParaRPr>
            </a:p>
          </p:txBody>
        </p:sp>
        <p:grpSp>
          <p:nvGrpSpPr>
            <p:cNvPr id="1154" name="Google Shape;1154;p83"/>
            <p:cNvGrpSpPr/>
            <p:nvPr/>
          </p:nvGrpSpPr>
          <p:grpSpPr>
            <a:xfrm>
              <a:off x="789624" y="1295400"/>
              <a:ext cx="353376" cy="272472"/>
              <a:chOff x="1110" y="2656"/>
              <a:chExt cx="1549" cy="1351"/>
            </a:xfrm>
          </p:grpSpPr>
          <p:sp>
            <p:nvSpPr>
              <p:cNvPr id="1155" name="Google Shape;1155;p8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56" name="Google Shape;1156;p8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57" name="Google Shape;1157;p8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158" name="Google Shape;1158;p83"/>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Cơ bản về Rebase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Cách khác: Sử dụng bản vá được thay đổi ở C3(exp) và áp dụng nó </a:t>
            </a:r>
            <a:r>
              <a:rPr b="1" i="0" lang="en-US" sz="2400" u="none" cap="none" strike="noStrike">
                <a:solidFill>
                  <a:srgbClr val="C00000"/>
                </a:solidFill>
                <a:latin typeface="Calibri"/>
                <a:ea typeface="Calibri"/>
                <a:cs typeface="Calibri"/>
                <a:sym typeface="Calibri"/>
              </a:rPr>
              <a:t>lên trên</a:t>
            </a:r>
            <a:r>
              <a:rPr b="0" i="0" lang="en-US" sz="2400" u="none" cap="none" strike="noStrike">
                <a:solidFill>
                  <a:schemeClr val="dk1"/>
                </a:solidFill>
                <a:latin typeface="Calibri"/>
                <a:ea typeface="Calibri"/>
                <a:cs typeface="Calibri"/>
                <a:sym typeface="Calibri"/>
              </a:rPr>
              <a:t> C4(master)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Rebase: Sử dụng tất cả các thay đổi được commit ở một nhánh (exp) và chạy lại chúng trên một nhánh khác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experiment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rebase master</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159" name="Google Shape;1159;p83"/>
          <p:cNvPicPr preferRelativeResize="0"/>
          <p:nvPr/>
        </p:nvPicPr>
        <p:blipFill rotWithShape="1">
          <a:blip r:embed="rId3">
            <a:alphaModFix/>
          </a:blip>
          <a:srcRect b="0" l="0" r="0" t="0"/>
          <a:stretch/>
        </p:blipFill>
        <p:spPr>
          <a:xfrm>
            <a:off x="4648200" y="2971800"/>
            <a:ext cx="6724802" cy="326191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grpSp>
        <p:nvGrpSpPr>
          <p:cNvPr id="1165" name="Google Shape;1165;p84"/>
          <p:cNvGrpSpPr/>
          <p:nvPr/>
        </p:nvGrpSpPr>
        <p:grpSpPr>
          <a:xfrm>
            <a:off x="228600" y="228600"/>
            <a:ext cx="5867400" cy="381000"/>
            <a:chOff x="789624" y="1191463"/>
            <a:chExt cx="4620576" cy="508000"/>
          </a:xfrm>
        </p:grpSpPr>
        <p:sp>
          <p:nvSpPr>
            <p:cNvPr id="1166" name="Google Shape;1166;p84"/>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3.6 Git rebasing</a:t>
              </a:r>
              <a:endParaRPr b="1" sz="2400">
                <a:solidFill>
                  <a:srgbClr val="000000"/>
                </a:solidFill>
                <a:latin typeface="Calibri"/>
                <a:ea typeface="Calibri"/>
                <a:cs typeface="Calibri"/>
                <a:sym typeface="Calibri"/>
              </a:endParaRPr>
            </a:p>
          </p:txBody>
        </p:sp>
        <p:grpSp>
          <p:nvGrpSpPr>
            <p:cNvPr id="1167" name="Google Shape;1167;p84"/>
            <p:cNvGrpSpPr/>
            <p:nvPr/>
          </p:nvGrpSpPr>
          <p:grpSpPr>
            <a:xfrm>
              <a:off x="789624" y="1295400"/>
              <a:ext cx="353376" cy="272472"/>
              <a:chOff x="1110" y="2656"/>
              <a:chExt cx="1549" cy="1351"/>
            </a:xfrm>
          </p:grpSpPr>
          <p:sp>
            <p:nvSpPr>
              <p:cNvPr id="1168" name="Google Shape;1168;p8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69" name="Google Shape;1169;p8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70" name="Google Shape;1170;p8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171" name="Google Shape;1171;p84"/>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Cơ bản về Rebase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experiment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rebase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Giải thích: Đi đến commit cha chung của 2 nhánh (C2). Tìm sự khác biệt (changed) trong mỗi commit của nhánh đang làm việc (exp), lưu lại các tệp đó vào tập tin tạm thời. </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Khôi phục nhánh hiện tại về cùng</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commit (C4) với nhánh mà bạn đang</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rebase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Áp dụng lần lượt các thay đổi</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Quay lại nhánh master để fast-</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forward</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merge experiment</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172" name="Google Shape;1172;p84"/>
          <p:cNvPicPr preferRelativeResize="0"/>
          <p:nvPr/>
        </p:nvPicPr>
        <p:blipFill rotWithShape="1">
          <a:blip r:embed="rId3">
            <a:alphaModFix/>
          </a:blip>
          <a:srcRect b="0" l="0" r="0" t="0"/>
          <a:stretch/>
        </p:blipFill>
        <p:spPr>
          <a:xfrm>
            <a:off x="5467198" y="2895600"/>
            <a:ext cx="6724802" cy="326191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grpSp>
        <p:nvGrpSpPr>
          <p:cNvPr id="1178" name="Google Shape;1178;p85"/>
          <p:cNvGrpSpPr/>
          <p:nvPr/>
        </p:nvGrpSpPr>
        <p:grpSpPr>
          <a:xfrm>
            <a:off x="228600" y="228600"/>
            <a:ext cx="5867400" cy="381000"/>
            <a:chOff x="789624" y="1191463"/>
            <a:chExt cx="4620576" cy="508000"/>
          </a:xfrm>
        </p:grpSpPr>
        <p:sp>
          <p:nvSpPr>
            <p:cNvPr id="1179" name="Google Shape;1179;p8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3.6 Git rebasing</a:t>
              </a:r>
              <a:endParaRPr b="1" sz="2400">
                <a:solidFill>
                  <a:srgbClr val="000000"/>
                </a:solidFill>
                <a:latin typeface="Calibri"/>
                <a:ea typeface="Calibri"/>
                <a:cs typeface="Calibri"/>
                <a:sym typeface="Calibri"/>
              </a:endParaRPr>
            </a:p>
          </p:txBody>
        </p:sp>
        <p:grpSp>
          <p:nvGrpSpPr>
            <p:cNvPr id="1180" name="Google Shape;1180;p85"/>
            <p:cNvGrpSpPr/>
            <p:nvPr/>
          </p:nvGrpSpPr>
          <p:grpSpPr>
            <a:xfrm>
              <a:off x="789624" y="1295400"/>
              <a:ext cx="353376" cy="272472"/>
              <a:chOff x="1110" y="2656"/>
              <a:chExt cx="1549" cy="1351"/>
            </a:xfrm>
          </p:grpSpPr>
          <p:sp>
            <p:nvSpPr>
              <p:cNvPr id="1181" name="Google Shape;1181;p85"/>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82" name="Google Shape;1182;p8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83" name="Google Shape;1183;p8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184" name="Google Shape;1184;p85"/>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Cơ bản về Rebase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Bây giờ snapshot mà C3’ đang trỏ đến giống như snapshot của C5 khi sử dụng merge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Không có sự khác biệt nào khi so sánh kết quả của hai phương pháp này, nhưng sử dụng rebase sẽ cho chúng ta lịch sử rõ ràng hơn.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bạn xem xét lịch sử của nhánh mà chúng ta rebase vào, nó giống như một đường thẳng: mọi thứ dường như xảy ra theo trình tự, thậm chí ban đầu nó diễn ra song song.</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Thông thường bạn áp dụng rebase trên remote để đảm bảo các commit được áp dụng một các rõ ràng theo thời gian</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Đúng trình tự bạn sẽ thực việc công việc trên một nhánh và sau đó rebase trở lại orgin/master khi đã sẵn sàng push. Theo cách này, commit của bạn sẽ fast-forward tiến lên phía trước và xem history để thấy commit của bạn là mới nhất so với remote/master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grpSp>
        <p:nvGrpSpPr>
          <p:cNvPr id="1190" name="Google Shape;1190;p86"/>
          <p:cNvGrpSpPr/>
          <p:nvPr/>
        </p:nvGrpSpPr>
        <p:grpSpPr>
          <a:xfrm>
            <a:off x="228600" y="228600"/>
            <a:ext cx="5867400" cy="381000"/>
            <a:chOff x="789624" y="1191463"/>
            <a:chExt cx="4620576" cy="508000"/>
          </a:xfrm>
        </p:grpSpPr>
        <p:sp>
          <p:nvSpPr>
            <p:cNvPr id="1191" name="Google Shape;1191;p86"/>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3.6 Git rebasing</a:t>
              </a:r>
              <a:endParaRPr b="1" sz="2400">
                <a:solidFill>
                  <a:srgbClr val="000000"/>
                </a:solidFill>
                <a:latin typeface="Calibri"/>
                <a:ea typeface="Calibri"/>
                <a:cs typeface="Calibri"/>
                <a:sym typeface="Calibri"/>
              </a:endParaRPr>
            </a:p>
          </p:txBody>
        </p:sp>
        <p:grpSp>
          <p:nvGrpSpPr>
            <p:cNvPr id="1192" name="Google Shape;1192;p86"/>
            <p:cNvGrpSpPr/>
            <p:nvPr/>
          </p:nvGrpSpPr>
          <p:grpSpPr>
            <a:xfrm>
              <a:off x="789624" y="1295400"/>
              <a:ext cx="353376" cy="272472"/>
              <a:chOff x="1110" y="2656"/>
              <a:chExt cx="1549" cy="1351"/>
            </a:xfrm>
          </p:grpSpPr>
          <p:sp>
            <p:nvSpPr>
              <p:cNvPr id="1193" name="Google Shape;1193;p8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94" name="Google Shape;1194;p86"/>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195" name="Google Shape;1195;p8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196" name="Google Shape;1196;p86"/>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Cơ bản về Rebase</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Lưu ý: Snapshot được trỏ đến cuối cùng cho dù sử dụng rebase hay merge thì nó vẫn giống nhau – chỉ khác nhau các bước thực hiện. Rebase được thực hiện bằng cách thực hiện lại các thay đổi của nhánh này qua nhánh khác theo thứ tự chúng thực hiện. Trong khi đí merge lấy điểm kết thúc và tích hợp chúng lại với nhau</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Tập lệnh xem commit – history</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&amp; git log --oneline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log --graph --oneline --all</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log --oneline --decorate --all --graph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config --global alias.tree "log --oneline --decorate --all --graph"</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grpSp>
        <p:nvGrpSpPr>
          <p:cNvPr id="1202" name="Google Shape;1202;p87"/>
          <p:cNvGrpSpPr/>
          <p:nvPr/>
        </p:nvGrpSpPr>
        <p:grpSpPr>
          <a:xfrm>
            <a:off x="228600" y="228600"/>
            <a:ext cx="5867400" cy="381000"/>
            <a:chOff x="789624" y="1191463"/>
            <a:chExt cx="4620576" cy="508000"/>
          </a:xfrm>
        </p:grpSpPr>
        <p:sp>
          <p:nvSpPr>
            <p:cNvPr id="1203" name="Google Shape;1203;p8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3.7 Bonus</a:t>
              </a:r>
              <a:endParaRPr b="1" sz="2400">
                <a:solidFill>
                  <a:srgbClr val="000000"/>
                </a:solidFill>
                <a:latin typeface="Calibri"/>
                <a:ea typeface="Calibri"/>
                <a:cs typeface="Calibri"/>
                <a:sym typeface="Calibri"/>
              </a:endParaRPr>
            </a:p>
          </p:txBody>
        </p:sp>
        <p:grpSp>
          <p:nvGrpSpPr>
            <p:cNvPr id="1204" name="Google Shape;1204;p87"/>
            <p:cNvGrpSpPr/>
            <p:nvPr/>
          </p:nvGrpSpPr>
          <p:grpSpPr>
            <a:xfrm>
              <a:off x="789624" y="1295400"/>
              <a:ext cx="353376" cy="272472"/>
              <a:chOff x="1110" y="2656"/>
              <a:chExt cx="1549" cy="1351"/>
            </a:xfrm>
          </p:grpSpPr>
          <p:sp>
            <p:nvSpPr>
              <p:cNvPr id="1205" name="Google Shape;1205;p8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06" name="Google Shape;1206;p8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07" name="Google Shape;1207;p8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208" name="Google Shape;1208;p87"/>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Một số thủ thuật khác và lưu ý kèm theo</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Pull code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Cách 1: (Tránh xuất hiện merged-commit)</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Không commit code</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 Upstream với local branch</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git pull</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[fix conflict]</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git add $ git commit $ git push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Cách 2:  (Nên sử dụng)</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Local: $ git commit code (Tránh mất code)</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Remote:</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git pull –rebase</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[fix conflict]</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git add $ git commit $ git push</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grpSp>
        <p:nvGrpSpPr>
          <p:cNvPr id="1214" name="Google Shape;1214;p88"/>
          <p:cNvGrpSpPr/>
          <p:nvPr/>
        </p:nvGrpSpPr>
        <p:grpSpPr>
          <a:xfrm>
            <a:off x="228600" y="228600"/>
            <a:ext cx="5867400" cy="381000"/>
            <a:chOff x="789624" y="1191463"/>
            <a:chExt cx="4620576" cy="508000"/>
          </a:xfrm>
        </p:grpSpPr>
        <p:sp>
          <p:nvSpPr>
            <p:cNvPr id="1215" name="Google Shape;1215;p8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3.7 Bonus</a:t>
              </a:r>
              <a:endParaRPr b="1" sz="2400">
                <a:solidFill>
                  <a:srgbClr val="000000"/>
                </a:solidFill>
                <a:latin typeface="Calibri"/>
                <a:ea typeface="Calibri"/>
                <a:cs typeface="Calibri"/>
                <a:sym typeface="Calibri"/>
              </a:endParaRPr>
            </a:p>
          </p:txBody>
        </p:sp>
        <p:grpSp>
          <p:nvGrpSpPr>
            <p:cNvPr id="1216" name="Google Shape;1216;p88"/>
            <p:cNvGrpSpPr/>
            <p:nvPr/>
          </p:nvGrpSpPr>
          <p:grpSpPr>
            <a:xfrm>
              <a:off x="789624" y="1295400"/>
              <a:ext cx="353376" cy="272472"/>
              <a:chOff x="1110" y="2656"/>
              <a:chExt cx="1549" cy="1351"/>
            </a:xfrm>
          </p:grpSpPr>
          <p:sp>
            <p:nvSpPr>
              <p:cNvPr id="1217" name="Google Shape;1217;p88"/>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18" name="Google Shape;1218;p8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19" name="Google Shape;1219;p8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220" name="Google Shape;1220;p88"/>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Một số thủ thuật khác và lưu ý kèm theo</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sng" cap="none" strike="noStrike">
                <a:solidFill>
                  <a:srgbClr val="C00000"/>
                </a:solidFill>
                <a:latin typeface="Calibri"/>
                <a:ea typeface="Calibri"/>
                <a:cs typeface="Calibri"/>
                <a:sym typeface="Calibri"/>
              </a:rPr>
              <a:t>Merge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When: Merge nhánh đang phát triển (gần ổn định) vào nhánh ổn định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Cách thực hiện</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git checkout master</a:t>
            </a:r>
            <a:endParaRPr/>
          </a:p>
          <a:p>
            <a:pPr indent="-338138" lvl="2" marL="747713" marR="0" rtl="0" algn="l">
              <a:spcBef>
                <a:spcPts val="400"/>
              </a:spcBef>
              <a:spcAft>
                <a:spcPts val="0"/>
              </a:spcAft>
              <a:buClr>
                <a:srgbClr val="002060"/>
              </a:buClr>
              <a:buSzPts val="1800"/>
              <a:buFont typeface="Calibri"/>
              <a:buChar char="•"/>
            </a:pPr>
            <a:r>
              <a:rPr b="0" i="0" lang="en-US" sz="2000" u="none" cap="none" strike="noStrike">
                <a:solidFill>
                  <a:schemeClr val="dk1"/>
                </a:solidFill>
                <a:latin typeface="Calibri"/>
                <a:ea typeface="Calibri"/>
                <a:cs typeface="Calibri"/>
                <a:sym typeface="Calibri"/>
              </a:rPr>
              <a:t>$ git merge todo-app-1.2</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Giải thích: Đang ở nhánh master, tích hợp nhánh todo-app-1.2 vào nhánh master</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sng" cap="none" strike="noStrike">
                <a:solidFill>
                  <a:srgbClr val="C00000"/>
                </a:solidFill>
                <a:latin typeface="Calibri"/>
                <a:ea typeface="Calibri"/>
                <a:cs typeface="Calibri"/>
                <a:sym typeface="Calibri"/>
              </a:rPr>
              <a:t>Rebase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When: Rebase nhánh đang phát triển trên nhánh đã ổn định(master) để tích hợp những thay đổi của master vào nhánh đang phát triển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Cách thực hiện</a:t>
            </a:r>
            <a:endParaRPr/>
          </a:p>
          <a:p>
            <a:pPr indent="-338138" lvl="2" marL="7477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 git checkout todo-app-1.2</a:t>
            </a:r>
            <a:endParaRPr/>
          </a:p>
          <a:p>
            <a:pPr indent="-338138" lvl="2" marL="747713" marR="0" rtl="0" algn="l">
              <a:spcBef>
                <a:spcPts val="320"/>
              </a:spcBef>
              <a:spcAft>
                <a:spcPts val="0"/>
              </a:spcAft>
              <a:buClr>
                <a:srgbClr val="002060"/>
              </a:buClr>
              <a:buSzPts val="1440"/>
              <a:buFont typeface="Calibri"/>
              <a:buChar char="•"/>
            </a:pPr>
            <a:r>
              <a:rPr b="0" i="0" lang="en-US" sz="1600" u="none" cap="none" strike="noStrike">
                <a:solidFill>
                  <a:schemeClr val="dk1"/>
                </a:solidFill>
                <a:latin typeface="Calibri"/>
                <a:ea typeface="Calibri"/>
                <a:cs typeface="Calibri"/>
                <a:sym typeface="Calibri"/>
              </a:rPr>
              <a:t>$ git rebase master</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Giải thích: Đang ở nhánh todo-app-1.2, tích hợp nhánh master vào nhánh todo-app-1.2. Bây giờ 1.2 đang upstream so với master</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grpSp>
        <p:nvGrpSpPr>
          <p:cNvPr id="1226" name="Google Shape;1226;p89"/>
          <p:cNvGrpSpPr/>
          <p:nvPr/>
        </p:nvGrpSpPr>
        <p:grpSpPr>
          <a:xfrm>
            <a:off x="228600" y="228600"/>
            <a:ext cx="5867400" cy="381000"/>
            <a:chOff x="789624" y="1191463"/>
            <a:chExt cx="4620576" cy="508000"/>
          </a:xfrm>
        </p:grpSpPr>
        <p:sp>
          <p:nvSpPr>
            <p:cNvPr id="1227" name="Google Shape;1227;p8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3.7 Bonus</a:t>
              </a:r>
              <a:endParaRPr b="1" sz="2400">
                <a:solidFill>
                  <a:srgbClr val="000000"/>
                </a:solidFill>
                <a:latin typeface="Calibri"/>
                <a:ea typeface="Calibri"/>
                <a:cs typeface="Calibri"/>
                <a:sym typeface="Calibri"/>
              </a:endParaRPr>
            </a:p>
          </p:txBody>
        </p:sp>
        <p:grpSp>
          <p:nvGrpSpPr>
            <p:cNvPr id="1228" name="Google Shape;1228;p89"/>
            <p:cNvGrpSpPr/>
            <p:nvPr/>
          </p:nvGrpSpPr>
          <p:grpSpPr>
            <a:xfrm>
              <a:off x="789624" y="1295400"/>
              <a:ext cx="353376" cy="272472"/>
              <a:chOff x="1110" y="2656"/>
              <a:chExt cx="1549" cy="1351"/>
            </a:xfrm>
          </p:grpSpPr>
          <p:sp>
            <p:nvSpPr>
              <p:cNvPr id="1229" name="Google Shape;1229;p8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30" name="Google Shape;1230;p8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31" name="Google Shape;1231;p8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232" name="Google Shape;1232;p89"/>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Một số thủ thuật khác và lưu ý kèm theo</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1" i="0" lang="en-US" sz="2400" u="sng" cap="none" strike="noStrike">
                <a:solidFill>
                  <a:srgbClr val="C00000"/>
                </a:solidFill>
                <a:latin typeface="Calibri"/>
                <a:ea typeface="Calibri"/>
                <a:cs typeface="Calibri"/>
                <a:sym typeface="Calibri"/>
              </a:rPr>
              <a:t>Squash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Áp dụng với feature branch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Khi bạn có một chức năng cần thực hiện và chia sẽ bởi nhiều người. Nhưng nó chỉ là một chức năng và muốn khi tích hợp và development. Nó chỉ là một commit cho 1 chức năng này</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B1. Tạo feature branch – feature/todo-app-draw-graph (ở local | remote)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ở local thì 1 người push lên để sử dụng chung</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Nếu ở remote thì ở local chỉ cần checkout từ origin/feature/todo-app-draw-graph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B2. Nhiều người cùng thay đổi và đẩy commit lên remote/feature/…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B3. Tích hợp vào lại development với 1 commit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checkout development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merge –squash feature/….</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9"/>
          <p:cNvGrpSpPr/>
          <p:nvPr/>
        </p:nvGrpSpPr>
        <p:grpSpPr>
          <a:xfrm>
            <a:off x="228600" y="228600"/>
            <a:ext cx="5867400" cy="381000"/>
            <a:chOff x="789624" y="1191463"/>
            <a:chExt cx="4620576" cy="508000"/>
          </a:xfrm>
        </p:grpSpPr>
        <p:sp>
          <p:nvSpPr>
            <p:cNvPr id="181" name="Google Shape;181;p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1.1 About Version Control</a:t>
              </a:r>
              <a:endParaRPr b="1" sz="2400">
                <a:solidFill>
                  <a:srgbClr val="000000"/>
                </a:solidFill>
                <a:latin typeface="Calibri"/>
                <a:ea typeface="Calibri"/>
                <a:cs typeface="Calibri"/>
                <a:sym typeface="Calibri"/>
              </a:endParaRPr>
            </a:p>
          </p:txBody>
        </p:sp>
        <p:grpSp>
          <p:nvGrpSpPr>
            <p:cNvPr id="182" name="Google Shape;182;p9"/>
            <p:cNvGrpSpPr/>
            <p:nvPr/>
          </p:nvGrpSpPr>
          <p:grpSpPr>
            <a:xfrm>
              <a:off x="789624" y="1295400"/>
              <a:ext cx="353376" cy="272472"/>
              <a:chOff x="1110" y="2656"/>
              <a:chExt cx="1549" cy="1351"/>
            </a:xfrm>
          </p:grpSpPr>
          <p:sp>
            <p:nvSpPr>
              <p:cNvPr id="183" name="Google Shape;183;p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84" name="Google Shape;184;p9"/>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85" name="Google Shape;185;p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86" name="Google Shape;186;p9"/>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212408" lvl="1" marL="347663" marR="0" rtl="0" algn="just">
              <a:spcBef>
                <a:spcPts val="0"/>
              </a:spcBef>
              <a:spcAft>
                <a:spcPts val="0"/>
              </a:spcAft>
              <a:buClr>
                <a:srgbClr val="002060"/>
              </a:buClr>
              <a:buSzPts val="1980"/>
              <a:buFont typeface="Noto Sans Symbols"/>
              <a:buNone/>
            </a:pPr>
            <a:r>
              <a:t/>
            </a:r>
            <a:endParaRPr b="0" i="0" sz="2200" u="none" cap="none" strike="noStrike">
              <a:solidFill>
                <a:schemeClr val="dk1"/>
              </a:solidFill>
              <a:latin typeface="Calibri"/>
              <a:ea typeface="Calibri"/>
              <a:cs typeface="Calibri"/>
              <a:sym typeface="Calibri"/>
            </a:endParaRPr>
          </a:p>
        </p:txBody>
      </p:sp>
      <p:sp>
        <p:nvSpPr>
          <p:cNvPr id="187" name="Google Shape;187;p9"/>
          <p:cNvSpPr/>
          <p:nvPr/>
        </p:nvSpPr>
        <p:spPr>
          <a:xfrm>
            <a:off x="6687164" y="682041"/>
            <a:ext cx="5523271" cy="11430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rgbClr val="002060"/>
                </a:solidFill>
                <a:latin typeface="Calibri"/>
                <a:ea typeface="Calibri"/>
                <a:cs typeface="Calibri"/>
                <a:sym typeface="Calibri"/>
              </a:rPr>
              <a:t>Hình 1.2 Mô hình quản lý phiên bản tập trung</a:t>
            </a:r>
            <a:endParaRPr/>
          </a:p>
          <a:p>
            <a:pPr indent="0" lvl="0" marL="0" marR="0" rtl="0" algn="ctr">
              <a:spcBef>
                <a:spcPts val="0"/>
              </a:spcBef>
              <a:spcAft>
                <a:spcPts val="0"/>
              </a:spcAft>
              <a:buNone/>
            </a:pPr>
            <a:r>
              <a:rPr b="1" lang="en-US" sz="2200">
                <a:solidFill>
                  <a:srgbClr val="002060"/>
                </a:solidFill>
                <a:latin typeface="Calibri"/>
                <a:ea typeface="Calibri"/>
                <a:cs typeface="Calibri"/>
                <a:sym typeface="Calibri"/>
              </a:rPr>
              <a:t>(Centralized version control systems)</a:t>
            </a:r>
            <a:endParaRPr b="1" sz="2200">
              <a:solidFill>
                <a:srgbClr val="002060"/>
              </a:solidFill>
              <a:latin typeface="Calibri"/>
              <a:ea typeface="Calibri"/>
              <a:cs typeface="Calibri"/>
              <a:sym typeface="Calibri"/>
            </a:endParaRPr>
          </a:p>
        </p:txBody>
      </p:sp>
      <p:pic>
        <p:nvPicPr>
          <p:cNvPr id="188" name="Google Shape;188;p9"/>
          <p:cNvPicPr preferRelativeResize="0"/>
          <p:nvPr/>
        </p:nvPicPr>
        <p:blipFill rotWithShape="1">
          <a:blip r:embed="rId3">
            <a:alphaModFix/>
          </a:blip>
          <a:srcRect b="0" l="0" r="0" t="0"/>
          <a:stretch/>
        </p:blipFill>
        <p:spPr>
          <a:xfrm>
            <a:off x="838200" y="899575"/>
            <a:ext cx="5867400" cy="5711318"/>
          </a:xfrm>
          <a:prstGeom prst="rect">
            <a:avLst/>
          </a:prstGeom>
          <a:noFill/>
          <a:ln>
            <a:noFill/>
          </a:ln>
        </p:spPr>
      </p:pic>
      <p:sp>
        <p:nvSpPr>
          <p:cNvPr id="189" name="Google Shape;189;p9"/>
          <p:cNvSpPr/>
          <p:nvPr/>
        </p:nvSpPr>
        <p:spPr>
          <a:xfrm>
            <a:off x="6828148" y="2206041"/>
            <a:ext cx="5181600" cy="3352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u="sng">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2200" u="sng">
              <a:solidFill>
                <a:schemeClr val="dk1"/>
              </a:solidFill>
              <a:latin typeface="Calibri"/>
              <a:ea typeface="Calibri"/>
              <a:cs typeface="Calibri"/>
              <a:sym typeface="Calibri"/>
            </a:endParaRPr>
          </a:p>
          <a:p>
            <a:pPr indent="0" lvl="0" marL="0" marR="0" rtl="0" algn="l">
              <a:spcBef>
                <a:spcPts val="1200"/>
              </a:spcBef>
              <a:spcAft>
                <a:spcPts val="0"/>
              </a:spcAft>
              <a:buNone/>
            </a:pPr>
            <a:r>
              <a:rPr lang="en-US" sz="2200" u="sng">
                <a:solidFill>
                  <a:schemeClr val="dk1"/>
                </a:solidFill>
                <a:latin typeface="Calibri"/>
                <a:ea typeface="Calibri"/>
                <a:cs typeface="Calibri"/>
                <a:sym typeface="Calibri"/>
              </a:rPr>
              <a:t>Hạn chế:</a:t>
            </a:r>
            <a:endParaRPr/>
          </a:p>
          <a:p>
            <a:pPr indent="-342900" lvl="0" marL="342900" marR="0" rtl="0" algn="l">
              <a:spcBef>
                <a:spcPts val="120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Nếu máy chủ không hoạt động trong một thời gian. Dẫn đến cộng tác viên không thể tương tác với nhau</a:t>
            </a:r>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Nếu ổ cứng lưu trữ dữ liệu trung tâm bị hỏng, bạn sẽ mất toàn bộ lịch sử của dự án ngoại trừ những phiên bản cục bộ đã có trên máy cục bộ</a:t>
            </a:r>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203200" lvl="0" marL="342900" marR="0" rtl="0" algn="l">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190" name="Google Shape;190;p9"/>
          <p:cNvSpPr/>
          <p:nvPr/>
        </p:nvSpPr>
        <p:spPr>
          <a:xfrm>
            <a:off x="-30670" y="5558841"/>
            <a:ext cx="1219200" cy="457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version 1</a:t>
            </a:r>
            <a:endParaRPr sz="1800">
              <a:solidFill>
                <a:schemeClr val="lt1"/>
              </a:solidFill>
              <a:latin typeface="Calibri"/>
              <a:ea typeface="Calibri"/>
              <a:cs typeface="Calibri"/>
              <a:sym typeface="Calibri"/>
            </a:endParaRPr>
          </a:p>
        </p:txBody>
      </p:sp>
      <p:sp>
        <p:nvSpPr>
          <p:cNvPr id="191" name="Google Shape;191;p9"/>
          <p:cNvSpPr/>
          <p:nvPr/>
        </p:nvSpPr>
        <p:spPr>
          <a:xfrm>
            <a:off x="0" y="2707561"/>
            <a:ext cx="1219200" cy="457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version 1</a:t>
            </a:r>
            <a:endParaRPr sz="1800">
              <a:solidFill>
                <a:schemeClr val="lt1"/>
              </a:solidFill>
              <a:latin typeface="Calibri"/>
              <a:ea typeface="Calibri"/>
              <a:cs typeface="Calibri"/>
              <a:sym typeface="Calibri"/>
            </a:endParaRPr>
          </a:p>
        </p:txBody>
      </p:sp>
      <p:sp>
        <p:nvSpPr>
          <p:cNvPr id="192" name="Google Shape;192;p9"/>
          <p:cNvSpPr/>
          <p:nvPr/>
        </p:nvSpPr>
        <p:spPr>
          <a:xfrm>
            <a:off x="-30670" y="1803568"/>
            <a:ext cx="1219200" cy="457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version 2</a:t>
            </a:r>
            <a:endParaRPr sz="1800">
              <a:solidFill>
                <a:schemeClr val="lt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grpSp>
        <p:nvGrpSpPr>
          <p:cNvPr id="1238" name="Google Shape;1238;p90"/>
          <p:cNvGrpSpPr/>
          <p:nvPr/>
        </p:nvGrpSpPr>
        <p:grpSpPr>
          <a:xfrm>
            <a:off x="228600" y="228600"/>
            <a:ext cx="5867400" cy="381000"/>
            <a:chOff x="789624" y="1191463"/>
            <a:chExt cx="4620576" cy="508000"/>
          </a:xfrm>
        </p:grpSpPr>
        <p:sp>
          <p:nvSpPr>
            <p:cNvPr id="1239" name="Google Shape;1239;p9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3.7 Bonus</a:t>
              </a:r>
              <a:endParaRPr b="1" sz="2400">
                <a:solidFill>
                  <a:srgbClr val="000000"/>
                </a:solidFill>
                <a:latin typeface="Calibri"/>
                <a:ea typeface="Calibri"/>
                <a:cs typeface="Calibri"/>
                <a:sym typeface="Calibri"/>
              </a:endParaRPr>
            </a:p>
          </p:txBody>
        </p:sp>
        <p:grpSp>
          <p:nvGrpSpPr>
            <p:cNvPr id="1240" name="Google Shape;1240;p90"/>
            <p:cNvGrpSpPr/>
            <p:nvPr/>
          </p:nvGrpSpPr>
          <p:grpSpPr>
            <a:xfrm>
              <a:off x="789624" y="1295400"/>
              <a:ext cx="353376" cy="272472"/>
              <a:chOff x="1110" y="2656"/>
              <a:chExt cx="1549" cy="1351"/>
            </a:xfrm>
          </p:grpSpPr>
          <p:sp>
            <p:nvSpPr>
              <p:cNvPr id="1241" name="Google Shape;1241;p9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42" name="Google Shape;1242;p9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43" name="Google Shape;1243;p90"/>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244" name="Google Shape;1244;p90"/>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1" i="0" lang="en-US" sz="2400" u="none" cap="none" strike="noStrike">
                <a:solidFill>
                  <a:srgbClr val="C00000"/>
                </a:solidFill>
                <a:latin typeface="Calibri"/>
                <a:ea typeface="Calibri"/>
                <a:cs typeface="Calibri"/>
                <a:sym typeface="Calibri"/>
              </a:rPr>
              <a:t>Một số thủ thuật khác và lưu ý kèm theo</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Clean tree with Stash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stash</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stash save message</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stash list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stash show stash@{n}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stash apply [stash@{n}]</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stash pop</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 git stash drop stash@{n}</a:t>
            </a:r>
            <a:endParaRPr/>
          </a:p>
          <a:p>
            <a:pPr indent="0" lvl="1" marL="9525"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0" lvl="1" marL="9525"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chemeClr val="dk1"/>
                </a:solidFill>
                <a:latin typeface="Calibri"/>
                <a:ea typeface="Calibri"/>
                <a:cs typeface="Calibri"/>
                <a:sym typeface="Calibri"/>
              </a:rPr>
              <a:t>Cherry-pick and Shelve changes</a:t>
            </a:r>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a:p>
            <a:pPr indent="-200978" lvl="1" marL="347663" marR="0" rtl="0" algn="l">
              <a:spcBef>
                <a:spcPts val="480"/>
              </a:spcBef>
              <a:spcAft>
                <a:spcPts val="0"/>
              </a:spcAft>
              <a:buClr>
                <a:srgbClr val="002060"/>
              </a:buClr>
              <a:buSzPts val="216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pic>
        <p:nvPicPr>
          <p:cNvPr id="1249" name="Google Shape;1249;p91"/>
          <p:cNvPicPr preferRelativeResize="0"/>
          <p:nvPr/>
        </p:nvPicPr>
        <p:blipFill rotWithShape="1">
          <a:blip r:embed="rId3">
            <a:alphaModFix/>
          </a:blip>
          <a:srcRect b="0" l="0" r="0" t="0"/>
          <a:stretch/>
        </p:blipFill>
        <p:spPr>
          <a:xfrm>
            <a:off x="914400" y="304800"/>
            <a:ext cx="8915400" cy="588700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pic>
        <p:nvPicPr>
          <p:cNvPr id="1254" name="Google Shape;1254;p92"/>
          <p:cNvPicPr preferRelativeResize="0"/>
          <p:nvPr/>
        </p:nvPicPr>
        <p:blipFill rotWithShape="1">
          <a:blip r:embed="rId3">
            <a:alphaModFix/>
          </a:blip>
          <a:srcRect b="0" l="0" r="0" t="0"/>
          <a:stretch/>
        </p:blipFill>
        <p:spPr>
          <a:xfrm>
            <a:off x="533400" y="381000"/>
            <a:ext cx="10225310" cy="59436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pic>
        <p:nvPicPr>
          <p:cNvPr id="1259" name="Google Shape;1259;p93"/>
          <p:cNvPicPr preferRelativeResize="0"/>
          <p:nvPr/>
        </p:nvPicPr>
        <p:blipFill rotWithShape="1">
          <a:blip r:embed="rId3">
            <a:alphaModFix/>
          </a:blip>
          <a:srcRect b="0" l="0" r="0" t="0"/>
          <a:stretch/>
        </p:blipFill>
        <p:spPr>
          <a:xfrm>
            <a:off x="1066800" y="1447800"/>
            <a:ext cx="10751469" cy="44958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pic>
        <p:nvPicPr>
          <p:cNvPr id="1265" name="Google Shape;1265;p94"/>
          <p:cNvPicPr preferRelativeResize="0"/>
          <p:nvPr/>
        </p:nvPicPr>
        <p:blipFill rotWithShape="1">
          <a:blip r:embed="rId3">
            <a:alphaModFix/>
          </a:blip>
          <a:srcRect b="0" l="0" r="0" t="0"/>
          <a:stretch/>
        </p:blipFill>
        <p:spPr>
          <a:xfrm>
            <a:off x="533400" y="304800"/>
            <a:ext cx="9067800" cy="624275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pic>
        <p:nvPicPr>
          <p:cNvPr id="1271" name="Google Shape;1271;p95"/>
          <p:cNvPicPr preferRelativeResize="0"/>
          <p:nvPr/>
        </p:nvPicPr>
        <p:blipFill rotWithShape="1">
          <a:blip r:embed="rId3">
            <a:alphaModFix/>
          </a:blip>
          <a:srcRect b="0" l="0" r="0" t="0"/>
          <a:stretch/>
        </p:blipFill>
        <p:spPr>
          <a:xfrm>
            <a:off x="1524000" y="533400"/>
            <a:ext cx="8839200" cy="5734212"/>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pic>
        <p:nvPicPr>
          <p:cNvPr id="1277" name="Google Shape;1277;p96"/>
          <p:cNvPicPr preferRelativeResize="0"/>
          <p:nvPr/>
        </p:nvPicPr>
        <p:blipFill rotWithShape="1">
          <a:blip r:embed="rId3">
            <a:alphaModFix/>
          </a:blip>
          <a:srcRect b="0" l="0" r="0" t="0"/>
          <a:stretch/>
        </p:blipFill>
        <p:spPr>
          <a:xfrm>
            <a:off x="914400" y="990600"/>
            <a:ext cx="10035396" cy="45720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grpSp>
        <p:nvGrpSpPr>
          <p:cNvPr id="1283" name="Google Shape;1283;p97"/>
          <p:cNvGrpSpPr/>
          <p:nvPr/>
        </p:nvGrpSpPr>
        <p:grpSpPr>
          <a:xfrm>
            <a:off x="228600" y="228600"/>
            <a:ext cx="5867400" cy="381000"/>
            <a:chOff x="789624" y="1191463"/>
            <a:chExt cx="4620576" cy="508000"/>
          </a:xfrm>
        </p:grpSpPr>
        <p:sp>
          <p:nvSpPr>
            <p:cNvPr id="1284" name="Google Shape;1284;p9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Basic command for VIM</a:t>
              </a:r>
              <a:endParaRPr b="1" sz="2400">
                <a:solidFill>
                  <a:srgbClr val="000000"/>
                </a:solidFill>
                <a:latin typeface="Calibri"/>
                <a:ea typeface="Calibri"/>
                <a:cs typeface="Calibri"/>
                <a:sym typeface="Calibri"/>
              </a:endParaRPr>
            </a:p>
          </p:txBody>
        </p:sp>
        <p:grpSp>
          <p:nvGrpSpPr>
            <p:cNvPr id="1285" name="Google Shape;1285;p97"/>
            <p:cNvGrpSpPr/>
            <p:nvPr/>
          </p:nvGrpSpPr>
          <p:grpSpPr>
            <a:xfrm>
              <a:off x="789624" y="1295400"/>
              <a:ext cx="353376" cy="272472"/>
              <a:chOff x="1110" y="2656"/>
              <a:chExt cx="1549" cy="1351"/>
            </a:xfrm>
          </p:grpSpPr>
          <p:sp>
            <p:nvSpPr>
              <p:cNvPr id="1286" name="Google Shape;1286;p9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87" name="Google Shape;1287;p9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288" name="Google Shape;1288;p97"/>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sp>
        <p:nvSpPr>
          <p:cNvPr id="1289" name="Google Shape;1289;p97"/>
          <p:cNvSpPr txBox="1"/>
          <p:nvPr/>
        </p:nvSpPr>
        <p:spPr>
          <a:xfrm>
            <a:off x="838200" y="609600"/>
            <a:ext cx="11353800" cy="6001293"/>
          </a:xfrm>
          <a:prstGeom prst="rect">
            <a:avLst/>
          </a:prstGeom>
          <a:noFill/>
          <a:ln>
            <a:noFill/>
          </a:ln>
        </p:spPr>
        <p:txBody>
          <a:bodyPr anchorCtr="0" anchor="t" bIns="45700" lIns="91425" spcFirstLastPara="1" rIns="91425" wrap="square" tIns="45700">
            <a:noAutofit/>
          </a:bodyPr>
          <a:lstStyle/>
          <a:p>
            <a:pPr indent="-338138" lvl="1" marL="347663" marR="0" rtl="0" algn="l">
              <a:spcBef>
                <a:spcPts val="0"/>
              </a:spcBef>
              <a:spcAft>
                <a:spcPts val="0"/>
              </a:spcAft>
              <a:buClr>
                <a:srgbClr val="002060"/>
              </a:buClr>
              <a:buSzPts val="2160"/>
              <a:buFont typeface="Noto Sans Symbols"/>
              <a:buChar char="▪"/>
            </a:pPr>
            <a:r>
              <a:rPr b="0" i="0" lang="en-US" sz="2400" u="none" cap="none" strike="noStrike">
                <a:solidFill>
                  <a:srgbClr val="C00000"/>
                </a:solidFill>
                <a:latin typeface="Corbel"/>
                <a:ea typeface="Corbel"/>
                <a:cs typeface="Corbel"/>
                <a:sym typeface="Corbel"/>
              </a:rPr>
              <a:t>Vim has 2 modes</a:t>
            </a:r>
            <a:endParaRPr/>
          </a:p>
          <a:p>
            <a:pPr indent="-338138" lvl="2" marL="747713" marR="0" rtl="0" algn="l">
              <a:spcBef>
                <a:spcPts val="400"/>
              </a:spcBef>
              <a:spcAft>
                <a:spcPts val="0"/>
              </a:spcAft>
              <a:buClr>
                <a:srgbClr val="002060"/>
              </a:buClr>
              <a:buSzPts val="1800"/>
              <a:buFont typeface="Corbel"/>
              <a:buChar char="•"/>
            </a:pPr>
            <a:r>
              <a:rPr b="0" i="0" lang="en-US" sz="2000" u="none" cap="none" strike="noStrike">
                <a:solidFill>
                  <a:srgbClr val="C00000"/>
                </a:solidFill>
                <a:latin typeface="Corbel"/>
                <a:ea typeface="Corbel"/>
                <a:cs typeface="Corbel"/>
                <a:sym typeface="Corbel"/>
              </a:rPr>
              <a:t>Command</a:t>
            </a:r>
            <a:endParaRPr/>
          </a:p>
          <a:p>
            <a:pPr indent="-338138" lvl="2" marL="747713" marR="0" rtl="0" algn="l">
              <a:spcBef>
                <a:spcPts val="400"/>
              </a:spcBef>
              <a:spcAft>
                <a:spcPts val="0"/>
              </a:spcAft>
              <a:buClr>
                <a:srgbClr val="002060"/>
              </a:buClr>
              <a:buSzPts val="1800"/>
              <a:buFont typeface="Corbel"/>
              <a:buChar char="•"/>
            </a:pPr>
            <a:r>
              <a:rPr b="0" i="0" lang="en-US" sz="2000" u="none" cap="none" strike="noStrike">
                <a:solidFill>
                  <a:srgbClr val="C00000"/>
                </a:solidFill>
                <a:latin typeface="Corbel"/>
                <a:ea typeface="Corbel"/>
                <a:cs typeface="Corbel"/>
                <a:sym typeface="Corbel"/>
              </a:rPr>
              <a:t>Insert</a:t>
            </a:r>
            <a:endParaRPr/>
          </a:p>
          <a:p>
            <a:pPr indent="-338138" lvl="1" marL="347663" marR="0" rtl="0" algn="l">
              <a:spcBef>
                <a:spcPts val="480"/>
              </a:spcBef>
              <a:spcAft>
                <a:spcPts val="0"/>
              </a:spcAft>
              <a:buClr>
                <a:srgbClr val="002060"/>
              </a:buClr>
              <a:buSzPts val="2160"/>
              <a:buFont typeface="Noto Sans Symbols"/>
              <a:buChar char="▪"/>
            </a:pPr>
            <a:r>
              <a:rPr b="0" i="0" lang="en-US" sz="2400" u="none" cap="none" strike="noStrike">
                <a:solidFill>
                  <a:srgbClr val="C00000"/>
                </a:solidFill>
                <a:latin typeface="Corbel"/>
                <a:ea typeface="Corbel"/>
                <a:cs typeface="Corbel"/>
                <a:sym typeface="Corbel"/>
              </a:rPr>
              <a:t>Basic command line</a:t>
            </a:r>
            <a:endParaRPr/>
          </a:p>
          <a:p>
            <a:pPr indent="0" lvl="2" marL="409575" marR="0" rtl="0" algn="l">
              <a:spcBef>
                <a:spcPts val="440"/>
              </a:spcBef>
              <a:spcAft>
                <a:spcPts val="0"/>
              </a:spcAft>
              <a:buClr>
                <a:srgbClr val="002060"/>
              </a:buClr>
              <a:buSzPts val="1980"/>
              <a:buFont typeface="Corbel"/>
              <a:buNone/>
            </a:pPr>
            <a:r>
              <a:rPr b="0" i="0" lang="en-US" sz="2200" u="none" cap="none" strike="noStrike">
                <a:solidFill>
                  <a:schemeClr val="dk1"/>
                </a:solidFill>
                <a:latin typeface="Corbel"/>
                <a:ea typeface="Corbel"/>
                <a:cs typeface="Corbel"/>
                <a:sym typeface="Corbel"/>
              </a:rPr>
              <a:t>1. Lưu file - "</a:t>
            </a:r>
            <a:r>
              <a:rPr b="1" i="0" lang="en-US" sz="2200" u="none" cap="none" strike="noStrike">
                <a:solidFill>
                  <a:schemeClr val="dk1"/>
                </a:solidFill>
                <a:latin typeface="Corbel"/>
                <a:ea typeface="Corbel"/>
                <a:cs typeface="Corbel"/>
                <a:sym typeface="Corbel"/>
              </a:rPr>
              <a:t>:w</a:t>
            </a:r>
            <a:r>
              <a:rPr b="0" i="0" lang="en-US" sz="2200" u="none" cap="none" strike="noStrike">
                <a:solidFill>
                  <a:schemeClr val="dk1"/>
                </a:solidFill>
                <a:latin typeface="Corbel"/>
                <a:ea typeface="Corbel"/>
                <a:cs typeface="Corbel"/>
                <a:sym typeface="Corbel"/>
              </a:rPr>
              <a:t>"</a:t>
            </a:r>
            <a:br>
              <a:rPr b="0" i="0" lang="en-US" sz="2200" u="none" cap="none" strike="noStrike">
                <a:solidFill>
                  <a:schemeClr val="dk1"/>
                </a:solidFill>
                <a:latin typeface="Corbel"/>
                <a:ea typeface="Corbel"/>
                <a:cs typeface="Corbel"/>
                <a:sym typeface="Corbel"/>
              </a:rPr>
            </a:br>
            <a:r>
              <a:rPr b="0" i="0" lang="en-US" sz="2200" u="none" cap="none" strike="noStrike">
                <a:solidFill>
                  <a:schemeClr val="dk1"/>
                </a:solidFill>
                <a:latin typeface="Corbel"/>
                <a:ea typeface="Corbel"/>
                <a:cs typeface="Corbel"/>
                <a:sym typeface="Corbel"/>
              </a:rPr>
              <a:t>2. Thoát khỏi file mà không lưu - "</a:t>
            </a:r>
            <a:r>
              <a:rPr b="1" i="0" lang="en-US" sz="2200" u="none" cap="none" strike="noStrike">
                <a:solidFill>
                  <a:schemeClr val="dk1"/>
                </a:solidFill>
                <a:latin typeface="Corbel"/>
                <a:ea typeface="Corbel"/>
                <a:cs typeface="Corbel"/>
                <a:sym typeface="Corbel"/>
              </a:rPr>
              <a:t>:q</a:t>
            </a:r>
            <a:r>
              <a:rPr b="0" i="0" lang="en-US" sz="2200" u="none" cap="none" strike="noStrike">
                <a:solidFill>
                  <a:schemeClr val="dk1"/>
                </a:solidFill>
                <a:latin typeface="Corbel"/>
                <a:ea typeface="Corbel"/>
                <a:cs typeface="Corbel"/>
                <a:sym typeface="Corbel"/>
              </a:rPr>
              <a:t>"</a:t>
            </a:r>
            <a:br>
              <a:rPr b="0" i="0" lang="en-US" sz="2200" u="none" cap="none" strike="noStrike">
                <a:solidFill>
                  <a:schemeClr val="dk1"/>
                </a:solidFill>
                <a:latin typeface="Corbel"/>
                <a:ea typeface="Corbel"/>
                <a:cs typeface="Corbel"/>
                <a:sym typeface="Corbel"/>
              </a:rPr>
            </a:br>
            <a:r>
              <a:rPr b="0" i="0" lang="en-US" sz="2200" u="none" cap="none" strike="noStrike">
                <a:solidFill>
                  <a:schemeClr val="dk1"/>
                </a:solidFill>
                <a:latin typeface="Corbel"/>
                <a:ea typeface="Corbel"/>
                <a:cs typeface="Corbel"/>
                <a:sym typeface="Corbel"/>
              </a:rPr>
              <a:t>3. Lưu và thoát khỏi file - "</a:t>
            </a:r>
            <a:r>
              <a:rPr b="1" i="0" lang="en-US" sz="2200" u="none" cap="none" strike="noStrike">
                <a:solidFill>
                  <a:schemeClr val="dk1"/>
                </a:solidFill>
                <a:latin typeface="Corbel"/>
                <a:ea typeface="Corbel"/>
                <a:cs typeface="Corbel"/>
                <a:sym typeface="Corbel"/>
              </a:rPr>
              <a:t>:wq</a:t>
            </a:r>
            <a:r>
              <a:rPr b="0" i="0" lang="en-US" sz="2200" u="none" cap="none" strike="noStrike">
                <a:solidFill>
                  <a:schemeClr val="dk1"/>
                </a:solidFill>
                <a:latin typeface="Corbel"/>
                <a:ea typeface="Corbel"/>
                <a:cs typeface="Corbel"/>
                <a:sym typeface="Corbel"/>
              </a:rPr>
              <a:t>"</a:t>
            </a:r>
            <a:br>
              <a:rPr b="0" i="0" lang="en-US" sz="2200" u="none" cap="none" strike="noStrike">
                <a:solidFill>
                  <a:schemeClr val="dk1"/>
                </a:solidFill>
                <a:latin typeface="Corbel"/>
                <a:ea typeface="Corbel"/>
                <a:cs typeface="Corbel"/>
                <a:sym typeface="Corbel"/>
              </a:rPr>
            </a:br>
            <a:r>
              <a:rPr b="0" i="0" lang="en-US" sz="2200" u="none" cap="none" strike="noStrike">
                <a:solidFill>
                  <a:schemeClr val="dk1"/>
                </a:solidFill>
                <a:latin typeface="Corbel"/>
                <a:ea typeface="Corbel"/>
                <a:cs typeface="Corbel"/>
                <a:sym typeface="Corbel"/>
              </a:rPr>
              <a:t>4. Chuyển sang chế độ insert - "</a:t>
            </a:r>
            <a:r>
              <a:rPr b="1" i="0" lang="en-US" sz="2200" u="none" cap="none" strike="noStrike">
                <a:solidFill>
                  <a:schemeClr val="dk1"/>
                </a:solidFill>
                <a:latin typeface="Corbel"/>
                <a:ea typeface="Corbel"/>
                <a:cs typeface="Corbel"/>
                <a:sym typeface="Corbel"/>
              </a:rPr>
              <a:t>i</a:t>
            </a:r>
            <a:r>
              <a:rPr b="0" i="0" lang="en-US" sz="2200" u="none" cap="none" strike="noStrike">
                <a:solidFill>
                  <a:schemeClr val="dk1"/>
                </a:solidFill>
                <a:latin typeface="Corbel"/>
                <a:ea typeface="Corbel"/>
                <a:cs typeface="Corbel"/>
                <a:sym typeface="Corbel"/>
              </a:rPr>
              <a:t>"</a:t>
            </a:r>
            <a:br>
              <a:rPr b="0" i="0" lang="en-US" sz="2200" u="none" cap="none" strike="noStrike">
                <a:solidFill>
                  <a:schemeClr val="dk1"/>
                </a:solidFill>
                <a:latin typeface="Corbel"/>
                <a:ea typeface="Corbel"/>
                <a:cs typeface="Corbel"/>
                <a:sym typeface="Corbel"/>
              </a:rPr>
            </a:br>
            <a:r>
              <a:rPr b="0" i="0" lang="en-US" sz="2200" u="none" cap="none" strike="noStrike">
                <a:solidFill>
                  <a:schemeClr val="dk1"/>
                </a:solidFill>
                <a:latin typeface="Corbel"/>
                <a:ea typeface="Corbel"/>
                <a:cs typeface="Corbel"/>
                <a:sym typeface="Corbel"/>
              </a:rPr>
              <a:t>5. Chuyển sang chế độ command - </a:t>
            </a:r>
            <a:r>
              <a:rPr b="1" i="0" lang="en-US" sz="2200" u="none" cap="none" strike="noStrike">
                <a:solidFill>
                  <a:schemeClr val="dk1"/>
                </a:solidFill>
                <a:latin typeface="Corbel"/>
                <a:ea typeface="Corbel"/>
                <a:cs typeface="Corbel"/>
                <a:sym typeface="Corbel"/>
              </a:rPr>
              <a:t>ESC</a:t>
            </a:r>
            <a:br>
              <a:rPr b="0" i="0" lang="en-US" sz="2200" u="none" cap="none" strike="noStrike">
                <a:solidFill>
                  <a:schemeClr val="dk1"/>
                </a:solidFill>
                <a:latin typeface="Corbel"/>
                <a:ea typeface="Corbel"/>
                <a:cs typeface="Corbel"/>
                <a:sym typeface="Corbel"/>
              </a:rPr>
            </a:br>
            <a:r>
              <a:rPr b="0" i="0" lang="en-US" sz="2200" u="none" cap="none" strike="noStrike">
                <a:solidFill>
                  <a:schemeClr val="dk1"/>
                </a:solidFill>
                <a:latin typeface="Corbel"/>
                <a:ea typeface="Corbel"/>
                <a:cs typeface="Corbel"/>
                <a:sym typeface="Corbel"/>
              </a:rPr>
              <a:t>6. Xóa một từ - "</a:t>
            </a:r>
            <a:r>
              <a:rPr b="1" i="0" lang="en-US" sz="2200" u="none" cap="none" strike="noStrike">
                <a:solidFill>
                  <a:schemeClr val="dk1"/>
                </a:solidFill>
                <a:latin typeface="Corbel"/>
                <a:ea typeface="Corbel"/>
                <a:cs typeface="Corbel"/>
                <a:sym typeface="Corbel"/>
              </a:rPr>
              <a:t>dw</a:t>
            </a:r>
            <a:r>
              <a:rPr b="0" i="0" lang="en-US" sz="2200" u="none" cap="none" strike="noStrike">
                <a:solidFill>
                  <a:schemeClr val="dk1"/>
                </a:solidFill>
                <a:latin typeface="Corbel"/>
                <a:ea typeface="Corbel"/>
                <a:cs typeface="Corbel"/>
                <a:sym typeface="Corbel"/>
              </a:rPr>
              <a:t>"</a:t>
            </a:r>
            <a:br>
              <a:rPr b="0" i="0" lang="en-US" sz="2200" u="none" cap="none" strike="noStrike">
                <a:solidFill>
                  <a:schemeClr val="dk1"/>
                </a:solidFill>
                <a:latin typeface="Corbel"/>
                <a:ea typeface="Corbel"/>
                <a:cs typeface="Corbel"/>
                <a:sym typeface="Corbel"/>
              </a:rPr>
            </a:br>
            <a:r>
              <a:rPr b="0" i="0" lang="en-US" sz="2200" u="none" cap="none" strike="noStrike">
                <a:solidFill>
                  <a:schemeClr val="dk1"/>
                </a:solidFill>
                <a:latin typeface="Corbel"/>
                <a:ea typeface="Corbel"/>
                <a:cs typeface="Corbel"/>
                <a:sym typeface="Corbel"/>
              </a:rPr>
              <a:t>7. Xóa một dòng - "</a:t>
            </a:r>
            <a:r>
              <a:rPr b="1" i="0" lang="en-US" sz="2200" u="none" cap="none" strike="noStrike">
                <a:solidFill>
                  <a:schemeClr val="dk1"/>
                </a:solidFill>
                <a:latin typeface="Corbel"/>
                <a:ea typeface="Corbel"/>
                <a:cs typeface="Corbel"/>
                <a:sym typeface="Corbel"/>
              </a:rPr>
              <a:t>dd</a:t>
            </a:r>
            <a:r>
              <a:rPr b="0" i="0" lang="en-US" sz="2200" u="none" cap="none" strike="noStrike">
                <a:solidFill>
                  <a:schemeClr val="dk1"/>
                </a:solidFill>
                <a:latin typeface="Corbel"/>
                <a:ea typeface="Corbel"/>
                <a:cs typeface="Corbel"/>
                <a:sym typeface="Corbel"/>
              </a:rPr>
              <a:t>"</a:t>
            </a:r>
            <a:br>
              <a:rPr b="0" i="0" lang="en-US" sz="2200" u="none" cap="none" strike="noStrike">
                <a:solidFill>
                  <a:schemeClr val="dk1"/>
                </a:solidFill>
                <a:latin typeface="Corbel"/>
                <a:ea typeface="Corbel"/>
                <a:cs typeface="Corbel"/>
                <a:sym typeface="Corbel"/>
              </a:rPr>
            </a:br>
            <a:r>
              <a:rPr b="0" i="0" lang="en-US" sz="2200" u="none" cap="none" strike="noStrike">
                <a:solidFill>
                  <a:schemeClr val="dk1"/>
                </a:solidFill>
                <a:latin typeface="Corbel"/>
                <a:ea typeface="Corbel"/>
                <a:cs typeface="Corbel"/>
                <a:sym typeface="Corbel"/>
              </a:rPr>
              <a:t>8. Quay trở lại các bước trước - "</a:t>
            </a:r>
            <a:r>
              <a:rPr b="1" i="0" lang="en-US" sz="2200" u="none" cap="none" strike="noStrike">
                <a:solidFill>
                  <a:schemeClr val="dk1"/>
                </a:solidFill>
                <a:latin typeface="Corbel"/>
                <a:ea typeface="Corbel"/>
                <a:cs typeface="Corbel"/>
                <a:sym typeface="Corbel"/>
              </a:rPr>
              <a:t>u</a:t>
            </a:r>
            <a:r>
              <a:rPr b="0" i="0" lang="en-US" sz="2200" u="none" cap="none" strike="noStrike">
                <a:solidFill>
                  <a:schemeClr val="dk1"/>
                </a:solidFill>
                <a:latin typeface="Corbel"/>
                <a:ea typeface="Corbel"/>
                <a:cs typeface="Corbel"/>
                <a:sym typeface="Corbel"/>
              </a:rPr>
              <a:t>"</a:t>
            </a:r>
            <a:endParaRPr b="0" i="0" sz="2200" u="none" cap="none" strike="noStrike">
              <a:solidFill>
                <a:schemeClr val="dk1"/>
              </a:solidFill>
              <a:latin typeface="Corbel"/>
              <a:ea typeface="Corbel"/>
              <a:cs typeface="Corbel"/>
              <a:sym typeface="Corbe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pic>
        <p:nvPicPr>
          <p:cNvPr descr="listening" id="1294" name="Google Shape;1294;p98"/>
          <p:cNvPicPr preferRelativeResize="0"/>
          <p:nvPr/>
        </p:nvPicPr>
        <p:blipFill rotWithShape="1">
          <a:blip r:embed="rId3">
            <a:alphaModFix/>
          </a:blip>
          <a:srcRect b="0" l="0" r="0" t="0"/>
          <a:stretch/>
        </p:blipFill>
        <p:spPr>
          <a:xfrm>
            <a:off x="5715000" y="914400"/>
            <a:ext cx="3378200" cy="3454400"/>
          </a:xfrm>
          <a:prstGeom prst="rect">
            <a:avLst/>
          </a:prstGeom>
          <a:noFill/>
          <a:ln>
            <a:noFill/>
          </a:ln>
        </p:spPr>
      </p:pic>
      <p:pic>
        <p:nvPicPr>
          <p:cNvPr descr="Donald_Duck_3" id="1295" name="Google Shape;1295;p98"/>
          <p:cNvPicPr preferRelativeResize="0"/>
          <p:nvPr/>
        </p:nvPicPr>
        <p:blipFill rotWithShape="1">
          <a:blip r:embed="rId4">
            <a:alphaModFix/>
          </a:blip>
          <a:srcRect b="0" l="0" r="0" t="0"/>
          <a:stretch/>
        </p:blipFill>
        <p:spPr>
          <a:xfrm>
            <a:off x="3733800" y="1219203"/>
            <a:ext cx="2209800" cy="2638425"/>
          </a:xfrm>
          <a:prstGeom prst="rect">
            <a:avLst/>
          </a:prstGeom>
          <a:noFill/>
          <a:ln>
            <a:noFill/>
          </a:ln>
        </p:spPr>
      </p:pic>
      <p:sp>
        <p:nvSpPr>
          <p:cNvPr id="1296" name="Google Shape;1296;p98"/>
          <p:cNvSpPr txBox="1"/>
          <p:nvPr/>
        </p:nvSpPr>
        <p:spPr>
          <a:xfrm>
            <a:off x="5257800" y="4673600"/>
            <a:ext cx="2667000" cy="1098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chemeClr val="dk1"/>
                </a:solidFill>
                <a:latin typeface="Arial"/>
                <a:ea typeface="Arial"/>
                <a:cs typeface="Arial"/>
                <a:sym typeface="Arial"/>
              </a:rPr>
              <a:t>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600"/>
                                        <p:tgtEl>
                                          <p:spTgt spid="1295"/>
                                        </p:tgtEl>
                                      </p:cBhvr>
                                    </p:animEffect>
                                  </p:childTnLst>
                                </p:cTn>
                              </p:par>
                              <p:par>
                                <p:cTn fill="hold" nodeType="withEffect" presetClass="entr" presetID="10" presetSubtype="0">
                                  <p:stCondLst>
                                    <p:cond delay="0"/>
                                  </p:stCondLst>
                                  <p:childTnLst>
                                    <p:set>
                                      <p:cBhvr>
                                        <p:cTn dur="1" fill="hold">
                                          <p:stCondLst>
                                            <p:cond delay="0"/>
                                          </p:stCondLst>
                                        </p:cTn>
                                        <p:tgtEl>
                                          <p:spTgt spid="1294"/>
                                        </p:tgtEl>
                                        <p:attrNameLst>
                                          <p:attrName>style.visibility</p:attrName>
                                        </p:attrNameLst>
                                      </p:cBhvr>
                                      <p:to>
                                        <p:strVal val="visible"/>
                                      </p:to>
                                    </p:set>
                                    <p:animEffect filter="fade" transition="in">
                                      <p:cBhvr>
                                        <p:cTn dur="1000"/>
                                        <p:tgtEl>
                                          <p:spTgt spid="1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2011-04-06T04:04:31Z</dcterms:created>
  <dc:creator>USER</dc:creator>
</cp:coreProperties>
</file>