
<file path=[Content_Types].xml><?xml version="1.0" encoding="utf-8"?>
<Types xmlns="http://schemas.openxmlformats.org/package/2006/content-types">
  <Default Extension="png" ContentType="image/png"/>
  <Default Extension="tmp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275" r:id="rId5"/>
    <p:sldId id="278" r:id="rId6"/>
    <p:sldId id="274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6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79855" autoAdjust="0"/>
  </p:normalViewPr>
  <p:slideViewPr>
    <p:cSldViewPr>
      <p:cViewPr varScale="1">
        <p:scale>
          <a:sx n="55" d="100"/>
          <a:sy n="55" d="100"/>
        </p:scale>
        <p:origin x="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1620E-BE44-4A2B-8909-FC09EB4700F0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13FE5-CBFB-4BF8-B6DA-7BA37FF2D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1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相关文件：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-web/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/main/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/components/components.css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-web/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/main/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/components/components-debug.js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-web/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/main/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/WEB-INF/views/components/components.vm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13FE5-CBFB-4BF8-B6DA-7BA37FF2D6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9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完成组件注册初始化，以及页面初始化，这个步骤中，会对页面上的组件进行初始的事件绑定，比如自动验证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13FE5-CBFB-4BF8-B6DA-7BA37FF2D6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13FE5-CBFB-4BF8-B6DA-7BA37FF2D6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1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13FE5-CBFB-4BF8-B6DA-7BA37FF2D6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9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13FE5-CBFB-4BF8-B6DA-7BA37FF2D6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5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13FE5-CBFB-4BF8-B6DA-7BA37FF2D6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9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13FE5-CBFB-4BF8-B6DA-7BA37FF2D6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0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13FE5-CBFB-4BF8-B6DA-7BA37FF2D6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0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2807-AB89-41B6-8359-FE74C551ECE5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EFA2-0BEE-496C-9067-9107C641BE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 Box 30"/>
          <p:cNvSpPr txBox="1">
            <a:spLocks noChangeArrowheads="1"/>
          </p:cNvSpPr>
          <p:nvPr userDrawn="1"/>
        </p:nvSpPr>
        <p:spPr bwMode="auto">
          <a:xfrm>
            <a:off x="5682248" y="6465244"/>
            <a:ext cx="1877427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黑体" pitchFamily="2" charset="-122"/>
                <a:ea typeface="黑体" pitchFamily="2" charset="-122"/>
              </a:rPr>
              <a:t>恒生电子股份有限公司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黑体" pitchFamily="2" charset="-122"/>
                <a:ea typeface="黑体" pitchFamily="2" charset="-122"/>
              </a:rPr>
              <a:t>|</a:t>
            </a:r>
          </a:p>
        </p:txBody>
      </p:sp>
      <p:sp>
        <p:nvSpPr>
          <p:cNvPr id="12" name="Text Box 30"/>
          <p:cNvSpPr txBox="1">
            <a:spLocks noChangeArrowheads="1"/>
          </p:cNvSpPr>
          <p:nvPr userDrawn="1"/>
        </p:nvSpPr>
        <p:spPr bwMode="auto">
          <a:xfrm>
            <a:off x="7452320" y="6449855"/>
            <a:ext cx="1531178" cy="3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黑体" pitchFamily="2" charset="-122"/>
                <a:ea typeface="黑体" pitchFamily="2" charset="-122"/>
              </a:rPr>
              <a:t>www.hundsun.com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21158209" flipV="1">
            <a:off x="1475656" y="6237312"/>
            <a:ext cx="288032" cy="360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"/>
            <a:ext cx="9144000" cy="6856598"/>
          </a:xfrm>
          <a:prstGeom prst="rect">
            <a:avLst/>
          </a:prstGeom>
        </p:spPr>
      </p:pic>
      <p:pic>
        <p:nvPicPr>
          <p:cNvPr id="20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2" y="200235"/>
            <a:ext cx="2585178" cy="9965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75" y="325112"/>
            <a:ext cx="4049523" cy="5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88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4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5"/>
            <a:ext cx="9144000" cy="685379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827584" y="980728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3224" y="274638"/>
            <a:ext cx="749917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电子文档演示稿模板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6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5" descr="网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7704" y="242088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器使用指南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09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556792"/>
            <a:ext cx="7200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Horn.DataGrid</a:t>
            </a:r>
            <a:r>
              <a:rPr lang="en-US" altLang="zh-CN" sz="2800" dirty="0" smtClean="0"/>
              <a:t>     </a:t>
            </a:r>
            <a:r>
              <a:rPr lang="zh-CN" altLang="en-US" sz="2400" dirty="0"/>
              <a:t>可冻结列的数据列表</a:t>
            </a:r>
          </a:p>
          <a:p>
            <a:endParaRPr lang="en-US" altLang="zh-CN" sz="2800" dirty="0" smtClean="0"/>
          </a:p>
          <a:p>
            <a:endParaRPr lang="en-US" altLang="zh-CN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Horn.Grid</a:t>
            </a:r>
            <a:r>
              <a:rPr lang="en-US" altLang="zh-CN" sz="2400" dirty="0" smtClean="0"/>
              <a:t>      </a:t>
            </a:r>
            <a:r>
              <a:rPr lang="zh-CN" altLang="en-US" sz="2400" dirty="0"/>
              <a:t>数据列表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 </a:t>
            </a:r>
            <a:r>
              <a:rPr lang="en-US" altLang="zh-CN" sz="2400" dirty="0" err="1"/>
              <a:t>Horn.QueryTable</a:t>
            </a:r>
            <a:r>
              <a:rPr lang="en-US" altLang="zh-CN" sz="2400" dirty="0"/>
              <a:t>      </a:t>
            </a:r>
            <a:r>
              <a:rPr lang="zh-CN" altLang="en-US" sz="2400" dirty="0"/>
              <a:t>查询表格</a:t>
            </a:r>
          </a:p>
          <a:p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 smtClean="0"/>
              <a:t>Jres</a:t>
            </a:r>
            <a:r>
              <a:rPr lang="en-US" altLang="zh-CN" dirty="0" smtClean="0"/>
              <a:t> UI </a:t>
            </a:r>
            <a:r>
              <a:rPr lang="zh-CN" altLang="zh-CN" dirty="0" smtClean="0"/>
              <a:t>数据</a:t>
            </a:r>
            <a:r>
              <a:rPr lang="zh-CN" altLang="zh-CN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19665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556792"/>
            <a:ext cx="7200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Horn.Menu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绑定按钮的多级菜单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Horn.Window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弹</a:t>
            </a:r>
            <a:r>
              <a:rPr lang="zh-CN" altLang="zh-CN" sz="2400" dirty="0"/>
              <a:t>出窗口</a:t>
            </a:r>
            <a:r>
              <a:rPr lang="zh-CN" altLang="zh-CN" sz="2400" dirty="0" smtClean="0"/>
              <a:t>组件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Horn.Tip</a:t>
            </a:r>
            <a:r>
              <a:rPr lang="en-US" altLang="zh-CN" sz="2400" dirty="0" smtClean="0"/>
              <a:t>     </a:t>
            </a:r>
            <a:r>
              <a:rPr lang="zh-CN" altLang="zh-CN" sz="2400" dirty="0" smtClean="0"/>
              <a:t>提示</a:t>
            </a:r>
            <a:r>
              <a:rPr lang="zh-CN" altLang="zh-CN" sz="2400" dirty="0"/>
              <a:t>信息</a:t>
            </a:r>
            <a:r>
              <a:rPr lang="zh-CN" altLang="zh-CN" sz="2400" dirty="0" smtClean="0"/>
              <a:t>组件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MessageBox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消息</a:t>
            </a:r>
            <a:r>
              <a:rPr lang="zh-CN" altLang="en-US" sz="2400" dirty="0"/>
              <a:t>提示</a:t>
            </a:r>
          </a:p>
          <a:p>
            <a:endParaRPr lang="zh-CN" altLang="zh-CN" sz="2400" dirty="0"/>
          </a:p>
          <a:p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 smtClean="0"/>
              <a:t>Jres</a:t>
            </a:r>
            <a:r>
              <a:rPr lang="en-US" altLang="zh-CN" dirty="0" smtClean="0"/>
              <a:t> UI </a:t>
            </a:r>
            <a:r>
              <a:rPr lang="zh-CN" altLang="zh-CN" dirty="0" smtClean="0"/>
              <a:t>菜单</a:t>
            </a:r>
            <a:r>
              <a:rPr lang="zh-CN" altLang="zh-CN" dirty="0"/>
              <a:t>，窗体，提示</a:t>
            </a:r>
          </a:p>
        </p:txBody>
      </p:sp>
    </p:spTree>
    <p:extLst>
      <p:ext uri="{BB962C8B-B14F-4D97-AF65-F5344CB8AC3E}">
        <p14:creationId xmlns:p14="http://schemas.microsoft.com/office/powerpoint/2010/main" val="1578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 Bootstrap</a:t>
            </a:r>
            <a:r>
              <a:rPr lang="zh-CN" altLang="zh-CN" b="1" dirty="0"/>
              <a:t>？</a:t>
            </a:r>
            <a:endParaRPr lang="zh-CN" altLang="zh-CN" dirty="0"/>
          </a:p>
          <a:p>
            <a:r>
              <a:rPr lang="en-US" altLang="zh-CN" dirty="0" smtClean="0"/>
              <a:t>     Bootstrap </a:t>
            </a:r>
            <a:r>
              <a:rPr lang="zh-CN" altLang="zh-CN" dirty="0"/>
              <a:t>是一个用于快速开发</a:t>
            </a:r>
            <a:r>
              <a:rPr lang="en-US" altLang="zh-CN" dirty="0"/>
              <a:t> Web </a:t>
            </a:r>
            <a:r>
              <a:rPr lang="zh-CN" altLang="zh-CN" dirty="0"/>
              <a:t>应用程序和网站的前端框架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 Bootstrap </a:t>
            </a:r>
            <a:r>
              <a:rPr lang="zh-CN" altLang="zh-CN" dirty="0"/>
              <a:t>是基于</a:t>
            </a:r>
            <a:r>
              <a:rPr lang="en-US" altLang="zh-CN" dirty="0"/>
              <a:t> 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JAVASCRIPT </a:t>
            </a:r>
            <a:r>
              <a:rPr lang="zh-CN" altLang="zh-CN" dirty="0"/>
              <a:t>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dirty="0"/>
              <a:t>为什么使用</a:t>
            </a:r>
            <a:r>
              <a:rPr lang="en-US" altLang="zh-CN" b="1" dirty="0"/>
              <a:t> Bootstrap</a:t>
            </a:r>
            <a:r>
              <a:rPr lang="zh-CN" altLang="zh-CN" b="1" dirty="0"/>
              <a:t>？</a:t>
            </a:r>
            <a:endParaRPr lang="zh-CN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zh-CN" b="1" dirty="0" smtClean="0"/>
              <a:t>移动</a:t>
            </a:r>
            <a:r>
              <a:rPr lang="zh-CN" altLang="zh-CN" b="1" dirty="0"/>
              <a:t>设备</a:t>
            </a:r>
            <a:r>
              <a:rPr lang="zh-CN" altLang="zh-CN" b="1" dirty="0" smtClean="0"/>
              <a:t>优先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zh-CN" altLang="zh-CN" b="1" dirty="0"/>
              <a:t>浏览器</a:t>
            </a:r>
            <a:r>
              <a:rPr lang="zh-CN" altLang="zh-CN" b="1" dirty="0" smtClean="0"/>
              <a:t>支持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，</a:t>
            </a:r>
            <a:r>
              <a:rPr lang="zh-CN" altLang="zh-CN" b="1" dirty="0"/>
              <a:t>响应式</a:t>
            </a:r>
            <a:r>
              <a:rPr lang="zh-CN" altLang="zh-CN" b="1" dirty="0" smtClean="0"/>
              <a:t>设计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，</a:t>
            </a:r>
            <a:r>
              <a:rPr lang="zh-CN" altLang="zh-CN" b="1" dirty="0"/>
              <a:t>容易上手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Bootstrap</a:t>
            </a:r>
            <a:r>
              <a:rPr lang="zh-CN" altLang="en-US" dirty="0" smtClean="0"/>
              <a:t>简介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57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基本结构</a:t>
            </a:r>
            <a:r>
              <a:rPr lang="zh-CN" altLang="zh-CN" dirty="0"/>
              <a:t>：</a:t>
            </a:r>
            <a:r>
              <a:rPr lang="en-US" altLang="zh-CN" dirty="0"/>
              <a:t>Bootstrap </a:t>
            </a:r>
            <a:r>
              <a:rPr lang="zh-CN" altLang="zh-CN" dirty="0"/>
              <a:t>提供了一个带有网格系统、链接样式、背景的基本结构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CSS</a:t>
            </a:r>
            <a:r>
              <a:rPr lang="zh-CN" altLang="zh-CN" dirty="0"/>
              <a:t>：</a:t>
            </a:r>
            <a:r>
              <a:rPr lang="en-US" altLang="zh-CN" dirty="0"/>
              <a:t>Bootstrap </a:t>
            </a:r>
            <a:r>
              <a:rPr lang="zh-CN" altLang="zh-CN" dirty="0"/>
              <a:t>自带以下特性：全局的</a:t>
            </a:r>
            <a:r>
              <a:rPr lang="en-US" altLang="zh-CN" dirty="0"/>
              <a:t> CSS </a:t>
            </a:r>
            <a:r>
              <a:rPr lang="zh-CN" altLang="zh-CN" dirty="0"/>
              <a:t>设置、定义基本的</a:t>
            </a:r>
            <a:r>
              <a:rPr lang="en-US" altLang="zh-CN" dirty="0"/>
              <a:t> HTML </a:t>
            </a:r>
            <a:r>
              <a:rPr lang="zh-CN" altLang="zh-CN" dirty="0"/>
              <a:t>元素样式、可扩展的</a:t>
            </a:r>
            <a:r>
              <a:rPr lang="en-US" altLang="zh-CN" dirty="0"/>
              <a:t> class</a:t>
            </a:r>
            <a:r>
              <a:rPr lang="zh-CN" altLang="zh-CN" dirty="0"/>
              <a:t>，以及一个先进的</a:t>
            </a:r>
            <a:r>
              <a:rPr lang="zh-CN" altLang="zh-CN" dirty="0" smtClean="0"/>
              <a:t>网格系统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dirty="0"/>
              <a:t>组件</a:t>
            </a:r>
            <a:r>
              <a:rPr lang="zh-CN" altLang="zh-CN" dirty="0"/>
              <a:t>：</a:t>
            </a:r>
            <a:r>
              <a:rPr lang="en-US" altLang="zh-CN" dirty="0"/>
              <a:t>Bootstrap </a:t>
            </a:r>
            <a:r>
              <a:rPr lang="zh-CN" altLang="zh-CN" dirty="0"/>
              <a:t>包含了十几个可重用的组件，用于创建图像、下拉菜单、导航、警告框、弹出框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JavaScript </a:t>
            </a:r>
            <a:r>
              <a:rPr lang="zh-CN" altLang="zh-CN" b="1" dirty="0"/>
              <a:t>插件</a:t>
            </a:r>
            <a:r>
              <a:rPr lang="zh-CN" altLang="zh-CN" dirty="0"/>
              <a:t>：</a:t>
            </a:r>
            <a:r>
              <a:rPr lang="en-US" altLang="zh-CN" dirty="0"/>
              <a:t>Bootstrap </a:t>
            </a:r>
            <a:r>
              <a:rPr lang="zh-CN" altLang="zh-CN" dirty="0"/>
              <a:t>包含了十几个自定义的</a:t>
            </a:r>
            <a:r>
              <a:rPr lang="en-US" altLang="zh-CN" dirty="0"/>
              <a:t> jQuery </a:t>
            </a:r>
            <a:r>
              <a:rPr lang="zh-CN" altLang="zh-CN" dirty="0"/>
              <a:t>插件。您可以直接包含所有的插件，也可以逐个包含这些</a:t>
            </a:r>
            <a:r>
              <a:rPr lang="zh-CN" altLang="zh-CN" dirty="0" smtClean="0"/>
              <a:t>插件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Bootstrap </a:t>
            </a:r>
            <a:r>
              <a:rPr lang="zh-CN" altLang="zh-CN" b="1" dirty="0"/>
              <a:t>浏览器</a:t>
            </a:r>
            <a:r>
              <a:rPr lang="en-US" altLang="zh-CN" b="1" dirty="0"/>
              <a:t>/</a:t>
            </a:r>
            <a:r>
              <a:rPr lang="zh-CN" altLang="zh-CN" b="1" dirty="0"/>
              <a:t>设备支持</a:t>
            </a:r>
          </a:p>
          <a:p>
            <a:r>
              <a:rPr lang="en-US" altLang="zh-CN" dirty="0"/>
              <a:t>Bootstrap </a:t>
            </a:r>
            <a:r>
              <a:rPr lang="zh-CN" altLang="zh-CN" dirty="0"/>
              <a:t>可以在最新的桌面系统和移动端浏览器中很好的工作。</a:t>
            </a:r>
          </a:p>
          <a:p>
            <a:r>
              <a:rPr lang="zh-CN" altLang="zh-CN" dirty="0"/>
              <a:t>旧的浏览器可能无法很好的</a:t>
            </a:r>
            <a:r>
              <a:rPr lang="zh-CN" altLang="zh-CN" dirty="0" smtClean="0"/>
              <a:t>支持</a:t>
            </a:r>
            <a:r>
              <a:rPr lang="zh-CN" altLang="en-US" dirty="0" smtClean="0"/>
              <a:t>，</a:t>
            </a:r>
            <a:r>
              <a:rPr lang="en-US" altLang="zh-CN" dirty="0"/>
              <a:t>Bootstrap </a:t>
            </a:r>
            <a:r>
              <a:rPr lang="zh-CN" altLang="zh-CN" dirty="0"/>
              <a:t>支持</a:t>
            </a:r>
            <a:r>
              <a:rPr lang="en-US" altLang="zh-CN" dirty="0"/>
              <a:t> Internet Explorer 8 </a:t>
            </a:r>
            <a:r>
              <a:rPr lang="zh-CN" altLang="zh-CN" dirty="0"/>
              <a:t>及更高版本的</a:t>
            </a:r>
            <a:r>
              <a:rPr lang="en-US" altLang="zh-CN" dirty="0"/>
              <a:t> IE </a:t>
            </a:r>
            <a:r>
              <a:rPr lang="zh-CN" altLang="zh-CN" dirty="0" smtClean="0"/>
              <a:t>浏览器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Bootstrap </a:t>
            </a:r>
            <a:r>
              <a:rPr lang="zh-CN" altLang="zh-CN" b="1" dirty="0"/>
              <a:t>包的</a:t>
            </a:r>
            <a:r>
              <a:rPr lang="zh-CN" altLang="zh-CN" b="1" dirty="0" smtClean="0"/>
              <a:t>内容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667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从 </a:t>
            </a:r>
            <a:r>
              <a:rPr lang="en-US" altLang="zh-CN" dirty="0">
                <a:hlinkClick r:id="rId2"/>
              </a:rPr>
              <a:t>http://getbootstrap.com/</a:t>
            </a:r>
            <a:r>
              <a:rPr lang="en-US" altLang="zh-CN" dirty="0"/>
              <a:t> </a:t>
            </a:r>
            <a:r>
              <a:rPr lang="zh-CN" altLang="en-US" dirty="0"/>
              <a:t>上下载 </a:t>
            </a:r>
            <a:r>
              <a:rPr lang="en-US" altLang="zh-CN" dirty="0"/>
              <a:t>Bootstrap </a:t>
            </a:r>
            <a:r>
              <a:rPr lang="zh-CN" altLang="en-US" dirty="0"/>
              <a:t>的最新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文件结构</a:t>
            </a:r>
          </a:p>
          <a:p>
            <a:r>
              <a:rPr lang="zh-CN" altLang="en-US" b="1" dirty="0"/>
              <a:t>预编译的 </a:t>
            </a:r>
            <a:r>
              <a:rPr lang="en-US" altLang="zh-CN" b="1" dirty="0"/>
              <a:t>Bootstrap</a:t>
            </a:r>
          </a:p>
          <a:p>
            <a:r>
              <a:rPr lang="zh-CN" altLang="en-US" dirty="0"/>
              <a:t>当您下载了 </a:t>
            </a:r>
            <a:r>
              <a:rPr lang="en-US" altLang="zh-CN" dirty="0"/>
              <a:t>Bootstrap </a:t>
            </a:r>
            <a:r>
              <a:rPr lang="zh-CN" altLang="en-US" dirty="0"/>
              <a:t>的已编译的版本，解压缩 </a:t>
            </a:r>
            <a:r>
              <a:rPr lang="en-US" altLang="zh-CN" dirty="0"/>
              <a:t>ZIP </a:t>
            </a:r>
            <a:r>
              <a:rPr lang="zh-CN" altLang="en-US" dirty="0"/>
              <a:t>文件，您将看到下面的文件</a:t>
            </a:r>
            <a:r>
              <a:rPr lang="en-US" altLang="zh-CN" dirty="0"/>
              <a:t>/</a:t>
            </a:r>
            <a:r>
              <a:rPr lang="zh-CN" altLang="en-US" dirty="0"/>
              <a:t>目录结构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 smtClean="0"/>
              <a:t>Bootstrap </a:t>
            </a:r>
            <a:r>
              <a:rPr lang="zh-CN" altLang="en-US" b="1" dirty="0" smtClean="0"/>
              <a:t>环境</a:t>
            </a:r>
            <a:r>
              <a:rPr lang="zh-CN" altLang="en-US" b="1" dirty="0"/>
              <a:t>安装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6840760" cy="19900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63588" y="5351570"/>
            <a:ext cx="8100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如上图所示，可以看到已编译的 CSS 和 JS（bootstrap.*），以及已编译压缩的 CSS 和 JS（bootstrap.min.*）。同时也包含了 Glyphicons 的字体，这是一个可选的 Bootstrap 主题</a:t>
            </a:r>
          </a:p>
        </p:txBody>
      </p:sp>
    </p:spTree>
    <p:extLst>
      <p:ext uri="{BB962C8B-B14F-4D97-AF65-F5344CB8AC3E}">
        <p14:creationId xmlns:p14="http://schemas.microsoft.com/office/powerpoint/2010/main" val="19518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Bootstrap </a:t>
            </a:r>
            <a:r>
              <a:rPr lang="zh-CN" altLang="en-US" b="1" dirty="0" smtClean="0"/>
              <a:t>源代码</a:t>
            </a: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Bootstrap </a:t>
            </a:r>
            <a:r>
              <a:rPr lang="zh-CN" altLang="en-US" b="1" dirty="0"/>
              <a:t>环境安装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26123"/>
            <a:ext cx="5238750" cy="1590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3608" y="3717032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如果您下载了 Bootstrap 源代码，那么文件结构将如下所示：</a:t>
            </a:r>
          </a:p>
          <a:p>
            <a:r>
              <a:rPr lang="zh-CN" altLang="en-US" dirty="0"/>
              <a:t>less/、js/和fonts/下的文件分别是 Bootstrap CSS、JS 和图标字体的源代码。</a:t>
            </a:r>
          </a:p>
          <a:p>
            <a:r>
              <a:rPr lang="zh-CN" altLang="en-US" dirty="0"/>
              <a:t>dist/文件夹包含了上面预编译下载部分中所列的文件和文件夹。</a:t>
            </a:r>
          </a:p>
          <a:p>
            <a:r>
              <a:rPr lang="zh-CN" altLang="en-US" dirty="0"/>
              <a:t>docs-assets/、examples/和所有的*.html文件是 Bootstrap 文档</a:t>
            </a:r>
          </a:p>
        </p:txBody>
      </p:sp>
    </p:spTree>
    <p:extLst>
      <p:ext uri="{BB962C8B-B14F-4D97-AF65-F5344CB8AC3E}">
        <p14:creationId xmlns:p14="http://schemas.microsoft.com/office/powerpoint/2010/main" val="23596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Bootstrap </a:t>
            </a:r>
            <a:r>
              <a:rPr lang="zh-CN" altLang="en-US" dirty="0"/>
              <a:t>提供了一套响应式、移动设备优先的流式网格系统，随着屏幕或视口（</a:t>
            </a:r>
            <a:r>
              <a:rPr lang="en-US" altLang="zh-CN" dirty="0"/>
              <a:t>viewport</a:t>
            </a:r>
            <a:r>
              <a:rPr lang="zh-CN" altLang="en-US" dirty="0"/>
              <a:t>）尺寸的增加，系统会自动分为最多</a:t>
            </a:r>
            <a:r>
              <a:rPr lang="en-US" altLang="zh-CN" dirty="0"/>
              <a:t>12</a:t>
            </a:r>
            <a:r>
              <a:rPr lang="zh-CN" altLang="en-US" dirty="0" smtClean="0"/>
              <a:t>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Bootstrap 3 </a:t>
            </a:r>
            <a:r>
              <a:rPr lang="zh-CN" altLang="en-US" dirty="0"/>
              <a:t>是移动设备优先的，在这个意义上，</a:t>
            </a:r>
            <a:r>
              <a:rPr lang="en-US" altLang="zh-CN" dirty="0"/>
              <a:t>Bootstrap </a:t>
            </a:r>
            <a:r>
              <a:rPr lang="zh-CN" altLang="en-US" dirty="0"/>
              <a:t>代码从小屏幕设备（比如移动设备、平板电脑）开始，然后扩展到大屏幕设备（比如笔记本电脑、台式电脑）上的组件和</a:t>
            </a:r>
            <a:r>
              <a:rPr lang="zh-CN" altLang="en-US" dirty="0" smtClean="0"/>
              <a:t>网格。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Bootstrap </a:t>
            </a:r>
            <a:r>
              <a:rPr lang="zh-CN" altLang="en-US" b="1" dirty="0"/>
              <a:t>网格系统</a:t>
            </a:r>
          </a:p>
        </p:txBody>
      </p:sp>
    </p:spTree>
    <p:extLst>
      <p:ext uri="{BB962C8B-B14F-4D97-AF65-F5344CB8AC3E}">
        <p14:creationId xmlns:p14="http://schemas.microsoft.com/office/powerpoint/2010/main" val="8542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移动设备优先策略</a:t>
            </a:r>
          </a:p>
          <a:p>
            <a:r>
              <a:rPr lang="zh-CN" altLang="en-US" b="1" dirty="0"/>
              <a:t>内容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决定什么是最重要的。</a:t>
            </a:r>
          </a:p>
          <a:p>
            <a:r>
              <a:rPr lang="zh-CN" altLang="en-US" b="1" dirty="0"/>
              <a:t>布局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优先设计更小的宽度。</a:t>
            </a:r>
          </a:p>
          <a:p>
            <a:pPr lvl="1"/>
            <a:r>
              <a:rPr lang="zh-CN" altLang="en-US" dirty="0"/>
              <a:t>基础的 </a:t>
            </a:r>
            <a:r>
              <a:rPr lang="en-US" altLang="zh-CN" dirty="0"/>
              <a:t>CSS </a:t>
            </a:r>
            <a:r>
              <a:rPr lang="zh-CN" altLang="en-US" dirty="0"/>
              <a:t>是移动设备优先，媒体查询是针对于平板电脑、台式电脑。</a:t>
            </a:r>
          </a:p>
          <a:p>
            <a:r>
              <a:rPr lang="zh-CN" altLang="en-US" b="1" dirty="0"/>
              <a:t>渐进增强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随着屏幕大小的增加而添加元素。</a:t>
            </a:r>
          </a:p>
          <a:p>
            <a:r>
              <a:rPr lang="zh-CN" altLang="en-US" dirty="0"/>
              <a:t>响应式网格系统随着屏幕或视口（</a:t>
            </a:r>
            <a:r>
              <a:rPr lang="en-US" altLang="zh-CN" dirty="0"/>
              <a:t>viewport</a:t>
            </a:r>
            <a:r>
              <a:rPr lang="zh-CN" altLang="en-US" dirty="0"/>
              <a:t>）尺寸的增加，系统会自动分为最多</a:t>
            </a:r>
            <a:r>
              <a:rPr lang="en-US" altLang="zh-CN" dirty="0"/>
              <a:t>12</a:t>
            </a:r>
            <a:r>
              <a:rPr lang="zh-CN" altLang="en-US" dirty="0"/>
              <a:t>列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Bootstrap </a:t>
            </a:r>
            <a:r>
              <a:rPr lang="zh-CN" altLang="en-US" b="1" dirty="0"/>
              <a:t>网格系统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38" y="4653136"/>
            <a:ext cx="70294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8280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网格系统</a:t>
            </a:r>
            <a:r>
              <a:rPr lang="zh-CN" altLang="en-US" dirty="0"/>
              <a:t>通过一系列包含内容的行和列来创建页面布局。下面列出了 </a:t>
            </a:r>
            <a:r>
              <a:rPr lang="en-US" altLang="zh-CN" dirty="0"/>
              <a:t>Bootstrap </a:t>
            </a:r>
            <a:r>
              <a:rPr lang="zh-CN" altLang="en-US" dirty="0"/>
              <a:t>网格系统是如何工作的：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r>
              <a:rPr lang="zh-CN" altLang="en-US" dirty="0">
                <a:solidFill>
                  <a:srgbClr val="FF0000"/>
                </a:solidFill>
              </a:rPr>
              <a:t>必须放置在 </a:t>
            </a:r>
            <a:r>
              <a:rPr lang="en-US" altLang="zh-CN" b="1" dirty="0">
                <a:solidFill>
                  <a:srgbClr val="FF0000"/>
                </a:solidFill>
              </a:rPr>
              <a:t>.container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zh-CN" altLang="en-US" dirty="0">
                <a:solidFill>
                  <a:srgbClr val="FF0000"/>
                </a:solidFill>
              </a:rPr>
              <a:t>内</a:t>
            </a:r>
            <a:r>
              <a:rPr lang="zh-CN" altLang="en-US" dirty="0"/>
              <a:t>，以便获得适当的对齐（</a:t>
            </a:r>
            <a:r>
              <a:rPr lang="en-US" altLang="zh-CN" dirty="0"/>
              <a:t>alignment</a:t>
            </a:r>
            <a:r>
              <a:rPr lang="zh-CN" altLang="en-US" dirty="0"/>
              <a:t>）和内边距（</a:t>
            </a:r>
            <a:r>
              <a:rPr lang="en-US" altLang="zh-CN" dirty="0"/>
              <a:t>padding</a:t>
            </a:r>
            <a:r>
              <a:rPr lang="zh-CN" altLang="en-US" dirty="0"/>
              <a:t>）。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zh-CN" altLang="en-US" dirty="0">
                <a:solidFill>
                  <a:srgbClr val="FF0000"/>
                </a:solidFill>
              </a:rPr>
              <a:t>行来创建列的水平组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内容</a:t>
            </a:r>
            <a:r>
              <a:rPr lang="zh-CN" altLang="en-US" dirty="0">
                <a:solidFill>
                  <a:srgbClr val="FF0000"/>
                </a:solidFill>
              </a:rPr>
              <a:t>应该放置在列内，且唯有列可以是行的直接子元素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，预定</a:t>
            </a:r>
            <a:r>
              <a:rPr lang="zh-CN" altLang="en-US" dirty="0"/>
              <a:t>义的网格类，比如 </a:t>
            </a:r>
            <a:r>
              <a:rPr lang="en-US" altLang="zh-CN" b="1" dirty="0"/>
              <a:t>.row</a:t>
            </a:r>
            <a:r>
              <a:rPr lang="zh-CN" altLang="en-US" dirty="0"/>
              <a:t> 和 </a:t>
            </a:r>
            <a:r>
              <a:rPr lang="en-US" altLang="zh-CN" b="1" dirty="0"/>
              <a:t>.col-xs-4</a:t>
            </a:r>
            <a:r>
              <a:rPr lang="zh-CN" altLang="en-US" dirty="0"/>
              <a:t>，可用于快速创建网格布局。</a:t>
            </a:r>
            <a:r>
              <a:rPr lang="en-US" altLang="zh-CN" dirty="0"/>
              <a:t>LESS </a:t>
            </a:r>
            <a:r>
              <a:rPr lang="zh-CN" altLang="en-US" dirty="0"/>
              <a:t>混合类可用于更多语义布局。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，列</a:t>
            </a:r>
            <a:r>
              <a:rPr lang="zh-CN" altLang="en-US" dirty="0"/>
              <a:t>通过内边距（</a:t>
            </a:r>
            <a:r>
              <a:rPr lang="en-US" altLang="zh-CN" dirty="0"/>
              <a:t>padding</a:t>
            </a:r>
            <a:r>
              <a:rPr lang="zh-CN" altLang="en-US" dirty="0"/>
              <a:t>）来创建列内容之间的间隙。该内边距是通过 </a:t>
            </a:r>
            <a:r>
              <a:rPr lang="en-US" altLang="zh-CN" b="1" dirty="0"/>
              <a:t>.rows</a:t>
            </a:r>
            <a:r>
              <a:rPr lang="zh-CN" altLang="en-US" dirty="0"/>
              <a:t> 上的外边距（</a:t>
            </a:r>
            <a:r>
              <a:rPr lang="en-US" altLang="zh-CN" dirty="0"/>
              <a:t>margin</a:t>
            </a:r>
            <a:r>
              <a:rPr lang="zh-CN" altLang="en-US" dirty="0"/>
              <a:t>）取负，表示第一列和最后一列的行偏移。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，网格系统</a:t>
            </a:r>
            <a:r>
              <a:rPr lang="zh-CN" altLang="en-US" dirty="0"/>
              <a:t>是通过指定您想要横跨的十二个可用的列来创建的。例如，要创建三个相等的列，则使用三个 </a:t>
            </a:r>
            <a:r>
              <a:rPr lang="en-US" altLang="zh-CN" b="1" dirty="0"/>
              <a:t>.col-xs-4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Bootstrap </a:t>
            </a:r>
            <a:r>
              <a:rPr lang="zh-CN" altLang="en-US" b="1" dirty="0" smtClean="0"/>
              <a:t>网格系统的</a:t>
            </a:r>
            <a:r>
              <a:rPr lang="zh-CN" altLang="en-US" b="1" dirty="0"/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4498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 smtClean="0"/>
              <a:t>Bootstrap </a:t>
            </a:r>
            <a:r>
              <a:rPr lang="zh-CN" altLang="en-US" b="1" dirty="0" smtClean="0"/>
              <a:t>网格</a:t>
            </a:r>
            <a:r>
              <a:rPr lang="zh-CN" altLang="en-US" b="1" dirty="0"/>
              <a:t>选项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5" y="1340767"/>
            <a:ext cx="7614419" cy="42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755576" y="980728"/>
            <a:ext cx="7632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讲什么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340768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800" dirty="0" err="1" smtClean="0"/>
              <a:t>Jres</a:t>
            </a:r>
            <a:r>
              <a:rPr lang="en-US" altLang="zh-CN" sz="4800" dirty="0" smtClean="0"/>
              <a:t> UI </a:t>
            </a:r>
            <a:r>
              <a:rPr lang="zh-CN" altLang="en-US" sz="4800" dirty="0"/>
              <a:t>介绍</a:t>
            </a:r>
            <a:endParaRPr lang="en-US" altLang="zh-CN" sz="4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800" dirty="0" smtClean="0"/>
              <a:t>Bootstrap</a:t>
            </a:r>
            <a:r>
              <a:rPr lang="zh-CN" altLang="en-US" sz="4800" dirty="0" smtClean="0"/>
              <a:t>简介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1601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&lt;div class="container"&gt;</a:t>
            </a:r>
          </a:p>
          <a:p>
            <a:r>
              <a:rPr lang="en-US" altLang="zh-CN" b="1" dirty="0"/>
              <a:t>   &lt;div class="row"&gt;</a:t>
            </a:r>
          </a:p>
          <a:p>
            <a:r>
              <a:rPr lang="en-US" altLang="zh-CN" b="1" dirty="0"/>
              <a:t>      &lt;div class="col-*-*"&gt;&lt;/div&gt;</a:t>
            </a:r>
          </a:p>
          <a:p>
            <a:r>
              <a:rPr lang="en-US" altLang="zh-CN" b="1" dirty="0"/>
              <a:t>      &lt;div class="col-*-*"&gt;&lt;/div&gt;      </a:t>
            </a:r>
          </a:p>
          <a:p>
            <a:r>
              <a:rPr lang="en-US" altLang="zh-CN" b="1" dirty="0"/>
              <a:t>   &lt;/div&gt;</a:t>
            </a:r>
          </a:p>
          <a:p>
            <a:r>
              <a:rPr lang="en-US" altLang="zh-CN" b="1" dirty="0"/>
              <a:t>   &lt;div class="row"&gt;...&lt;/div&gt;</a:t>
            </a:r>
          </a:p>
          <a:p>
            <a:r>
              <a:rPr lang="en-US" altLang="zh-CN" b="1" dirty="0"/>
              <a:t>&lt;/div&gt;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 smtClean="0"/>
              <a:t>Bootstrap 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的网格结构</a:t>
            </a:r>
          </a:p>
        </p:txBody>
      </p:sp>
    </p:spTree>
    <p:extLst>
      <p:ext uri="{BB962C8B-B14F-4D97-AF65-F5344CB8AC3E}">
        <p14:creationId xmlns:p14="http://schemas.microsoft.com/office/powerpoint/2010/main" val="8826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7824" y="3493457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61" y="1484784"/>
            <a:ext cx="1680743" cy="2016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2" y="200235"/>
            <a:ext cx="2585178" cy="9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Jres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ui</a:t>
            </a:r>
            <a:r>
              <a:rPr lang="en-US" altLang="zh-CN" sz="2800" dirty="0"/>
              <a:t> </a:t>
            </a:r>
            <a:r>
              <a:rPr lang="zh-CN" altLang="zh-CN" sz="2800" dirty="0"/>
              <a:t>一套前端组件，包括组件</a:t>
            </a:r>
            <a:r>
              <a:rPr lang="en-US" altLang="zh-CN" sz="2800" dirty="0" err="1"/>
              <a:t>css</a:t>
            </a:r>
            <a:r>
              <a:rPr lang="zh-CN" altLang="zh-CN" sz="2800" dirty="0"/>
              <a:t>，组件</a:t>
            </a:r>
            <a:r>
              <a:rPr lang="en-US" altLang="zh-CN" sz="2800" dirty="0" err="1"/>
              <a:t>js</a:t>
            </a:r>
            <a:r>
              <a:rPr lang="zh-CN" altLang="zh-CN" sz="2800" dirty="0"/>
              <a:t>，组件</a:t>
            </a:r>
            <a:r>
              <a:rPr lang="en-US" altLang="zh-CN" sz="2800" dirty="0"/>
              <a:t>velocity</a:t>
            </a:r>
            <a:r>
              <a:rPr lang="zh-CN" altLang="zh-CN" sz="2800" dirty="0"/>
              <a:t>模板</a:t>
            </a:r>
          </a:p>
          <a:p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/>
              <a:t>Jres</a:t>
            </a:r>
            <a:r>
              <a:rPr lang="en-US" altLang="zh-CN" dirty="0" smtClean="0"/>
              <a:t> UI </a:t>
            </a:r>
            <a:r>
              <a:rPr lang="zh-CN" altLang="en-US" dirty="0" smtClean="0"/>
              <a:t>组成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348880"/>
            <a:ext cx="3600400" cy="37444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071" y="4437112"/>
            <a:ext cx="2381367" cy="9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jres.properties.vm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zh-CN" dirty="0"/>
              <a:t>使用的主题风格，目前只有</a:t>
            </a:r>
            <a:r>
              <a:rPr lang="en-US" altLang="zh-CN" dirty="0"/>
              <a:t>horn</a:t>
            </a:r>
            <a:r>
              <a:rPr lang="zh-CN" altLang="zh-CN" dirty="0"/>
              <a:t>和</a:t>
            </a:r>
            <a:r>
              <a:rPr lang="en-US" altLang="zh-CN" dirty="0"/>
              <a:t>blue-dream</a:t>
            </a:r>
            <a:r>
              <a:rPr lang="zh-CN" altLang="zh-CN" dirty="0"/>
              <a:t>可选</a:t>
            </a:r>
          </a:p>
          <a:p>
            <a:r>
              <a:rPr lang="en-US" altLang="zh-CN" dirty="0" err="1"/>
              <a:t>horn.ui.theme</a:t>
            </a:r>
            <a:r>
              <a:rPr lang="en-US" altLang="zh-CN" dirty="0"/>
              <a:t>=horn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#horn</a:t>
            </a:r>
            <a:r>
              <a:rPr lang="zh-CN" altLang="zh-CN" dirty="0"/>
              <a:t>的宏的位置（一般为固定值</a:t>
            </a:r>
            <a:r>
              <a:rPr lang="en-US" altLang="zh-CN" dirty="0"/>
              <a:t>,</a:t>
            </a:r>
            <a:r>
              <a:rPr lang="zh-CN" altLang="zh-CN" dirty="0"/>
              <a:t>为开发模式使用，生产环境请配置该项为</a:t>
            </a:r>
            <a:r>
              <a:rPr lang="en-US" altLang="zh-CN" dirty="0"/>
              <a:t>components/components.vm</a:t>
            </a:r>
            <a:r>
              <a:rPr lang="zh-CN" altLang="zh-CN" dirty="0"/>
              <a:t>）</a:t>
            </a:r>
          </a:p>
          <a:p>
            <a:r>
              <a:rPr lang="en-US" altLang="zh-CN" dirty="0" err="1"/>
              <a:t>horn.velocimacro.library</a:t>
            </a:r>
            <a:r>
              <a:rPr lang="en-US" altLang="zh-CN" dirty="0"/>
              <a:t>=components/components.vm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</a:t>
            </a:r>
            <a:r>
              <a:rPr lang="zh-CN" altLang="zh-CN" dirty="0"/>
              <a:t>宏模板的位置</a:t>
            </a:r>
          </a:p>
          <a:p>
            <a:r>
              <a:rPr lang="en-US" altLang="zh-CN" dirty="0" err="1"/>
              <a:t>velocity.velocimacro.library</a:t>
            </a:r>
            <a:r>
              <a:rPr lang="en-US" altLang="zh-CN" dirty="0"/>
              <a:t>=${</a:t>
            </a:r>
            <a:r>
              <a:rPr lang="en-US" altLang="zh-CN" dirty="0" err="1"/>
              <a:t>horn.velocimacro.library</a:t>
            </a:r>
            <a:r>
              <a:rPr lang="en-US" altLang="zh-CN" dirty="0"/>
              <a:t>},components/horn-uap.vm</a:t>
            </a:r>
            <a:endParaRPr lang="zh-CN" altLang="zh-CN" dirty="0"/>
          </a:p>
          <a:p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/>
              <a:t>Jres</a:t>
            </a:r>
            <a:r>
              <a:rPr lang="en-US" altLang="zh-CN" dirty="0" smtClean="0"/>
              <a:t> UI </a:t>
            </a:r>
            <a:r>
              <a:rPr lang="zh-CN" altLang="en-US" dirty="0"/>
              <a:t>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Horn </a:t>
            </a:r>
            <a:r>
              <a:rPr lang="en-US" altLang="zh-CN" dirty="0" err="1"/>
              <a:t>ui</a:t>
            </a:r>
            <a:r>
              <a:rPr lang="zh-CN" altLang="zh-CN" dirty="0"/>
              <a:t>中包含两个基本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Horn</a:t>
            </a:r>
            <a:r>
              <a:rPr lang="zh-CN" altLang="zh-CN" dirty="0"/>
              <a:t>代码中定义了</a:t>
            </a:r>
            <a:r>
              <a:rPr lang="en-US" altLang="zh-CN" dirty="0"/>
              <a:t>Horn </a:t>
            </a:r>
            <a:r>
              <a:rPr lang="en-US" altLang="zh-CN" dirty="0" err="1"/>
              <a:t>ui</a:t>
            </a:r>
            <a:r>
              <a:rPr lang="zh-CN" altLang="zh-CN" dirty="0"/>
              <a:t>里面的基本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Horn base</a:t>
            </a:r>
            <a:r>
              <a:rPr lang="zh-CN" altLang="zh-CN" dirty="0"/>
              <a:t>代码中描述的是页面组件的基本方法</a:t>
            </a:r>
          </a:p>
          <a:p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/>
              <a:t>Jres</a:t>
            </a:r>
            <a:r>
              <a:rPr lang="en-US" altLang="zh-CN" dirty="0" smtClean="0"/>
              <a:t> UI </a:t>
            </a:r>
            <a:r>
              <a:rPr lang="zh-CN" altLang="en-US" dirty="0" smtClean="0"/>
              <a:t>组件基础</a:t>
            </a: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3573016"/>
            <a:ext cx="475252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588" y="1556791"/>
            <a:ext cx="7200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，布局组件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，表单组件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，数据表格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，菜单、窗体、提示、验证组件</a:t>
            </a:r>
            <a:endParaRPr lang="zh-CN" altLang="zh-CN" sz="2800" dirty="0"/>
          </a:p>
          <a:p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/>
              <a:t>Jres</a:t>
            </a:r>
            <a:r>
              <a:rPr lang="en-US" altLang="zh-CN" dirty="0" smtClean="0"/>
              <a:t> UI </a:t>
            </a:r>
            <a:r>
              <a:rPr lang="zh-CN" altLang="en-US" smtClean="0"/>
              <a:t>组件分类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4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556792"/>
            <a:ext cx="72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Horn.Panel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面</a:t>
            </a:r>
            <a:r>
              <a:rPr lang="zh-CN" altLang="zh-CN" sz="2800" dirty="0"/>
              <a:t>板组件</a:t>
            </a:r>
          </a:p>
          <a:p>
            <a:endParaRPr lang="en-US" altLang="zh-CN" sz="2800" dirty="0" smtClean="0"/>
          </a:p>
          <a:p>
            <a:endParaRPr lang="en-US" altLang="zh-CN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Horn.TabPanel</a:t>
            </a:r>
            <a:r>
              <a:rPr lang="en-US" altLang="zh-CN" sz="2400" dirty="0" smtClean="0"/>
              <a:t>   </a:t>
            </a:r>
            <a:r>
              <a:rPr lang="zh-CN" altLang="zh-CN" sz="2400" dirty="0" smtClean="0"/>
              <a:t>多</a:t>
            </a:r>
            <a:r>
              <a:rPr lang="zh-CN" altLang="zh-CN" sz="2400" dirty="0"/>
              <a:t>标签页组件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/>
              <a:t>Jres</a:t>
            </a:r>
            <a:r>
              <a:rPr lang="en-US" altLang="zh-CN" dirty="0" smtClean="0"/>
              <a:t> UI </a:t>
            </a:r>
            <a:r>
              <a:rPr lang="zh-CN" altLang="en-US" dirty="0" smtClean="0"/>
              <a:t>布局</a:t>
            </a:r>
            <a:r>
              <a:rPr lang="zh-CN" altLang="en-US" dirty="0"/>
              <a:t>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7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/>
              <a:t>Jres</a:t>
            </a:r>
            <a:r>
              <a:rPr lang="en-US" altLang="zh-CN" dirty="0" smtClean="0"/>
              <a:t> UI </a:t>
            </a:r>
            <a:r>
              <a:rPr lang="zh-CN" altLang="en-US" dirty="0" smtClean="0"/>
              <a:t>表</a:t>
            </a:r>
            <a:r>
              <a:rPr lang="zh-CN" altLang="en-US" dirty="0"/>
              <a:t>单组件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05663"/>
              </p:ext>
            </p:extLst>
          </p:nvPr>
        </p:nvGraphicFramePr>
        <p:xfrm>
          <a:off x="1043608" y="1397000"/>
          <a:ext cx="7200800" cy="419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97"/>
                <a:gridCol w="4454103"/>
              </a:tblGrid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Horn.Textfield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普通文本输入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Horn.Password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密码录入框组件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Horn.RadioGroup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单选框组件</a:t>
                      </a: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Horn.Combox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下拉选项组件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Horn.Textarea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普通文本输入组件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Horn.HiddenField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隐藏域的包装组件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Horn.CheckboxGroup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复选框组组件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45750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 smtClean="0"/>
              <a:t>Jres</a:t>
            </a:r>
            <a:r>
              <a:rPr lang="en-US" altLang="zh-CN" dirty="0" smtClean="0"/>
              <a:t> UI </a:t>
            </a:r>
            <a:r>
              <a:rPr lang="zh-CN" altLang="en-US" dirty="0" smtClean="0"/>
              <a:t>表</a:t>
            </a:r>
            <a:r>
              <a:rPr lang="zh-CN" altLang="en-US" dirty="0"/>
              <a:t>单组件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80932"/>
              </p:ext>
            </p:extLst>
          </p:nvPr>
        </p:nvGraphicFramePr>
        <p:xfrm>
          <a:off x="1043608" y="1397000"/>
          <a:ext cx="7200800" cy="3593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97"/>
                <a:gridCol w="4454103"/>
              </a:tblGrid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Horn.From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普通文本输入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Horn.Label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用于显示标签的标签组件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Horn.Calendar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包装日期第三方插件的组件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Horn.CalendarGroup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日期组组件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Horn.ButtonPanel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按钮组件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8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Horn.Validate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验证组件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1105</Words>
  <Application>Microsoft Office PowerPoint</Application>
  <PresentationFormat>全屏显示(4:3)</PresentationFormat>
  <Paragraphs>157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黄玉英</dc:creator>
  <cp:lastModifiedBy>Administrator</cp:lastModifiedBy>
  <cp:revision>146</cp:revision>
  <dcterms:created xsi:type="dcterms:W3CDTF">2014-12-25T08:50:47Z</dcterms:created>
  <dcterms:modified xsi:type="dcterms:W3CDTF">2015-12-15T02:07:38Z</dcterms:modified>
</cp:coreProperties>
</file>