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262" r:id="rId4"/>
    <p:sldId id="263" r:id="rId5"/>
    <p:sldId id="27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4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39"/>
            <a:ext cx="2592288" cy="101839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1674" y="560874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藏星阁</a:t>
            </a:r>
            <a:endParaRPr lang="zh-CN" altLang="en-US" sz="4000" b="1" dirty="0"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81328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9" y="620688"/>
            <a:ext cx="3631941" cy="523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09474" y="3140967"/>
            <a:ext cx="6666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JRESPLUS-MVC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集成部署与开发培训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b="1" dirty="0"/>
              <a:t>开发一个内容</a:t>
            </a:r>
            <a:r>
              <a:rPr lang="zh-CN" altLang="zh-CN" b="1" dirty="0" smtClean="0"/>
              <a:t>页面</a:t>
            </a:r>
            <a:r>
              <a:rPr lang="en-US" altLang="zh-CN" b="1" dirty="0" smtClean="0"/>
              <a:t>:</a:t>
            </a:r>
            <a:endParaRPr lang="zh-CN" altLang="zh-CN" b="1" dirty="0"/>
          </a:p>
          <a:p>
            <a:r>
              <a:rPr lang="zh-CN" altLang="zh-CN" dirty="0"/>
              <a:t>在</a:t>
            </a:r>
            <a:r>
              <a:rPr lang="en-US" altLang="zh-CN" dirty="0"/>
              <a:t>’/WEB-INF/views/screen/’</a:t>
            </a:r>
            <a:r>
              <a:rPr lang="zh-CN" altLang="zh-CN" dirty="0"/>
              <a:t>目录下新建一个文件夹</a:t>
            </a:r>
            <a:r>
              <a:rPr lang="en-US" altLang="zh-CN" dirty="0"/>
              <a:t>’test’</a:t>
            </a:r>
            <a:r>
              <a:rPr lang="zh-CN" altLang="zh-CN" dirty="0"/>
              <a:t>，在</a:t>
            </a:r>
            <a:r>
              <a:rPr lang="en-US" altLang="zh-CN" dirty="0"/>
              <a:t>test</a:t>
            </a:r>
            <a:r>
              <a:rPr lang="zh-CN" altLang="zh-CN" dirty="0"/>
              <a:t>目录下新建一个名为</a:t>
            </a:r>
            <a:r>
              <a:rPr lang="en-US" altLang="zh-CN" dirty="0"/>
              <a:t>test.vm</a:t>
            </a:r>
            <a:r>
              <a:rPr lang="zh-CN" altLang="zh-CN" dirty="0"/>
              <a:t>，内容如下：</a:t>
            </a:r>
          </a:p>
          <a:p>
            <a:r>
              <a:rPr lang="en-US" altLang="zh-CN" dirty="0"/>
              <a:t>/WEB-INF/views/screen/test/test.vm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4997" y="2564904"/>
            <a:ext cx="5331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h4&gt;</a:t>
            </a:r>
            <a:r>
              <a:rPr lang="zh-CN" altLang="en-US" dirty="0"/>
              <a:t>我是内容页面</a:t>
            </a:r>
            <a:r>
              <a:rPr lang="en-US" altLang="zh-CN" dirty="0"/>
              <a:t>&lt;/h4&gt;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930" y="3211235"/>
            <a:ext cx="84482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开发</a:t>
            </a:r>
            <a:r>
              <a:rPr lang="zh-CN" altLang="en-US" b="1" dirty="0"/>
              <a:t>一个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下新建一个包路径</a:t>
            </a:r>
            <a:r>
              <a:rPr lang="en-US" altLang="zh-CN" dirty="0"/>
              <a:t>’</a:t>
            </a:r>
            <a:r>
              <a:rPr lang="en-US" altLang="zh-CN" dirty="0" err="1"/>
              <a:t>com.hundsun.jresplus.mvc.test</a:t>
            </a:r>
            <a:r>
              <a:rPr lang="en-US" altLang="zh-CN" dirty="0"/>
              <a:t>’,</a:t>
            </a:r>
            <a:r>
              <a:rPr lang="zh-CN" altLang="zh-CN" dirty="0"/>
              <a:t>新建一个类</a:t>
            </a:r>
            <a:r>
              <a:rPr lang="en-US" altLang="zh-CN" dirty="0"/>
              <a:t>TestController.java</a:t>
            </a:r>
            <a:endParaRPr lang="zh-CN" altLang="zh-CN" dirty="0"/>
          </a:p>
          <a:p>
            <a:r>
              <a:rPr lang="zh-CN" altLang="zh-CN" dirty="0"/>
              <a:t>内容如下：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08938"/>
            <a:ext cx="64293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8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b="1" dirty="0"/>
              <a:t>开发一个内容</a:t>
            </a:r>
            <a:r>
              <a:rPr lang="zh-CN" altLang="zh-CN" b="1" dirty="0" smtClean="0"/>
              <a:t>页面</a:t>
            </a:r>
            <a:r>
              <a:rPr lang="en-US" altLang="zh-CN" b="1" dirty="0" smtClean="0"/>
              <a:t>:</a:t>
            </a:r>
            <a:endParaRPr lang="zh-CN" altLang="zh-CN" b="1" dirty="0"/>
          </a:p>
          <a:p>
            <a:r>
              <a:rPr lang="zh-CN" altLang="zh-CN" dirty="0"/>
              <a:t>在</a:t>
            </a:r>
            <a:r>
              <a:rPr lang="en-US" altLang="zh-CN" dirty="0"/>
              <a:t>’/WEB-INF/views/screen/’</a:t>
            </a:r>
            <a:r>
              <a:rPr lang="zh-CN" altLang="zh-CN" dirty="0"/>
              <a:t>目录下新建一个文件夹</a:t>
            </a:r>
            <a:r>
              <a:rPr lang="en-US" altLang="zh-CN" dirty="0"/>
              <a:t>’test’</a:t>
            </a:r>
            <a:r>
              <a:rPr lang="zh-CN" altLang="zh-CN" dirty="0"/>
              <a:t>，在</a:t>
            </a:r>
            <a:r>
              <a:rPr lang="en-US" altLang="zh-CN" dirty="0"/>
              <a:t>test</a:t>
            </a:r>
            <a:r>
              <a:rPr lang="zh-CN" altLang="zh-CN" dirty="0"/>
              <a:t>目录下新建一个名为</a:t>
            </a:r>
            <a:r>
              <a:rPr lang="en-US" altLang="zh-CN" dirty="0"/>
              <a:t>test.vm</a:t>
            </a:r>
            <a:r>
              <a:rPr lang="zh-CN" altLang="zh-CN" dirty="0"/>
              <a:t>，内容如下：</a:t>
            </a:r>
          </a:p>
          <a:p>
            <a:r>
              <a:rPr lang="en-US" altLang="zh-CN" dirty="0"/>
              <a:t>/WEB-INF/views/screen/test/test.vm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4997" y="2564904"/>
            <a:ext cx="5331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h4&gt;</a:t>
            </a:r>
            <a:r>
              <a:rPr lang="zh-CN" altLang="en-US" dirty="0"/>
              <a:t>我是内容页面</a:t>
            </a:r>
            <a:r>
              <a:rPr lang="en-US" altLang="zh-CN" dirty="0"/>
              <a:t>&lt;/h4&gt;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1930" y="3211235"/>
            <a:ext cx="84482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开发</a:t>
            </a:r>
            <a:r>
              <a:rPr lang="zh-CN" altLang="en-US" b="1" dirty="0"/>
              <a:t>一个</a:t>
            </a:r>
            <a:r>
              <a:rPr lang="en-US" altLang="zh-CN" b="1" dirty="0" smtClean="0"/>
              <a:t>action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zh-CN" dirty="0"/>
              <a:t>在</a:t>
            </a:r>
            <a:r>
              <a:rPr lang="en-US" altLang="zh-CN" dirty="0" err="1"/>
              <a:t>src</a:t>
            </a:r>
            <a:r>
              <a:rPr lang="zh-CN" altLang="zh-CN" dirty="0"/>
              <a:t>下新建一个包路径</a:t>
            </a:r>
            <a:r>
              <a:rPr lang="en-US" altLang="zh-CN" dirty="0"/>
              <a:t>’</a:t>
            </a:r>
            <a:r>
              <a:rPr lang="en-US" altLang="zh-CN" dirty="0" err="1"/>
              <a:t>com.hundsun.jresplus.mvc.test</a:t>
            </a:r>
            <a:r>
              <a:rPr lang="en-US" altLang="zh-CN" dirty="0"/>
              <a:t>’,</a:t>
            </a:r>
            <a:r>
              <a:rPr lang="zh-CN" altLang="zh-CN" dirty="0"/>
              <a:t>新建一个类</a:t>
            </a:r>
            <a:r>
              <a:rPr lang="en-US" altLang="zh-CN" dirty="0"/>
              <a:t>TestController.java</a:t>
            </a:r>
            <a:endParaRPr lang="zh-CN" altLang="zh-CN" dirty="0"/>
          </a:p>
          <a:p>
            <a:r>
              <a:rPr lang="zh-CN" altLang="zh-CN" dirty="0"/>
              <a:t>内容如下：</a:t>
            </a:r>
            <a:endParaRPr lang="zh-CN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08938"/>
            <a:ext cx="64293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3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URL Broker</a:t>
            </a:r>
            <a:r>
              <a:rPr lang="zh-CN" altLang="zh-CN" sz="2400" b="1" dirty="0">
                <a:solidFill>
                  <a:schemeClr val="bg1"/>
                </a:solidFill>
              </a:rPr>
              <a:t>的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使用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7" y="1340768"/>
            <a:ext cx="852722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URL Broker</a:t>
            </a:r>
            <a:r>
              <a:rPr lang="zh-CN" altLang="zh-CN" sz="2400" b="1" dirty="0">
                <a:solidFill>
                  <a:schemeClr val="bg1"/>
                </a:solidFill>
              </a:rPr>
              <a:t>的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使用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64498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URL Broker</a:t>
            </a:r>
            <a:r>
              <a:rPr lang="zh-CN" altLang="zh-CN" sz="2400" b="1" dirty="0">
                <a:solidFill>
                  <a:schemeClr val="bg1"/>
                </a:solidFill>
              </a:rPr>
              <a:t>的</a:t>
            </a:r>
            <a:r>
              <a:rPr lang="zh-CN" altLang="zh-CN" sz="2400" b="1" dirty="0" smtClean="0">
                <a:solidFill>
                  <a:schemeClr val="bg1"/>
                </a:solidFill>
              </a:rPr>
              <a:t>使用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208912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2261"/>
            <a:ext cx="7704856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页面资源引入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在平时的页面开发过程中，有写页面需要做复用，所以单独提取为一个单独的页面，在别的页面来引入使用。</a:t>
            </a:r>
            <a:endParaRPr lang="en-US" altLang="zh-CN" dirty="0" smtClean="0"/>
          </a:p>
          <a:p>
            <a:r>
              <a:rPr lang="en-US" altLang="zh-CN" dirty="0" smtClean="0"/>
              <a:t>velocity</a:t>
            </a:r>
            <a:r>
              <a:rPr lang="zh-CN" altLang="en-US" dirty="0"/>
              <a:t>原生提供了两种页面引入指令</a:t>
            </a:r>
            <a:r>
              <a:rPr lang="en-US" altLang="zh-CN" dirty="0"/>
              <a:t>include</a:t>
            </a:r>
            <a:r>
              <a:rPr lang="zh-CN" altLang="en-US" dirty="0"/>
              <a:t>和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，如：</a:t>
            </a:r>
            <a:endParaRPr lang="en-US" altLang="zh-CN" dirty="0" smtClean="0"/>
          </a:p>
          <a:p>
            <a:r>
              <a:rPr lang="en-US" altLang="zh-CN" dirty="0" smtClean="0"/>
              <a:t>#parse(‘/screen/common/test.vm’)</a:t>
            </a:r>
          </a:p>
          <a:p>
            <a:r>
              <a:rPr lang="en-US" altLang="zh-CN" dirty="0" smtClean="0"/>
              <a:t>#</a:t>
            </a:r>
            <a:r>
              <a:rPr lang="en-US" altLang="zh-CN" dirty="0"/>
              <a:t> include</a:t>
            </a:r>
            <a:r>
              <a:rPr lang="en-US" altLang="zh-CN" dirty="0" smtClean="0"/>
              <a:t>(‘/screen/common/test.vm’)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6810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3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页面资源引入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之外，</a:t>
            </a:r>
            <a:r>
              <a:rPr lang="en-US" altLang="zh-CN" dirty="0"/>
              <a:t> </a:t>
            </a:r>
            <a:r>
              <a:rPr lang="en-US" altLang="zh-CN" dirty="0" err="1"/>
              <a:t>jresplus-mvc</a:t>
            </a:r>
            <a:r>
              <a:rPr lang="zh-CN" altLang="zh-CN" dirty="0"/>
              <a:t>扩展了</a:t>
            </a:r>
            <a:r>
              <a:rPr lang="en-US" altLang="zh-CN" dirty="0"/>
              <a:t>contain</a:t>
            </a:r>
            <a:r>
              <a:rPr lang="zh-CN" altLang="zh-CN" dirty="0"/>
              <a:t>和</a:t>
            </a:r>
            <a:r>
              <a:rPr lang="en-US" altLang="zh-CN" dirty="0" err="1"/>
              <a:t>asyncContain</a:t>
            </a:r>
            <a:r>
              <a:rPr lang="zh-CN" altLang="zh-CN" dirty="0"/>
              <a:t>，可以引入具有独立请求处理的视图资源，该视图资源具有沙箱特性且可以支持</a:t>
            </a:r>
            <a:r>
              <a:rPr lang="en-US" altLang="zh-CN" dirty="0" err="1"/>
              <a:t>bigpipe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velocity</a:t>
            </a:r>
            <a:r>
              <a:rPr lang="zh-CN" altLang="zh-CN" dirty="0"/>
              <a:t>原生提供的资源引入，被引入的资源与当前页面共享上下文，被引入的资源只能是真实存在的页面，渲染时依赖的上下文来源于主页面的请求准备</a:t>
            </a:r>
            <a:r>
              <a:rPr lang="zh-CN" altLang="zh-CN" dirty="0" smtClean="0"/>
              <a:t>。如果</a:t>
            </a:r>
            <a:r>
              <a:rPr lang="zh-CN" altLang="zh-CN" dirty="0"/>
              <a:t>想要引入的资源渲染所必须的数据主页面上下文中没有，比如请求的资源来源于一个</a:t>
            </a:r>
            <a:r>
              <a:rPr lang="en-US" altLang="zh-CN" dirty="0"/>
              <a:t>action</a:t>
            </a:r>
            <a:r>
              <a:rPr lang="zh-CN" altLang="zh-CN" dirty="0"/>
              <a:t>的处理，有着独立的请求处理过程，那么被引入的资源与资源之间是相互隔离的，这种特性我们描述为沙箱特性。</a:t>
            </a:r>
          </a:p>
          <a:p>
            <a:r>
              <a:rPr lang="en-US" altLang="zh-CN" dirty="0" err="1"/>
              <a:t>jresplus-mvc</a:t>
            </a:r>
            <a:r>
              <a:rPr lang="zh-CN" altLang="zh-CN" dirty="0"/>
              <a:t>扩展了</a:t>
            </a:r>
            <a:r>
              <a:rPr lang="en-US" altLang="zh-CN" dirty="0"/>
              <a:t>contain</a:t>
            </a:r>
            <a:r>
              <a:rPr lang="zh-CN" altLang="zh-CN" dirty="0"/>
              <a:t>和</a:t>
            </a:r>
            <a:r>
              <a:rPr lang="en-US" altLang="zh-CN" dirty="0" err="1"/>
              <a:t>asyncContain</a:t>
            </a:r>
            <a:r>
              <a:rPr lang="zh-CN" altLang="zh-CN" dirty="0"/>
              <a:t>，这些指令都具备沙箱的隔离特性，拥有独立的上下文不被其他页面资源所</a:t>
            </a:r>
            <a:r>
              <a:rPr lang="zh-CN" altLang="zh-CN" dirty="0" smtClean="0"/>
              <a:t>干预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contain</a:t>
            </a:r>
            <a:r>
              <a:rPr lang="zh-CN" altLang="zh-CN" dirty="0"/>
              <a:t>，支持引入当前</a:t>
            </a:r>
            <a:r>
              <a:rPr lang="en-US" altLang="zh-CN" dirty="0"/>
              <a:t>web</a:t>
            </a:r>
            <a:r>
              <a:rPr lang="zh-CN" altLang="zh-CN" dirty="0"/>
              <a:t>服务可处理的任何资源请求（</a:t>
            </a:r>
            <a:r>
              <a:rPr lang="en-US" altLang="zh-CN" dirty="0" err="1"/>
              <a:t>js</a:t>
            </a:r>
            <a:r>
              <a:rPr lang="zh-CN" altLang="zh-CN" dirty="0"/>
              <a:t>、</a:t>
            </a:r>
            <a:r>
              <a:rPr lang="en-US" altLang="zh-CN" dirty="0" err="1"/>
              <a:t>css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 err="1"/>
              <a:t>vm</a:t>
            </a:r>
            <a:r>
              <a:rPr lang="zh-CN" altLang="zh-CN" dirty="0"/>
              <a:t>、</a:t>
            </a:r>
            <a:r>
              <a:rPr lang="en-US" altLang="zh-CN" dirty="0" err="1"/>
              <a:t>jsp</a:t>
            </a:r>
            <a:r>
              <a:rPr lang="zh-CN" altLang="zh-CN" dirty="0"/>
              <a:t>、</a:t>
            </a:r>
            <a:r>
              <a:rPr lang="en-US" altLang="zh-CN" dirty="0"/>
              <a:t>action</a:t>
            </a:r>
            <a:r>
              <a:rPr lang="zh-CN" altLang="zh-CN" dirty="0"/>
              <a:t>等），被引入的页面拥有自己独立的上下文，同时可使用父级页面的上下文，每一个被引入的页面独立进行渲染；</a:t>
            </a:r>
          </a:p>
          <a:p>
            <a:r>
              <a:rPr lang="zh-CN" altLang="zh-CN" dirty="0"/>
              <a:t>页面中使用</a:t>
            </a:r>
            <a:r>
              <a:rPr lang="en-US" altLang="zh-CN" dirty="0"/>
              <a:t>$</a:t>
            </a:r>
            <a:r>
              <a:rPr lang="en-US" altLang="zh-CN" dirty="0" err="1"/>
              <a:t>contain.get</a:t>
            </a:r>
            <a:r>
              <a:rPr lang="en-US" altLang="zh-CN" dirty="0"/>
              <a:t>(‘</a:t>
            </a:r>
            <a:r>
              <a:rPr lang="zh-CN" altLang="zh-CN" dirty="0"/>
              <a:t>资源</a:t>
            </a:r>
            <a:r>
              <a:rPr lang="en-US" altLang="zh-CN" dirty="0" err="1"/>
              <a:t>url</a:t>
            </a:r>
            <a:r>
              <a:rPr lang="en-US" altLang="zh-CN" dirty="0"/>
              <a:t>’)</a:t>
            </a:r>
            <a:r>
              <a:rPr lang="zh-CN" altLang="zh-CN" dirty="0"/>
              <a:t>的方式引入资源，如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contain.get</a:t>
            </a:r>
            <a:r>
              <a:rPr lang="en-US" altLang="zh-CN" dirty="0"/>
              <a:t>(‘/test/test.htm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$</a:t>
            </a:r>
            <a:r>
              <a:rPr lang="en-US" altLang="zh-CN" dirty="0"/>
              <a:t> </a:t>
            </a:r>
            <a:r>
              <a:rPr lang="en-US" altLang="zh-CN" dirty="0" err="1"/>
              <a:t>asyncContain</a:t>
            </a:r>
            <a:r>
              <a:rPr lang="en-US" altLang="zh-CN" dirty="0" err="1" smtClean="0"/>
              <a:t>.get</a:t>
            </a:r>
            <a:r>
              <a:rPr lang="en-US" altLang="zh-CN" dirty="0"/>
              <a:t>(‘/test/test.htm’)</a:t>
            </a:r>
          </a:p>
        </p:txBody>
      </p:sp>
    </p:spTree>
    <p:extLst>
      <p:ext uri="{BB962C8B-B14F-4D97-AF65-F5344CB8AC3E}">
        <p14:creationId xmlns:p14="http://schemas.microsoft.com/office/powerpoint/2010/main" val="41220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页面资源引入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200800" cy="498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页面资源引入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2294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9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268760"/>
            <a:ext cx="84105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3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—jar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包依赖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3729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3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4254"/>
            <a:ext cx="7613089" cy="425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7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68663"/>
            <a:ext cx="7933506" cy="37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4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9" y="1268760"/>
            <a:ext cx="72771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3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" y="1340768"/>
            <a:ext cx="7391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6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1" y="1124744"/>
            <a:ext cx="73818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1" y="1227356"/>
            <a:ext cx="71437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8581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7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" y="1317391"/>
            <a:ext cx="7524537" cy="514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7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action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4450"/>
            <a:ext cx="7248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如何在页面上使用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java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方法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7584" y="1484784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Jresplus-mvc</a:t>
            </a:r>
            <a:r>
              <a:rPr lang="zh-CN" altLang="en-US" dirty="0" smtClean="0"/>
              <a:t>集成了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的工具</a:t>
            </a:r>
            <a:r>
              <a:rPr lang="en-US" altLang="zh-CN" dirty="0" smtClean="0"/>
              <a:t>vm-toolbox.xml</a:t>
            </a:r>
            <a:r>
              <a:rPr lang="zh-CN" altLang="en-US" dirty="0" smtClean="0"/>
              <a:t>，可以把业务上的工具类配置在此文件上，供页面使用。</a:t>
            </a:r>
            <a:endParaRPr lang="en-US" altLang="zh-CN" dirty="0" smtClean="0"/>
          </a:p>
          <a:p>
            <a:r>
              <a:rPr lang="zh-CN" altLang="en-US" dirty="0" smtClean="0"/>
              <a:t>请在应用的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文件夹下创建</a:t>
            </a:r>
            <a:r>
              <a:rPr lang="en-US" altLang="zh-CN" dirty="0" smtClean="0"/>
              <a:t>vm-toolbox.xml</a:t>
            </a:r>
            <a:r>
              <a:rPr lang="zh-CN" altLang="en-US" dirty="0" smtClean="0"/>
              <a:t>，把工具类天然即可，如：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85113"/>
            <a:ext cx="64293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6" y="5517232"/>
            <a:ext cx="4305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1800" y="5147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1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9" y="3717032"/>
            <a:ext cx="80676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" y="1196752"/>
            <a:ext cx="69246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9" y="2486954"/>
            <a:ext cx="6696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5816" y="406952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3" y="2156490"/>
            <a:ext cx="1680743" cy="1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14450"/>
            <a:ext cx="87439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 err="1">
                <a:solidFill>
                  <a:schemeClr val="bg1"/>
                </a:solidFill>
              </a:rPr>
              <a:t>server.properties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web.xml</a:t>
            </a:r>
            <a:r>
              <a:rPr lang="zh-CN" altLang="zh-CN" dirty="0"/>
              <a:t>中已经配置了</a:t>
            </a:r>
            <a:r>
              <a:rPr lang="en-US" altLang="zh-CN" dirty="0" err="1"/>
              <a:t>jresplus-mvc</a:t>
            </a:r>
            <a:r>
              <a:rPr lang="zh-CN" altLang="zh-CN" dirty="0"/>
              <a:t>的配置文件位置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WEB-INF/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server.properties</a:t>
            </a:r>
            <a:r>
              <a:rPr lang="zh-CN" altLang="zh-CN" dirty="0"/>
              <a:t>）</a:t>
            </a:r>
          </a:p>
          <a:p>
            <a:r>
              <a:rPr lang="en-US" altLang="zh-CN" dirty="0" err="1"/>
              <a:t>server.properties</a:t>
            </a:r>
            <a:r>
              <a:rPr lang="zh-CN" altLang="zh-CN" dirty="0"/>
              <a:t>文件主要是把常规的配置项（变量）放在一个地方管理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64097"/>
            <a:ext cx="4946129" cy="23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4797152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关于日志：</a:t>
            </a:r>
            <a:endParaRPr lang="en-US" altLang="zh-CN" b="1" dirty="0" smtClean="0"/>
          </a:p>
          <a:p>
            <a:r>
              <a:rPr lang="en-US" altLang="zh-CN" dirty="0" err="1" smtClean="0"/>
              <a:t>jresplus-mvc</a:t>
            </a:r>
            <a:r>
              <a:rPr lang="zh-CN" altLang="en-US" dirty="0"/>
              <a:t>使用</a:t>
            </a:r>
            <a:r>
              <a:rPr lang="en-US" altLang="zh-CN" dirty="0"/>
              <a:t>slf4j</a:t>
            </a:r>
            <a:r>
              <a:rPr lang="zh-CN" altLang="en-US" dirty="0"/>
              <a:t>作为日志框架，并不包含具体的日志实现，所以在具体使用时请引入相关的实现包，比如</a:t>
            </a:r>
            <a:r>
              <a:rPr lang="en-US" altLang="zh-CN" dirty="0"/>
              <a:t>slf4j</a:t>
            </a:r>
            <a:r>
              <a:rPr lang="zh-CN" altLang="en-US" dirty="0"/>
              <a:t>的</a:t>
            </a:r>
            <a:r>
              <a:rPr lang="en-US" altLang="zh-CN" dirty="0"/>
              <a:t>log4j</a:t>
            </a:r>
            <a:r>
              <a:rPr lang="zh-CN" altLang="en-US" dirty="0"/>
              <a:t>实现；</a:t>
            </a:r>
          </a:p>
        </p:txBody>
      </p:sp>
    </p:spTree>
    <p:extLst>
      <p:ext uri="{BB962C8B-B14F-4D97-AF65-F5344CB8AC3E}">
        <p14:creationId xmlns:p14="http://schemas.microsoft.com/office/powerpoint/2010/main" val="13806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视图开发介绍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页面组成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jresplus-mvc</a:t>
            </a:r>
            <a:r>
              <a:rPr lang="zh-CN" altLang="en-US" dirty="0"/>
              <a:t>采用</a:t>
            </a:r>
            <a:r>
              <a:rPr lang="en-US" altLang="zh-CN" dirty="0"/>
              <a:t>velocity</a:t>
            </a:r>
            <a:r>
              <a:rPr lang="zh-CN" altLang="en-US" dirty="0"/>
              <a:t>做为视图的编程语言，但不限制其他的方式（</a:t>
            </a:r>
            <a:r>
              <a:rPr lang="en-US" altLang="zh-CN" dirty="0" err="1"/>
              <a:t>jsp</a:t>
            </a:r>
            <a:r>
              <a:rPr lang="en-US" altLang="zh-CN" dirty="0"/>
              <a:t>/</a:t>
            </a:r>
            <a:r>
              <a:rPr lang="en-US" altLang="zh-CN" dirty="0" err="1"/>
              <a:t>freemark</a:t>
            </a:r>
            <a:r>
              <a:rPr lang="zh-CN" altLang="en-US" dirty="0"/>
              <a:t>等），推荐使用</a:t>
            </a:r>
            <a:r>
              <a:rPr lang="en-US" altLang="zh-CN" dirty="0"/>
              <a:t>velocity</a:t>
            </a:r>
            <a:r>
              <a:rPr lang="zh-CN" altLang="en-US" dirty="0"/>
              <a:t>是因为在此基础上扩展了一些优秀的特性，可以有助于更加规范更加高效的开发页面视图</a:t>
            </a:r>
          </a:p>
        </p:txBody>
      </p:sp>
      <p:sp>
        <p:nvSpPr>
          <p:cNvPr id="3" name="矩形 2"/>
          <p:cNvSpPr/>
          <p:nvPr/>
        </p:nvSpPr>
        <p:spPr>
          <a:xfrm>
            <a:off x="285269" y="2276872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页面</a:t>
            </a:r>
            <a:r>
              <a:rPr lang="zh-CN" altLang="en-US" b="1" dirty="0"/>
              <a:t>的</a:t>
            </a:r>
            <a:r>
              <a:rPr lang="zh-CN" altLang="en-US" b="1" dirty="0" smtClean="0"/>
              <a:t>组成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39552" y="2646205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将页面分为两部分，布局（</a:t>
            </a:r>
            <a:r>
              <a:rPr lang="en-US" altLang="zh-CN" dirty="0"/>
              <a:t>layout</a:t>
            </a:r>
            <a:r>
              <a:rPr lang="zh-CN" altLang="zh-CN" dirty="0"/>
              <a:t>）与内容</a:t>
            </a:r>
            <a:r>
              <a:rPr lang="en-US" altLang="zh-CN" dirty="0"/>
              <a:t>(screen)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1" y="3212976"/>
            <a:ext cx="3438525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32104" y="4725144"/>
            <a:ext cx="6604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所有内容页面都必须存放到</a:t>
            </a:r>
            <a:r>
              <a:rPr lang="en-US" altLang="zh-CN" dirty="0"/>
              <a:t>WEB-INF\views\screen</a:t>
            </a:r>
            <a:r>
              <a:rPr lang="zh-CN" altLang="zh-CN" dirty="0"/>
              <a:t>目录下；</a:t>
            </a:r>
          </a:p>
          <a:p>
            <a:r>
              <a:rPr lang="zh-CN" altLang="zh-CN" dirty="0"/>
              <a:t>所有布局页面都必须存放在</a:t>
            </a:r>
            <a:r>
              <a:rPr lang="en-US" altLang="zh-CN" dirty="0"/>
              <a:t>WEB-INF\views\layout</a:t>
            </a:r>
            <a:r>
              <a:rPr lang="zh-CN" altLang="zh-CN" dirty="0"/>
              <a:t>目录下；</a:t>
            </a:r>
          </a:p>
          <a:p>
            <a:r>
              <a:rPr lang="zh-CN" altLang="zh-CN" dirty="0"/>
              <a:t>内部目录可以根据子系统和模块逐层建立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视图开发介绍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b="1" dirty="0"/>
              <a:t>布局</a:t>
            </a:r>
            <a:r>
              <a:rPr lang="en-US" altLang="zh-CN" b="1" dirty="0" smtClean="0"/>
              <a:t>layout:</a:t>
            </a:r>
            <a:endParaRPr lang="zh-CN" altLang="zh-CN" b="1" dirty="0"/>
          </a:p>
          <a:p>
            <a:r>
              <a:rPr lang="zh-CN" altLang="zh-CN" dirty="0" smtClean="0"/>
              <a:t>用来</a:t>
            </a:r>
            <a:r>
              <a:rPr lang="zh-CN" altLang="zh-CN" dirty="0"/>
              <a:t>描述业务内容外层的信息，如页面头部、底部、</a:t>
            </a:r>
            <a:r>
              <a:rPr lang="en-US" altLang="zh-CN" dirty="0" err="1"/>
              <a:t>js,css</a:t>
            </a:r>
            <a:r>
              <a:rPr lang="zh-CN" altLang="zh-CN" dirty="0"/>
              <a:t>资源、公共页面组件（菜单、通知栏、状态栏等），这些与具体的业务内容无关，属于系统层面的内容，但每个业务视图中都会用到，那么把这些内容统一到布局模板中，应用到各个业务内容页面中，这样对于业务页面内容的开发者来说，可以更多的关注与业务页面内容本身，而不需要过多的关注，将来如何展示、包含哪些公共组件、菜单在上面还是在左边等等。</a:t>
            </a:r>
          </a:p>
          <a:p>
            <a:r>
              <a:rPr lang="en-US" altLang="zh-CN" dirty="0"/>
              <a:t>WEB-INF\views\layout</a:t>
            </a:r>
            <a:r>
              <a:rPr lang="zh-CN" altLang="zh-CN" dirty="0"/>
              <a:t>目录下应包含一个名为</a:t>
            </a:r>
            <a:r>
              <a:rPr lang="en-US" altLang="zh-CN" dirty="0"/>
              <a:t>default.vm</a:t>
            </a:r>
            <a:r>
              <a:rPr lang="zh-CN" altLang="zh-CN" dirty="0"/>
              <a:t>的布局文件，目的是在业务内容页面匹配布局模板时提供最好的</a:t>
            </a:r>
            <a:r>
              <a:rPr lang="zh-CN" altLang="zh-CN" dirty="0" smtClean="0"/>
              <a:t>选择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zh-CN" altLang="zh-CN" b="1" dirty="0"/>
              <a:t>内容标记</a:t>
            </a:r>
            <a:r>
              <a:rPr lang="en-US" altLang="zh-CN" b="1" dirty="0" err="1" smtClean="0"/>
              <a:t>screen_content</a:t>
            </a:r>
            <a:r>
              <a:rPr lang="en-US" altLang="zh-CN" b="1" dirty="0" smtClean="0"/>
              <a:t>:</a:t>
            </a:r>
            <a:endParaRPr lang="zh-CN" altLang="zh-CN" b="1" dirty="0"/>
          </a:p>
          <a:p>
            <a:r>
              <a:rPr lang="zh-CN" altLang="zh-CN" dirty="0"/>
              <a:t>布局模板文件中必须包含一行代码：</a:t>
            </a:r>
          </a:p>
          <a:p>
            <a:r>
              <a:rPr lang="en-US" altLang="zh-CN" dirty="0"/>
              <a:t>$</a:t>
            </a:r>
            <a:r>
              <a:rPr lang="en-US" altLang="zh-CN" dirty="0" err="1" smtClean="0"/>
              <a:t>screen_content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视图开发介绍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b="1" dirty="0"/>
              <a:t>内容页面与布局模板自动匹配</a:t>
            </a:r>
            <a:r>
              <a:rPr lang="zh-CN" altLang="zh-CN" b="1" dirty="0" smtClean="0"/>
              <a:t>规则</a:t>
            </a:r>
            <a:r>
              <a:rPr lang="en-US" altLang="zh-CN" b="1" dirty="0" smtClean="0"/>
              <a:t>:</a:t>
            </a:r>
            <a:endParaRPr lang="zh-CN" altLang="zh-CN" b="1" dirty="0"/>
          </a:p>
          <a:p>
            <a:pPr lvl="0"/>
            <a:r>
              <a:rPr lang="zh-CN" altLang="zh-CN" dirty="0"/>
              <a:t>当渲染</a:t>
            </a:r>
            <a:r>
              <a:rPr lang="en-US" altLang="zh-CN" dirty="0"/>
              <a:t>screen</a:t>
            </a:r>
            <a:r>
              <a:rPr lang="zh-CN" altLang="zh-CN" dirty="0"/>
              <a:t>文件夹下的一个</a:t>
            </a:r>
            <a:r>
              <a:rPr lang="en-US" altLang="zh-CN" dirty="0" err="1"/>
              <a:t>vm</a:t>
            </a:r>
            <a:r>
              <a:rPr lang="zh-CN" altLang="zh-CN" dirty="0"/>
              <a:t>的时候，系统首先找在</a:t>
            </a:r>
            <a:r>
              <a:rPr lang="en-US" altLang="zh-CN" dirty="0"/>
              <a:t>layout</a:t>
            </a:r>
            <a:r>
              <a:rPr lang="zh-CN" altLang="zh-CN" dirty="0"/>
              <a:t>文件夹下的同级文件夹下是否也有相同名字的</a:t>
            </a:r>
            <a:r>
              <a:rPr lang="en-US" altLang="zh-CN" dirty="0" err="1"/>
              <a:t>vm</a:t>
            </a:r>
            <a:r>
              <a:rPr lang="zh-CN" altLang="zh-CN" dirty="0"/>
              <a:t>文件，如果有，使用该文件作为</a:t>
            </a:r>
            <a:r>
              <a:rPr lang="en-US" altLang="zh-CN" dirty="0"/>
              <a:t>layout</a:t>
            </a:r>
            <a:r>
              <a:rPr lang="zh-CN" altLang="zh-CN" dirty="0"/>
              <a:t>模板渲染。</a:t>
            </a:r>
          </a:p>
          <a:p>
            <a:pPr lvl="0"/>
            <a:r>
              <a:rPr lang="zh-CN" altLang="zh-CN" dirty="0"/>
              <a:t>如果没有找到则在同级文件夹下寻找</a:t>
            </a:r>
            <a:r>
              <a:rPr lang="en-US" altLang="zh-CN" dirty="0"/>
              <a:t>default.vm</a:t>
            </a:r>
            <a:r>
              <a:rPr lang="zh-CN" altLang="zh-CN" dirty="0"/>
              <a:t>的模板，如果有，则使用</a:t>
            </a:r>
            <a:r>
              <a:rPr lang="en-US" altLang="zh-CN" dirty="0"/>
              <a:t>default.vm</a:t>
            </a:r>
            <a:r>
              <a:rPr lang="zh-CN" altLang="zh-CN" dirty="0"/>
              <a:t>作为</a:t>
            </a:r>
            <a:r>
              <a:rPr lang="en-US" altLang="zh-CN" dirty="0"/>
              <a:t>layout</a:t>
            </a:r>
            <a:r>
              <a:rPr lang="zh-CN" altLang="zh-CN" dirty="0"/>
              <a:t>渲染模板。</a:t>
            </a:r>
          </a:p>
          <a:p>
            <a:pPr lvl="0"/>
            <a:r>
              <a:rPr lang="zh-CN" altLang="zh-CN" dirty="0"/>
              <a:t>如果依然无法找到，就找到上级文件夹的</a:t>
            </a:r>
            <a:r>
              <a:rPr lang="en-US" altLang="zh-CN" dirty="0"/>
              <a:t>default.vm</a:t>
            </a:r>
            <a:r>
              <a:rPr lang="zh-CN" altLang="zh-CN" dirty="0"/>
              <a:t>，如果仍然未找到则继续向外寻找，直到到</a:t>
            </a:r>
            <a:r>
              <a:rPr lang="en-US" altLang="zh-CN" dirty="0"/>
              <a:t>layout</a:t>
            </a:r>
            <a:r>
              <a:rPr lang="zh-CN" altLang="zh-CN" dirty="0"/>
              <a:t>目录下的</a:t>
            </a:r>
            <a:r>
              <a:rPr lang="en-US" altLang="zh-CN" dirty="0"/>
              <a:t>default.vm</a:t>
            </a:r>
            <a:r>
              <a:rPr lang="zh-CN" altLang="zh-CN" dirty="0" smtClean="0"/>
              <a:t>。这</a:t>
            </a:r>
            <a:r>
              <a:rPr lang="zh-CN" altLang="zh-CN" dirty="0"/>
              <a:t>也就是为什么在快速开始中要建立一个</a:t>
            </a:r>
            <a:r>
              <a:rPr lang="en-US" altLang="zh-CN" dirty="0"/>
              <a:t>default.vm</a:t>
            </a:r>
            <a:r>
              <a:rPr lang="zh-CN" altLang="zh-CN" dirty="0"/>
              <a:t>的原因</a:t>
            </a:r>
            <a:r>
              <a:rPr lang="zh-CN" altLang="zh-CN" dirty="0" smtClean="0"/>
              <a:t>。这样</a:t>
            </a:r>
            <a:r>
              <a:rPr lang="zh-CN" altLang="zh-CN" dirty="0"/>
              <a:t>做既可以让一类页面有特定的版式风格，也可以让一个单独的页面有一个版式风格，同时也可以设定整个系统特定的版式风格</a:t>
            </a:r>
          </a:p>
          <a:p>
            <a:endParaRPr lang="en-US" altLang="zh-CN" dirty="0" smtClean="0"/>
          </a:p>
          <a:p>
            <a:pPr marL="0" lvl="1"/>
            <a:r>
              <a:rPr lang="zh-CN" altLang="zh-CN" b="1" dirty="0"/>
              <a:t>指定使用具体的</a:t>
            </a:r>
            <a:r>
              <a:rPr lang="zh-CN" altLang="zh-CN" b="1" dirty="0" smtClean="0"/>
              <a:t>模板</a:t>
            </a:r>
            <a:endParaRPr lang="zh-CN" altLang="zh-CN" b="1" dirty="0"/>
          </a:p>
          <a:p>
            <a:r>
              <a:rPr lang="zh-CN" altLang="zh-CN" dirty="0"/>
              <a:t>在内容页面中，可以通过如下代码设置具体使用的模板而不使用自动匹配</a:t>
            </a:r>
            <a:r>
              <a:rPr lang="zh-CN" altLang="zh-CN" dirty="0" smtClean="0"/>
              <a:t>规则：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set(layout=’</a:t>
            </a:r>
            <a:r>
              <a:rPr lang="zh-CN" altLang="zh-CN" dirty="0"/>
              <a:t>模板路径</a:t>
            </a:r>
            <a:r>
              <a:rPr lang="en-US" altLang="zh-CN" dirty="0" smtClean="0"/>
              <a:t>’)</a:t>
            </a:r>
          </a:p>
          <a:p>
            <a:endParaRPr lang="en-US" altLang="zh-CN" dirty="0" smtClean="0"/>
          </a:p>
          <a:p>
            <a:pPr marL="0" lvl="1"/>
            <a:r>
              <a:rPr lang="zh-CN" altLang="zh-CN" b="1" dirty="0"/>
              <a:t>不使用模板</a:t>
            </a:r>
          </a:p>
          <a:p>
            <a:r>
              <a:rPr lang="en-US" altLang="zh-CN" dirty="0"/>
              <a:t>#set(layout=’’)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b="1" dirty="0"/>
              <a:t>开发一个模板（</a:t>
            </a:r>
            <a:r>
              <a:rPr lang="en-US" altLang="zh-CN" b="1" dirty="0"/>
              <a:t>layout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:</a:t>
            </a:r>
            <a:endParaRPr lang="zh-CN" altLang="zh-CN" b="1" dirty="0"/>
          </a:p>
          <a:p>
            <a:r>
              <a:rPr lang="zh-CN" altLang="zh-CN" dirty="0"/>
              <a:t>在</a:t>
            </a:r>
            <a:r>
              <a:rPr lang="en-US" altLang="zh-CN" dirty="0"/>
              <a:t>’/WEB-INF/views/layout/’</a:t>
            </a:r>
            <a:r>
              <a:rPr lang="zh-CN" altLang="zh-CN" dirty="0"/>
              <a:t>目录下新建一个</a:t>
            </a:r>
            <a:r>
              <a:rPr lang="en-US" altLang="zh-CN" dirty="0"/>
              <a:t>default.vm</a:t>
            </a:r>
            <a:r>
              <a:rPr lang="zh-CN" altLang="zh-CN" dirty="0"/>
              <a:t>的文件，内容示例如下：</a:t>
            </a:r>
          </a:p>
          <a:p>
            <a:r>
              <a:rPr lang="en-US" altLang="zh-CN" dirty="0"/>
              <a:t>/WEB-INF/views/layout/default.vm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5" y="2348880"/>
            <a:ext cx="7438879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931</Words>
  <Application>Microsoft Office PowerPoint</Application>
  <PresentationFormat>全屏显示(4:3)</PresentationFormat>
  <Paragraphs>92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周智星</cp:lastModifiedBy>
  <cp:revision>62</cp:revision>
  <dcterms:created xsi:type="dcterms:W3CDTF">2014-12-25T08:50:47Z</dcterms:created>
  <dcterms:modified xsi:type="dcterms:W3CDTF">2016-08-09T05:53:16Z</dcterms:modified>
</cp:coreProperties>
</file>