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3" r:id="rId2"/>
    <p:sldId id="272" r:id="rId3"/>
    <p:sldId id="273" r:id="rId4"/>
    <p:sldId id="286" r:id="rId5"/>
    <p:sldId id="302" r:id="rId6"/>
    <p:sldId id="275" r:id="rId7"/>
    <p:sldId id="307" r:id="rId8"/>
    <p:sldId id="308" r:id="rId9"/>
    <p:sldId id="310" r:id="rId10"/>
    <p:sldId id="309" r:id="rId11"/>
    <p:sldId id="311" r:id="rId12"/>
    <p:sldId id="297" r:id="rId13"/>
    <p:sldId id="270" r:id="rId14"/>
    <p:sldId id="312" r:id="rId15"/>
    <p:sldId id="303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FBF"/>
    <a:srgbClr val="43D2A2"/>
    <a:srgbClr val="2C7472"/>
    <a:srgbClr val="E93D2B"/>
    <a:srgbClr val="C65C44"/>
    <a:srgbClr val="EE6557"/>
    <a:srgbClr val="235B5A"/>
    <a:srgbClr val="64DAB3"/>
    <a:srgbClr val="88E4C5"/>
    <a:srgbClr val="B1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6314" autoAdjust="0"/>
  </p:normalViewPr>
  <p:slideViewPr>
    <p:cSldViewPr showGuides="1">
      <p:cViewPr varScale="1">
        <p:scale>
          <a:sx n="83" d="100"/>
          <a:sy n="83" d="100"/>
        </p:scale>
        <p:origin x="638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9EC879-B5CF-4CDC-BB48-A934A2EBB0B7}" type="datetimeFigureOut">
              <a:rPr lang="zh-CN" altLang="en-US"/>
              <a:pPr>
                <a:defRPr/>
              </a:pPr>
              <a:t>2021-06-09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56411-2B53-4D05-9478-052009E02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4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1F383-B101-43CE-B3DA-A7E53CA61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61F383-B101-43CE-B3DA-A7E53CA61F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7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D2527-69EE-4985-BCC7-4ECCBE859E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940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68FA-C753-43B9-9872-38DDC876A1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83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5A28-7885-4C8B-B59D-7C6A237A42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14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609CD-C352-4F48-822A-BFFBC179096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37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DF14-AADC-4DB1-B566-B1D31B78F1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84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C7A4D-7C23-4A5D-8BD9-384DB26140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04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040-65F7-49B7-B2D7-83F94D9CC8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16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C15F-36A3-48AF-9127-E5D64FE9BC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84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1BE3D-C6EF-48EE-AF3D-8F4E316EDE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828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3978-CC8A-4FBF-93F0-2D9A9A22E0B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12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2447D-3D53-48AF-BB59-62A51F33FD6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70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AC087F-9EA6-4428-8B1C-31A12DB56A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2"/>
          <p:cNvSpPr>
            <a:spLocks noChangeArrowheads="1"/>
          </p:cNvSpPr>
          <p:nvPr/>
        </p:nvSpPr>
        <p:spPr bwMode="auto">
          <a:xfrm>
            <a:off x="2782888" y="7800975"/>
            <a:ext cx="6273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434343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434343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68C6C4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2888" y="34925"/>
            <a:ext cx="6648450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你，肯定遇到过这样的情况</a:t>
            </a:r>
          </a:p>
        </p:txBody>
      </p:sp>
      <p:grpSp>
        <p:nvGrpSpPr>
          <p:cNvPr id="4101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6" name="五边形 5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五边形 17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32116" t="22359" r="33009" b="20411"/>
          <a:stretch/>
        </p:blipFill>
        <p:spPr>
          <a:xfrm>
            <a:off x="4884738" y="1468438"/>
            <a:ext cx="2422525" cy="2981325"/>
          </a:xfrm>
          <a:prstGeom prst="rect">
            <a:avLst/>
          </a:prstGeom>
          <a:effectLst>
            <a:outerShdw blurRad="292100" dist="1270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103" name="文本框 8"/>
          <p:cNvSpPr txBox="1">
            <a:spLocks noChangeArrowheads="1"/>
          </p:cNvSpPr>
          <p:nvPr/>
        </p:nvSpPr>
        <p:spPr bwMode="auto">
          <a:xfrm rot="21268663" flipH="1">
            <a:off x="7205663" y="1822450"/>
            <a:ext cx="307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!</a:t>
            </a:r>
            <a:endParaRPr lang="zh-CN" altLang="en-US" sz="96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4" name="文本框 21"/>
          <p:cNvSpPr txBox="1">
            <a:spLocks noChangeArrowheads="1"/>
          </p:cNvSpPr>
          <p:nvPr/>
        </p:nvSpPr>
        <p:spPr bwMode="auto">
          <a:xfrm rot="18024841" flipH="1">
            <a:off x="4178300" y="1897063"/>
            <a:ext cx="309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endParaRPr lang="zh-CN" altLang="en-US" sz="96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865313" y="4437112"/>
            <a:ext cx="8424862" cy="603250"/>
          </a:xfrm>
          <a:prstGeom prst="parallelogram">
            <a:avLst>
              <a:gd name="adj" fmla="val 38976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8" name="矩形 10"/>
          <p:cNvSpPr>
            <a:spLocks noChangeArrowheads="1"/>
          </p:cNvSpPr>
          <p:nvPr/>
        </p:nvSpPr>
        <p:spPr bwMode="auto">
          <a:xfrm>
            <a:off x="2268538" y="4533949"/>
            <a:ext cx="76771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我比她学习更努力，为什么一到考试就不如她？</a:t>
            </a:r>
          </a:p>
        </p:txBody>
      </p:sp>
      <p:grpSp>
        <p:nvGrpSpPr>
          <p:cNvPr id="4107" name="组合 31"/>
          <p:cNvGrpSpPr>
            <a:grpSpLocks/>
          </p:cNvGrpSpPr>
          <p:nvPr/>
        </p:nvGrpSpPr>
        <p:grpSpPr bwMode="auto">
          <a:xfrm flipH="1">
            <a:off x="10099675" y="-6350"/>
            <a:ext cx="2117725" cy="827088"/>
            <a:chOff x="-24658" y="-9304"/>
            <a:chExt cx="2117281" cy="828000"/>
          </a:xfrm>
        </p:grpSpPr>
        <p:sp>
          <p:nvSpPr>
            <p:cNvPr id="33" name="五边形 3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五边形 3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五边形 3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16A6B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108" name="组合 31"/>
          <p:cNvGrpSpPr>
            <a:grpSpLocks/>
          </p:cNvGrpSpPr>
          <p:nvPr/>
        </p:nvGrpSpPr>
        <p:grpSpPr bwMode="auto">
          <a:xfrm>
            <a:off x="4386263" y="1277938"/>
            <a:ext cx="912812" cy="942975"/>
            <a:chOff x="705907" y="993925"/>
            <a:chExt cx="1190453" cy="1230416"/>
          </a:xfrm>
        </p:grpSpPr>
        <p:sp>
          <p:nvSpPr>
            <p:cNvPr id="36" name="弧形 35"/>
            <p:cNvSpPr/>
            <p:nvPr/>
          </p:nvSpPr>
          <p:spPr>
            <a:xfrm rot="8436039">
              <a:off x="1130329" y="993925"/>
              <a:ext cx="503097" cy="432923"/>
            </a:xfrm>
            <a:prstGeom prst="arc">
              <a:avLst>
                <a:gd name="adj1" fmla="val 15511689"/>
                <a:gd name="adj2" fmla="val 67032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 rot="14087200" flipV="1">
              <a:off x="1059809" y="1756313"/>
              <a:ext cx="503353" cy="432703"/>
            </a:xfrm>
            <a:prstGeom prst="arc">
              <a:avLst>
                <a:gd name="adj1" fmla="val 15511689"/>
                <a:gd name="adj2" fmla="val 67032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弧形 37"/>
            <p:cNvSpPr/>
            <p:nvPr/>
          </p:nvSpPr>
          <p:spPr>
            <a:xfrm rot="14286058">
              <a:off x="1427297" y="1444566"/>
              <a:ext cx="505423" cy="432703"/>
            </a:xfrm>
            <a:prstGeom prst="arc">
              <a:avLst>
                <a:gd name="adj1" fmla="val 15511689"/>
                <a:gd name="adj2" fmla="val 67032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弧形 38"/>
            <p:cNvSpPr/>
            <p:nvPr/>
          </p:nvSpPr>
          <p:spPr>
            <a:xfrm rot="18902450" flipV="1">
              <a:off x="705907" y="1368849"/>
              <a:ext cx="503095" cy="430853"/>
            </a:xfrm>
            <a:prstGeom prst="arc">
              <a:avLst>
                <a:gd name="adj1" fmla="val 15511689"/>
                <a:gd name="adj2" fmla="val 67032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7259638" y="1911350"/>
            <a:ext cx="0" cy="369888"/>
          </a:xfrm>
          <a:prstGeom prst="line">
            <a:avLst/>
          </a:prstGeom>
          <a:ln w="19050">
            <a:solidFill>
              <a:schemeClr val="bg1"/>
            </a:solidFill>
            <a:prstDash val="solid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319963" y="2027238"/>
            <a:ext cx="0" cy="369887"/>
          </a:xfrm>
          <a:prstGeom prst="line">
            <a:avLst/>
          </a:prstGeom>
          <a:ln w="19050">
            <a:solidFill>
              <a:schemeClr val="bg1"/>
            </a:solidFill>
            <a:prstDash val="solid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/>
          <p:cNvSpPr/>
          <p:nvPr/>
        </p:nvSpPr>
        <p:spPr>
          <a:xfrm>
            <a:off x="1865313" y="5221337"/>
            <a:ext cx="8424862" cy="603250"/>
          </a:xfrm>
          <a:prstGeom prst="parallelogram">
            <a:avLst>
              <a:gd name="adj" fmla="val 38976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1213" y="5289599"/>
            <a:ext cx="802957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明明是她临时看我的笔记，为什么她比我考得好？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1865313" y="6029374"/>
            <a:ext cx="8424862" cy="603250"/>
          </a:xfrm>
          <a:prstGeom prst="parallelogram">
            <a:avLst>
              <a:gd name="adj" fmla="val 38976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81213" y="6097637"/>
            <a:ext cx="802957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学的东西不到半年，怎么就全都忘光了？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68208" y="11932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BBFBF"/>
                </a:solidFill>
              </a:rPr>
              <a:t>https://www.ypppt.com/</a:t>
            </a:r>
            <a:endParaRPr lang="zh-CN" altLang="en-US" dirty="0">
              <a:solidFill>
                <a:srgbClr val="5BBFB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615850" y="192630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514919" y="3835612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695346" y="4884421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585545" y="976349"/>
            <a:ext cx="4215340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986374"/>
            <a:ext cx="316144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4.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尝试自建博客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1947486"/>
            <a:ext cx="12007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Hexo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9" y="4904483"/>
            <a:ext cx="2038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VuePress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271" y="2868447"/>
            <a:ext cx="2012454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Hugo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93" y="3905379"/>
            <a:ext cx="1099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Halo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658812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8" y="5708358"/>
            <a:ext cx="2271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33" name="矩形 1">
            <a:extLst>
              <a:ext uri="{FF2B5EF4-FFF2-40B4-BE49-F238E27FC236}">
                <a16:creationId xmlns:a16="http://schemas.microsoft.com/office/drawing/2014/main" id="{C97BD47C-162A-4A08-BC98-2E0BBB1E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264" y="136271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哔哩哔哩</a:t>
            </a:r>
          </a:p>
        </p:txBody>
      </p:sp>
    </p:spTree>
    <p:extLst>
      <p:ext uri="{BB962C8B-B14F-4D97-AF65-F5344CB8AC3E}">
        <p14:creationId xmlns:p14="http://schemas.microsoft.com/office/powerpoint/2010/main" val="37752895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615850" y="192630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514919" y="3835612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695346" y="4884421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585545" y="976349"/>
            <a:ext cx="4215340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986374"/>
            <a:ext cx="316144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5.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尝试自建博客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1947486"/>
            <a:ext cx="12007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Hexo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9" y="4904483"/>
            <a:ext cx="2038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</a:rPr>
              <a:t>VuePress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271" y="2868447"/>
            <a:ext cx="2012454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Hugo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93" y="3905379"/>
            <a:ext cx="1099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Halo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658812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8" y="5708358"/>
            <a:ext cx="22716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33" name="矩形 1">
            <a:extLst>
              <a:ext uri="{FF2B5EF4-FFF2-40B4-BE49-F238E27FC236}">
                <a16:creationId xmlns:a16="http://schemas.microsoft.com/office/drawing/2014/main" id="{C97BD47C-162A-4A08-BC98-2E0BBB1E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264" y="136271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哔哩哔哩</a:t>
            </a:r>
          </a:p>
        </p:txBody>
      </p:sp>
    </p:spTree>
    <p:extLst>
      <p:ext uri="{BB962C8B-B14F-4D97-AF65-F5344CB8AC3E}">
        <p14:creationId xmlns:p14="http://schemas.microsoft.com/office/powerpoint/2010/main" val="17784014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03838" y="1784350"/>
            <a:ext cx="5368925" cy="539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 rotWithShape="1">
          <a:blip r:embed="rId2"/>
          <a:srcRect l="20447" t="14190" r="21454" b="12133"/>
          <a:stretch/>
        </p:blipFill>
        <p:spPr bwMode="auto">
          <a:xfrm>
            <a:off x="623888" y="260350"/>
            <a:ext cx="2984500" cy="2840038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E6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11675" y="1035050"/>
            <a:ext cx="7110413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如果说“机械性学习”是整理盒子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425" y="4652963"/>
            <a:ext cx="664845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那么“整体性学习”就是在织网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295" name="矩形 5"/>
          <p:cNvSpPr>
            <a:spLocks noChangeArrowheads="1"/>
          </p:cNvSpPr>
          <p:nvPr/>
        </p:nvSpPr>
        <p:spPr bwMode="auto">
          <a:xfrm>
            <a:off x="5461000" y="1784350"/>
            <a:ext cx="521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29A97E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将不同的知识分门别类装进盒子</a:t>
            </a:r>
          </a:p>
        </p:txBody>
      </p:sp>
      <p:sp>
        <p:nvSpPr>
          <p:cNvPr id="8" name="矩形 7"/>
          <p:cNvSpPr/>
          <p:nvPr/>
        </p:nvSpPr>
        <p:spPr>
          <a:xfrm>
            <a:off x="1114425" y="5408613"/>
            <a:ext cx="5368925" cy="5413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矩形 8"/>
          <p:cNvSpPr>
            <a:spLocks noChangeArrowheads="1"/>
          </p:cNvSpPr>
          <p:nvPr/>
        </p:nvSpPr>
        <p:spPr bwMode="auto">
          <a:xfrm>
            <a:off x="1216025" y="5408613"/>
            <a:ext cx="521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EB4E3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将不同的知识串联成型融为一体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25" y="3446463"/>
            <a:ext cx="4254500" cy="3038475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65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1813" y="5111750"/>
            <a:ext cx="60483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40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zh-CN" altLang="en-US" sz="1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知识结构</a:t>
            </a:r>
          </a:p>
        </p:txBody>
      </p:sp>
      <p:sp>
        <p:nvSpPr>
          <p:cNvPr id="13" name="矩形 12"/>
          <p:cNvSpPr/>
          <p:nvPr/>
        </p:nvSpPr>
        <p:spPr>
          <a:xfrm>
            <a:off x="3648075" y="4641850"/>
            <a:ext cx="4876800" cy="50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7" name="文本框 2"/>
          <p:cNvSpPr txBox="1">
            <a:spLocks noChangeArrowheads="1"/>
          </p:cNvSpPr>
          <p:nvPr/>
        </p:nvSpPr>
        <p:spPr bwMode="auto">
          <a:xfrm>
            <a:off x="3782219" y="4603750"/>
            <a:ext cx="460851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这张网就是非常牛</a:t>
            </a:r>
            <a:r>
              <a:rPr lang="en-US" altLang="zh-CN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X</a:t>
            </a:r>
            <a:r>
              <a:rPr lang="zh-CN" altLang="en-US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的</a:t>
            </a:r>
            <a:endParaRPr lang="en-US" altLang="zh-CN" sz="3600" dirty="0">
              <a:solidFill>
                <a:srgbClr val="E93D2B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2563815" y="487363"/>
            <a:ext cx="7477123" cy="4005263"/>
            <a:chOff x="1907916" y="1268413"/>
            <a:chExt cx="8213984" cy="4400550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2814766" y="1814339"/>
              <a:ext cx="2042160" cy="41511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3231568" y="3471304"/>
              <a:ext cx="2635103" cy="7151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2486904" y="4479436"/>
              <a:ext cx="1860790" cy="50406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2486904" y="3471304"/>
              <a:ext cx="744664" cy="151219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>
              <a:off x="2814766" y="1814339"/>
              <a:ext cx="416803" cy="165696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856926" y="2229452"/>
              <a:ext cx="1009745" cy="131336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5866671" y="1484691"/>
              <a:ext cx="1295751" cy="205812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7206022" y="1484691"/>
              <a:ext cx="964402" cy="198661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8170424" y="2445730"/>
              <a:ext cx="1513745" cy="102557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flipH="1" flipV="1">
              <a:off x="7206022" y="1484691"/>
              <a:ext cx="2478147" cy="96103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5866671" y="3471304"/>
              <a:ext cx="2303752" cy="7151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5866671" y="3542816"/>
              <a:ext cx="1079502" cy="184359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6946173" y="5271291"/>
              <a:ext cx="1801497" cy="115115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8747670" y="2445730"/>
              <a:ext cx="936499" cy="294067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8170424" y="3471304"/>
              <a:ext cx="577247" cy="191510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4209922" y="4479436"/>
              <a:ext cx="2736251" cy="90697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4347694" y="3542816"/>
              <a:ext cx="1518978" cy="93662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 flipH="1">
              <a:off x="6946173" y="3471304"/>
              <a:ext cx="1224250" cy="191510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29"/>
            <p:cNvCxnSpPr/>
            <p:nvPr/>
          </p:nvCxnSpPr>
          <p:spPr bwMode="auto">
            <a:xfrm flipH="1">
              <a:off x="4856926" y="1484691"/>
              <a:ext cx="2305497" cy="74476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2814766" y="1484691"/>
              <a:ext cx="4391256" cy="32964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 flipH="1">
              <a:off x="2486904" y="1814339"/>
              <a:ext cx="327862" cy="31691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3231568" y="2229452"/>
              <a:ext cx="1625358" cy="124185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直接连接符 33"/>
            <p:cNvCxnSpPr/>
            <p:nvPr/>
          </p:nvCxnSpPr>
          <p:spPr bwMode="auto">
            <a:xfrm>
              <a:off x="3231568" y="3471304"/>
              <a:ext cx="978354" cy="1008132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直接连接符 12295"/>
            <p:cNvCxnSpPr/>
            <p:nvPr/>
          </p:nvCxnSpPr>
          <p:spPr bwMode="auto">
            <a:xfrm flipH="1">
              <a:off x="6946173" y="1484691"/>
              <a:ext cx="259849" cy="390171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 flipH="1">
              <a:off x="6009675" y="2445730"/>
              <a:ext cx="3674494" cy="109708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直接连接符 36"/>
            <p:cNvCxnSpPr/>
            <p:nvPr/>
          </p:nvCxnSpPr>
          <p:spPr bwMode="auto">
            <a:xfrm>
              <a:off x="3231568" y="3471304"/>
              <a:ext cx="3714605" cy="1915103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>
              <a:off x="2814766" y="1814339"/>
              <a:ext cx="1532928" cy="266509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2486904" y="2229452"/>
              <a:ext cx="2370022" cy="2754051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4856926" y="2229452"/>
              <a:ext cx="4827243" cy="216278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 flipH="1">
              <a:off x="6946173" y="2445730"/>
              <a:ext cx="2737995" cy="2940677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flipH="1">
              <a:off x="4209922" y="2229452"/>
              <a:ext cx="647003" cy="224998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>
              <a:off x="2486904" y="4983503"/>
              <a:ext cx="4459270" cy="40290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rgbClr val="E93D2B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353" name="组合 3"/>
            <p:cNvGrpSpPr>
              <a:grpSpLocks/>
            </p:cNvGrpSpPr>
            <p:nvPr/>
          </p:nvGrpSpPr>
          <p:grpSpPr bwMode="auto">
            <a:xfrm>
              <a:off x="5149439" y="2860844"/>
              <a:ext cx="1538150" cy="1402413"/>
              <a:chOff x="5105701" y="2822753"/>
              <a:chExt cx="1627318" cy="1483711"/>
            </a:xfrm>
          </p:grpSpPr>
          <p:sp>
            <p:nvSpPr>
              <p:cNvPr id="66" name="椭圆 65"/>
              <p:cNvSpPr/>
              <p:nvPr/>
            </p:nvSpPr>
            <p:spPr bwMode="auto">
              <a:xfrm>
                <a:off x="5207677" y="2822753"/>
                <a:ext cx="1391164" cy="139134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rgbClr val="E93D2B"/>
                </a:solidFill>
              </a:ln>
              <a:effectLst>
                <a:outerShdw blurRad="1397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/>
              </a:p>
            </p:txBody>
          </p:sp>
          <p:sp>
            <p:nvSpPr>
              <p:cNvPr id="67" name="文本框 2"/>
              <p:cNvSpPr txBox="1">
                <a:spLocks noChangeArrowheads="1"/>
              </p:cNvSpPr>
              <p:nvPr/>
            </p:nvSpPr>
            <p:spPr bwMode="auto">
              <a:xfrm>
                <a:off x="5105701" y="2911222"/>
                <a:ext cx="1627318" cy="1395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数据库</a:t>
                </a:r>
              </a:p>
            </p:txBody>
          </p:sp>
        </p:grpSp>
        <p:grpSp>
          <p:nvGrpSpPr>
            <p:cNvPr id="13354" name="组合 2"/>
            <p:cNvGrpSpPr>
              <a:grpSpLocks/>
            </p:cNvGrpSpPr>
            <p:nvPr/>
          </p:nvGrpSpPr>
          <p:grpSpPr bwMode="auto">
            <a:xfrm>
              <a:off x="1907916" y="4641646"/>
              <a:ext cx="975976" cy="800577"/>
              <a:chOff x="1908081" y="4640933"/>
              <a:chExt cx="974972" cy="801284"/>
            </a:xfrm>
          </p:grpSpPr>
          <p:sp>
            <p:nvSpPr>
              <p:cNvPr id="64" name="椭圆 63"/>
              <p:cNvSpPr/>
              <p:nvPr/>
            </p:nvSpPr>
            <p:spPr bwMode="auto">
              <a:xfrm>
                <a:off x="1908081" y="4640933"/>
                <a:ext cx="905919" cy="80128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rgbClr val="E93D2B"/>
                </a:solidFill>
              </a:ln>
              <a:effectLst>
                <a:outerShdw blurRad="1397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/>
              </a:p>
            </p:txBody>
          </p:sp>
          <p:sp>
            <p:nvSpPr>
              <p:cNvPr id="65" name="文本框 51"/>
              <p:cNvSpPr txBox="1">
                <a:spLocks noChangeArrowheads="1"/>
              </p:cNvSpPr>
              <p:nvPr/>
            </p:nvSpPr>
            <p:spPr bwMode="auto">
              <a:xfrm>
                <a:off x="2010233" y="4663780"/>
                <a:ext cx="872820" cy="778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方正大黑简体" panose="02010601030101010101" pitchFamily="2" charset="-122"/>
                    <a:ea typeface="方正大黑简体" panose="02010601030101010101" pitchFamily="2" charset="-122"/>
                  </a:rPr>
                  <a:t>数据结构</a:t>
                </a:r>
              </a:p>
            </p:txBody>
          </p:sp>
        </p:grpSp>
        <p:sp>
          <p:nvSpPr>
            <p:cNvPr id="46" name="椭圆 45"/>
            <p:cNvSpPr/>
            <p:nvPr/>
          </p:nvSpPr>
          <p:spPr bwMode="auto">
            <a:xfrm>
              <a:off x="9258646" y="2030616"/>
              <a:ext cx="863254" cy="8651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8468639" y="4983503"/>
              <a:ext cx="577246" cy="5755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628775" y="5093386"/>
              <a:ext cx="577247" cy="5755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946173" y="1268413"/>
              <a:ext cx="432499" cy="43255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2486904" y="1484691"/>
              <a:ext cx="744664" cy="74476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3977977" y="4254439"/>
              <a:ext cx="528416" cy="52848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2" name="文本框 51"/>
            <p:cNvSpPr txBox="1">
              <a:spLocks noChangeArrowheads="1"/>
            </p:cNvSpPr>
            <p:nvPr/>
          </p:nvSpPr>
          <p:spPr bwMode="auto">
            <a:xfrm>
              <a:off x="3944843" y="4350368"/>
              <a:ext cx="647003" cy="57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软件测试</a:t>
              </a: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2968233" y="3183516"/>
              <a:ext cx="528415" cy="554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4640677" y="2030616"/>
              <a:ext cx="394132" cy="41511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7893137" y="3183516"/>
              <a:ext cx="575502" cy="5755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rgbClr val="E93D2B"/>
              </a:solidFill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/>
            </a:p>
          </p:txBody>
        </p:sp>
        <p:sp>
          <p:nvSpPr>
            <p:cNvPr id="56" name="文本框 51"/>
            <p:cNvSpPr txBox="1">
              <a:spLocks noChangeArrowheads="1"/>
            </p:cNvSpPr>
            <p:nvPr/>
          </p:nvSpPr>
          <p:spPr bwMode="auto">
            <a:xfrm>
              <a:off x="6618312" y="5220711"/>
              <a:ext cx="647005" cy="31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政治</a:t>
              </a:r>
            </a:p>
          </p:txBody>
        </p:sp>
        <p:sp>
          <p:nvSpPr>
            <p:cNvPr id="57" name="文本框 51"/>
            <p:cNvSpPr txBox="1">
              <a:spLocks noChangeArrowheads="1"/>
            </p:cNvSpPr>
            <p:nvPr/>
          </p:nvSpPr>
          <p:spPr bwMode="auto">
            <a:xfrm>
              <a:off x="7898368" y="3302120"/>
              <a:ext cx="647005" cy="33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算法</a:t>
              </a:r>
            </a:p>
          </p:txBody>
        </p:sp>
        <p:sp>
          <p:nvSpPr>
            <p:cNvPr id="58" name="文本框 51"/>
            <p:cNvSpPr txBox="1">
              <a:spLocks noChangeArrowheads="1"/>
            </p:cNvSpPr>
            <p:nvPr/>
          </p:nvSpPr>
          <p:spPr bwMode="auto">
            <a:xfrm>
              <a:off x="4612774" y="2107360"/>
              <a:ext cx="648748" cy="263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物理</a:t>
              </a:r>
            </a:p>
          </p:txBody>
        </p:sp>
        <p:sp>
          <p:nvSpPr>
            <p:cNvPr id="59" name="文本框 51"/>
            <p:cNvSpPr txBox="1">
              <a:spLocks noChangeArrowheads="1"/>
            </p:cNvSpPr>
            <p:nvPr/>
          </p:nvSpPr>
          <p:spPr bwMode="auto">
            <a:xfrm>
              <a:off x="6925246" y="1362598"/>
              <a:ext cx="647005" cy="27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java</a:t>
              </a:r>
              <a:endPara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  <p:sp>
          <p:nvSpPr>
            <p:cNvPr id="60" name="文本框 51"/>
            <p:cNvSpPr txBox="1">
              <a:spLocks noChangeArrowheads="1"/>
            </p:cNvSpPr>
            <p:nvPr/>
          </p:nvSpPr>
          <p:spPr bwMode="auto">
            <a:xfrm>
              <a:off x="2938588" y="3205166"/>
              <a:ext cx="678391" cy="57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软件工程</a:t>
              </a:r>
            </a:p>
          </p:txBody>
        </p:sp>
        <p:sp>
          <p:nvSpPr>
            <p:cNvPr id="61" name="文本框 51"/>
            <p:cNvSpPr txBox="1">
              <a:spLocks noChangeArrowheads="1"/>
            </p:cNvSpPr>
            <p:nvPr/>
          </p:nvSpPr>
          <p:spPr bwMode="auto">
            <a:xfrm>
              <a:off x="2629907" y="1495156"/>
              <a:ext cx="648748" cy="71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计网</a:t>
              </a:r>
              <a:endPara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  <p:sp>
          <p:nvSpPr>
            <p:cNvPr id="62" name="文本框 51"/>
            <p:cNvSpPr txBox="1">
              <a:spLocks noChangeArrowheads="1"/>
            </p:cNvSpPr>
            <p:nvPr/>
          </p:nvSpPr>
          <p:spPr bwMode="auto">
            <a:xfrm>
              <a:off x="9446992" y="2055035"/>
              <a:ext cx="648748" cy="72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营销</a:t>
              </a:r>
            </a:p>
          </p:txBody>
        </p:sp>
        <p:sp>
          <p:nvSpPr>
            <p:cNvPr id="63" name="文本框 51"/>
            <p:cNvSpPr txBox="1">
              <a:spLocks noChangeArrowheads="1"/>
            </p:cNvSpPr>
            <p:nvPr/>
          </p:nvSpPr>
          <p:spPr bwMode="auto">
            <a:xfrm>
              <a:off x="8456431" y="5105595"/>
              <a:ext cx="648748" cy="313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管理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9752D59-B8E7-4403-8959-377CEB0AB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648075" y="4641850"/>
            <a:ext cx="4876800" cy="50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7" name="文本框 2"/>
          <p:cNvSpPr txBox="1">
            <a:spLocks noChangeArrowheads="1"/>
          </p:cNvSpPr>
          <p:nvPr/>
        </p:nvSpPr>
        <p:spPr bwMode="auto">
          <a:xfrm>
            <a:off x="3782219" y="4603750"/>
            <a:ext cx="460851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这张网就是非常牛</a:t>
            </a:r>
            <a:r>
              <a:rPr lang="en-US" altLang="zh-CN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X</a:t>
            </a:r>
            <a:r>
              <a:rPr lang="zh-CN" altLang="en-US" sz="3600" dirty="0">
                <a:solidFill>
                  <a:srgbClr val="E93D2B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的</a:t>
            </a:r>
            <a:endParaRPr lang="en-US" altLang="zh-CN" sz="3600" dirty="0">
              <a:solidFill>
                <a:srgbClr val="E93D2B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5F31F8-9D77-44F9-975A-8FCC4509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107"/>
            <a:ext cx="12192000" cy="68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91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1222"/>
            <a:ext cx="12192000" cy="6859223"/>
          </a:xfrm>
          <a:prstGeom prst="rect">
            <a:avLst/>
          </a:prstGeom>
          <a:solidFill>
            <a:srgbClr val="43D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7403793" y="14288"/>
            <a:ext cx="5935969" cy="6848475"/>
          </a:xfrm>
          <a:prstGeom prst="parallelogram">
            <a:avLst>
              <a:gd name="adj" fmla="val 19856"/>
            </a:avLst>
          </a:prstGeom>
          <a:solidFill>
            <a:srgbClr val="5B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2874291" y="-29512"/>
            <a:ext cx="6214453" cy="6848475"/>
          </a:xfrm>
          <a:prstGeom prst="parallelogram">
            <a:avLst>
              <a:gd name="adj" fmla="val 19856"/>
            </a:avLst>
          </a:prstGeom>
          <a:solidFill>
            <a:srgbClr val="EE6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21907" y="5661248"/>
            <a:ext cx="5948186" cy="59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15992" y="3942926"/>
            <a:ext cx="646843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7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加油吧，少年！</a:t>
            </a: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892175" y="3425368"/>
            <a:ext cx="106769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  <a:latin typeface="John Handy LET" pitchFamily="2" charset="0"/>
              </a:rPr>
              <a:t>珍惜当下，未来可期！</a:t>
            </a:r>
            <a:endParaRPr lang="en-US" altLang="zh-CN" sz="3200" dirty="0">
              <a:solidFill>
                <a:schemeClr val="bg1"/>
              </a:solidFill>
              <a:latin typeface="John Handy LET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22" y="616548"/>
            <a:ext cx="2511858" cy="2511858"/>
          </a:xfrm>
          <a:prstGeom prst="ellipse">
            <a:avLst/>
          </a:prstGeom>
          <a:ln w="28575"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3305524" y="5730730"/>
            <a:ext cx="585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300" dirty="0">
                <a:solidFill>
                  <a:srgbClr val="C65C44"/>
                </a:solidFill>
                <a:ea typeface="方正粗宋简体" panose="03000509000000000000" pitchFamily="65" charset="-122"/>
              </a:rPr>
              <a:t>我的博客：</a:t>
            </a:r>
            <a:r>
              <a:rPr lang="en-US" altLang="zh-CN" sz="2800" spc="300" dirty="0">
                <a:solidFill>
                  <a:srgbClr val="C65C44"/>
                </a:solidFill>
                <a:ea typeface="方正粗宋简体" panose="03000509000000000000" pitchFamily="65" charset="-122"/>
              </a:rPr>
              <a:t>https://luckly.work/</a:t>
            </a:r>
            <a:endParaRPr lang="zh-CN" altLang="en-US" sz="2800" dirty="0">
              <a:solidFill>
                <a:srgbClr val="C65C4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095895-3B89-4523-A6E6-9A1101F7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80" y="-145700"/>
            <a:ext cx="3461160" cy="34611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C1EFE-F2B1-48AD-B1F7-DEB71F7C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781" y="7720"/>
            <a:ext cx="3062152" cy="338700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45528F8-E6E2-4BF5-BD11-DC2802979034}"/>
              </a:ext>
            </a:extLst>
          </p:cNvPr>
          <p:cNvSpPr/>
          <p:nvPr/>
        </p:nvSpPr>
        <p:spPr>
          <a:xfrm>
            <a:off x="566459" y="3326103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300" dirty="0">
                <a:solidFill>
                  <a:schemeClr val="bg1"/>
                </a:solidFill>
                <a:ea typeface="方正粗宋简体" panose="03000509000000000000" pitchFamily="65" charset="-122"/>
              </a:rPr>
              <a:t>我的微信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3AD5E4-F5C4-4265-8FF5-5076D49556A7}"/>
              </a:ext>
            </a:extLst>
          </p:cNvPr>
          <p:cNvSpPr/>
          <p:nvPr/>
        </p:nvSpPr>
        <p:spPr>
          <a:xfrm>
            <a:off x="9730367" y="3315460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300" dirty="0">
                <a:solidFill>
                  <a:schemeClr val="bg1"/>
                </a:solidFill>
                <a:ea typeface="方正粗宋简体" panose="03000509000000000000" pitchFamily="65" charset="-122"/>
              </a:rPr>
              <a:t>哔哩哔哩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8FC283-1725-41F9-95A9-3AF2BC2A9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80" y="635605"/>
            <a:ext cx="2625222" cy="27032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2"/>
          <a:srcRect l="24483" t="11891" r="24483" b="14687"/>
          <a:stretch>
            <a:fillRect/>
          </a:stretch>
        </p:blipFill>
        <p:spPr bwMode="auto">
          <a:xfrm>
            <a:off x="4675188" y="1412875"/>
            <a:ext cx="2735262" cy="2952750"/>
          </a:xfrm>
          <a:prstGeom prst="rect">
            <a:avLst/>
          </a:prstGeom>
          <a:effectLst>
            <a:outerShdw blurRad="292100" dist="1270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EE6557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82888" y="34925"/>
            <a:ext cx="6648450" cy="738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但你，肯定也想变成这样</a:t>
            </a:r>
            <a:r>
              <a:rPr lang="en-US" altLang="zh-CN" sz="4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" panose="020B0809000000000000" pitchFamily="49" charset="-122"/>
                <a:ea typeface="华康俪金黑W8" panose="020B0809000000000000" pitchFamily="49" charset="-122"/>
              </a:rPr>
              <a:t>…</a:t>
            </a:r>
            <a:endParaRPr lang="zh-CN" altLang="en-US" sz="4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grpSp>
        <p:nvGrpSpPr>
          <p:cNvPr id="5125" name="组合 15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7" name="五边形 16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五边形 17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126" name="组合 19"/>
          <p:cNvGrpSpPr>
            <a:grpSpLocks/>
          </p:cNvGrpSpPr>
          <p:nvPr/>
        </p:nvGrpSpPr>
        <p:grpSpPr bwMode="auto">
          <a:xfrm flipH="1">
            <a:off x="10099675" y="-20638"/>
            <a:ext cx="2117725" cy="827088"/>
            <a:chOff x="-24658" y="-9304"/>
            <a:chExt cx="2117281" cy="828000"/>
          </a:xfrm>
        </p:grpSpPr>
        <p:sp>
          <p:nvSpPr>
            <p:cNvPr id="21" name="五边形 20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五边形 21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EB4635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十字星 3"/>
          <p:cNvSpPr/>
          <p:nvPr/>
        </p:nvSpPr>
        <p:spPr>
          <a:xfrm>
            <a:off x="7021513" y="1463675"/>
            <a:ext cx="431800" cy="43180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十字星 23"/>
          <p:cNvSpPr/>
          <p:nvPr/>
        </p:nvSpPr>
        <p:spPr>
          <a:xfrm>
            <a:off x="4800600" y="3645024"/>
            <a:ext cx="266700" cy="268287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十字星 24"/>
          <p:cNvSpPr/>
          <p:nvPr/>
        </p:nvSpPr>
        <p:spPr>
          <a:xfrm>
            <a:off x="4295775" y="2308225"/>
            <a:ext cx="184150" cy="184150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43250" y="4416549"/>
            <a:ext cx="5942013" cy="60483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143250" y="5243636"/>
            <a:ext cx="5942013" cy="6048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50" y="6070724"/>
            <a:ext cx="5942013" cy="60483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84" name="矩形 27"/>
          <p:cNvSpPr>
            <a:spLocks noChangeArrowheads="1"/>
          </p:cNvSpPr>
          <p:nvPr/>
        </p:nvSpPr>
        <p:spPr bwMode="auto">
          <a:xfrm>
            <a:off x="3863975" y="4446711"/>
            <a:ext cx="4797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成为学神，把学霸虐一顿！</a:t>
            </a:r>
            <a:endParaRPr lang="en-US" altLang="zh-CN" sz="3000" dirty="0">
              <a:solidFill>
                <a:schemeClr val="tx1">
                  <a:lumMod val="85000"/>
                  <a:lumOff val="1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185" name="矩形 28"/>
          <p:cNvSpPr>
            <a:spLocks noChangeArrowheads="1"/>
          </p:cNvSpPr>
          <p:nvPr/>
        </p:nvSpPr>
        <p:spPr bwMode="auto">
          <a:xfrm>
            <a:off x="3863975" y="6094536"/>
            <a:ext cx="4797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毕业找工作不在那么困难</a:t>
            </a:r>
            <a:endParaRPr lang="en-US" altLang="zh-CN" sz="3000" dirty="0">
              <a:solidFill>
                <a:schemeClr val="tx1">
                  <a:lumMod val="85000"/>
                  <a:lumOff val="15000"/>
                </a:schemeClr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7186" name="矩形 29"/>
          <p:cNvSpPr>
            <a:spLocks noChangeArrowheads="1"/>
          </p:cNvSpPr>
          <p:nvPr/>
        </p:nvSpPr>
        <p:spPr bwMode="auto">
          <a:xfrm>
            <a:off x="3432175" y="5280149"/>
            <a:ext cx="54006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学过就懂，学过不忘，学过会用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14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31" name="五边形 30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五边形 31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4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35" name="五边形 34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五边形 35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五边形 36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268" name="图片 6"/>
          <p:cNvPicPr>
            <a:picLocks noChangeAspect="1"/>
          </p:cNvPicPr>
          <p:nvPr/>
        </p:nvPicPr>
        <p:blipFill>
          <a:blip r:embed="rId2"/>
          <a:srcRect l="25430" t="10080" r="21651" b="11801"/>
          <a:stretch>
            <a:fillRect/>
          </a:stretch>
        </p:blipFill>
        <p:spPr bwMode="auto">
          <a:xfrm>
            <a:off x="1558925" y="2444750"/>
            <a:ext cx="2824163" cy="3125788"/>
          </a:xfrm>
          <a:prstGeom prst="rect">
            <a:avLst/>
          </a:prstGeom>
          <a:effectLst>
            <a:outerShdw blurRad="292100" dist="1270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619375" y="34925"/>
            <a:ext cx="7724775" cy="7381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可惜，你只懂得“机械性学习”</a:t>
            </a:r>
          </a:p>
        </p:txBody>
      </p:sp>
      <p:grpSp>
        <p:nvGrpSpPr>
          <p:cNvPr id="6151" name="组合 3"/>
          <p:cNvGrpSpPr>
            <a:grpSpLocks/>
          </p:cNvGrpSpPr>
          <p:nvPr/>
        </p:nvGrpSpPr>
        <p:grpSpPr bwMode="auto">
          <a:xfrm>
            <a:off x="6343650" y="3740150"/>
            <a:ext cx="3589338" cy="768350"/>
            <a:chOff x="6343650" y="3997325"/>
            <a:chExt cx="3589338" cy="768350"/>
          </a:xfrm>
        </p:grpSpPr>
        <p:sp>
          <p:nvSpPr>
            <p:cNvPr id="24" name="平行四边形 23"/>
            <p:cNvSpPr/>
            <p:nvPr/>
          </p:nvSpPr>
          <p:spPr bwMode="auto">
            <a:xfrm>
              <a:off x="6343650" y="4040188"/>
              <a:ext cx="3589338" cy="682625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7" name="矩形 24"/>
            <p:cNvSpPr>
              <a:spLocks noChangeArrowheads="1"/>
            </p:cNvSpPr>
            <p:nvPr/>
          </p:nvSpPr>
          <p:spPr bwMode="auto">
            <a:xfrm>
              <a:off x="6838950" y="3997325"/>
              <a:ext cx="2441575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死记硬背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grpSp>
        <p:nvGrpSpPr>
          <p:cNvPr id="6152" name="组合 4"/>
          <p:cNvGrpSpPr>
            <a:grpSpLocks/>
          </p:cNvGrpSpPr>
          <p:nvPr/>
        </p:nvGrpSpPr>
        <p:grpSpPr bwMode="auto">
          <a:xfrm>
            <a:off x="6343650" y="5395913"/>
            <a:ext cx="3589338" cy="769937"/>
            <a:chOff x="6343650" y="5356225"/>
            <a:chExt cx="3589338" cy="769938"/>
          </a:xfrm>
        </p:grpSpPr>
        <p:sp>
          <p:nvSpPr>
            <p:cNvPr id="27" name="平行四边形 26"/>
            <p:cNvSpPr/>
            <p:nvPr/>
          </p:nvSpPr>
          <p:spPr bwMode="auto">
            <a:xfrm>
              <a:off x="6343650" y="5399087"/>
              <a:ext cx="3589338" cy="684214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5" name="矩形 27"/>
            <p:cNvSpPr>
              <a:spLocks noChangeArrowheads="1"/>
            </p:cNvSpPr>
            <p:nvPr/>
          </p:nvSpPr>
          <p:spPr bwMode="auto">
            <a:xfrm>
              <a:off x="6838950" y="5356225"/>
              <a:ext cx="2441575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题海战术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grpSp>
        <p:nvGrpSpPr>
          <p:cNvPr id="6153" name="组合 3"/>
          <p:cNvGrpSpPr>
            <a:grpSpLocks/>
          </p:cNvGrpSpPr>
          <p:nvPr/>
        </p:nvGrpSpPr>
        <p:grpSpPr bwMode="auto">
          <a:xfrm>
            <a:off x="6343650" y="2060575"/>
            <a:ext cx="3589338" cy="769938"/>
            <a:chOff x="6343650" y="3997325"/>
            <a:chExt cx="3589338" cy="769441"/>
          </a:xfrm>
        </p:grpSpPr>
        <p:sp>
          <p:nvSpPr>
            <p:cNvPr id="23" name="平行四边形 22"/>
            <p:cNvSpPr/>
            <p:nvPr/>
          </p:nvSpPr>
          <p:spPr bwMode="auto">
            <a:xfrm>
              <a:off x="6343650" y="4040160"/>
              <a:ext cx="3589338" cy="682184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6838950" y="3997325"/>
              <a:ext cx="244157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东拼西凑</a:t>
              </a:r>
              <a:endPara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26" name="TextBox 3"/>
          <p:cNvSpPr txBox="1"/>
          <p:nvPr/>
        </p:nvSpPr>
        <p:spPr>
          <a:xfrm>
            <a:off x="6481763" y="1573213"/>
            <a:ext cx="22018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考试抄抄抄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6481763" y="3306763"/>
            <a:ext cx="22018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复习背背背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6481763" y="4976813"/>
            <a:ext cx="22018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rPr>
              <a:t>重点圈圈圈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燕尾形 11"/>
          <p:cNvSpPr/>
          <p:nvPr/>
        </p:nvSpPr>
        <p:spPr>
          <a:xfrm rot="10800000">
            <a:off x="2963863" y="3680371"/>
            <a:ext cx="7239000" cy="57467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4656138" y="2419896"/>
            <a:ext cx="2879725" cy="28813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0">
            <a:solidFill>
              <a:srgbClr val="29A97E"/>
            </a:solidFill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0" name="椭圆 9"/>
          <p:cNvSpPr/>
          <p:nvPr/>
        </p:nvSpPr>
        <p:spPr>
          <a:xfrm>
            <a:off x="8399463" y="2419896"/>
            <a:ext cx="2881312" cy="28813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0">
            <a:solidFill>
              <a:srgbClr val="29A97E"/>
            </a:solidFill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2" name="椭圆 1"/>
          <p:cNvSpPr/>
          <p:nvPr/>
        </p:nvSpPr>
        <p:spPr>
          <a:xfrm>
            <a:off x="1055688" y="2419896"/>
            <a:ext cx="2879725" cy="28813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0">
            <a:solidFill>
              <a:srgbClr val="29A97E"/>
            </a:solidFill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377380" y="3429000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学得累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977830" y="3429000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忘得快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8721155" y="3429000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用得少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202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6" name="五边形 15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五边形 17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203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0" name="五边形 19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392363" y="0"/>
            <a:ext cx="7726362" cy="7381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但是，你发现这样学习的的效果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219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4" name="五边形 3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五边形 4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五边形 5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220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8" name="五边形 7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五边形 9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740275" y="-15875"/>
            <a:ext cx="3005138" cy="76993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sz="4400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你要知道！</a:t>
            </a:r>
          </a:p>
        </p:txBody>
      </p:sp>
      <p:grpSp>
        <p:nvGrpSpPr>
          <p:cNvPr id="9222" name="组合 31"/>
          <p:cNvGrpSpPr>
            <a:grpSpLocks/>
          </p:cNvGrpSpPr>
          <p:nvPr/>
        </p:nvGrpSpPr>
        <p:grpSpPr bwMode="auto">
          <a:xfrm>
            <a:off x="1038225" y="1484313"/>
            <a:ext cx="9788525" cy="1016000"/>
            <a:chOff x="1038082" y="1746109"/>
            <a:chExt cx="9788920" cy="1015663"/>
          </a:xfrm>
        </p:grpSpPr>
        <p:sp>
          <p:nvSpPr>
            <p:cNvPr id="25" name="平行四边形 24"/>
            <p:cNvSpPr/>
            <p:nvPr/>
          </p:nvSpPr>
          <p:spPr bwMode="auto">
            <a:xfrm>
              <a:off x="7545508" y="1919089"/>
              <a:ext cx="3281494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 bwMode="auto">
            <a:xfrm>
              <a:off x="1038082" y="1919089"/>
              <a:ext cx="4410253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44" name="矩形 13"/>
            <p:cNvSpPr>
              <a:spLocks noChangeArrowheads="1"/>
            </p:cNvSpPr>
            <p:nvPr/>
          </p:nvSpPr>
          <p:spPr bwMode="auto">
            <a:xfrm>
              <a:off x="1343025" y="1899998"/>
              <a:ext cx="377539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天天教室八小时</a:t>
              </a:r>
            </a:p>
          </p:txBody>
        </p:sp>
        <p:sp>
          <p:nvSpPr>
            <p:cNvPr id="9245" name="矩形 15"/>
            <p:cNvSpPr>
              <a:spLocks noChangeArrowheads="1"/>
            </p:cNvSpPr>
            <p:nvPr/>
          </p:nvSpPr>
          <p:spPr bwMode="auto">
            <a:xfrm>
              <a:off x="5968062" y="1746109"/>
              <a:ext cx="95731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000" b="1"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≠</a:t>
              </a:r>
              <a:endParaRPr lang="zh-CN" altLang="en-US" sz="6000" b="1"/>
            </a:p>
          </p:txBody>
        </p:sp>
        <p:sp>
          <p:nvSpPr>
            <p:cNvPr id="9246" name="矩形 16"/>
            <p:cNvSpPr>
              <a:spLocks noChangeArrowheads="1"/>
            </p:cNvSpPr>
            <p:nvPr/>
          </p:nvSpPr>
          <p:spPr bwMode="auto">
            <a:xfrm>
              <a:off x="8324561" y="1853416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会学习</a:t>
              </a:r>
              <a:endParaRPr lang="en-US" altLang="zh-CN" sz="4000"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</p:grpSp>
      <p:grpSp>
        <p:nvGrpSpPr>
          <p:cNvPr id="9223" name="组合 29"/>
          <p:cNvGrpSpPr>
            <a:grpSpLocks/>
          </p:cNvGrpSpPr>
          <p:nvPr/>
        </p:nvGrpSpPr>
        <p:grpSpPr bwMode="auto">
          <a:xfrm>
            <a:off x="1038225" y="4173538"/>
            <a:ext cx="9788525" cy="1016000"/>
            <a:chOff x="1038082" y="4869160"/>
            <a:chExt cx="9788920" cy="1015663"/>
          </a:xfrm>
        </p:grpSpPr>
        <p:sp>
          <p:nvSpPr>
            <p:cNvPr id="27" name="平行四边形 26"/>
            <p:cNvSpPr/>
            <p:nvPr/>
          </p:nvSpPr>
          <p:spPr bwMode="auto">
            <a:xfrm>
              <a:off x="7545508" y="5056423"/>
              <a:ext cx="3281494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 bwMode="auto">
            <a:xfrm>
              <a:off x="1038082" y="5056423"/>
              <a:ext cx="4410253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9" name="矩形 12"/>
            <p:cNvSpPr>
              <a:spLocks noChangeArrowheads="1"/>
            </p:cNvSpPr>
            <p:nvPr/>
          </p:nvSpPr>
          <p:spPr bwMode="auto">
            <a:xfrm>
              <a:off x="1618337" y="5000894"/>
              <a:ext cx="32624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dirty="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甚至能拿高分</a:t>
              </a:r>
            </a:p>
          </p:txBody>
        </p:sp>
        <p:sp>
          <p:nvSpPr>
            <p:cNvPr id="9240" name="矩形 17"/>
            <p:cNvSpPr>
              <a:spLocks noChangeArrowheads="1"/>
            </p:cNvSpPr>
            <p:nvPr/>
          </p:nvSpPr>
          <p:spPr bwMode="auto">
            <a:xfrm>
              <a:off x="8379800" y="5009250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会学习</a:t>
              </a:r>
            </a:p>
          </p:txBody>
        </p:sp>
        <p:sp>
          <p:nvSpPr>
            <p:cNvPr id="9241" name="矩形 19"/>
            <p:cNvSpPr>
              <a:spLocks noChangeArrowheads="1"/>
            </p:cNvSpPr>
            <p:nvPr/>
          </p:nvSpPr>
          <p:spPr bwMode="auto">
            <a:xfrm>
              <a:off x="5968062" y="4869160"/>
              <a:ext cx="95731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000" b="1"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≠</a:t>
              </a:r>
              <a:endParaRPr lang="zh-CN" altLang="en-US" sz="6000" b="1"/>
            </a:p>
          </p:txBody>
        </p:sp>
      </p:grpSp>
      <p:grpSp>
        <p:nvGrpSpPr>
          <p:cNvPr id="9224" name="组合 30"/>
          <p:cNvGrpSpPr>
            <a:grpSpLocks/>
          </p:cNvGrpSpPr>
          <p:nvPr/>
        </p:nvGrpSpPr>
        <p:grpSpPr bwMode="auto">
          <a:xfrm>
            <a:off x="1038225" y="2828925"/>
            <a:ext cx="9788525" cy="1016000"/>
            <a:chOff x="1038082" y="3287696"/>
            <a:chExt cx="9788920" cy="1015663"/>
          </a:xfrm>
        </p:grpSpPr>
        <p:sp>
          <p:nvSpPr>
            <p:cNvPr id="23" name="平行四边形 22"/>
            <p:cNvSpPr/>
            <p:nvPr/>
          </p:nvSpPr>
          <p:spPr bwMode="auto">
            <a:xfrm>
              <a:off x="1038082" y="3487655"/>
              <a:ext cx="4410253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2" name="矩形 14"/>
            <p:cNvSpPr>
              <a:spLocks noChangeArrowheads="1"/>
            </p:cNvSpPr>
            <p:nvPr/>
          </p:nvSpPr>
          <p:spPr bwMode="auto">
            <a:xfrm>
              <a:off x="2131298" y="3441194"/>
              <a:ext cx="223651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上课认真</a:t>
              </a:r>
            </a:p>
          </p:txBody>
        </p:sp>
        <p:sp>
          <p:nvSpPr>
            <p:cNvPr id="9233" name="矩形 18"/>
            <p:cNvSpPr>
              <a:spLocks noChangeArrowheads="1"/>
            </p:cNvSpPr>
            <p:nvPr/>
          </p:nvSpPr>
          <p:spPr bwMode="auto">
            <a:xfrm>
              <a:off x="5968062" y="3287696"/>
              <a:ext cx="95731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000" b="1"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≠</a:t>
              </a:r>
              <a:endParaRPr lang="zh-CN" altLang="en-US" sz="6000" b="1"/>
            </a:p>
          </p:txBody>
        </p:sp>
        <p:sp>
          <p:nvSpPr>
            <p:cNvPr id="9234" name="矩形 20"/>
            <p:cNvSpPr>
              <a:spLocks noChangeArrowheads="1"/>
            </p:cNvSpPr>
            <p:nvPr/>
          </p:nvSpPr>
          <p:spPr bwMode="auto">
            <a:xfrm>
              <a:off x="9103452" y="3373431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会学习</a:t>
              </a:r>
              <a:endParaRPr lang="en-US" altLang="zh-CN" sz="4000"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  <p:sp>
          <p:nvSpPr>
            <p:cNvPr id="26" name="平行四边形 25"/>
            <p:cNvSpPr/>
            <p:nvPr/>
          </p:nvSpPr>
          <p:spPr bwMode="auto">
            <a:xfrm>
              <a:off x="7545508" y="3487655"/>
              <a:ext cx="3281494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6" name="矩形 27"/>
            <p:cNvSpPr>
              <a:spLocks noChangeArrowheads="1"/>
            </p:cNvSpPr>
            <p:nvPr/>
          </p:nvSpPr>
          <p:spPr bwMode="auto">
            <a:xfrm>
              <a:off x="8324561" y="3441194"/>
              <a:ext cx="172354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会学习</a:t>
              </a:r>
              <a:endParaRPr lang="en-US" altLang="zh-CN" sz="4000"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</p:grpSp>
      <p:grpSp>
        <p:nvGrpSpPr>
          <p:cNvPr id="9225" name="组合 32"/>
          <p:cNvGrpSpPr>
            <a:grpSpLocks/>
          </p:cNvGrpSpPr>
          <p:nvPr/>
        </p:nvGrpSpPr>
        <p:grpSpPr bwMode="auto">
          <a:xfrm>
            <a:off x="1038225" y="5516563"/>
            <a:ext cx="10013950" cy="1016000"/>
            <a:chOff x="1038082" y="4869160"/>
            <a:chExt cx="10014454" cy="1015663"/>
          </a:xfrm>
        </p:grpSpPr>
        <p:sp>
          <p:nvSpPr>
            <p:cNvPr id="34" name="平行四边形 33"/>
            <p:cNvSpPr/>
            <p:nvPr/>
          </p:nvSpPr>
          <p:spPr bwMode="auto">
            <a:xfrm>
              <a:off x="7320136" y="5056423"/>
              <a:ext cx="3732400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 bwMode="auto">
            <a:xfrm>
              <a:off x="1038082" y="5056423"/>
              <a:ext cx="4410297" cy="682399"/>
            </a:xfrm>
            <a:prstGeom prst="parallelogram">
              <a:avLst>
                <a:gd name="adj" fmla="val 410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  <a:effectLst>
              <a:outerShdw blurRad="139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28" name="矩形 35"/>
            <p:cNvSpPr>
              <a:spLocks noChangeArrowheads="1"/>
            </p:cNvSpPr>
            <p:nvPr/>
          </p:nvSpPr>
          <p:spPr bwMode="auto">
            <a:xfrm>
              <a:off x="1618337" y="5000894"/>
              <a:ext cx="32624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大学学习方法</a:t>
              </a:r>
            </a:p>
          </p:txBody>
        </p:sp>
        <p:sp>
          <p:nvSpPr>
            <p:cNvPr id="9229" name="矩形 36"/>
            <p:cNvSpPr>
              <a:spLocks noChangeArrowheads="1"/>
            </p:cNvSpPr>
            <p:nvPr/>
          </p:nvSpPr>
          <p:spPr bwMode="auto">
            <a:xfrm>
              <a:off x="7608168" y="5009250"/>
              <a:ext cx="326243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高中学习方法</a:t>
              </a:r>
            </a:p>
          </p:txBody>
        </p:sp>
        <p:sp>
          <p:nvSpPr>
            <p:cNvPr id="9230" name="矩形 37"/>
            <p:cNvSpPr>
              <a:spLocks noChangeArrowheads="1"/>
            </p:cNvSpPr>
            <p:nvPr/>
          </p:nvSpPr>
          <p:spPr bwMode="auto">
            <a:xfrm>
              <a:off x="5968062" y="4869160"/>
              <a:ext cx="95731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6000" b="1">
                  <a:latin typeface="方正大黑简体" panose="02010601030101010101" pitchFamily="2" charset="-122"/>
                  <a:ea typeface="方正大黑简体" panose="02010601030101010101" pitchFamily="2" charset="-122"/>
                </a:rPr>
                <a:t>≠</a:t>
              </a:r>
              <a:endParaRPr lang="zh-CN" altLang="en-US" sz="6000" b="1"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526852" y="1879229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610325" y="382762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526852" y="4867491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695346" y="976349"/>
            <a:ext cx="3995737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986374"/>
            <a:ext cx="323216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1.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从意识上觉醒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15" y="1874769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付出不亚于任何人的努力</a:t>
            </a: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377" y="4848304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拒绝伪努力</a:t>
            </a: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8" y="2830209"/>
            <a:ext cx="607441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提高主动意识，学习是自己的事</a:t>
            </a: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3827628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凡事预则立，不预则废</a:t>
            </a: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553213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36" y="5708358"/>
            <a:ext cx="5395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每天反省，即使很努力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526852" y="1879229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610325" y="382762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695346" y="4884421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695346" y="976349"/>
            <a:ext cx="3995737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986374"/>
            <a:ext cx="272542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2.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学会做笔记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1947486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Xmind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323" y="4919824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语雀</a:t>
            </a: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16" y="2856440"/>
            <a:ext cx="607441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Typora+Picgo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16" y="3827628"/>
            <a:ext cx="3877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印象笔记，为知笔记</a:t>
            </a: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658812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9" y="5708358"/>
            <a:ext cx="1407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幕布</a:t>
            </a:r>
          </a:p>
        </p:txBody>
      </p:sp>
    </p:spTree>
    <p:extLst>
      <p:ext uri="{BB962C8B-B14F-4D97-AF65-F5344CB8AC3E}">
        <p14:creationId xmlns:p14="http://schemas.microsoft.com/office/powerpoint/2010/main" val="40108934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526852" y="1879229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514919" y="3835612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658811" y="4732190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585545" y="976349"/>
            <a:ext cx="4215340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986374"/>
            <a:ext cx="4044737" cy="61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3.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学会利用网络资源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194748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哔哩哔哩</a:t>
            </a: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923" y="4777310"/>
            <a:ext cx="3141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简书，公众号</a:t>
            </a: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52" y="2868447"/>
            <a:ext cx="38808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CSDN</a:t>
            </a: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，博客园</a:t>
            </a: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93" y="3905379"/>
            <a:ext cx="231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知乎，思否</a:t>
            </a: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658812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9" y="5708358"/>
            <a:ext cx="14075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掘金</a:t>
            </a:r>
          </a:p>
        </p:txBody>
      </p:sp>
      <p:sp>
        <p:nvSpPr>
          <p:cNvPr id="35" name="矩形 87">
            <a:extLst>
              <a:ext uri="{FF2B5EF4-FFF2-40B4-BE49-F238E27FC236}">
                <a16:creationId xmlns:a16="http://schemas.microsoft.com/office/drawing/2014/main" id="{769E9C23-30A8-49A4-9B99-BA4F7397C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511" y="1097750"/>
            <a:ext cx="417646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这几个平台也是我输出的平台 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6304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138" y="3935413"/>
            <a:ext cx="4029075" cy="3022600"/>
          </a:xfrm>
          <a:prstGeom prst="rect">
            <a:avLst/>
          </a:prstGeom>
          <a:effectLst>
            <a:outerShdw blurRad="292100" dist="1270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0" y="-9525"/>
            <a:ext cx="12192000" cy="828675"/>
          </a:xfrm>
          <a:prstGeom prst="rect">
            <a:avLst/>
          </a:prstGeom>
          <a:solidFill>
            <a:srgbClr val="43D2A2"/>
          </a:solidFill>
          <a:ln>
            <a:noFill/>
          </a:ln>
          <a:effectLst>
            <a:outerShdw blurRad="50800" dist="381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7" name="组合 18"/>
          <p:cNvGrpSpPr>
            <a:grpSpLocks/>
          </p:cNvGrpSpPr>
          <p:nvPr/>
        </p:nvGrpSpPr>
        <p:grpSpPr bwMode="auto">
          <a:xfrm>
            <a:off x="-25400" y="-9525"/>
            <a:ext cx="2117725" cy="828675"/>
            <a:chOff x="-24658" y="-9304"/>
            <a:chExt cx="2117281" cy="828000"/>
          </a:xfrm>
        </p:grpSpPr>
        <p:sp>
          <p:nvSpPr>
            <p:cNvPr id="19" name="五边形 18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8" name="组合 31"/>
          <p:cNvGrpSpPr>
            <a:grpSpLocks/>
          </p:cNvGrpSpPr>
          <p:nvPr/>
        </p:nvGrpSpPr>
        <p:grpSpPr bwMode="auto">
          <a:xfrm flipH="1">
            <a:off x="10099675" y="-1588"/>
            <a:ext cx="2117725" cy="827088"/>
            <a:chOff x="-24658" y="-9304"/>
            <a:chExt cx="2117281" cy="828000"/>
          </a:xfrm>
        </p:grpSpPr>
        <p:sp>
          <p:nvSpPr>
            <p:cNvPr id="23" name="五边形 22"/>
            <p:cNvSpPr/>
            <p:nvPr/>
          </p:nvSpPr>
          <p:spPr>
            <a:xfrm>
              <a:off x="-24658" y="-9304"/>
              <a:ext cx="1368138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五边形 23"/>
            <p:cNvSpPr/>
            <p:nvPr/>
          </p:nvSpPr>
          <p:spPr>
            <a:xfrm>
              <a:off x="-24658" y="-9304"/>
              <a:ext cx="1783976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五边形 24"/>
            <p:cNvSpPr/>
            <p:nvPr/>
          </p:nvSpPr>
          <p:spPr>
            <a:xfrm>
              <a:off x="-24658" y="-9304"/>
              <a:ext cx="2117281" cy="828000"/>
            </a:xfrm>
            <a:prstGeom prst="homePlate">
              <a:avLst>
                <a:gd name="adj" fmla="val 28291"/>
              </a:avLst>
            </a:prstGeom>
            <a:solidFill>
              <a:srgbClr val="2AAC81">
                <a:alpha val="4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657725" y="22225"/>
            <a:ext cx="3416320" cy="73866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黑简体" panose="02010601030101010101" pitchFamily="2" charset="-122"/>
                <a:ea typeface="方正大黑简体" panose="02010601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其实应该这样</a:t>
            </a:r>
          </a:p>
        </p:txBody>
      </p:sp>
      <p:sp>
        <p:nvSpPr>
          <p:cNvPr id="22" name="圆角矩形 101">
            <a:extLst>
              <a:ext uri="{FF2B5EF4-FFF2-40B4-BE49-F238E27FC236}">
                <a16:creationId xmlns:a16="http://schemas.microsoft.com/office/drawing/2014/main" id="{FBDCECAB-8925-4CED-992F-56CC763849BF}"/>
              </a:ext>
            </a:extLst>
          </p:cNvPr>
          <p:cNvSpPr/>
          <p:nvPr/>
        </p:nvSpPr>
        <p:spPr>
          <a:xfrm>
            <a:off x="526852" y="1879229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106">
            <a:extLst>
              <a:ext uri="{FF2B5EF4-FFF2-40B4-BE49-F238E27FC236}">
                <a16:creationId xmlns:a16="http://schemas.microsoft.com/office/drawing/2014/main" id="{526F806A-CC59-4EBE-BF27-7EED323E79B5}"/>
              </a:ext>
            </a:extLst>
          </p:cNvPr>
          <p:cNvSpPr/>
          <p:nvPr/>
        </p:nvSpPr>
        <p:spPr>
          <a:xfrm>
            <a:off x="544968" y="2820927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8" name="圆角矩形 107">
            <a:extLst>
              <a:ext uri="{FF2B5EF4-FFF2-40B4-BE49-F238E27FC236}">
                <a16:creationId xmlns:a16="http://schemas.microsoft.com/office/drawing/2014/main" id="{246BE1DF-7E9F-4E1A-8407-EABEA43E151E}"/>
              </a:ext>
            </a:extLst>
          </p:cNvPr>
          <p:cNvSpPr/>
          <p:nvPr/>
        </p:nvSpPr>
        <p:spPr>
          <a:xfrm>
            <a:off x="514919" y="3835612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108">
            <a:extLst>
              <a:ext uri="{FF2B5EF4-FFF2-40B4-BE49-F238E27FC236}">
                <a16:creationId xmlns:a16="http://schemas.microsoft.com/office/drawing/2014/main" id="{6EE340FC-87B0-4DE3-9211-B289F68D491B}"/>
              </a:ext>
            </a:extLst>
          </p:cNvPr>
          <p:cNvSpPr/>
          <p:nvPr/>
        </p:nvSpPr>
        <p:spPr>
          <a:xfrm>
            <a:off x="698942" y="46988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90">
            <a:extLst>
              <a:ext uri="{FF2B5EF4-FFF2-40B4-BE49-F238E27FC236}">
                <a16:creationId xmlns:a16="http://schemas.microsoft.com/office/drawing/2014/main" id="{9C43FD8E-D317-4E97-BFCF-A832C3C8DF3C}"/>
              </a:ext>
            </a:extLst>
          </p:cNvPr>
          <p:cNvSpPr/>
          <p:nvPr/>
        </p:nvSpPr>
        <p:spPr>
          <a:xfrm>
            <a:off x="585545" y="976349"/>
            <a:ext cx="4215340" cy="6111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  <a:effectLst>
            <a:outerShdw blurRad="139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1" name="矩形 87">
            <a:extLst>
              <a:ext uri="{FF2B5EF4-FFF2-40B4-BE49-F238E27FC236}">
                <a16:creationId xmlns:a16="http://schemas.microsoft.com/office/drawing/2014/main" id="{227CF582-4742-4085-A8DA-E083F4F3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986374"/>
            <a:ext cx="4044737" cy="61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3.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学会利用网络资源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2" name="矩形 1">
            <a:extLst>
              <a:ext uri="{FF2B5EF4-FFF2-40B4-BE49-F238E27FC236}">
                <a16:creationId xmlns:a16="http://schemas.microsoft.com/office/drawing/2014/main" id="{FFA2E0E8-918C-4854-8B7E-1612A762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1947486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网易云课堂</a:t>
            </a:r>
          </a:p>
        </p:txBody>
      </p:sp>
      <p:sp>
        <p:nvSpPr>
          <p:cNvPr id="34" name="矩形 67">
            <a:extLst>
              <a:ext uri="{FF2B5EF4-FFF2-40B4-BE49-F238E27FC236}">
                <a16:creationId xmlns:a16="http://schemas.microsoft.com/office/drawing/2014/main" id="{BDE7BCC9-48FB-45DF-88ED-10B4D569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923" y="4777310"/>
            <a:ext cx="3277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其它一些机构</a:t>
            </a:r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F68B0F77-7B5F-4780-8CED-856FAA83F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052" y="2868447"/>
            <a:ext cx="38808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中国大学</a:t>
            </a:r>
            <a:r>
              <a:rPr lang="en-US" altLang="zh-CN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MOOC</a:t>
            </a:r>
            <a:endParaRPr lang="zh-CN" altLang="en-US" sz="3200" dirty="0">
              <a:solidFill>
                <a:schemeClr val="bg1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  <p:sp>
        <p:nvSpPr>
          <p:cNvPr id="39" name="矩形 66">
            <a:extLst>
              <a:ext uri="{FF2B5EF4-FFF2-40B4-BE49-F238E27FC236}">
                <a16:creationId xmlns:a16="http://schemas.microsoft.com/office/drawing/2014/main" id="{76D9DFD7-FB88-4EF9-8201-7DEE579A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93" y="3905379"/>
            <a:ext cx="231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慕课网</a:t>
            </a:r>
          </a:p>
        </p:txBody>
      </p:sp>
      <p:sp>
        <p:nvSpPr>
          <p:cNvPr id="40" name="圆角矩形 108">
            <a:extLst>
              <a:ext uri="{FF2B5EF4-FFF2-40B4-BE49-F238E27FC236}">
                <a16:creationId xmlns:a16="http://schemas.microsoft.com/office/drawing/2014/main" id="{BC5D3BA9-0848-4368-A655-6197FF92C09E}"/>
              </a:ext>
            </a:extLst>
          </p:cNvPr>
          <p:cNvSpPr/>
          <p:nvPr/>
        </p:nvSpPr>
        <p:spPr>
          <a:xfrm>
            <a:off x="726574" y="5708358"/>
            <a:ext cx="6165701" cy="604837"/>
          </a:xfrm>
          <a:prstGeom prst="roundRect">
            <a:avLst>
              <a:gd name="adj" fmla="val 50000"/>
            </a:avLst>
          </a:prstGeom>
          <a:solidFill>
            <a:srgbClr val="F17F7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/>
          </a:p>
        </p:txBody>
      </p:sp>
      <p:sp>
        <p:nvSpPr>
          <p:cNvPr id="42" name="矩形 67">
            <a:extLst>
              <a:ext uri="{FF2B5EF4-FFF2-40B4-BE49-F238E27FC236}">
                <a16:creationId xmlns:a16="http://schemas.microsoft.com/office/drawing/2014/main" id="{5E87689B-281C-49DF-ADD4-B0973049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105" y="5718388"/>
            <a:ext cx="3135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个人博客</a:t>
            </a:r>
          </a:p>
        </p:txBody>
      </p:sp>
      <p:sp>
        <p:nvSpPr>
          <p:cNvPr id="33" name="矩形 87">
            <a:extLst>
              <a:ext uri="{FF2B5EF4-FFF2-40B4-BE49-F238E27FC236}">
                <a16:creationId xmlns:a16="http://schemas.microsoft.com/office/drawing/2014/main" id="{14B8CB54-0ED2-4F47-AC7A-5F05F682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511" y="1097750"/>
            <a:ext cx="41764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400" dirty="0" err="1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Github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，</a:t>
            </a:r>
            <a:r>
              <a:rPr lang="en-US" altLang="zh-CN" sz="3400" dirty="0" err="1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Gitee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，</a:t>
            </a:r>
            <a:r>
              <a:rPr lang="en-US" altLang="zh-CN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Git</a:t>
            </a:r>
            <a:r>
              <a:rPr lang="zh-CN" altLang="en-US" sz="3400" dirty="0">
                <a:solidFill>
                  <a:srgbClr val="0D0D0D"/>
                </a:solidFill>
                <a:latin typeface="华文黑体" panose="02010600040101010101" pitchFamily="2" charset="-122"/>
                <a:ea typeface="华文黑体" panose="02010600040101010101" pitchFamily="2" charset="-122"/>
              </a:rPr>
              <a:t> </a:t>
            </a:r>
            <a:endParaRPr lang="en-US" altLang="zh-CN" sz="3400" dirty="0">
              <a:solidFill>
                <a:srgbClr val="0D0D0D"/>
              </a:solidFill>
              <a:latin typeface="华文黑体" panose="02010600040101010101" pitchFamily="2" charset="-122"/>
              <a:ea typeface="华文黑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738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4048</TotalTime>
  <Pages>0</Pages>
  <Words>423</Words>
  <Characters>0</Characters>
  <Application>Microsoft Office PowerPoint</Application>
  <DocSecurity>0</DocSecurity>
  <PresentationFormat>宽屏</PresentationFormat>
  <Lines>0</Lines>
  <Paragraphs>107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John Handy LET</vt:lpstr>
      <vt:lpstr>方正大黑简体</vt:lpstr>
      <vt:lpstr>华康俪金黑W8</vt:lpstr>
      <vt:lpstr>华文行楷</vt:lpstr>
      <vt:lpstr>华文黑体</vt:lpstr>
      <vt:lpstr>Arial</vt:lpstr>
      <vt:lpstr>Calibri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萌 小肆</cp:lastModifiedBy>
  <cp:revision>195</cp:revision>
  <dcterms:created xsi:type="dcterms:W3CDTF">2012-06-06T01:30:27Z</dcterms:created>
  <dcterms:modified xsi:type="dcterms:W3CDTF">2021-06-09T14:18:29Z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