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1" r:id="rId4"/>
    <p:sldId id="260" r:id="rId5"/>
    <p:sldId id="271" r:id="rId6"/>
    <p:sldId id="272" r:id="rId7"/>
    <p:sldId id="262" r:id="rId8"/>
    <p:sldId id="264" r:id="rId9"/>
    <p:sldId id="281" r:id="rId10"/>
    <p:sldId id="266" r:id="rId11"/>
    <p:sldId id="282" r:id="rId12"/>
    <p:sldId id="265" r:id="rId13"/>
    <p:sldId id="268" r:id="rId14"/>
    <p:sldId id="269" r:id="rId15"/>
    <p:sldId id="270" r:id="rId16"/>
    <p:sldId id="283" r:id="rId17"/>
    <p:sldId id="267" r:id="rId18"/>
    <p:sldId id="273" r:id="rId19"/>
    <p:sldId id="274" r:id="rId20"/>
    <p:sldId id="275" r:id="rId21"/>
    <p:sldId id="284" r:id="rId22"/>
    <p:sldId id="276" r:id="rId23"/>
    <p:sldId id="286" r:id="rId24"/>
    <p:sldId id="285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국내 </a:t>
            </a:r>
            <a:r>
              <a:rPr lang="en-US" altLang="ko-KR" dirty="0" smtClean="0"/>
              <a:t>OTT</a:t>
            </a:r>
            <a:r>
              <a:rPr lang="ko-KR" altLang="en-US" dirty="0" smtClean="0"/>
              <a:t>시장 연도별 규모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연도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1085</c:v>
                </c:pt>
                <c:pt idx="1">
                  <c:v>1490</c:v>
                </c:pt>
                <c:pt idx="2">
                  <c:v>1926</c:v>
                </c:pt>
                <c:pt idx="3">
                  <c:v>2587</c:v>
                </c:pt>
                <c:pt idx="4">
                  <c:v>3069</c:v>
                </c:pt>
                <c:pt idx="5">
                  <c:v>4149</c:v>
                </c:pt>
                <c:pt idx="6">
                  <c:v>5136</c:v>
                </c:pt>
                <c:pt idx="7">
                  <c:v>6345</c:v>
                </c:pt>
                <c:pt idx="8">
                  <c:v>7801</c:v>
                </c:pt>
                <c:pt idx="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12-48D3-A6A5-A0D3AE225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9622400"/>
        <c:axId val="1279632384"/>
      </c:lineChart>
      <c:catAx>
        <c:axId val="127962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9632384"/>
        <c:crosses val="autoZero"/>
        <c:auto val="1"/>
        <c:lblAlgn val="ctr"/>
        <c:lblOffset val="100"/>
        <c:noMultiLvlLbl val="0"/>
      </c:catAx>
      <c:valAx>
        <c:axId val="127963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962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7AFFB9B-9FB8-469E-96F9-4D32314110B6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6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0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4B9363-8B87-41B7-9F8E-64519CBB8F34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9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EF5746-5284-4951-9F37-7AE924EDBCB7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08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398B29-7265-4A65-A2A4-6703C057B7C1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15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1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29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5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BDECAF-D3BE-4069-9C78-642ECCD01477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7F47CF-67C9-420C-80A5-E2069FF0C2DF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2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6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6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3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35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-client-ten.vercel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2698520"/>
            <a:ext cx="9448800" cy="125937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8900" dirty="0" smtClean="0">
                <a:solidFill>
                  <a:srgbClr val="FF0000"/>
                </a:solidFill>
              </a:rPr>
              <a:t>FLEX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57894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PORTFOLIO </a:t>
            </a:r>
            <a:r>
              <a:rPr lang="en-US" altLang="ko-KR" sz="3200" dirty="0" smtClean="0"/>
              <a:t>PRESENTATION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7195127" y="6417999"/>
            <a:ext cx="4206240" cy="25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완성 사이트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https://flex-client-ten.vercel.app/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80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0" y="99527"/>
            <a:ext cx="8610600" cy="12954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8466" y="820414"/>
            <a:ext cx="5079991" cy="823912"/>
          </a:xfrm>
        </p:spPr>
        <p:txBody>
          <a:bodyPr/>
          <a:lstStyle/>
          <a:p>
            <a:pPr algn="ctr"/>
            <a:r>
              <a:rPr lang="en-US" altLang="ko-KR" dirty="0" smtClean="0"/>
              <a:t>Detail page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28" y="1870952"/>
            <a:ext cx="4002233" cy="2846612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35486" y="820414"/>
            <a:ext cx="5105400" cy="823912"/>
          </a:xfrm>
        </p:spPr>
        <p:txBody>
          <a:bodyPr/>
          <a:lstStyle/>
          <a:p>
            <a:pPr algn="ctr"/>
            <a:r>
              <a:rPr lang="en-US" altLang="ko-KR" dirty="0" smtClean="0"/>
              <a:t>Favorites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03" y="1931437"/>
            <a:ext cx="3893166" cy="2905871"/>
          </a:xfrm>
        </p:spPr>
      </p:pic>
      <p:sp>
        <p:nvSpPr>
          <p:cNvPr id="10" name="설명선 1 9"/>
          <p:cNvSpPr/>
          <p:nvPr/>
        </p:nvSpPr>
        <p:spPr>
          <a:xfrm>
            <a:off x="3371461" y="5253133"/>
            <a:ext cx="2426995" cy="1393209"/>
          </a:xfrm>
          <a:prstGeom prst="borderCallout1">
            <a:avLst>
              <a:gd name="adj1" fmla="val 18080"/>
              <a:gd name="adj2" fmla="val -259"/>
              <a:gd name="adj3" fmla="val -59270"/>
              <a:gd name="adj4" fmla="val -17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개체 선택 시 이동되는 디테일 페이지 로그인 시 </a:t>
            </a:r>
            <a:r>
              <a:rPr lang="ko-KR" altLang="en-US" dirty="0" err="1" smtClean="0"/>
              <a:t>찜하기</a:t>
            </a:r>
            <a:r>
              <a:rPr lang="ko-KR" altLang="en-US" dirty="0" smtClean="0"/>
              <a:t> 버튼이 활성화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9339" y="2230017"/>
            <a:ext cx="4127918" cy="2714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7411616" y="5150496"/>
            <a:ext cx="2426995" cy="1393209"/>
          </a:xfrm>
          <a:prstGeom prst="borderCallout1">
            <a:avLst>
              <a:gd name="adj1" fmla="val 13392"/>
              <a:gd name="adj2" fmla="val 125"/>
              <a:gd name="adj3" fmla="val -15738"/>
              <a:gd name="adj4" fmla="val -140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찜한</a:t>
            </a:r>
            <a:r>
              <a:rPr lang="ko-KR" altLang="en-US" dirty="0" smtClean="0"/>
              <a:t> 목록 확인 가능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버튼 클릭 시 삭제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사진을 클릭 시 디테일페이지로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7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0" y="99527"/>
            <a:ext cx="8610600" cy="12954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8466" y="820414"/>
            <a:ext cx="5079991" cy="823912"/>
          </a:xfrm>
        </p:spPr>
        <p:txBody>
          <a:bodyPr/>
          <a:lstStyle/>
          <a:p>
            <a:pPr algn="ctr"/>
            <a:r>
              <a:rPr lang="en-US" altLang="ko-KR" dirty="0" err="1" smtClean="0"/>
              <a:t>Chating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28" y="2007941"/>
            <a:ext cx="4002233" cy="2572634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35486" y="820414"/>
            <a:ext cx="5105400" cy="823912"/>
          </a:xfrm>
        </p:spPr>
        <p:txBody>
          <a:bodyPr/>
          <a:lstStyle/>
          <a:p>
            <a:pPr algn="ctr"/>
            <a:r>
              <a:rPr lang="en-US" altLang="ko-KR" dirty="0" smtClean="0"/>
              <a:t>Insert movie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15" y="1931437"/>
            <a:ext cx="4386742" cy="2905871"/>
          </a:xfrm>
        </p:spPr>
      </p:pic>
      <p:sp>
        <p:nvSpPr>
          <p:cNvPr id="9" name="직사각형 8"/>
          <p:cNvSpPr/>
          <p:nvPr/>
        </p:nvSpPr>
        <p:spPr>
          <a:xfrm>
            <a:off x="952911" y="2156448"/>
            <a:ext cx="2122799" cy="208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1 9"/>
          <p:cNvSpPr/>
          <p:nvPr/>
        </p:nvSpPr>
        <p:spPr>
          <a:xfrm>
            <a:off x="3371462" y="4687867"/>
            <a:ext cx="2426995" cy="1393209"/>
          </a:xfrm>
          <a:prstGeom prst="borderCallout1">
            <a:avLst>
              <a:gd name="adj1" fmla="val 18080"/>
              <a:gd name="adj2" fmla="val -259"/>
              <a:gd name="adj3" fmla="val -31812"/>
              <a:gd name="adj4" fmla="val -32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시 </a:t>
            </a:r>
            <a:r>
              <a:rPr lang="en-US" altLang="ko-KR" dirty="0" err="1" smtClean="0"/>
              <a:t>soket</a:t>
            </a:r>
            <a:r>
              <a:rPr lang="ko-KR" altLang="en-US" dirty="0" smtClean="0"/>
              <a:t>을 이용한 실시간 채팅 기능 구현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9339" y="2365213"/>
            <a:ext cx="4127918" cy="2578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7411616" y="5150496"/>
            <a:ext cx="2426995" cy="1393209"/>
          </a:xfrm>
          <a:prstGeom prst="borderCallout1">
            <a:avLst>
              <a:gd name="adj1" fmla="val 13392"/>
              <a:gd name="adj2" fmla="val 125"/>
              <a:gd name="adj3" fmla="val -15738"/>
              <a:gd name="adj4" fmla="val -140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</a:t>
            </a:r>
            <a:r>
              <a:rPr lang="ko-KR" altLang="en-US" dirty="0" smtClean="0"/>
              <a:t>로그인 시 영화 등록 구현 이미지는 등록 순서에 따라 배열로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3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0" y="99527"/>
            <a:ext cx="8610600" cy="12954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8466" y="820414"/>
            <a:ext cx="5079991" cy="823912"/>
          </a:xfrm>
        </p:spPr>
        <p:txBody>
          <a:bodyPr/>
          <a:lstStyle/>
          <a:p>
            <a:pPr algn="ctr"/>
            <a:r>
              <a:rPr lang="en-US" altLang="ko-KR" dirty="0" smtClean="0"/>
              <a:t>All movies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30" y="1810752"/>
            <a:ext cx="4002233" cy="2961394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54436" y="765255"/>
            <a:ext cx="5105400" cy="823912"/>
          </a:xfrm>
        </p:spPr>
        <p:txBody>
          <a:bodyPr/>
          <a:lstStyle/>
          <a:p>
            <a:pPr algn="ctr"/>
            <a:r>
              <a:rPr lang="en-US" altLang="ko-KR" dirty="0" smtClean="0"/>
              <a:t>FLEX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6" y="1692320"/>
            <a:ext cx="2215501" cy="2905871"/>
          </a:xfrm>
        </p:spPr>
      </p:pic>
      <p:sp>
        <p:nvSpPr>
          <p:cNvPr id="9" name="직사각형 8"/>
          <p:cNvSpPr/>
          <p:nvPr/>
        </p:nvSpPr>
        <p:spPr>
          <a:xfrm>
            <a:off x="1020688" y="1692320"/>
            <a:ext cx="4208017" cy="3144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1 9"/>
          <p:cNvSpPr/>
          <p:nvPr/>
        </p:nvSpPr>
        <p:spPr>
          <a:xfrm>
            <a:off x="3105454" y="5278071"/>
            <a:ext cx="2426995" cy="1393209"/>
          </a:xfrm>
          <a:prstGeom prst="borderCallout1">
            <a:avLst>
              <a:gd name="adj1" fmla="val 18080"/>
              <a:gd name="adj2" fmla="val -259"/>
              <a:gd name="adj3" fmla="val -31812"/>
              <a:gd name="adj4" fmla="val -32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r>
              <a:rPr lang="ko-KR" altLang="en-US" dirty="0" smtClean="0"/>
              <a:t>의 전체보기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인기 콘텐츠 선택 시 이동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메뉴에서 해당 콘텐츠만 확인 가능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411616" y="1589167"/>
            <a:ext cx="2704974" cy="335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8903092" y="5164534"/>
            <a:ext cx="2984108" cy="521371"/>
          </a:xfrm>
          <a:prstGeom prst="borderCallout1">
            <a:avLst>
              <a:gd name="adj1" fmla="val 13392"/>
              <a:gd name="adj2" fmla="val 125"/>
              <a:gd name="adj3" fmla="val -41248"/>
              <a:gd name="adj4" fmla="val -118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웹사이트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0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596033"/>
              </p:ext>
            </p:extLst>
          </p:nvPr>
        </p:nvGraphicFramePr>
        <p:xfrm>
          <a:off x="261258" y="2791719"/>
          <a:ext cx="5553268" cy="2369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17">
                  <a:extLst>
                    <a:ext uri="{9D8B030D-6E8A-4147-A177-3AD203B41FA5}">
                      <a16:colId xmlns:a16="http://schemas.microsoft.com/office/drawing/2014/main" val="4224997885"/>
                    </a:ext>
                  </a:extLst>
                </a:gridCol>
                <a:gridCol w="1388317">
                  <a:extLst>
                    <a:ext uri="{9D8B030D-6E8A-4147-A177-3AD203B41FA5}">
                      <a16:colId xmlns:a16="http://schemas.microsoft.com/office/drawing/2014/main" val="2281446118"/>
                    </a:ext>
                  </a:extLst>
                </a:gridCol>
                <a:gridCol w="1388317">
                  <a:extLst>
                    <a:ext uri="{9D8B030D-6E8A-4147-A177-3AD203B41FA5}">
                      <a16:colId xmlns:a16="http://schemas.microsoft.com/office/drawing/2014/main" val="1293955073"/>
                    </a:ext>
                  </a:extLst>
                </a:gridCol>
                <a:gridCol w="1388317">
                  <a:extLst>
                    <a:ext uri="{9D8B030D-6E8A-4147-A177-3AD203B41FA5}">
                      <a16:colId xmlns:a16="http://schemas.microsoft.com/office/drawing/2014/main" val="3758283960"/>
                    </a:ext>
                  </a:extLst>
                </a:gridCol>
              </a:tblGrid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데이터타입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688633"/>
                  </a:ext>
                </a:extLst>
              </a:tr>
              <a:tr h="71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Char(100)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r>
                        <a:rPr lang="ko-KR" altLang="en-US" sz="1400" dirty="0" smtClean="0"/>
                        <a:t>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Null,</a:t>
                      </a:r>
                    </a:p>
                    <a:p>
                      <a:pPr algn="ctr" latinLnBrk="1"/>
                      <a:r>
                        <a:rPr lang="en-US" altLang="ko-KR" sz="1400" dirty="0" err="1" smtClean="0"/>
                        <a:t>Primarykey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663591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Char(50)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Password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69122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Char(50)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551370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Phone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Char(45)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Phone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414677"/>
                  </a:ext>
                </a:extLst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2194560"/>
            <a:ext cx="5334000" cy="595294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Id</a:t>
            </a:r>
            <a:r>
              <a:rPr lang="ko-KR" altLang="en-US" dirty="0" smtClean="0"/>
              <a:t>값 미 중복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05" y="2789854"/>
            <a:ext cx="5257800" cy="2371725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8" idx="1"/>
          </p:cNvCxnSpPr>
          <p:nvPr/>
        </p:nvCxnSpPr>
        <p:spPr>
          <a:xfrm flipV="1">
            <a:off x="5814526" y="3975717"/>
            <a:ext cx="610379" cy="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5804311"/>
              </p:ext>
            </p:extLst>
          </p:nvPr>
        </p:nvGraphicFramePr>
        <p:xfrm>
          <a:off x="159026" y="764373"/>
          <a:ext cx="5936976" cy="601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4">
                  <a:extLst>
                    <a:ext uri="{9D8B030D-6E8A-4147-A177-3AD203B41FA5}">
                      <a16:colId xmlns:a16="http://schemas.microsoft.com/office/drawing/2014/main" val="4224997885"/>
                    </a:ext>
                  </a:extLst>
                </a:gridCol>
                <a:gridCol w="1484244">
                  <a:extLst>
                    <a:ext uri="{9D8B030D-6E8A-4147-A177-3AD203B41FA5}">
                      <a16:colId xmlns:a16="http://schemas.microsoft.com/office/drawing/2014/main" val="2281446118"/>
                    </a:ext>
                  </a:extLst>
                </a:gridCol>
                <a:gridCol w="1298712">
                  <a:extLst>
                    <a:ext uri="{9D8B030D-6E8A-4147-A177-3AD203B41FA5}">
                      <a16:colId xmlns:a16="http://schemas.microsoft.com/office/drawing/2014/main" val="1293955073"/>
                    </a:ext>
                  </a:extLst>
                </a:gridCol>
                <a:gridCol w="1669776">
                  <a:extLst>
                    <a:ext uri="{9D8B030D-6E8A-4147-A177-3AD203B41FA5}">
                      <a16:colId xmlns:a16="http://schemas.microsoft.com/office/drawing/2014/main" val="3758283960"/>
                    </a:ext>
                  </a:extLst>
                </a:gridCol>
              </a:tblGrid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데이터타입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688633"/>
                  </a:ext>
                </a:extLst>
              </a:tr>
              <a:tr h="71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디테일 </a:t>
                      </a:r>
                      <a:r>
                        <a:rPr lang="ko-KR" altLang="en-US" sz="1400" dirty="0" err="1" smtClean="0"/>
                        <a:t>선택문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조건값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Null,</a:t>
                      </a:r>
                    </a:p>
                    <a:p>
                      <a:pPr algn="ctr" latinLnBrk="1"/>
                      <a:r>
                        <a:rPr lang="en-US" altLang="ko-KR" sz="1400" dirty="0" err="1" smtClean="0"/>
                        <a:t>Primarykey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auto_increment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663591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Char(45)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영화 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err="1" smtClean="0"/>
                        <a:t>Unick</a:t>
                      </a:r>
                      <a:endParaRPr lang="en-US" altLang="ko-KR" sz="1400" b="0" dirty="0" smtClean="0"/>
                    </a:p>
                    <a:p>
                      <a:pPr algn="ctr" latinLnBrk="1"/>
                      <a:r>
                        <a:rPr lang="en-US" altLang="ko-KR" sz="1400" b="0" dirty="0" smtClean="0"/>
                        <a:t>Foreign</a:t>
                      </a:r>
                      <a:r>
                        <a:rPr lang="en-US" altLang="ko-KR" sz="1400" b="0" baseline="0" dirty="0" smtClean="0"/>
                        <a:t>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69122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Attendance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Char(45)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관객수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551370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opening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Char(45)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개봉일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414677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Char(45)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시청 등급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163487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Grnre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Char(45)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98943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Char(45)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7996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Runningtime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Char(45)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상영시간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98269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Distribution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Char(500)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배급사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221246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Desc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TEXT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상세내용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603883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Sns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Char(500)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검색값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821437"/>
                  </a:ext>
                </a:extLst>
              </a:tr>
              <a:tr h="4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Char(500)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이미지배열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007774"/>
                  </a:ext>
                </a:extLst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2194560"/>
            <a:ext cx="5334000" cy="110523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상세 페이지를 위한 </a:t>
            </a:r>
            <a:r>
              <a:rPr lang="en-US" altLang="ko-KR" dirty="0" smtClean="0"/>
              <a:t>No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>
              <a:lnSpc>
                <a:spcPct val="16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Foreign key </a:t>
            </a:r>
            <a:r>
              <a:rPr lang="ko-KR" altLang="en-US" dirty="0" smtClean="0"/>
              <a:t>사용을 위해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중복없는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Unick</a:t>
            </a:r>
            <a:r>
              <a:rPr lang="ko-KR" altLang="en-US" dirty="0" smtClean="0"/>
              <a:t>값을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50" y="3707295"/>
            <a:ext cx="5281123" cy="2560983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3" idx="1"/>
          </p:cNvCxnSpPr>
          <p:nvPr/>
        </p:nvCxnSpPr>
        <p:spPr>
          <a:xfrm>
            <a:off x="6096000" y="4987786"/>
            <a:ext cx="58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7382702"/>
              </p:ext>
            </p:extLst>
          </p:nvPr>
        </p:nvGraphicFramePr>
        <p:xfrm>
          <a:off x="261258" y="2791719"/>
          <a:ext cx="5553268" cy="236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17">
                  <a:extLst>
                    <a:ext uri="{9D8B030D-6E8A-4147-A177-3AD203B41FA5}">
                      <a16:colId xmlns:a16="http://schemas.microsoft.com/office/drawing/2014/main" val="4224997885"/>
                    </a:ext>
                  </a:extLst>
                </a:gridCol>
                <a:gridCol w="1388317">
                  <a:extLst>
                    <a:ext uri="{9D8B030D-6E8A-4147-A177-3AD203B41FA5}">
                      <a16:colId xmlns:a16="http://schemas.microsoft.com/office/drawing/2014/main" val="2281446118"/>
                    </a:ext>
                  </a:extLst>
                </a:gridCol>
                <a:gridCol w="1189551">
                  <a:extLst>
                    <a:ext uri="{9D8B030D-6E8A-4147-A177-3AD203B41FA5}">
                      <a16:colId xmlns:a16="http://schemas.microsoft.com/office/drawing/2014/main" val="1293955073"/>
                    </a:ext>
                  </a:extLst>
                </a:gridCol>
                <a:gridCol w="1587083">
                  <a:extLst>
                    <a:ext uri="{9D8B030D-6E8A-4147-A177-3AD203B41FA5}">
                      <a16:colId xmlns:a16="http://schemas.microsoft.com/office/drawing/2014/main" val="3758283960"/>
                    </a:ext>
                  </a:extLst>
                </a:gridCol>
              </a:tblGrid>
              <a:tr h="429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데이터타입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688633"/>
                  </a:ext>
                </a:extLst>
              </a:tr>
              <a:tr h="75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선택문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조건값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Null,</a:t>
                      </a:r>
                    </a:p>
                    <a:p>
                      <a:pPr algn="ctr" latinLnBrk="1"/>
                      <a:r>
                        <a:rPr lang="en-US" altLang="ko-KR" sz="1400" dirty="0" err="1" smtClean="0"/>
                        <a:t>Primarykey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auto_increment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663591"/>
                  </a:ext>
                </a:extLst>
              </a:tr>
              <a:tr h="53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Char(100)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Mamber</a:t>
                      </a:r>
                      <a:r>
                        <a:rPr lang="en-US" altLang="ko-KR" sz="1400" dirty="0" smtClean="0"/>
                        <a:t> Id</a:t>
                      </a:r>
                      <a:r>
                        <a:rPr lang="ko-KR" altLang="en-US" sz="1400" dirty="0" smtClean="0"/>
                        <a:t>값 사용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69122"/>
                  </a:ext>
                </a:extLst>
              </a:tr>
              <a:tr h="64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Char(100)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Movie name </a:t>
                      </a:r>
                      <a:r>
                        <a:rPr lang="ko-KR" altLang="en-US" sz="1400" dirty="0" smtClean="0"/>
                        <a:t>사용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Foreign</a:t>
                      </a:r>
                      <a:r>
                        <a:rPr lang="en-US" altLang="ko-KR" sz="1400" b="0" baseline="0" dirty="0" smtClean="0"/>
                        <a:t>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551370"/>
                  </a:ext>
                </a:extLst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957264"/>
            <a:ext cx="5491455" cy="12344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Name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movie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외래키설정</a:t>
            </a:r>
            <a:endParaRPr lang="en-US" altLang="ko-KR" dirty="0" smtClean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Id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값으로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문을 사용해 필요한 값 추출 후 </a:t>
            </a:r>
            <a:r>
              <a:rPr lang="ko-KR" altLang="en-US" dirty="0" err="1" smtClean="0"/>
              <a:t>찜목록</a:t>
            </a:r>
            <a:r>
              <a:rPr lang="ko-KR" altLang="en-US" dirty="0" smtClean="0"/>
              <a:t> 페이지에 표출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8" idx="1"/>
          </p:cNvCxnSpPr>
          <p:nvPr/>
        </p:nvCxnSpPr>
        <p:spPr>
          <a:xfrm flipV="1">
            <a:off x="5814526" y="3975717"/>
            <a:ext cx="610379" cy="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05" y="3429000"/>
            <a:ext cx="5238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8222372"/>
              </p:ext>
            </p:extLst>
          </p:nvPr>
        </p:nvGraphicFramePr>
        <p:xfrm>
          <a:off x="261258" y="2791719"/>
          <a:ext cx="5553268" cy="365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17">
                  <a:extLst>
                    <a:ext uri="{9D8B030D-6E8A-4147-A177-3AD203B41FA5}">
                      <a16:colId xmlns:a16="http://schemas.microsoft.com/office/drawing/2014/main" val="4224997885"/>
                    </a:ext>
                  </a:extLst>
                </a:gridCol>
                <a:gridCol w="1388317">
                  <a:extLst>
                    <a:ext uri="{9D8B030D-6E8A-4147-A177-3AD203B41FA5}">
                      <a16:colId xmlns:a16="http://schemas.microsoft.com/office/drawing/2014/main" val="2281446118"/>
                    </a:ext>
                  </a:extLst>
                </a:gridCol>
                <a:gridCol w="1189551">
                  <a:extLst>
                    <a:ext uri="{9D8B030D-6E8A-4147-A177-3AD203B41FA5}">
                      <a16:colId xmlns:a16="http://schemas.microsoft.com/office/drawing/2014/main" val="1293955073"/>
                    </a:ext>
                  </a:extLst>
                </a:gridCol>
                <a:gridCol w="1587083">
                  <a:extLst>
                    <a:ext uri="{9D8B030D-6E8A-4147-A177-3AD203B41FA5}">
                      <a16:colId xmlns:a16="http://schemas.microsoft.com/office/drawing/2014/main" val="3758283960"/>
                    </a:ext>
                  </a:extLst>
                </a:gridCol>
              </a:tblGrid>
              <a:tr h="429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데이터타입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688633"/>
                  </a:ext>
                </a:extLst>
              </a:tr>
              <a:tr h="75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선택문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조건값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Null,</a:t>
                      </a:r>
                    </a:p>
                    <a:p>
                      <a:pPr algn="ctr" latinLnBrk="1"/>
                      <a:r>
                        <a:rPr lang="en-US" altLang="ko-KR" sz="1400" dirty="0" err="1" smtClean="0"/>
                        <a:t>Primarykey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auto_increment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663591"/>
                  </a:ext>
                </a:extLst>
              </a:tr>
              <a:tr h="53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Char(100)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Member Id</a:t>
                      </a:r>
                      <a:r>
                        <a:rPr lang="ko-KR" altLang="en-US" sz="1400" dirty="0" smtClean="0"/>
                        <a:t>값 사용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69122"/>
                  </a:ext>
                </a:extLst>
              </a:tr>
              <a:tr h="64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Nicname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Char(50)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Member name </a:t>
                      </a:r>
                      <a:r>
                        <a:rPr lang="ko-KR" altLang="en-US" sz="1400" dirty="0" smtClean="0"/>
                        <a:t>사용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551370"/>
                  </a:ext>
                </a:extLst>
              </a:tr>
              <a:tr h="64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Char(100)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Movie name </a:t>
                      </a:r>
                      <a:r>
                        <a:rPr lang="ko-KR" altLang="en-US" sz="1400" dirty="0" smtClean="0"/>
                        <a:t>사용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911462"/>
                  </a:ext>
                </a:extLst>
              </a:tr>
              <a:tr h="64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Desc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Char(200)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Review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내용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461529"/>
                  </a:ext>
                </a:extLst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957263"/>
            <a:ext cx="5491455" cy="17335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로그인시 세션에 </a:t>
            </a:r>
            <a:r>
              <a:rPr lang="en-US" altLang="ko-KR" dirty="0" err="1" smtClean="0"/>
              <a:t>user_id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nicname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보내주고 </a:t>
            </a:r>
            <a:r>
              <a:rPr lang="en-US" altLang="ko-KR" dirty="0"/>
              <a:t>R</a:t>
            </a:r>
            <a:r>
              <a:rPr lang="en-US" altLang="ko-KR" dirty="0" smtClean="0"/>
              <a:t>eview</a:t>
            </a:r>
            <a:r>
              <a:rPr lang="ko-KR" altLang="en-US" dirty="0" smtClean="0"/>
              <a:t>에 입력하도록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Review </a:t>
            </a:r>
            <a:r>
              <a:rPr lang="ko-KR" altLang="en-US" dirty="0" smtClean="0"/>
              <a:t>작성시 </a:t>
            </a:r>
            <a:r>
              <a:rPr lang="en-US" altLang="ko-KR" dirty="0" err="1" smtClean="0"/>
              <a:t>Nicname</a:t>
            </a:r>
            <a:r>
              <a:rPr lang="ko-KR" altLang="en-US" dirty="0" smtClean="0"/>
              <a:t>값으로 설정</a:t>
            </a:r>
            <a:endParaRPr lang="en-US" altLang="ko-KR" dirty="0" smtClean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Nicname</a:t>
            </a:r>
            <a:r>
              <a:rPr lang="ko-KR" altLang="en-US" dirty="0" smtClean="0"/>
              <a:t>은 중복이 가능하기에 삭제 시 에는 세션</a:t>
            </a:r>
            <a:r>
              <a:rPr lang="en-US" altLang="ko-KR" dirty="0"/>
              <a:t> </a:t>
            </a:r>
            <a:r>
              <a:rPr lang="en-US" altLang="ko-KR" dirty="0" err="1" smtClean="0"/>
              <a:t>user_id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비교해 삭제 버튼 생성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814526" y="4869350"/>
            <a:ext cx="610379" cy="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05" y="3909422"/>
            <a:ext cx="4864596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8400" y="167473"/>
            <a:ext cx="4114800" cy="129302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5" y="1019003"/>
            <a:ext cx="6820347" cy="5405640"/>
          </a:xfrm>
        </p:spPr>
      </p:pic>
    </p:spTree>
    <p:extLst>
      <p:ext uri="{BB962C8B-B14F-4D97-AF65-F5344CB8AC3E}">
        <p14:creationId xmlns:p14="http://schemas.microsoft.com/office/powerpoint/2010/main" val="12625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6887" y="86517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상세서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리듀서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1" y="1066801"/>
            <a:ext cx="5151937" cy="510063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2" y="2193925"/>
            <a:ext cx="4714875" cy="127635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2" y="4595814"/>
            <a:ext cx="5381625" cy="1571625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977900" y="88900"/>
            <a:ext cx="1358900" cy="838200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Favorit.js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6450534" y="1212056"/>
            <a:ext cx="1358900" cy="838200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Module index.js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6521450" y="3606799"/>
            <a:ext cx="1358900" cy="838200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Index.js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1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1800" y="1547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상세서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48400" y="931222"/>
            <a:ext cx="5448300" cy="57023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Home.js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setTimeout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useEffect</a:t>
            </a:r>
            <a:r>
              <a:rPr lang="ko-KR" altLang="en-US" dirty="0" smtClean="0"/>
              <a:t>를 이용해 일정시간이 지난 후 화면에 로고가 떠오르도록 생성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useNavigate</a:t>
            </a:r>
            <a:r>
              <a:rPr lang="ko-KR" altLang="en-US" dirty="0" smtClean="0"/>
              <a:t>를 이용해 일정시간 후 </a:t>
            </a:r>
            <a:r>
              <a:rPr lang="en-US" altLang="ko-KR" dirty="0" smtClean="0"/>
              <a:t>main.js</a:t>
            </a:r>
            <a:r>
              <a:rPr lang="ko-KR" altLang="en-US" dirty="0" smtClean="0"/>
              <a:t>로 이동시키도록 </a:t>
            </a:r>
            <a:r>
              <a:rPr lang="ko-KR" altLang="en-US" dirty="0" err="1" smtClean="0"/>
              <a:t>기능구현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Header.js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세션값을</a:t>
            </a:r>
            <a:r>
              <a:rPr lang="ko-KR" altLang="en-US" dirty="0"/>
              <a:t> 확인해 로그인</a:t>
            </a:r>
            <a:r>
              <a:rPr lang="en-US" altLang="ko-KR" dirty="0"/>
              <a:t>,</a:t>
            </a:r>
            <a:r>
              <a:rPr lang="ko-KR" altLang="en-US" dirty="0"/>
              <a:t>로그아웃 구분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Admin</a:t>
            </a:r>
            <a:r>
              <a:rPr lang="ko-KR" altLang="en-US" dirty="0"/>
              <a:t>일시 </a:t>
            </a:r>
            <a:r>
              <a:rPr lang="ko-KR" altLang="en-US" dirty="0" err="1"/>
              <a:t>영화등록</a:t>
            </a:r>
            <a:r>
              <a:rPr lang="ko-KR" altLang="en-US" dirty="0"/>
              <a:t> </a:t>
            </a:r>
            <a:r>
              <a:rPr lang="en-US" altLang="ko-KR" dirty="0"/>
              <a:t>Link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구경하기 기능 구현을 위해 </a:t>
            </a:r>
            <a:r>
              <a:rPr lang="en-US" altLang="ko-KR" dirty="0" err="1" smtClean="0"/>
              <a:t>user_id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세션이외에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세션 사용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View</a:t>
            </a:r>
            <a:r>
              <a:rPr lang="ko-KR" altLang="en-US" dirty="0" smtClean="0"/>
              <a:t>세션일 시 로그아웃 대신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나오도록 체크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선택 시 세션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후 </a:t>
            </a:r>
            <a:r>
              <a:rPr lang="ko-KR" altLang="en-US" dirty="0" err="1" smtClean="0"/>
              <a:t>메인으로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5" y="1130300"/>
            <a:ext cx="5609313" cy="5065223"/>
          </a:xfrm>
        </p:spPr>
      </p:pic>
    </p:spTree>
    <p:extLst>
      <p:ext uri="{BB962C8B-B14F-4D97-AF65-F5344CB8AC3E}">
        <p14:creationId xmlns:p14="http://schemas.microsoft.com/office/powerpoint/2010/main" val="33114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09503" y="926487"/>
            <a:ext cx="4210396" cy="50050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5700" y="438660"/>
            <a:ext cx="6610004" cy="590765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 기획의도</a:t>
            </a:r>
            <a:endParaRPr lang="en-US" altLang="ko-KR" sz="2400" dirty="0" smtClean="0"/>
          </a:p>
          <a:p>
            <a:pPr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 기본 개발 환경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개발 목표</a:t>
            </a:r>
            <a:endParaRPr lang="en-US" altLang="ko-KR" sz="2400" dirty="0" smtClean="0"/>
          </a:p>
          <a:p>
            <a:pPr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 UI </a:t>
            </a:r>
            <a:r>
              <a:rPr lang="ko-KR" altLang="en-US" sz="2400" dirty="0" smtClean="0"/>
              <a:t>설계 의도</a:t>
            </a:r>
            <a:r>
              <a:rPr lang="en-US" altLang="ko-KR" sz="2400" dirty="0" smtClean="0"/>
              <a:t> / UI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 DB </a:t>
            </a:r>
            <a:r>
              <a:rPr lang="ko-KR" altLang="en-US" sz="2400" dirty="0" smtClean="0"/>
              <a:t>설계 </a:t>
            </a:r>
            <a:r>
              <a:rPr lang="en-US" altLang="ko-KR" sz="2400" dirty="0" smtClean="0"/>
              <a:t>/ DB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기술 </a:t>
            </a:r>
            <a:r>
              <a:rPr lang="ko-KR" altLang="en-US" sz="2400" dirty="0" err="1" smtClean="0"/>
              <a:t>상세서</a:t>
            </a:r>
            <a:endParaRPr lang="en-US" altLang="ko-KR" sz="2400" dirty="0" smtClean="0"/>
          </a:p>
          <a:p>
            <a:pPr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 개발자 테스트</a:t>
            </a:r>
            <a:endParaRPr lang="en-US" altLang="ko-KR" sz="2400" dirty="0" smtClean="0"/>
          </a:p>
          <a:p>
            <a:pPr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Feed Back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90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1800" y="1547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상세서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48400" y="931222"/>
            <a:ext cx="5499100" cy="52643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Detail.js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Params</a:t>
            </a:r>
            <a:r>
              <a:rPr lang="ko-KR" altLang="en-US" dirty="0" smtClean="0"/>
              <a:t>를 이용해 클릭 된 해당 상세페이지 표출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찜하기</a:t>
            </a:r>
            <a:r>
              <a:rPr lang="ko-KR" altLang="en-US" dirty="0" smtClean="0"/>
              <a:t> 기능 사용을 위해 </a:t>
            </a:r>
            <a:r>
              <a:rPr lang="en-US" altLang="ko-KR" dirty="0" err="1" smtClean="0"/>
              <a:t>formData</a:t>
            </a:r>
            <a:r>
              <a:rPr lang="ko-KR" altLang="en-US" dirty="0" smtClean="0"/>
              <a:t>에 초기값 생성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Redux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값 전송이 완료 될 시 실행할 </a:t>
            </a:r>
            <a:r>
              <a:rPr lang="en-US" altLang="ko-KR" dirty="0" err="1" smtClean="0"/>
              <a:t>useEffect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전송 완료 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값을 미리 입력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찜하기를</a:t>
            </a:r>
            <a:r>
              <a:rPr lang="ko-KR" altLang="en-US" dirty="0" smtClean="0"/>
              <a:t> 누를 시 </a:t>
            </a:r>
            <a:r>
              <a:rPr lang="en-US" altLang="ko-KR" dirty="0" err="1" smtClean="0"/>
              <a:t>formData</a:t>
            </a:r>
            <a:r>
              <a:rPr lang="ko-KR" altLang="en-US" dirty="0" smtClean="0"/>
              <a:t>를 전송 해 해당 </a:t>
            </a:r>
            <a:r>
              <a:rPr lang="ko-KR" altLang="en-US" dirty="0" err="1" smtClean="0"/>
              <a:t>영화제목과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user_id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favorites </a:t>
            </a:r>
            <a:r>
              <a:rPr lang="ko-KR" altLang="en-US" dirty="0" smtClean="0"/>
              <a:t>테이블에 입력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찜하기</a:t>
            </a:r>
            <a:r>
              <a:rPr lang="ko-KR" altLang="en-US" dirty="0" smtClean="0"/>
              <a:t> 페이지로 이동</a:t>
            </a:r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0" y="533400"/>
            <a:ext cx="5675012" cy="5911077"/>
          </a:xfrm>
        </p:spPr>
      </p:pic>
    </p:spTree>
    <p:extLst>
      <p:ext uri="{BB962C8B-B14F-4D97-AF65-F5344CB8AC3E}">
        <p14:creationId xmlns:p14="http://schemas.microsoft.com/office/powerpoint/2010/main" val="78959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1800" y="1547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상세서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48400" y="931222"/>
            <a:ext cx="5499100" cy="53282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Review.js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Detail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로 해당 영화의 값을 모두 </a:t>
            </a:r>
            <a:r>
              <a:rPr lang="ko-KR" altLang="en-US" dirty="0" err="1" smtClean="0"/>
              <a:t>받아옴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리뷰 입력 시 </a:t>
            </a:r>
            <a:r>
              <a:rPr lang="en-US" altLang="ko-KR" dirty="0" err="1" smtClean="0"/>
              <a:t>formData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desc</a:t>
            </a:r>
            <a:r>
              <a:rPr lang="ko-KR" altLang="en-US" dirty="0" smtClean="0"/>
              <a:t>값만 관리해 입력함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useEffect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로 받아온 </a:t>
            </a:r>
            <a:r>
              <a:rPr lang="en-US" altLang="ko-KR" dirty="0" err="1" smtClean="0"/>
              <a:t>mname</a:t>
            </a:r>
            <a:r>
              <a:rPr lang="ko-KR" altLang="en-US" dirty="0" smtClean="0"/>
              <a:t>값과 세션으로 받아온 </a:t>
            </a:r>
            <a:r>
              <a:rPr lang="en-US" altLang="ko-KR" dirty="0" err="1" smtClean="0"/>
              <a:t>id,nickname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입력해준다</a:t>
            </a:r>
            <a:r>
              <a:rPr lang="en-US" altLang="ko-KR" dirty="0" smtClean="0"/>
              <a:t>. [</a:t>
            </a:r>
            <a:r>
              <a:rPr lang="en-US" altLang="ko-KR" dirty="0" err="1" smtClean="0"/>
              <a:t>moviedata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전송이 완료 된 후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입력이 완료 된 후 해당 페이지를 </a:t>
            </a:r>
            <a:r>
              <a:rPr lang="en-US" altLang="ko-KR" dirty="0" err="1" smtClean="0"/>
              <a:t>refrash</a:t>
            </a:r>
            <a:r>
              <a:rPr lang="ko-KR" altLang="en-US" dirty="0" smtClean="0"/>
              <a:t>해 바로 리뷰를 확인 할 수 있도록 설정</a:t>
            </a:r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0" y="1678773"/>
            <a:ext cx="4911760" cy="4669253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0" y="133100"/>
            <a:ext cx="491176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4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1800" y="1547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상세서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48400" y="931223"/>
            <a:ext cx="5499100" cy="43556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Favorites.js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Id</a:t>
            </a:r>
            <a:r>
              <a:rPr lang="ko-KR" altLang="en-US" dirty="0" smtClean="0"/>
              <a:t>값을 </a:t>
            </a:r>
            <a:r>
              <a:rPr lang="en-US" altLang="ko-KR" dirty="0" err="1" smtClean="0"/>
              <a:t>Params</a:t>
            </a:r>
            <a:r>
              <a:rPr lang="ko-KR" altLang="en-US" dirty="0" smtClean="0"/>
              <a:t>로 넘겨주어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문을 이용해 </a:t>
            </a:r>
            <a:r>
              <a:rPr lang="ko-KR" altLang="en-US" dirty="0" err="1" smtClean="0"/>
              <a:t>표출시켜줄</a:t>
            </a:r>
            <a:r>
              <a:rPr lang="ko-KR" altLang="en-US" dirty="0" smtClean="0"/>
              <a:t> 해당 값들을 받아온다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삭제 및 이동을 위해 양쪽</a:t>
            </a:r>
            <a:r>
              <a:rPr lang="en-US" altLang="ko-KR" dirty="0" smtClean="0"/>
              <a:t>no</a:t>
            </a:r>
            <a:r>
              <a:rPr lang="ko-KR" altLang="en-US" dirty="0" smtClean="0"/>
              <a:t>값도 받아온다</a:t>
            </a:r>
            <a:r>
              <a:rPr lang="en-US" altLang="ko-KR" dirty="0" smtClean="0"/>
              <a:t>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삭제버튼을 </a:t>
            </a:r>
            <a:r>
              <a:rPr lang="ko-KR" altLang="en-US" dirty="0" err="1" smtClean="0"/>
              <a:t>누를시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에 넣어놓은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이용해 </a:t>
            </a:r>
            <a:r>
              <a:rPr lang="en-US" altLang="ko-KR" dirty="0" err="1" smtClean="0"/>
              <a:t>delet</a:t>
            </a:r>
            <a:r>
              <a:rPr lang="ko-KR" altLang="en-US" dirty="0" smtClean="0"/>
              <a:t>구문이 들어가있는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실행시킨다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선택시에는</a:t>
            </a:r>
            <a:r>
              <a:rPr lang="ko-KR" altLang="en-US" dirty="0" smtClean="0"/>
              <a:t> 이동을 위해 받아온 </a:t>
            </a:r>
            <a:r>
              <a:rPr lang="en-US" altLang="ko-KR" dirty="0" smtClean="0"/>
              <a:t>movie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no</a:t>
            </a:r>
            <a:r>
              <a:rPr lang="ko-KR" altLang="en-US" dirty="0" smtClean="0"/>
              <a:t>값을 넣어 이동시키도록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" y="379242"/>
            <a:ext cx="5675012" cy="2122658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" y="2622550"/>
            <a:ext cx="5675012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5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1800" y="1547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상세서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48400" y="1189512"/>
            <a:ext cx="5499100" cy="41555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Allmovie.js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테이블에 있는 전체 영화 포스터 표출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메뉴에 있는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해당 검색어가 있는 장르의 포스터 표출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클릭 시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값을 해당 </a:t>
            </a:r>
            <a:r>
              <a:rPr lang="en-US" altLang="ko-KR" dirty="0" err="1" smtClean="0"/>
              <a:t>targe</a:t>
            </a:r>
            <a:r>
              <a:rPr lang="ko-KR" altLang="en-US" dirty="0" smtClean="0"/>
              <a:t>의 내용으로 변경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함수를 통해 해당 값을 검색한 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라면 해당 내용을 출력</a:t>
            </a:r>
            <a:r>
              <a:rPr lang="en-US" altLang="ko-KR" dirty="0" smtClean="0"/>
              <a:t>, false </a:t>
            </a:r>
            <a:r>
              <a:rPr lang="ko-KR" altLang="en-US" dirty="0" smtClean="0"/>
              <a:t>라면 빈 값을 반환한다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7" y="437147"/>
            <a:ext cx="5675012" cy="1334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7" y="1771651"/>
            <a:ext cx="5675012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1800" y="1547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상세서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48400" y="1189512"/>
            <a:ext cx="5499100" cy="5629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App.js (</a:t>
            </a:r>
            <a:r>
              <a:rPr lang="en-US" altLang="ko-KR" dirty="0" err="1" smtClean="0"/>
              <a:t>Chating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Soket</a:t>
            </a:r>
            <a:r>
              <a:rPr lang="ko-KR" altLang="en-US" dirty="0" smtClean="0"/>
              <a:t>을 이용해 서버를 양방향 통신가능하도록 열어놓은 상태로 진행한다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Message</a:t>
            </a:r>
            <a:r>
              <a:rPr lang="ko-KR" altLang="en-US" dirty="0" smtClean="0"/>
              <a:t>값에 </a:t>
            </a:r>
            <a:r>
              <a:rPr lang="en-US" altLang="ko-KR" dirty="0" err="1" smtClean="0"/>
              <a:t>nicname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내용을 전송 시 서버에서 값을 받아 그대로 다시 전송해준다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다시 받아온 값을 </a:t>
            </a:r>
            <a:r>
              <a:rPr lang="en-US" altLang="ko-KR" dirty="0" smtClean="0"/>
              <a:t>chat</a:t>
            </a:r>
            <a:r>
              <a:rPr lang="ko-KR" altLang="en-US" dirty="0" smtClean="0"/>
              <a:t>에 넣어주며 값이 변경될 때 마다 실행되도록 </a:t>
            </a:r>
            <a:r>
              <a:rPr lang="en-US" altLang="ko-KR" dirty="0" err="1" smtClean="0"/>
              <a:t>useEffect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채팅창의 사이즈에 맞도록 </a:t>
            </a:r>
            <a:r>
              <a:rPr lang="ko-KR" altLang="en-US" dirty="0" err="1" smtClean="0"/>
              <a:t>말풍선을</a:t>
            </a:r>
            <a:r>
              <a:rPr lang="ko-KR" altLang="en-US" dirty="0" smtClean="0"/>
              <a:t> 설정하고 </a:t>
            </a:r>
            <a:r>
              <a:rPr lang="en-US" altLang="ko-KR" dirty="0" smtClean="0"/>
              <a:t>chat</a:t>
            </a:r>
            <a:r>
              <a:rPr lang="ko-KR" altLang="en-US" dirty="0" smtClean="0"/>
              <a:t>의 길이에 따라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함수를 이용해 첫 배열을 잘라내서 표출되도록 설정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" y="615142"/>
            <a:ext cx="5675012" cy="594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3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1293" y="2817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개발자 테스트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81" y="1199023"/>
            <a:ext cx="9356237" cy="5533826"/>
          </a:xfrm>
        </p:spPr>
      </p:pic>
    </p:spTree>
    <p:extLst>
      <p:ext uri="{BB962C8B-B14F-4D97-AF65-F5344CB8AC3E}">
        <p14:creationId xmlns:p14="http://schemas.microsoft.com/office/powerpoint/2010/main" val="1449949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 back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349" y="2202080"/>
            <a:ext cx="2938550" cy="617320"/>
          </a:xfrm>
        </p:spPr>
        <p:txBody>
          <a:bodyPr/>
          <a:lstStyle/>
          <a:p>
            <a:r>
              <a:rPr lang="en-US" altLang="ko-KR" dirty="0" smtClean="0"/>
              <a:t>Main.js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195348" y="2904565"/>
            <a:ext cx="2822172" cy="331413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액션 </a:t>
            </a:r>
            <a:r>
              <a:rPr lang="ko-KR" altLang="en-US" dirty="0" err="1" smtClean="0"/>
              <a:t>검색어와</a:t>
            </a:r>
            <a:r>
              <a:rPr lang="ko-KR" altLang="en-US" dirty="0" smtClean="0"/>
              <a:t> 인기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동시에 사용함으로서 뒤쪽에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된 액션으로 모든 페이지가 표출됨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해결방안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Redux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 smtClean="0"/>
              <a:t>아이폰으로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사용시 아이폰 정책으로 인한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 있는 영상이 </a:t>
            </a:r>
            <a:r>
              <a:rPr lang="en-US" altLang="ko-KR" dirty="0" err="1" smtClean="0"/>
              <a:t>Display:none</a:t>
            </a:r>
            <a:r>
              <a:rPr lang="ko-KR" altLang="en-US" dirty="0" smtClean="0"/>
              <a:t>임에도 전체화면으로 재생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해결방안 </a:t>
            </a:r>
            <a:r>
              <a:rPr lang="en-US" altLang="ko-KR" dirty="0" smtClean="0"/>
              <a:t>: Video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playsinline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전체화면이 아닌 </a:t>
            </a:r>
            <a:r>
              <a:rPr lang="en-US" altLang="ko-KR" dirty="0" smtClean="0"/>
              <a:t>inline</a:t>
            </a:r>
            <a:r>
              <a:rPr lang="ko-KR" altLang="en-US" dirty="0" smtClean="0"/>
              <a:t>재생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79832" y="2192866"/>
            <a:ext cx="2938550" cy="626534"/>
          </a:xfrm>
        </p:spPr>
        <p:txBody>
          <a:bodyPr/>
          <a:lstStyle/>
          <a:p>
            <a:r>
              <a:rPr lang="en-US" altLang="ko-KR" dirty="0" smtClean="0"/>
              <a:t>InsertMovie.js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017521" y="2828614"/>
            <a:ext cx="3082540" cy="332309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사용하려 할 시 앞에서 입력한 파일의 내용이 사라짐</a:t>
            </a:r>
            <a:endParaRPr lang="en-US" altLang="ko-KR" dirty="0"/>
          </a:p>
          <a:p>
            <a:pPr marL="285750" indent="-285750">
              <a:lnSpc>
                <a:spcPct val="16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 smtClean="0"/>
              <a:t>이미지를 삽입 후 해당 파일명을 되돌려주고 파일명을 문자열로 관리해 폼 데이터에 삽입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전체 등록할 때 에는 문자열로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출력할 때는 배열 값으로 변경해 돌려주어서 사용</a:t>
            </a:r>
            <a:endParaRPr lang="en-US" altLang="ko-KR" dirty="0" smtClean="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파일명에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함수를 사용해 중복이 일어나지 않도록 하려했지만 출력하면 값이 변형됨</a:t>
            </a:r>
            <a:endParaRPr lang="en-US" altLang="ko-KR" dirty="0"/>
          </a:p>
          <a:p>
            <a:pPr marL="285750" indent="-285750">
              <a:lnSpc>
                <a:spcPct val="16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 smtClean="0"/>
              <a:t>영화의 이름으로 폴더를 따로 만들어 관리하고 싶었지만 실패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216440" y="2202080"/>
            <a:ext cx="2885995" cy="626534"/>
          </a:xfrm>
        </p:spPr>
        <p:txBody>
          <a:bodyPr/>
          <a:lstStyle/>
          <a:p>
            <a:r>
              <a:rPr lang="en-US" altLang="ko-KR" dirty="0" err="1" smtClean="0"/>
              <a:t>Redux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216441" y="2913779"/>
            <a:ext cx="2885995" cy="331413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 err="1" smtClean="0"/>
              <a:t>검색어들이</a:t>
            </a:r>
            <a:r>
              <a:rPr lang="ko-KR" altLang="en-US" dirty="0" smtClean="0"/>
              <a:t> 겹쳐서 </a:t>
            </a:r>
            <a:r>
              <a:rPr lang="ko-KR" altLang="en-US" dirty="0" err="1" smtClean="0"/>
              <a:t>액션함수의</a:t>
            </a:r>
            <a:r>
              <a:rPr lang="ko-KR" altLang="en-US" dirty="0" smtClean="0"/>
              <a:t> 개수가 많아짐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 smtClean="0"/>
              <a:t>다른 방법이 있는지 찾아보겠습니다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 smtClean="0"/>
              <a:t>로그인 및 </a:t>
            </a:r>
            <a:r>
              <a:rPr lang="ko-KR" altLang="en-US" dirty="0" err="1" smtClean="0"/>
              <a:t>영화등록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값관리가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useState</a:t>
            </a:r>
            <a:r>
              <a:rPr lang="ko-KR" altLang="en-US" dirty="0" smtClean="0"/>
              <a:t>로 가능한 내용들은 </a:t>
            </a:r>
            <a:r>
              <a:rPr lang="en-US" altLang="ko-KR" dirty="0" err="1" smtClean="0"/>
              <a:t>Formdata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useState</a:t>
            </a:r>
            <a:r>
              <a:rPr lang="ko-KR" altLang="en-US" dirty="0" smtClean="0"/>
              <a:t>를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en-US" altLang="ko-KR" dirty="0" err="1" smtClean="0"/>
              <a:t>Redux</a:t>
            </a:r>
            <a:r>
              <a:rPr lang="ko-KR" altLang="en-US" dirty="0" smtClean="0"/>
              <a:t>를 좀 더 이해하기위해 다음에는 </a:t>
            </a:r>
            <a:r>
              <a:rPr lang="en-US" altLang="ko-KR" dirty="0" err="1" smtClean="0"/>
              <a:t>Redux</a:t>
            </a:r>
            <a:r>
              <a:rPr lang="ko-KR" altLang="en-US" dirty="0" smtClean="0"/>
              <a:t>로 관리해보도록 하기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9100492" y="2202080"/>
            <a:ext cx="2938550" cy="626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Chating</a:t>
            </a:r>
            <a:endParaRPr lang="ko-KR" altLang="en-US" dirty="0"/>
          </a:p>
        </p:txBody>
      </p:sp>
      <p:sp>
        <p:nvSpPr>
          <p:cNvPr id="10" name="텍스트 개체 틀 7"/>
          <p:cNvSpPr txBox="1">
            <a:spLocks/>
          </p:cNvSpPr>
          <p:nvPr/>
        </p:nvSpPr>
        <p:spPr>
          <a:xfrm>
            <a:off x="9100493" y="2913779"/>
            <a:ext cx="2938550" cy="3314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이전 내용을 확인 할 수 없음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해결방안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방법이 있는지 찾아보겠습니다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상시 가동 서버 이용을 위해 </a:t>
            </a:r>
            <a:r>
              <a:rPr lang="en-US" altLang="ko-KR" dirty="0" err="1" smtClean="0"/>
              <a:t>heroku</a:t>
            </a:r>
            <a:r>
              <a:rPr lang="ko-KR" altLang="en-US" dirty="0"/>
              <a:t> </a:t>
            </a:r>
            <a:r>
              <a:rPr lang="ko-KR" altLang="en-US" dirty="0" smtClean="0"/>
              <a:t>서버를 하나 더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해결방안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현재는 </a:t>
            </a:r>
            <a:r>
              <a:rPr lang="en-US" altLang="ko-KR" dirty="0" err="1" smtClean="0"/>
              <a:t>soket</a:t>
            </a:r>
            <a:r>
              <a:rPr lang="ko-KR" altLang="en-US" dirty="0" smtClean="0"/>
              <a:t>을 관리하는 </a:t>
            </a:r>
            <a:r>
              <a:rPr lang="en-US" altLang="ko-KR" dirty="0" smtClean="0"/>
              <a:t>serve</a:t>
            </a:r>
            <a:r>
              <a:rPr lang="ko-KR" altLang="en-US" dirty="0" smtClean="0"/>
              <a:t>와 나머지를 관리하는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가 따로 있지만 함께 사용하는 방법이 있을 것 같아 </a:t>
            </a:r>
            <a:r>
              <a:rPr lang="ko-KR" altLang="en-US" dirty="0" smtClean="0"/>
              <a:t>찾아보는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94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0" y="165857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웹 페이지를 만들며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21724"/>
            <a:ext cx="10820400" cy="525364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 err="1" smtClean="0"/>
              <a:t>Redux</a:t>
            </a:r>
            <a:r>
              <a:rPr lang="ko-KR" altLang="en-US" dirty="0" smtClean="0"/>
              <a:t>에 대해 조금 더 잘 알게 된 거 같지만 아직 부족한 것 같아 조금 더 잦은 사용이 필요할 것 같다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 smtClean="0"/>
              <a:t>React</a:t>
            </a:r>
            <a:r>
              <a:rPr lang="ko-KR" altLang="en-US" dirty="0" smtClean="0"/>
              <a:t>의 사용방법과 에러 발생의 경우에 전 보다 빠르고 편하게 대처할 수 있게 되었다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의 사용으로 작업의 공간이 제한되어 있지 않은 상태로 작업하니 편했고 깃 사용이 편해졌다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웹사이트를 사용하며 안드로이드와 아이폰의 정책이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정책에 따라 설정하는 방법을 배웠다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dirty="0" smtClean="0"/>
              <a:t>몇 번 사용하지 못했던 </a:t>
            </a:r>
            <a:r>
              <a:rPr lang="en-US" altLang="ko-KR" dirty="0" smtClean="0"/>
              <a:t>Foreign</a:t>
            </a:r>
            <a:r>
              <a:rPr lang="ko-KR" altLang="en-US" dirty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사용하면서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문을 잘 터득하게 되었다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dirty="0" smtClean="0"/>
              <a:t>해결하지 못한</a:t>
            </a:r>
            <a:r>
              <a:rPr lang="en-US" altLang="ko-KR" dirty="0"/>
              <a:t> </a:t>
            </a:r>
            <a:r>
              <a:rPr lang="ko-KR" altLang="en-US" dirty="0" smtClean="0"/>
              <a:t>이미지나 </a:t>
            </a:r>
            <a:r>
              <a:rPr lang="en-US" altLang="ko-KR" dirty="0" err="1" smtClean="0"/>
              <a:t>Redux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부족한 점이 있음을 알게 되었다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ko-KR" altLang="en-US" dirty="0" smtClean="0"/>
              <a:t>채팅 기능 사용을 위해 상시 서버를 가동했는데</a:t>
            </a:r>
            <a:r>
              <a:rPr lang="en-US" altLang="ko-KR" dirty="0" smtClean="0"/>
              <a:t>, 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가 함께 사용이 안되고 되더라도 포트가 겹치기에 </a:t>
            </a:r>
            <a:r>
              <a:rPr lang="en-US" altLang="ko-KR" dirty="0" err="1" smtClean="0"/>
              <a:t>heroku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하나 더 사용했다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아무래도 다른 방법이 있을 거 같아 천천히 알아 </a:t>
            </a:r>
            <a:r>
              <a:rPr lang="ko-KR" altLang="en-US" dirty="0" smtClean="0"/>
              <a:t>보려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48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2479940"/>
            <a:ext cx="9448800" cy="1825096"/>
          </a:xfrm>
        </p:spPr>
        <p:txBody>
          <a:bodyPr/>
          <a:lstStyle/>
          <a:p>
            <a:pPr algn="ctr"/>
            <a:r>
              <a:rPr lang="en-US" altLang="ko-KR" dirty="0"/>
              <a:t>thank you for watching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62700" y="6515100"/>
            <a:ext cx="4978400" cy="685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1200" dirty="0" smtClean="0"/>
              <a:t>이 파워포인트는 포트폴리오의 설명 목적으로 만들어 졌습니다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49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1" y="2147272"/>
            <a:ext cx="5286842" cy="4024313"/>
          </a:xfrm>
        </p:spPr>
      </p:pic>
      <p:sp>
        <p:nvSpPr>
          <p:cNvPr id="6" name="직사각형 5"/>
          <p:cNvSpPr/>
          <p:nvPr/>
        </p:nvSpPr>
        <p:spPr>
          <a:xfrm>
            <a:off x="6232849" y="2147272"/>
            <a:ext cx="5477069" cy="402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코로나에 밀려 사라져가는 </a:t>
            </a:r>
            <a:r>
              <a:rPr lang="ko-KR" altLang="en-US" sz="2400" b="1" dirty="0" smtClean="0"/>
              <a:t>영화관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b="1" dirty="0" smtClean="0"/>
              <a:t>"</a:t>
            </a:r>
            <a:r>
              <a:rPr lang="ko-KR" altLang="en-US" b="1" dirty="0"/>
              <a:t>코로나</a:t>
            </a:r>
            <a:r>
              <a:rPr lang="en-US" altLang="ko-KR" b="1" dirty="0"/>
              <a:t>19 </a:t>
            </a:r>
            <a:r>
              <a:rPr lang="ko-KR" altLang="en-US" b="1" dirty="0"/>
              <a:t>사태 이후엔 어떤 규칙도 없다</a:t>
            </a:r>
            <a:r>
              <a:rPr lang="en-US" altLang="ko-KR" b="1" dirty="0"/>
              <a:t>"...</a:t>
            </a:r>
            <a:r>
              <a:rPr lang="ko-KR" altLang="en-US" b="1" dirty="0"/>
              <a:t>독점 지위 잃어가는 극장가</a:t>
            </a:r>
          </a:p>
          <a:p>
            <a:r>
              <a:rPr lang="ko-KR" altLang="en-US" b="1" dirty="0"/>
              <a:t>영화제작사도 </a:t>
            </a:r>
            <a:r>
              <a:rPr lang="en-US" altLang="ko-KR" b="1" dirty="0"/>
              <a:t>'</a:t>
            </a:r>
            <a:r>
              <a:rPr lang="ko-KR" altLang="en-US" b="1" dirty="0"/>
              <a:t>온라인 독립</a:t>
            </a:r>
            <a:r>
              <a:rPr lang="en-US" altLang="ko-KR" b="1" dirty="0"/>
              <a:t>' </a:t>
            </a:r>
            <a:r>
              <a:rPr lang="ko-KR" altLang="en-US" b="1" dirty="0"/>
              <a:t>가속화</a:t>
            </a:r>
            <a:r>
              <a:rPr lang="en-US" altLang="ko-KR" b="1" dirty="0"/>
              <a:t>...</a:t>
            </a:r>
            <a:r>
              <a:rPr lang="ko-KR" altLang="en-US" b="1" dirty="0"/>
              <a:t>성장동력 잃은 넷플릭스는 </a:t>
            </a:r>
            <a:r>
              <a:rPr lang="en-US" altLang="ko-KR" b="1" dirty="0" smtClean="0"/>
              <a:t>'</a:t>
            </a:r>
            <a:r>
              <a:rPr lang="ko-KR" altLang="en-US" b="1" dirty="0" smtClean="0"/>
              <a:t>역 주행</a:t>
            </a:r>
            <a:r>
              <a:rPr lang="en-US" altLang="ko-KR" b="1" dirty="0" smtClean="0"/>
              <a:t>‘</a:t>
            </a:r>
          </a:p>
          <a:p>
            <a:endParaRPr lang="en-US" altLang="ko-KR" b="1" dirty="0" smtClean="0"/>
          </a:p>
          <a:p>
            <a:r>
              <a:rPr lang="ko-KR" altLang="en-US" dirty="0"/>
              <a:t>특히</a:t>
            </a:r>
            <a:r>
              <a:rPr lang="en-US" altLang="ko-KR" dirty="0"/>
              <a:t>, WSJ</a:t>
            </a:r>
            <a:r>
              <a:rPr lang="ko-KR" altLang="en-US" dirty="0"/>
              <a:t>는 영화관 업체 관계자를 인용해 향후 코로나</a:t>
            </a:r>
            <a:r>
              <a:rPr lang="en-US" altLang="ko-KR" dirty="0"/>
              <a:t>19 </a:t>
            </a:r>
            <a:r>
              <a:rPr lang="ko-KR" altLang="en-US" dirty="0"/>
              <a:t>사태가 정상화할 것으로 예상되는 </a:t>
            </a:r>
            <a:r>
              <a:rPr lang="en-US" altLang="ko-KR" dirty="0"/>
              <a:t>2022~2024</a:t>
            </a:r>
            <a:r>
              <a:rPr lang="ko-KR" altLang="en-US" dirty="0"/>
              <a:t>년에도 극장 개봉 영화 수는 코로나</a:t>
            </a:r>
            <a:r>
              <a:rPr lang="en-US" altLang="ko-KR" dirty="0"/>
              <a:t>19 </a:t>
            </a:r>
            <a:r>
              <a:rPr lang="ko-KR" altLang="en-US" dirty="0"/>
              <a:t>사태 이전보다 </a:t>
            </a:r>
            <a:r>
              <a:rPr lang="en-US" altLang="ko-KR" dirty="0"/>
              <a:t>25%</a:t>
            </a:r>
            <a:r>
              <a:rPr lang="ko-KR" altLang="en-US" dirty="0"/>
              <a:t>가량 감소할 것으로 예상했다</a:t>
            </a:r>
            <a:r>
              <a:rPr lang="en-US" altLang="ko-KR" dirty="0"/>
              <a:t>.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692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45185"/>
            <a:ext cx="4114800" cy="52095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OTT</a:t>
            </a:r>
            <a:r>
              <a:rPr lang="ko-KR" altLang="en-US" sz="2000" b="1" dirty="0"/>
              <a:t>로 영화</a:t>
            </a:r>
            <a:r>
              <a:rPr lang="en-US" altLang="ko-KR" sz="2000" b="1" dirty="0"/>
              <a:t>·</a:t>
            </a:r>
            <a:r>
              <a:rPr lang="ko-KR" altLang="en-US" sz="2000" b="1" dirty="0"/>
              <a:t>드라마 경계 무너져</a:t>
            </a:r>
            <a:endParaRPr lang="ko-KR" altLang="en-US" sz="2000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431450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1538113"/>
            <a:ext cx="4114800" cy="480449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코로나</a:t>
            </a:r>
            <a:r>
              <a:rPr lang="en-US" altLang="ko-KR" dirty="0"/>
              <a:t>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의 전염성이 심해짐에 따라 영화관에서의 영화관람이 제한되기 시작함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기본적으로 영화업계에선 개봉영화를 최소한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 동안 극장 이외의 경로나 시장에서 상영하거나 판매할 수 없는 조건으로 영화관과 계약되어 </a:t>
            </a:r>
            <a:r>
              <a:rPr lang="ko-KR" altLang="en-US" dirty="0"/>
              <a:t>있지만 코로나</a:t>
            </a:r>
            <a:r>
              <a:rPr lang="en-US" altLang="ko-KR" dirty="0"/>
              <a:t>19 </a:t>
            </a:r>
            <a:r>
              <a:rPr lang="ko-KR" altLang="en-US" dirty="0"/>
              <a:t>사태 이후 완전히 새로운 경기가 시작됨에 따라 새로운 협상을 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코로나로 인해 오르던 </a:t>
            </a:r>
            <a:r>
              <a:rPr lang="en-US" altLang="ko-KR" dirty="0" smtClean="0"/>
              <a:t>OTT</a:t>
            </a:r>
            <a:r>
              <a:rPr lang="ko-KR" altLang="en-US" dirty="0" smtClean="0"/>
              <a:t>의 시장 규모가 더욱 커지고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지난 영화들이 </a:t>
            </a:r>
            <a:r>
              <a:rPr lang="en-US" altLang="ko-KR" dirty="0" smtClean="0"/>
              <a:t>OTT</a:t>
            </a:r>
            <a:r>
              <a:rPr lang="ko-KR" altLang="en-US" dirty="0" smtClean="0"/>
              <a:t>시장에서 상영되고 있기에 명작 영화를 추천하기 위한 사이트를 구축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채팅 기능과 리뷰 기능을 통해 회원들간의 커뮤니케이션을 가능하도록 구축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59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Windows 10 Enterprise LTSC 64Bit</a:t>
            </a:r>
          </a:p>
          <a:p>
            <a:pPr>
              <a:buFontTx/>
              <a:buChar char="-"/>
            </a:pPr>
            <a:r>
              <a:rPr lang="en-US" altLang="ko-KR" dirty="0" smtClean="0"/>
              <a:t>© 2018 Microsoft Corporation All rights reserved</a:t>
            </a:r>
          </a:p>
          <a:p>
            <a:pPr>
              <a:buFontTx/>
              <a:buChar char="-"/>
            </a:pPr>
            <a:r>
              <a:rPr lang="en-US" altLang="ko-KR" dirty="0" smtClean="0"/>
              <a:t>Intel(R) Core(TM) i3-6100 CPU @ 3.70GHz</a:t>
            </a:r>
          </a:p>
          <a:p>
            <a:pPr>
              <a:buFontTx/>
              <a:buChar char="-"/>
            </a:pPr>
            <a:r>
              <a:rPr lang="ko-KR" altLang="en-US" dirty="0" smtClean="0"/>
              <a:t>메모리 </a:t>
            </a:r>
            <a:r>
              <a:rPr lang="en-US" altLang="ko-KR" dirty="0" smtClean="0"/>
              <a:t>8.00 GB</a:t>
            </a:r>
          </a:p>
          <a:p>
            <a:pPr>
              <a:buFontTx/>
              <a:buChar char="-"/>
            </a:pPr>
            <a:r>
              <a:rPr lang="en-US" altLang="ko-KR" dirty="0" smtClean="0"/>
              <a:t>NVIDIA GeForce GT 710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Visual Studio Code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(workbench)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PhotoShop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파비콘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로고제작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사용언어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React,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), Node.js</a:t>
            </a:r>
          </a:p>
          <a:p>
            <a:r>
              <a:rPr lang="ko-KR" altLang="en-US" dirty="0" err="1" smtClean="0"/>
              <a:t>사용서버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AWS, </a:t>
            </a:r>
            <a:r>
              <a:rPr lang="ko-KR" altLang="en-US" dirty="0" err="1" smtClean="0"/>
              <a:t>헤로쿠</a:t>
            </a:r>
            <a:r>
              <a:rPr lang="en-US" altLang="ko-KR" dirty="0"/>
              <a:t>, </a:t>
            </a:r>
            <a:r>
              <a:rPr lang="en-US" altLang="ko-KR" dirty="0" err="1" smtClean="0"/>
              <a:t>vercel</a:t>
            </a:r>
            <a:r>
              <a:rPr lang="en-US" altLang="ko-KR" dirty="0" smtClean="0"/>
              <a:t>(react)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2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6700" y="1293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개발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381000"/>
            <a:ext cx="8446008" cy="58376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클라이언트와 서버를 웹에 올려 호스팅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세션을 이용해 로그인 기능을 활성화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회원가입에 정규 표현식을 포함시킨다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Redux</a:t>
            </a:r>
            <a:r>
              <a:rPr lang="ko-KR" altLang="en-US" dirty="0" smtClean="0"/>
              <a:t>를 이용해 데이터를 관리한다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로딩화면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파비콘을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FOREIGN KEY</a:t>
            </a:r>
            <a:r>
              <a:rPr lang="ko-KR" altLang="en-US" dirty="0" smtClean="0"/>
              <a:t>를 사용해 데이터를 받아온다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이미지는 반드시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이상이 들어갈 수 있도록 개발한다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웹이 가능하도록 개발한다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dirty="0" smtClean="0"/>
              <a:t>해당 개발 완료 후 추가 예정 기능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altLang="ko-KR" dirty="0" smtClean="0"/>
              <a:t>Review  // </a:t>
            </a:r>
            <a:r>
              <a:rPr lang="ko-KR" altLang="en-US" dirty="0" smtClean="0"/>
              <a:t>구축 완료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 smtClean="0"/>
              <a:t>간단한 채팅 기능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구축 완료</a:t>
            </a:r>
            <a:endParaRPr lang="en-US" altLang="ko-KR" dirty="0" smtClean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34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의도</a:t>
            </a:r>
            <a:r>
              <a:rPr lang="en-US" altLang="ko-KR" dirty="0"/>
              <a:t> / 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9" y="2547258"/>
            <a:ext cx="4521361" cy="3318728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2547258"/>
            <a:ext cx="4833840" cy="3318728"/>
          </a:xfrm>
        </p:spPr>
      </p:pic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745941" y="1126674"/>
            <a:ext cx="3410339" cy="1175656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통합 </a:t>
            </a:r>
            <a:r>
              <a:rPr lang="en-US" altLang="ko-KR" dirty="0" smtClean="0"/>
              <a:t>OTT</a:t>
            </a:r>
            <a:r>
              <a:rPr lang="ko-KR" altLang="en-US" dirty="0" smtClean="0"/>
              <a:t>플랫폼 </a:t>
            </a:r>
            <a:r>
              <a:rPr lang="en-US" altLang="ko-KR" dirty="0" smtClean="0"/>
              <a:t>NETFLEX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참고하여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구현함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0" y="99527"/>
            <a:ext cx="8610600" cy="12954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8466" y="820414"/>
            <a:ext cx="5079991" cy="823912"/>
          </a:xfrm>
        </p:spPr>
        <p:txBody>
          <a:bodyPr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9" y="1751208"/>
            <a:ext cx="4323931" cy="3086100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35486" y="820414"/>
            <a:ext cx="5105400" cy="823912"/>
          </a:xfrm>
        </p:spPr>
        <p:txBody>
          <a:bodyPr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15" y="1751208"/>
            <a:ext cx="4386742" cy="3086100"/>
          </a:xfrm>
        </p:spPr>
      </p:pic>
      <p:sp>
        <p:nvSpPr>
          <p:cNvPr id="9" name="직사각형 8"/>
          <p:cNvSpPr/>
          <p:nvPr/>
        </p:nvSpPr>
        <p:spPr>
          <a:xfrm>
            <a:off x="2341984" y="3853543"/>
            <a:ext cx="1698171" cy="690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1 9"/>
          <p:cNvSpPr/>
          <p:nvPr/>
        </p:nvSpPr>
        <p:spPr>
          <a:xfrm>
            <a:off x="3371461" y="5253133"/>
            <a:ext cx="2426995" cy="1393209"/>
          </a:xfrm>
          <a:prstGeom prst="borderCallout1">
            <a:avLst>
              <a:gd name="adj1" fmla="val 18750"/>
              <a:gd name="adj2" fmla="val -8333"/>
              <a:gd name="adj3" fmla="val -50564"/>
              <a:gd name="adj4" fmla="val -248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r>
              <a:rPr lang="en-US" altLang="ko-KR" dirty="0" smtClean="0"/>
              <a:t>, Login, </a:t>
            </a:r>
            <a:r>
              <a:rPr lang="ko-KR" altLang="en-US" dirty="0" smtClean="0"/>
              <a:t>구경하기 지원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Session</a:t>
            </a:r>
            <a:r>
              <a:rPr lang="ko-KR" altLang="en-US" dirty="0"/>
              <a:t> </a:t>
            </a:r>
            <a:r>
              <a:rPr lang="ko-KR" altLang="en-US" dirty="0" smtClean="0"/>
              <a:t>값의 유무 여부로 확인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9339" y="3722914"/>
            <a:ext cx="4127918" cy="1221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7411616" y="5150496"/>
            <a:ext cx="2426995" cy="1393209"/>
          </a:xfrm>
          <a:prstGeom prst="borderCallout1">
            <a:avLst>
              <a:gd name="adj1" fmla="val 18750"/>
              <a:gd name="adj2" fmla="val -8333"/>
              <a:gd name="adj3" fmla="val -15738"/>
              <a:gd name="adj4" fmla="val -140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슬라이드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 선택 시 디테일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0" y="99527"/>
            <a:ext cx="8610600" cy="12954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8466" y="820414"/>
            <a:ext cx="5079991" cy="823912"/>
          </a:xfrm>
        </p:spPr>
        <p:txBody>
          <a:bodyPr/>
          <a:lstStyle/>
          <a:p>
            <a:pPr algn="ctr"/>
            <a:r>
              <a:rPr lang="en-US" altLang="ko-KR" dirty="0" smtClean="0"/>
              <a:t>Join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6" y="1751208"/>
            <a:ext cx="5286054" cy="2937170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35486" y="820414"/>
            <a:ext cx="5105400" cy="823912"/>
          </a:xfrm>
        </p:spPr>
        <p:txBody>
          <a:bodyPr/>
          <a:lstStyle/>
          <a:p>
            <a:pPr algn="ctr"/>
            <a:r>
              <a:rPr lang="en-US" altLang="ko-KR" dirty="0" smtClean="0"/>
              <a:t>Review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34" y="1850632"/>
            <a:ext cx="5592819" cy="2873737"/>
          </a:xfrm>
        </p:spPr>
      </p:pic>
      <p:sp>
        <p:nvSpPr>
          <p:cNvPr id="9" name="직사각형 8"/>
          <p:cNvSpPr/>
          <p:nvPr/>
        </p:nvSpPr>
        <p:spPr>
          <a:xfrm>
            <a:off x="2403647" y="2209081"/>
            <a:ext cx="2650491" cy="176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1 9"/>
          <p:cNvSpPr/>
          <p:nvPr/>
        </p:nvSpPr>
        <p:spPr>
          <a:xfrm>
            <a:off x="3371462" y="4688378"/>
            <a:ext cx="2426995" cy="1393209"/>
          </a:xfrm>
          <a:prstGeom prst="borderCallout1">
            <a:avLst>
              <a:gd name="adj1" fmla="val 18750"/>
              <a:gd name="adj2" fmla="val -8333"/>
              <a:gd name="adj3" fmla="val -50564"/>
              <a:gd name="adj4" fmla="val -248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정규표현식</a:t>
            </a:r>
            <a:r>
              <a:rPr lang="ko-KR" altLang="en-US" dirty="0" smtClean="0"/>
              <a:t> 사용 </a:t>
            </a:r>
            <a:r>
              <a:rPr lang="ko-KR" altLang="en-US" dirty="0" err="1" smtClean="0"/>
              <a:t>길이체크</a:t>
            </a:r>
            <a:r>
              <a:rPr lang="ko-KR" altLang="en-US" dirty="0" smtClean="0"/>
              <a:t> 및 암호 특수문자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필수 포함 </a:t>
            </a:r>
            <a:r>
              <a:rPr lang="en-US" altLang="ko-KR" dirty="0" smtClean="0"/>
              <a:t>, ID</a:t>
            </a:r>
            <a:r>
              <a:rPr lang="ko-KR" altLang="en-US" dirty="0" err="1" smtClean="0"/>
              <a:t>중복체크</a:t>
            </a:r>
            <a:r>
              <a:rPr lang="ko-KR" altLang="en-US" dirty="0" smtClean="0"/>
              <a:t> 기능 추가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0331" y="3573285"/>
            <a:ext cx="5690122" cy="1221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7503056" y="5017167"/>
            <a:ext cx="2426995" cy="1393209"/>
          </a:xfrm>
          <a:prstGeom prst="borderCallout1">
            <a:avLst>
              <a:gd name="adj1" fmla="val 18750"/>
              <a:gd name="adj2" fmla="val -8333"/>
              <a:gd name="adj3" fmla="val -15738"/>
              <a:gd name="adj4" fmla="val -140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후 리뷰 사용가능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 시 해당 페이지</a:t>
            </a:r>
            <a:r>
              <a:rPr lang="en-US" altLang="ko-KR" dirty="0"/>
              <a:t> </a:t>
            </a:r>
            <a:r>
              <a:rPr lang="en-US" altLang="ko-KR" dirty="0" smtClean="0"/>
              <a:t>refresh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483</TotalTime>
  <Words>1466</Words>
  <Application>Microsoft Office PowerPoint</Application>
  <PresentationFormat>와이드스크린</PresentationFormat>
  <Paragraphs>295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Century Gothic</vt:lpstr>
      <vt:lpstr>Wingdings</vt:lpstr>
      <vt:lpstr>비행기 구름</vt:lpstr>
      <vt:lpstr>FLEX</vt:lpstr>
      <vt:lpstr>PowerPoint 프레젠테이션</vt:lpstr>
      <vt:lpstr>기획 의도</vt:lpstr>
      <vt:lpstr>OTT로 영화·드라마 경계 무너져</vt:lpstr>
      <vt:lpstr>기본 개발 환경</vt:lpstr>
      <vt:lpstr>개발 목표</vt:lpstr>
      <vt:lpstr>UI 설계 의도 / UI 구현</vt:lpstr>
      <vt:lpstr>UI 구현</vt:lpstr>
      <vt:lpstr>UI 구현</vt:lpstr>
      <vt:lpstr>UI 구현</vt:lpstr>
      <vt:lpstr>UI 구현</vt:lpstr>
      <vt:lpstr>UI 구현</vt:lpstr>
      <vt:lpstr>DB 설계</vt:lpstr>
      <vt:lpstr>DB 설계</vt:lpstr>
      <vt:lpstr>DB 설계</vt:lpstr>
      <vt:lpstr>DB 설계</vt:lpstr>
      <vt:lpstr> 실제 DB 구현</vt:lpstr>
      <vt:lpstr>기술 상세서(리듀서)</vt:lpstr>
      <vt:lpstr>기술 상세서</vt:lpstr>
      <vt:lpstr>기술 상세서</vt:lpstr>
      <vt:lpstr>기술 상세서</vt:lpstr>
      <vt:lpstr>기술 상세서</vt:lpstr>
      <vt:lpstr>기술 상세서</vt:lpstr>
      <vt:lpstr>기술 상세서</vt:lpstr>
      <vt:lpstr>개발자 테스트</vt:lpstr>
      <vt:lpstr>FEED back</vt:lpstr>
      <vt:lpstr>웹 페이지를 만들며…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</dc:title>
  <dc:creator>GreenArt</dc:creator>
  <cp:lastModifiedBy>GreenArt</cp:lastModifiedBy>
  <cp:revision>68</cp:revision>
  <dcterms:created xsi:type="dcterms:W3CDTF">2022-08-08T05:27:08Z</dcterms:created>
  <dcterms:modified xsi:type="dcterms:W3CDTF">2022-08-12T07:18:35Z</dcterms:modified>
</cp:coreProperties>
</file>