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9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67" r:id="rId20"/>
    <p:sldId id="275" r:id="rId21"/>
    <p:sldId id="276" r:id="rId22"/>
    <p:sldId id="303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6" r:id="rId45"/>
    <p:sldId id="302" r:id="rId46"/>
    <p:sldId id="299" r:id="rId47"/>
    <p:sldId id="300" r:id="rId48"/>
    <p:sldId id="301" r:id="rId49"/>
  </p:sldIdLst>
  <p:sldSz cx="9144000" cy="6858000" type="screen4x3"/>
  <p:notesSz cx="7102475" cy="1023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BEB4B864-3ABF-4738-810E-C469088D087A}" type="datetimeFigureOut">
              <a:rPr lang="en-US"/>
              <a:pPr>
                <a:defRPr/>
              </a:pPr>
              <a:t>12/20/2014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01BF5B74-501B-4576-B515-D8D061C68A7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B124147-A594-494B-8F26-2E8E98A1262C}" type="datetimeFigureOut">
              <a:rPr lang="en-US"/>
              <a:pPr>
                <a:defRPr/>
              </a:pPr>
              <a:t>12/20/2014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FC02A26-FE3E-4930-947F-3642B9D64FC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1B60308-6EAB-4ED3-B2EB-8213DD42BE3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FFAE6A-8D67-41FE-8CF8-694D4B7666C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9B1560A-F8E8-45AB-9DEF-1C9F9BFFA548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B2F446-E291-46DD-AB13-FB7E1552133E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>
              <a:defRPr/>
            </a:pPr>
            <a:fld id="{29A97C7A-EC99-4259-9393-BA1DD7F9F479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562411-71BA-494D-8892-E77C1D39249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2FA1811-70F8-47C0-B21B-82406F94DD1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B316050-34EB-4394-82C6-4C6078C15FF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6A5DE17-0CEE-4DAA-BE40-28F702D8ECB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12DF4FF-7216-49B6-8655-941B2CAABDE7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E1DE63-605F-42AD-BF16-62F0B523AE6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21-Nov-2010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IN" smtClean="0"/>
              <a:t>ohmshankar.ece@act.edu.in</a:t>
            </a:r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5F0FD34E-D1CA-496F-AEAB-380C72DF64F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Instruction Set of 8086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Data Transfer Instructions</a:t>
            </a:r>
            <a:endParaRPr lang="en-IN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610100"/>
          </a:xfrm>
        </p:spPr>
        <p:txBody>
          <a:bodyPr>
            <a:normAutofit fontScale="92500"/>
          </a:bodyPr>
          <a:lstStyle/>
          <a:p>
            <a:pPr eaLnBrk="1" hangingPunct="1">
              <a:spcAft>
                <a:spcPts val="1200"/>
              </a:spcAft>
            </a:pPr>
            <a:r>
              <a:rPr lang="en-IN" sz="2800" b="1" dirty="0" smtClean="0"/>
              <a:t>LDS Des, </a:t>
            </a:r>
            <a:r>
              <a:rPr lang="en-IN" sz="2800" b="1" dirty="0" err="1" smtClean="0"/>
              <a:t>Src</a:t>
            </a:r>
            <a:r>
              <a:rPr lang="en-IN" sz="2800" b="1" dirty="0" smtClean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IN" dirty="0" smtClean="0"/>
              <a:t>Load Register and Data Segment  with words from memory.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dirty="0" smtClean="0"/>
              <a:t>It </a:t>
            </a:r>
            <a:r>
              <a:rPr lang="en-IN" dirty="0" smtClean="0"/>
              <a:t>loads 32-bit pointer from memory source to destination register and DS.</a:t>
            </a:r>
            <a:endParaRPr lang="en-IN" sz="2800" dirty="0" smtClean="0"/>
          </a:p>
          <a:p>
            <a:pPr lvl="1" eaLnBrk="1" hangingPunct="1">
              <a:spcAft>
                <a:spcPts val="1200"/>
              </a:spcAft>
            </a:pPr>
            <a:r>
              <a:rPr lang="en-IN" dirty="0" smtClean="0"/>
              <a:t>The offset is placed in the destination register and the segment is placed in DS.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dirty="0" smtClean="0"/>
              <a:t>To use this instruction the word at the lower memory address must contain the offset and the word at the higher address must contain the segment.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smtClean="0"/>
              <a:t>E.g.: LDS BX, [0301 H]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sz="2800" b="1" smtClean="0"/>
              <a:t>LES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It loads 32-bit pointer from memory source to destination register and ES.</a:t>
            </a:r>
            <a:endParaRPr lang="en-IN" sz="2800" smtClean="0"/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The offset is placed in the destination register and the segment is placed in ES.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This instruction is very similar to LDS except that it initializes ES instead of DS.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E.g.: LES BX, [0301 H]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LAHF: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It copies the lower byte of flag register to AH.</a:t>
            </a:r>
            <a:endParaRPr 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SAHF: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It copies the contents of AH to lower byte of flag register.</a:t>
            </a:r>
            <a:endParaRPr 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PUSHF: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Pushes flag register to top of stack.</a:t>
            </a:r>
            <a:endParaRPr 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POPF: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Pops the stack top to flag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dirty="0" smtClean="0"/>
              <a:t>ADD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It adds a byte to byte or a word to word.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 smtClean="0"/>
              <a:t>ADD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 smtClean="0"/>
              <a:t>ADD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 smtClean="0"/>
              <a:t>ADD AX, [BX]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dirty="0" smtClean="0"/>
              <a:t>ADC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It adds the two operands with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 smtClean="0"/>
              <a:t>ADC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 smtClean="0"/>
              <a:t>ADC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 smtClean="0"/>
              <a:t>ADC AX, [BX]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500" b="1" dirty="0" smtClean="0"/>
              <a:t>SUB Des, Src: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subtracts a byte from byte or a word from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For subtraction, CF acts as borrow flag.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E.g.: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AL, 74H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DX, AX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AX, [BX]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200" b="1" dirty="0" smtClean="0"/>
              <a:t>SBB Des, Src: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subtracts the two operands and also the borrow from the result.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E.g.: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AL, 74H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DX, AX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AX, [BX]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dirty="0" smtClean="0"/>
              <a:t>INC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It increments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E.g.: INC 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dirty="0" smtClean="0"/>
              <a:t>DEC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It decrements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 smtClean="0"/>
              <a:t>E.g.: DEC 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AAA (ASCII Adjust after Addition):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The data entered from the terminal is in ASCII format.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In ASCII, 0 – 9 are represented by 30H – 39H.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This instruction allows us to add the ASCII codes.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This instruction does not have any operand.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Other ASCII Instructions: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 smtClean="0"/>
              <a:t>AAS</a:t>
            </a:r>
            <a:r>
              <a:rPr lang="en-US" sz="2600" dirty="0" smtClean="0"/>
              <a:t> (ASCII Adjust after Subtraction)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 smtClean="0"/>
              <a:t>AAM</a:t>
            </a:r>
            <a:r>
              <a:rPr lang="en-US" sz="2600" dirty="0" smtClean="0"/>
              <a:t> (ASCII Adjust after Multiplication)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 smtClean="0"/>
              <a:t>AAD</a:t>
            </a:r>
            <a:r>
              <a:rPr lang="en-US" sz="2600" dirty="0" smtClean="0"/>
              <a:t> (ASCII Adjust Before Division)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Instruction Set of 8086</a:t>
            </a:r>
            <a:endParaRPr lang="en-IN" b="1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sz="3200" smtClean="0"/>
              <a:t>An instruction is a binary pattern designed inside a microprocessor to perform a specific function.</a:t>
            </a:r>
          </a:p>
          <a:p>
            <a:pPr eaLnBrk="1" hangingPunct="1">
              <a:spcAft>
                <a:spcPts val="1200"/>
              </a:spcAft>
            </a:pPr>
            <a:r>
              <a:rPr lang="en-IN" sz="3200" smtClean="0"/>
              <a:t>The entire group of instructions that a microprocessor supports is called </a:t>
            </a:r>
            <a:r>
              <a:rPr lang="en-IN" sz="3200" b="1" smtClean="0"/>
              <a:t>Instruction Set</a:t>
            </a:r>
            <a:r>
              <a:rPr lang="en-IN" sz="3200" smtClean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IN" sz="3200" smtClean="0"/>
              <a:t>8086 has more than </a:t>
            </a:r>
            <a:r>
              <a:rPr lang="en-IN" sz="3200" b="1" smtClean="0"/>
              <a:t>20,000</a:t>
            </a:r>
            <a:r>
              <a:rPr lang="en-IN" sz="3200" smtClean="0"/>
              <a:t> 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sz="2800" b="1" smtClean="0"/>
              <a:t>DAA (Decimal Adjust after Addition)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is used to make sure that the result of adding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only works on AL register.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DAS (Decimal Adjust after Subtraction)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is used to make sure that the result of subtracting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only works on AL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Arithmetic Instructions</a:t>
            </a:r>
            <a:endParaRPr lang="en-IN" b="1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6101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Aft>
                <a:spcPts val="1200"/>
              </a:spcAft>
            </a:pPr>
            <a:r>
              <a:rPr lang="en-US" sz="2400" b="1" dirty="0" smtClean="0"/>
              <a:t>NEG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400" dirty="0" smtClean="0"/>
              <a:t>It creates 2’s complement of a given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400" dirty="0" smtClean="0"/>
              <a:t>That means, it changes the sign of a number.</a:t>
            </a:r>
          </a:p>
          <a:p>
            <a:pPr marL="274320" lvl="1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400" b="1" dirty="0" smtClean="0">
                <a:solidFill>
                  <a:schemeClr val="tx1"/>
                </a:solidFill>
              </a:rPr>
              <a:t>SHIFT</a:t>
            </a:r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</a:pPr>
            <a:r>
              <a:rPr lang="en-US" sz="2000" dirty="0" smtClean="0"/>
              <a:t>SHL – Logical shift left</a:t>
            </a:r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</a:pPr>
            <a:r>
              <a:rPr lang="en-US" sz="2000" dirty="0" smtClean="0"/>
              <a:t>SHR</a:t>
            </a:r>
            <a:r>
              <a:rPr lang="en-US" sz="2000" dirty="0" smtClean="0"/>
              <a:t> – Logical shift </a:t>
            </a:r>
            <a:r>
              <a:rPr lang="en-US" sz="2000" dirty="0" smtClean="0"/>
              <a:t>right</a:t>
            </a:r>
            <a:endParaRPr lang="en-US" sz="2000" dirty="0" smtClean="0"/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</a:pPr>
            <a:r>
              <a:rPr lang="en-US" sz="2000" dirty="0" smtClean="0"/>
              <a:t>SAR</a:t>
            </a:r>
            <a:r>
              <a:rPr lang="en-US" sz="2000" dirty="0" smtClean="0"/>
              <a:t> – </a:t>
            </a:r>
            <a:r>
              <a:rPr lang="en-US" sz="2000" dirty="0" smtClean="0"/>
              <a:t>Arithmetic shift left</a:t>
            </a:r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Example :</a:t>
            </a:r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	SAL/SHL/SHR </a:t>
            </a:r>
            <a:r>
              <a:rPr lang="en-US" sz="2400" b="1" dirty="0" smtClean="0">
                <a:solidFill>
                  <a:schemeClr val="tx1"/>
                </a:solidFill>
              </a:rPr>
              <a:t>destination, source</a:t>
            </a:r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ROTATE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8662" y="2285992"/>
            <a:ext cx="6643734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RCL </a:t>
            </a:r>
            <a:r>
              <a:rPr lang="en-US" sz="2400" dirty="0" smtClean="0">
                <a:latin typeface="+mn-lt"/>
              </a:rPr>
              <a:t>– </a:t>
            </a:r>
            <a:r>
              <a:rPr lang="en-US" sz="2400" dirty="0" smtClean="0">
                <a:latin typeface="+mn-lt"/>
              </a:rPr>
              <a:t>Rotate left through carry</a:t>
            </a:r>
            <a:endParaRPr lang="en-US" sz="2400" dirty="0" smtClean="0">
              <a:latin typeface="+mn-lt"/>
            </a:endParaRPr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ROL </a:t>
            </a:r>
            <a:r>
              <a:rPr lang="en-US" sz="2400" dirty="0" smtClean="0">
                <a:latin typeface="+mn-lt"/>
              </a:rPr>
              <a:t>– </a:t>
            </a:r>
            <a:r>
              <a:rPr lang="en-US" sz="2400" dirty="0" smtClean="0"/>
              <a:t>Rotate left </a:t>
            </a:r>
            <a:endParaRPr lang="en-US" sz="2400" dirty="0" smtClean="0">
              <a:latin typeface="+mn-lt"/>
            </a:endParaRPr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RCR </a:t>
            </a:r>
            <a:r>
              <a:rPr lang="en-US" sz="2400" dirty="0" smtClean="0">
                <a:latin typeface="+mn-lt"/>
              </a:rPr>
              <a:t>– </a:t>
            </a:r>
            <a:r>
              <a:rPr lang="en-US" sz="2400" dirty="0" smtClean="0"/>
              <a:t>Rotate </a:t>
            </a:r>
            <a:r>
              <a:rPr lang="en-US" sz="2400" dirty="0" smtClean="0"/>
              <a:t>right </a:t>
            </a:r>
            <a:r>
              <a:rPr lang="en-US" sz="2400" dirty="0" smtClean="0"/>
              <a:t>through </a:t>
            </a:r>
            <a:r>
              <a:rPr lang="en-US" sz="2400" dirty="0" smtClean="0"/>
              <a:t>carry</a:t>
            </a:r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  <a:buFont typeface="Arial" pitchFamily="34" charset="0"/>
              <a:buChar char="•"/>
            </a:pPr>
            <a:r>
              <a:rPr lang="en-US" sz="2400" dirty="0" smtClean="0"/>
              <a:t>ROL – Rotate </a:t>
            </a:r>
            <a:r>
              <a:rPr lang="en-US" sz="2400" dirty="0" smtClean="0"/>
              <a:t>right </a:t>
            </a:r>
            <a:endParaRPr lang="en-US" sz="2400" dirty="0" smtClean="0"/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/>
              <a:t>:</a:t>
            </a:r>
          </a:p>
          <a:p>
            <a:pPr marL="1225296" lvl="5" indent="-274320"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3000"/>
              <a:buNone/>
            </a:pPr>
            <a:r>
              <a:rPr lang="en-US" sz="2400" b="1" dirty="0" smtClean="0"/>
              <a:t>	</a:t>
            </a:r>
            <a:r>
              <a:rPr lang="en-US" sz="2000" b="1" dirty="0" smtClean="0"/>
              <a:t>RCL/RCR/ROL/ROR </a:t>
            </a:r>
            <a:r>
              <a:rPr lang="en-US" sz="2000" b="1" dirty="0" smtClean="0"/>
              <a:t>destination, source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Arithmetic Instructions</a:t>
            </a:r>
            <a:endParaRPr lang="en-IN" b="1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200" b="1" dirty="0" smtClean="0"/>
              <a:t>CMP Des, Src: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600" dirty="0" smtClean="0"/>
              <a:t>It compares two specified bytes or words.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600" dirty="0" smtClean="0"/>
              <a:t>The Src and Des can be a constant,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600" dirty="0" smtClean="0"/>
              <a:t>Both operands cannot be a memory location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600" dirty="0" smtClean="0"/>
              <a:t>The comparison is done simply by internally subtracting the source from destination.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600" dirty="0" smtClean="0"/>
              <a:t>The value of source and destination does not change, but the flags are modified to indicate the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MUL Src: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an unsigned multiplication instruction.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multiplies two bytes to produce a word or two words to produce a double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AX = AL * Src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DX : AX = AX * Src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This instruction assumes one of the operand in AL or AX.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Src can be a register or memory location.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IMUL Src: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 signed multiplication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DIV Src: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an unsigned division instruction.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divides word by byte or double word by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The operand is stored in AX, divisor is Src and the result is stored as: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500" dirty="0" smtClean="0"/>
              <a:t>AH = remainder	AL = quotient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IDIV Src: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 signed division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sz="2800" b="1" smtClean="0"/>
              <a:t>CBW (Convert Byte to Word):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converts byte in AL to word in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conversion is done by extending the sign bit of AL throughout AH.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CWD (Convert Word to Double Word):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converts word in AX to double word in DX :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conversion is done by extending the sign bit of AX throughout DX.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are used at the bit level.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can be used for: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Testing a zero bit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Set or reset a bit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Shift bits across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 smtClean="0"/>
              <a:t>NOT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smtClean="0"/>
              <a:t>It complements each bit of Src to produce 1’s complement of the specified operand.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smtClean="0"/>
              <a:t>The operand can be a register or memory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AND Des, Src: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AND operation of Des and Src.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Src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smtClean="0"/>
              <a:t>Classification of Instruction Set</a:t>
            </a:r>
            <a:endParaRPr lang="en-IN" b="1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smtClean="0"/>
              <a:t>Data Transfer Instruction</a:t>
            </a:r>
            <a:r>
              <a:rPr lang="en-IN" sz="3200" smtClean="0"/>
              <a:t>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smtClean="0"/>
              <a:t>Arithmetic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smtClean="0"/>
              <a:t>Bit Manipulation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smtClean="0"/>
              <a:t>Program Execution Transfer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smtClean="0"/>
              <a:t>String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smtClean="0"/>
              <a:t>Processor Control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OR Des, Src: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OR operation of Des and Src.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Src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XOR Des, Src: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XOR operation of Des and Src.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Src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SHL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shift bits of byte or word left,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puts zero(s) in LSBs.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MSB is shifted into carry flag.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SHR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shift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puts zero(s) in MSBs.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LSB is shifted into carry flag.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ROL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rotates bits of byte or word left,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MSB is transferred to LSB and also to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ROR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rotates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LSB is transferred to MSB and also to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cause change in the sequence of the execution of instruction.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This change can be through a condition or sometimes unconditional.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 conditions are represented by flags.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CALL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is used to call a subroutine or function or procedure.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address of next instruction after CALL is saved onto stack.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RET: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returns the control from procedure to calling program.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Every CALL instruction should have a RET.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JMP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is used for unconditional jump from one place to another.</a:t>
            </a:r>
          </a:p>
          <a:p>
            <a:pPr eaLnBrk="1" hangingPunct="1">
              <a:spcAft>
                <a:spcPts val="1200"/>
              </a:spcAft>
            </a:pPr>
            <a:endParaRPr lang="en-US" smtClean="0"/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Jxx Des (Conditional Jump):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All the conditional jumps follow some conditional statements or any instruction that affects the flag.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Conditional Jump Table</a:t>
            </a:r>
            <a:endParaRPr lang="en-IN" sz="3600" b="1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00188" y="1714500"/>
          <a:ext cx="6286544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2202"/>
                <a:gridCol w="2852640"/>
                <a:gridCol w="2071702"/>
              </a:tblGrid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Mnemonic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Jump Condition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Above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 and ZF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Above or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Below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Below or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 or ZF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Carry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</a:t>
                      </a:r>
                      <a:r>
                        <a:rPr lang="en-US" baseline="0" dirty="0" smtClean="0"/>
                        <a:t> Carry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</a:t>
                      </a:r>
                      <a:r>
                        <a:rPr lang="en-US" baseline="0" dirty="0" smtClean="0"/>
                        <a:t>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JNZ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</a:t>
                      </a:r>
                      <a:r>
                        <a:rPr lang="en-US" baseline="0" dirty="0" smtClean="0"/>
                        <a:t> Zero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Parity Even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Parity Odd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</a:t>
                      </a:r>
                      <a:r>
                        <a:rPr lang="en-US" baseline="0" dirty="0" smtClean="0"/>
                        <a:t> Zero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smtClean="0"/>
              <a:t>These instructions are used to transfer data from source to destination.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smtClean="0"/>
              <a:t>The operand can be a constant, memory location, register or I/O port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Loop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is a looping instruction.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number of times looping is required is placed in the CX register.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With each iteration, the contents of CX are decremented.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ZF is checked whether to loop again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String in assembly language is just a sequentially stored bytes or words.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There are very strong set of string instructions in 8086.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By using these string instructions, the size of the program is considerably reduced.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 smtClean="0"/>
              <a:t>CMPS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smtClean="0"/>
              <a:t>It compares the string bytes or words.</a:t>
            </a:r>
          </a:p>
          <a:p>
            <a:pPr eaLnBrk="1" hangingPunct="1">
              <a:spcAft>
                <a:spcPts val="1200"/>
              </a:spcAft>
            </a:pPr>
            <a:endParaRPr lang="en-US" dirty="0" smtClean="0"/>
          </a:p>
          <a:p>
            <a:pPr eaLnBrk="1" hangingPunct="1">
              <a:spcAft>
                <a:spcPts val="1200"/>
              </a:spcAft>
            </a:pPr>
            <a:r>
              <a:rPr lang="en-US" b="1" dirty="0" smtClean="0"/>
              <a:t>SCAS String: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smtClean="0"/>
              <a:t>It scans a string.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smtClean="0"/>
              <a:t>It compares the String with byte in AL or with word in AX.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MOVS / MOVSB / MOVSW: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causes moving of byte or word from one string to another.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In this instruction, the source string is in Data Segment and destination string is in Extra Segment.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SI and DI store the offset values for source and destination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</a:pPr>
            <a:r>
              <a:rPr lang="en-US" b="1" dirty="0" smtClean="0"/>
              <a:t>REP (Repeat):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smtClean="0"/>
              <a:t>This </a:t>
            </a:r>
            <a:r>
              <a:rPr lang="en-US" dirty="0" smtClean="0"/>
              <a:t>is </a:t>
            </a:r>
            <a:r>
              <a:rPr lang="en-US" dirty="0" smtClean="0"/>
              <a:t>an instruction prefix.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smtClean="0"/>
              <a:t>It causes the repetition of the instruction until CX becomes zero</a:t>
            </a:r>
            <a:r>
              <a:rPr lang="en-US" dirty="0" smtClean="0"/>
              <a:t>.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E.g</a:t>
            </a:r>
            <a:r>
              <a:rPr lang="en-US" dirty="0" smtClean="0"/>
              <a:t>.: REPZ CMP SB</a:t>
            </a:r>
          </a:p>
          <a:p>
            <a:pPr lvl="1">
              <a:spcAft>
                <a:spcPts val="1200"/>
              </a:spcAft>
              <a:buNone/>
            </a:pPr>
            <a:r>
              <a:rPr lang="en-US" dirty="0" smtClean="0"/>
              <a:t> </a:t>
            </a:r>
            <a:r>
              <a:rPr lang="en-US" dirty="0" smtClean="0"/>
              <a:t>        	</a:t>
            </a:r>
            <a:r>
              <a:rPr lang="en-US" sz="2000" dirty="0" smtClean="0">
                <a:solidFill>
                  <a:schemeClr val="tx1"/>
                </a:solidFill>
              </a:rPr>
              <a:t>- Compare string bytes until CX=0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smtClean="0"/>
              <a:t>REP </a:t>
            </a:r>
            <a:r>
              <a:rPr lang="en-US" dirty="0" smtClean="0"/>
              <a:t>MOVSB STR1, STR2</a:t>
            </a:r>
          </a:p>
          <a:p>
            <a:pPr lvl="2" eaLnBrk="1" hangingPunct="1">
              <a:spcAft>
                <a:spcPts val="1200"/>
              </a:spcAft>
            </a:pPr>
            <a:r>
              <a:rPr lang="en-US" dirty="0" smtClean="0"/>
              <a:t>It copies byte by byte contents.</a:t>
            </a:r>
          </a:p>
          <a:p>
            <a:pPr lvl="2" eaLnBrk="1" hangingPunct="1">
              <a:spcAft>
                <a:spcPts val="1200"/>
              </a:spcAft>
            </a:pPr>
            <a:r>
              <a:rPr lang="en-US" dirty="0" smtClean="0"/>
              <a:t>REP repeats the operation  MOVSB until CX becomes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24" cy="48463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CLD			- clear DF to auto increment SI and DI</a:t>
            </a:r>
          </a:p>
          <a:p>
            <a:r>
              <a:rPr lang="en-US" sz="2000" dirty="0" smtClean="0"/>
              <a:t>MOV AX, 0000H	- AX=0 (INITIALIZE)</a:t>
            </a:r>
          </a:p>
          <a:p>
            <a:r>
              <a:rPr lang="en-US" sz="2000" dirty="0" smtClean="0"/>
              <a:t>MOV DS, AX		- DS=0</a:t>
            </a:r>
          </a:p>
          <a:p>
            <a:r>
              <a:rPr lang="en-US" sz="2000" dirty="0" smtClean="0"/>
              <a:t>MOV ES, AX		- ES=0</a:t>
            </a:r>
          </a:p>
          <a:p>
            <a:r>
              <a:rPr lang="en-US" sz="2000" dirty="0" smtClean="0"/>
              <a:t>MOV SI, 2000H	- load offset of start of source string 				  into SI</a:t>
            </a:r>
          </a:p>
          <a:p>
            <a:r>
              <a:rPr lang="en-US" sz="2000" dirty="0" smtClean="0"/>
              <a:t>MOV DI, 2400H	-</a:t>
            </a:r>
            <a:r>
              <a:rPr lang="en-US" sz="2000" dirty="0" smtClean="0"/>
              <a:t> load offset of start of </a:t>
            </a:r>
            <a:r>
              <a:rPr lang="en-US" sz="2000" dirty="0" smtClean="0"/>
              <a:t>destination 				  string </a:t>
            </a:r>
            <a:r>
              <a:rPr lang="en-US" sz="2000" dirty="0" smtClean="0"/>
              <a:t>into </a:t>
            </a:r>
            <a:r>
              <a:rPr lang="en-US" sz="2000" dirty="0" smtClean="0"/>
              <a:t>DI</a:t>
            </a:r>
          </a:p>
          <a:p>
            <a:r>
              <a:rPr lang="en-US" sz="2000" dirty="0" smtClean="0"/>
              <a:t>MOV CX, 04H		- load length of the string in CX</a:t>
            </a:r>
          </a:p>
          <a:p>
            <a:r>
              <a:rPr lang="en-US" sz="2000" dirty="0" smtClean="0"/>
              <a:t>REP MOVSB		- Decrement CX and MOVSB until CX=0</a:t>
            </a:r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smtClean="0"/>
              <a:t>Processor Control Instructions</a:t>
            </a:r>
            <a:endParaRPr lang="en-IN" b="1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control the processor itself.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8086 allows to control certain control flags that: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causes the processing in a certain direction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processor synchronization if more than one microprocessor attached.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smtClean="0"/>
              <a:t>Processor Control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STC: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sets the carry flag to 1.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CLC: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clears the carry flag to 0.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CMC: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complements the carry flag.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smtClean="0"/>
              <a:t>Processor Control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STD: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sets the direction flag to 1.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 smtClean="0"/>
              <a:t>If it is set, string bytes are accessed from higher memory address to lower memory address.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CLD: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clears the direction flag to 0.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 smtClean="0"/>
              <a:t>If it is reset, the string bytes are accessed from lower memory address to higher memory address.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Data Transfer Instructions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6101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800" b="1" dirty="0" smtClean="0"/>
              <a:t>MOV Des, Src: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 smtClean="0"/>
              <a:t>Src operand can be register, memory location or immediate operand.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 smtClean="0"/>
              <a:t>Des can be register or memory operand.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 smtClean="0"/>
              <a:t>Both Src and Des cannot be memory location at the same time.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 smtClean="0"/>
              <a:t>E.g.:</a:t>
            </a:r>
          </a:p>
          <a:p>
            <a:pPr marL="640080" lvl="1" indent="-246888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dirty="0" smtClean="0"/>
              <a:t>MOV CX, 037A H</a:t>
            </a:r>
          </a:p>
          <a:p>
            <a:pPr marL="640080" lvl="1" indent="-246888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dirty="0" smtClean="0"/>
              <a:t>MOV AL, </a:t>
            </a:r>
            <a:r>
              <a:rPr lang="en-US" sz="2900" dirty="0" smtClean="0"/>
              <a:t>BL</a:t>
            </a:r>
          </a:p>
          <a:p>
            <a:pPr marL="640080" lvl="1" indent="-246888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dirty="0" smtClean="0"/>
              <a:t>MOV [7345 H], BX</a:t>
            </a:r>
            <a:endParaRPr lang="en-US" sz="2900" dirty="0" smtClean="0"/>
          </a:p>
          <a:p>
            <a:pPr marL="640080" lvl="1" indent="-246888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dirty="0" smtClean="0"/>
              <a:t>MOV BX, [0301 H</a:t>
            </a:r>
            <a:r>
              <a:rPr lang="en-US" sz="2900" dirty="0" smtClean="0"/>
              <a:t>]</a:t>
            </a:r>
          </a:p>
          <a:p>
            <a:pPr marL="640080" lvl="1" indent="-246888">
              <a:spcAft>
                <a:spcPts val="1200"/>
              </a:spcAft>
              <a:buFont typeface="Wingdings 2"/>
              <a:buChar char=""/>
              <a:defRPr/>
            </a:pPr>
            <a:endParaRPr lang="en-US" sz="2600" dirty="0" smtClean="0"/>
          </a:p>
          <a:p>
            <a:pPr marL="640080" lvl="1" indent="-246888">
              <a:spcAft>
                <a:spcPts val="1200"/>
              </a:spcAft>
              <a:buNone/>
              <a:defRPr/>
            </a:pPr>
            <a:endParaRPr lang="en-US" sz="2600" dirty="0" smtClean="0"/>
          </a:p>
          <a:p>
            <a:pPr marL="640080" lvl="1" indent="-246888">
              <a:spcAft>
                <a:spcPts val="1200"/>
              </a:spcAft>
              <a:buNone/>
              <a:defRPr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700" b="1" dirty="0" smtClean="0"/>
              <a:t>PUSH Operand: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500" dirty="0" smtClean="0"/>
              <a:t>It pushes the operand into top of stack.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500" dirty="0" smtClean="0"/>
              <a:t>E.g.: PUSH </a:t>
            </a:r>
            <a:r>
              <a:rPr lang="en-US" sz="2500" dirty="0" smtClean="0"/>
              <a:t>BX </a:t>
            </a:r>
          </a:p>
          <a:p>
            <a:pPr marL="1399032" lvl="4" indent="-246888">
              <a:spcAft>
                <a:spcPts val="1200"/>
              </a:spcAft>
              <a:buNone/>
              <a:defRPr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sz="2500" dirty="0" smtClean="0">
                <a:solidFill>
                  <a:schemeClr val="tx1">
                    <a:tint val="85000"/>
                  </a:schemeClr>
                </a:solidFill>
              </a:rPr>
              <a:t>PUSH DS</a:t>
            </a:r>
          </a:p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700" b="1" dirty="0" smtClean="0"/>
              <a:t>POP </a:t>
            </a:r>
            <a:r>
              <a:rPr lang="en-US" sz="2700" b="1" dirty="0" smtClean="0"/>
              <a:t>Des:</a:t>
            </a:r>
            <a:endParaRPr lang="en-US" sz="2700" dirty="0" smtClean="0"/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500" dirty="0" smtClean="0"/>
              <a:t>It pops the operand from top of stack to Des.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500" dirty="0" smtClean="0"/>
              <a:t>Des can be a general purpose register, segment register (except CS) or memory location.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500" dirty="0" smtClean="0"/>
              <a:t>E.g.: POP </a:t>
            </a:r>
            <a:r>
              <a:rPr lang="en-US" sz="2500" dirty="0" smtClean="0"/>
              <a:t>AX</a:t>
            </a:r>
          </a:p>
          <a:p>
            <a:pPr marL="1399032" lvl="4" indent="-246888">
              <a:spcAft>
                <a:spcPts val="1200"/>
              </a:spcAft>
              <a:buNone/>
              <a:defRPr/>
            </a:pPr>
            <a:r>
              <a:rPr lang="en-US" sz="2500" dirty="0" smtClean="0">
                <a:solidFill>
                  <a:schemeClr val="tx1">
                    <a:tint val="85000"/>
                  </a:schemeClr>
                </a:solidFill>
              </a:rPr>
              <a:t>  POP </a:t>
            </a:r>
            <a:r>
              <a:rPr lang="en-US" sz="2500" dirty="0" smtClean="0">
                <a:solidFill>
                  <a:schemeClr val="tx1">
                    <a:tint val="85000"/>
                  </a:schemeClr>
                </a:solidFill>
              </a:rPr>
              <a:t>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500" b="1" dirty="0" smtClean="0"/>
              <a:t>XCHG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300" dirty="0" smtClean="0"/>
              <a:t>This instruction exchanges Src with Des.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300" dirty="0" smtClean="0"/>
              <a:t>It cannot exchange two memory locations directly.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300" dirty="0" smtClean="0"/>
              <a:t>E.g.: XCHG DX, 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300" b="1" smtClean="0"/>
              <a:t>IN Accumulator, Port Address: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It transfers the operand from specified port to accumulator register.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E.g.: IN AX, 0028 H</a:t>
            </a:r>
          </a:p>
          <a:p>
            <a:pPr eaLnBrk="1" hangingPunct="1">
              <a:spcAft>
                <a:spcPts val="1200"/>
              </a:spcAft>
            </a:pPr>
            <a:endParaRPr lang="en-US" sz="2300" smtClean="0"/>
          </a:p>
          <a:p>
            <a:pPr eaLnBrk="1" hangingPunct="1">
              <a:spcAft>
                <a:spcPts val="1200"/>
              </a:spcAft>
            </a:pPr>
            <a:r>
              <a:rPr lang="en-US" sz="2300" b="1" smtClean="0"/>
              <a:t>OUT Port Address, Accumulator: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It transfers the operand from accumulator to specified port.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E.g.: OUT 0028 H, 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Data Transfer Instructions</a:t>
            </a:r>
            <a:endParaRPr lang="en-IN" b="1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sz="3200" b="1" dirty="0" smtClean="0"/>
              <a:t>LEA  Register,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:</a:t>
            </a:r>
            <a:endParaRPr lang="en-US" sz="3200" b="1" dirty="0" smtClean="0"/>
          </a:p>
          <a:p>
            <a:pPr lvl="1" eaLnBrk="1" hangingPunct="1">
              <a:spcAft>
                <a:spcPts val="1200"/>
              </a:spcAft>
            </a:pPr>
            <a:r>
              <a:rPr lang="en-US" sz="2400" dirty="0" smtClean="0"/>
              <a:t>Load Effective Address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400" dirty="0" smtClean="0"/>
              <a:t>It </a:t>
            </a:r>
            <a:r>
              <a:rPr lang="en-US" sz="2400" dirty="0" smtClean="0"/>
              <a:t>loads a 16-bit register with the offset address of the data specified by the Src.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400" dirty="0" smtClean="0"/>
              <a:t>E.g.: LEA BX, [</a:t>
            </a:r>
            <a:r>
              <a:rPr lang="en-US" sz="2400" dirty="0" smtClean="0"/>
              <a:t>DI]</a:t>
            </a:r>
          </a:p>
          <a:p>
            <a:pPr lvl="5">
              <a:spcAft>
                <a:spcPts val="1200"/>
              </a:spcAft>
              <a:buNone/>
            </a:pPr>
            <a:r>
              <a:rPr lang="en-US" sz="2400" dirty="0" smtClean="0"/>
              <a:t>LEA  AX,[BX],[DI]</a:t>
            </a:r>
          </a:p>
          <a:p>
            <a:pPr lvl="5">
              <a:spcAft>
                <a:spcPts val="1200"/>
              </a:spcAft>
              <a:buNone/>
            </a:pPr>
            <a:r>
              <a:rPr lang="en-US" sz="2400" dirty="0" smtClean="0"/>
              <a:t>-This </a:t>
            </a:r>
            <a:r>
              <a:rPr lang="en-US" sz="2400" dirty="0" smtClean="0"/>
              <a:t>instruction loads the contents of DI </a:t>
            </a:r>
            <a:endParaRPr lang="en-US" sz="2400" dirty="0" smtClean="0"/>
          </a:p>
          <a:p>
            <a:pPr lvl="5">
              <a:spcAft>
                <a:spcPts val="1200"/>
              </a:spcAft>
              <a:buNone/>
            </a:pPr>
            <a:r>
              <a:rPr lang="en-US" sz="2400" dirty="0" smtClean="0"/>
              <a:t>(offset) into </a:t>
            </a:r>
            <a:r>
              <a:rPr lang="en-US" sz="2400" dirty="0" smtClean="0"/>
              <a:t>the BX register.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81</TotalTime>
  <Words>2481</Words>
  <Application>Microsoft Office PowerPoint</Application>
  <PresentationFormat>On-screen Show (4:3)</PresentationFormat>
  <Paragraphs>372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Opulent</vt:lpstr>
      <vt:lpstr>Instruction Set of 8086</vt:lpstr>
      <vt:lpstr>Instruction Set of 8086</vt:lpstr>
      <vt:lpstr>Classification of Instruction Set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Program Execution Transfer Instructions</vt:lpstr>
      <vt:lpstr>Program Execution Transfer Instructions</vt:lpstr>
      <vt:lpstr>Program Execution Transfer Instructions</vt:lpstr>
      <vt:lpstr>Conditional Jump Table</vt:lpstr>
      <vt:lpstr>Program Execution Transfer Instructions</vt:lpstr>
      <vt:lpstr>String Instructions</vt:lpstr>
      <vt:lpstr>String Instructions</vt:lpstr>
      <vt:lpstr>String Instructions</vt:lpstr>
      <vt:lpstr>String Instructions</vt:lpstr>
      <vt:lpstr>Example :</vt:lpstr>
      <vt:lpstr>Processor Control Instructions</vt:lpstr>
      <vt:lpstr>Processor Control Instructions</vt:lpstr>
      <vt:lpstr>Processor Control Instructions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SUBBIAH</dc:creator>
  <cp:lastModifiedBy>Suresh</cp:lastModifiedBy>
  <cp:revision>18</cp:revision>
  <dcterms:created xsi:type="dcterms:W3CDTF">2013-02-24T15:14:38Z</dcterms:created>
  <dcterms:modified xsi:type="dcterms:W3CDTF">2014-12-20T16:55:50Z</dcterms:modified>
</cp:coreProperties>
</file>