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6" r:id="rId4"/>
    <p:sldId id="312" r:id="rId5"/>
    <p:sldId id="259" r:id="rId6"/>
    <p:sldId id="313" r:id="rId7"/>
    <p:sldId id="260" r:id="rId8"/>
    <p:sldId id="261" r:id="rId9"/>
    <p:sldId id="297" r:id="rId10"/>
    <p:sldId id="298" r:id="rId11"/>
    <p:sldId id="310" r:id="rId12"/>
    <p:sldId id="262" r:id="rId13"/>
    <p:sldId id="263" r:id="rId14"/>
    <p:sldId id="264" r:id="rId15"/>
    <p:sldId id="266" r:id="rId16"/>
    <p:sldId id="265" r:id="rId17"/>
    <p:sldId id="268" r:id="rId18"/>
    <p:sldId id="315" r:id="rId19"/>
    <p:sldId id="303" r:id="rId20"/>
    <p:sldId id="316" r:id="rId21"/>
    <p:sldId id="314" r:id="rId22"/>
    <p:sldId id="269" r:id="rId23"/>
    <p:sldId id="307" r:id="rId24"/>
    <p:sldId id="306" r:id="rId25"/>
    <p:sldId id="304" r:id="rId26"/>
    <p:sldId id="309" r:id="rId27"/>
    <p:sldId id="311" r:id="rId28"/>
    <p:sldId id="317" r:id="rId29"/>
    <p:sldId id="319" r:id="rId30"/>
    <p:sldId id="318" r:id="rId31"/>
    <p:sldId id="279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PDM PROJECT presentation</a:t>
            </a:r>
            <a:endParaRPr sz="5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pic>
        <p:nvPicPr>
          <p:cNvPr id="3074" name="Picture 2" descr="API là gì? Những đặc điểm nổi bật của Web API | TopD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090" y="903112"/>
            <a:ext cx="4458910" cy="366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2055" y="1192832"/>
            <a:ext cx="418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features: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933" y="1839163"/>
            <a:ext cx="373097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>
                <a:latin typeface="+mn-lt"/>
                <a:sym typeface="Wingdings" panose="05000000000000000000" pitchFamily="2" charset="2"/>
              </a:rPr>
              <a:t> 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User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Authentication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1800" dirty="0">
                <a:latin typeface="+mn-lt"/>
                <a:sym typeface="Wingdings" panose="05000000000000000000" pitchFamily="2" charset="2"/>
              </a:rPr>
              <a:t>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Product Review</a:t>
            </a:r>
            <a:r>
              <a:rPr lang="en-US" sz="2400" dirty="0"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1800" dirty="0">
                <a:latin typeface="+mn-lt"/>
                <a:sym typeface="Wingdings" panose="05000000000000000000" pitchFamily="2" charset="2"/>
              </a:rPr>
              <a:t>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Product Searching and Filter</a:t>
            </a:r>
            <a:r>
              <a:rPr lang="en-US" sz="2400" dirty="0"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1800" dirty="0">
                <a:latin typeface="+mn-lt"/>
                <a:sym typeface="Wingdings" panose="05000000000000000000" pitchFamily="2" charset="2"/>
              </a:rPr>
              <a:t>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Shopping Cart and Order</a:t>
            </a:r>
            <a:r>
              <a:rPr lang="en-US" sz="2400" dirty="0"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1800" dirty="0">
                <a:latin typeface="+mn-lt"/>
                <a:sym typeface="Wingdings" panose="05000000000000000000" pitchFamily="2" charset="2"/>
              </a:rPr>
              <a:t>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Advertisement and Promotion</a:t>
            </a:r>
            <a:r>
              <a:rPr lang="en-US" sz="2400" dirty="0">
                <a:latin typeface="+mn-lt"/>
              </a:rPr>
              <a:t> </a:t>
            </a:r>
            <a:br>
              <a:rPr lang="en-US" sz="2400" dirty="0"/>
            </a:b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619495" y="1677959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</a:t>
            </a: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443682" y="2354762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MSC Architecture</a:t>
            </a: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97" y="1528762"/>
            <a:ext cx="6908006" cy="1574469"/>
          </a:xfrm>
          <a:prstGeom prst="rect">
            <a:avLst/>
          </a:prstGeom>
        </p:spPr>
      </p:pic>
      <p:sp>
        <p:nvSpPr>
          <p:cNvPr id="15" name="Google Shape;1952;p21"/>
          <p:cNvSpPr txBox="1"/>
          <p:nvPr/>
        </p:nvSpPr>
        <p:spPr>
          <a:xfrm>
            <a:off x="3777102" y="3124537"/>
            <a:ext cx="2116691" cy="85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b="1"/>
              <a:t>MCS </a:t>
            </a:r>
            <a:r>
              <a:rPr lang="en-US" b="1" dirty="0"/>
              <a:t>diagram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MCS</a:t>
            </a:r>
            <a:endParaRPr sz="6000" dirty="0"/>
          </a:p>
        </p:txBody>
      </p:sp>
      <p:sp>
        <p:nvSpPr>
          <p:cNvPr id="1952" name="Google Shape;1952;p21"/>
          <p:cNvSpPr txBox="1">
            <a:spLocks noGrp="1"/>
          </p:cNvSpPr>
          <p:nvPr>
            <p:ph type="body" idx="1"/>
          </p:nvPr>
        </p:nvSpPr>
        <p:spPr>
          <a:xfrm>
            <a:off x="410230" y="987975"/>
            <a:ext cx="7855465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Model layer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Responsible for defining how is defined the data 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model</a:t>
            </a:r>
            <a:r>
              <a:rPr lang="en-US">
                <a:latin typeface="+mn-lt"/>
              </a:rPr>
              <a:t> </a:t>
            </a:r>
          </a:p>
          <a:p>
            <a:pPr marL="0" indent="0">
              <a:buNone/>
            </a:pPr>
            <a:br>
              <a:rPr lang="en-US"/>
            </a:br>
            <a:r>
              <a:rPr lang="en-US" b="1"/>
              <a:t>Service layer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</a:rPr>
              <a:t>Get the data and logically handle it before being called by the Controller</a:t>
            </a:r>
            <a:endParaRPr b="1" dirty="0"/>
          </a:p>
        </p:txBody>
      </p:sp>
      <p:sp>
        <p:nvSpPr>
          <p:cNvPr id="1953" name="Google Shape;1953;p21"/>
          <p:cNvSpPr txBox="1">
            <a:spLocks noGrp="1"/>
          </p:cNvSpPr>
          <p:nvPr>
            <p:ph type="body" idx="2"/>
          </p:nvPr>
        </p:nvSpPr>
        <p:spPr>
          <a:xfrm>
            <a:off x="410230" y="2971800"/>
            <a:ext cx="8120159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Controller layer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Handling and contains the flow of logic for the application and determines what response to send back</a:t>
            </a:r>
            <a:r>
              <a:rPr lang="en-US" dirty="0">
                <a:latin typeface="+mn-lt"/>
              </a:rPr>
              <a:t> </a:t>
            </a:r>
            <a:br>
              <a:rPr lang="en-US" dirty="0"/>
            </a:br>
            <a:endParaRPr dirty="0"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" grpId="0" build="p"/>
      <p:bldP spid="195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 err="1">
                <a:solidFill>
                  <a:schemeClr val="lt1"/>
                </a:solidFill>
              </a:rPr>
              <a:t>DaTABASE</a:t>
            </a:r>
            <a:r>
              <a:rPr lang="en-US" sz="5400" b="0" dirty="0">
                <a:solidFill>
                  <a:schemeClr val="lt1"/>
                </a:solidFill>
              </a:rPr>
              <a:t> DESIGN</a:t>
            </a:r>
            <a:endParaRPr sz="5400" b="0" dirty="0">
              <a:solidFill>
                <a:schemeClr val="lt1"/>
              </a:solidFill>
            </a:endParaRPr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400" y="4004932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Object-Relational Mapping</a:t>
            </a:r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00" y="532568"/>
            <a:ext cx="6667500" cy="34194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Manage</a:t>
            </a:r>
            <a:r>
              <a:rPr lang="en-GB" sz="5400" dirty="0"/>
              <a:t> database</a:t>
            </a:r>
            <a:endParaRPr sz="5400" dirty="0"/>
          </a:p>
        </p:txBody>
      </p:sp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4" y="1478842"/>
            <a:ext cx="3905916" cy="2716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78841"/>
            <a:ext cx="3905916" cy="27163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05" y="971550"/>
            <a:ext cx="6713621" cy="425316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  <a:headEnd/>
            <a:tailEnd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Google Shape;2002;p26"/>
          <p:cNvSpPr txBox="1">
            <a:spLocks noGrp="1"/>
          </p:cNvSpPr>
          <p:nvPr>
            <p:ph type="title"/>
          </p:nvPr>
        </p:nvSpPr>
        <p:spPr>
          <a:xfrm>
            <a:off x="543463" y="160800"/>
            <a:ext cx="8205537" cy="1254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B050"/>
                </a:solidFill>
              </a:rPr>
              <a:t>Sentiment Analysis for product rating</a:t>
            </a:r>
            <a:endParaRPr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4" y="1102606"/>
            <a:ext cx="8362950" cy="34575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480422" y="889406"/>
            <a:ext cx="8183156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  <a:t>Sentiment analysis for product rating</a:t>
            </a:r>
          </a:p>
        </p:txBody>
      </p:sp>
      <p:sp>
        <p:nvSpPr>
          <p:cNvPr id="1897" name="Google Shape;1897;p14"/>
          <p:cNvSpPr txBox="1"/>
          <p:nvPr/>
        </p:nvSpPr>
        <p:spPr>
          <a:xfrm>
            <a:off x="1452750" y="1221713"/>
            <a:ext cx="2862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4703125" y="1221713"/>
            <a:ext cx="298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9" name="Google Shape;1899;p14"/>
          <p:cNvSpPr txBox="1"/>
          <p:nvPr/>
        </p:nvSpPr>
        <p:spPr>
          <a:xfrm>
            <a:off x="1452750" y="3634294"/>
            <a:ext cx="62385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pic>
        <p:nvPicPr>
          <p:cNvPr id="1026" name="Picture 2" descr="Running An E-commerce Website: More Challenges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06" y="1873955"/>
            <a:ext cx="4994275" cy="25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8200" y="305153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Trịnh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Quang Anh - ITITIU19002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Lê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Trần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Phong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- ITITIU19180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Nguyễn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Ngọc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Minh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Nhật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- ITITIU19172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Phạm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Duy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Thịnh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- ITITIU19215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Lê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Việt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n-lt"/>
              </a:rPr>
              <a:t>Khôi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- ITITIU18300</a:t>
            </a:r>
            <a:r>
              <a:rPr lang="en-US" dirty="0">
                <a:latin typeface="+mn-lt"/>
              </a:rPr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00" cy="51434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985" t="2612" r="3226" b="11841"/>
          <a:stretch>
            <a:fillRect/>
          </a:stretch>
        </p:blipFill>
        <p:spPr>
          <a:xfrm>
            <a:off x="26144" y="0"/>
            <a:ext cx="9117855" cy="5143500"/>
          </a:xfrm>
          <a:prstGeom prst="rect">
            <a:avLst/>
          </a:prstGeom>
        </p:spPr>
      </p:pic>
      <p:sp>
        <p:nvSpPr>
          <p:cNvPr id="10" name="Google Shape;2002;p26"/>
          <p:cNvSpPr txBox="1">
            <a:spLocks noGrp="1"/>
          </p:cNvSpPr>
          <p:nvPr>
            <p:ph type="title"/>
          </p:nvPr>
        </p:nvSpPr>
        <p:spPr>
          <a:xfrm>
            <a:off x="1144821" y="2571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ENTITY-RELATIONSHIP MODELS</a:t>
            </a:r>
            <a:endParaRPr sz="5400" dirty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49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Users Relational </a:t>
            </a:r>
            <a:r>
              <a:rPr lang="en-GB" sz="5400" dirty="0"/>
              <a:t>MODELS</a:t>
            </a:r>
            <a:endParaRPr sz="5400"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6" y="1025301"/>
            <a:ext cx="8365178" cy="41181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49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PRODUCT RELATIONAL </a:t>
            </a:r>
            <a:r>
              <a:rPr lang="en-GB" sz="5400" dirty="0"/>
              <a:t>MODELS</a:t>
            </a:r>
            <a:endParaRPr sz="5400"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904499"/>
            <a:ext cx="5314950" cy="410088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49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CART RELATIONAL </a:t>
            </a:r>
            <a:r>
              <a:rPr lang="en-GB" sz="5400" dirty="0"/>
              <a:t>MODELS</a:t>
            </a:r>
            <a:endParaRPr sz="5400"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17" y="801512"/>
            <a:ext cx="7179732" cy="434198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49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ORDER RELATIONAL </a:t>
            </a:r>
            <a:r>
              <a:rPr lang="en-GB" sz="5400" dirty="0"/>
              <a:t>MODELS</a:t>
            </a:r>
            <a:endParaRPr sz="5400"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2" y="1013014"/>
            <a:ext cx="8161867" cy="36819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49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ADVERTISEMENT RELATIONAL </a:t>
            </a:r>
            <a:r>
              <a:rPr lang="en-GB" sz="5400" dirty="0"/>
              <a:t>MODELS</a:t>
            </a:r>
            <a:endParaRPr sz="5400"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1" y="767644"/>
            <a:ext cx="8315457" cy="43758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188720" y="1716405"/>
            <a:ext cx="676656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314196" y="321600"/>
            <a:ext cx="3186993" cy="4587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latin typeface="+mn-lt"/>
              </a:rPr>
            </a:br>
            <a:br>
              <a:rPr lang="en-US" dirty="0"/>
            </a:br>
            <a:endParaRPr dirty="0"/>
          </a:p>
        </p:txBody>
      </p: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  <p:sp>
        <p:nvSpPr>
          <p:cNvPr id="6" name="Google Shape;1914;p16"/>
          <p:cNvSpPr txBox="1"/>
          <p:nvPr/>
        </p:nvSpPr>
        <p:spPr>
          <a:xfrm>
            <a:off x="0" y="2165350"/>
            <a:ext cx="4455795" cy="39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Enhace product viewpoint sharing</a:t>
            </a:r>
          </a:p>
          <a:p>
            <a:pPr marL="0" indent="0" algn="l">
              <a:buFont typeface="Arial" panose="020B0604020202020204" pitchFamily="34" charset="0"/>
            </a:pPr>
            <a:r>
              <a:rPr lang="en-US" sz="24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Improve user evaluation of product quality  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Google Shape;1914;p16"/>
          <p:cNvSpPr txBox="1"/>
          <p:nvPr/>
        </p:nvSpPr>
        <p:spPr>
          <a:xfrm>
            <a:off x="4310900" y="3298357"/>
            <a:ext cx="4635500" cy="39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DISADVANTAGES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 keywords limitation in database</a:t>
            </a:r>
          </a:p>
          <a:p>
            <a:pPr marL="0" indent="0" algn="l">
              <a:buFont typeface="Arial" panose="020B0604020202020204" pitchFamily="34" charset="0"/>
            </a:pPr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 rest of the words are ignored </a:t>
            </a:r>
          </a:p>
          <a:p>
            <a:pPr algn="l"/>
            <a:endParaRPr lang="en-US" sz="2400" dirty="0">
              <a:sym typeface="Wingdings" panose="05000000000000000000" pitchFamily="2" charset="2"/>
            </a:endParaRPr>
          </a:p>
          <a:p>
            <a:pPr marL="519430" indent="-519430" algn="l"/>
            <a:r>
              <a:rPr lang="en-US" sz="2400" dirty="0">
                <a:sym typeface="Wingdings" panose="05000000000000000000" pitchFamily="2" charset="2"/>
              </a:rPr>
              <a:t>  </a:t>
            </a:r>
            <a:r>
              <a:rPr lang="en-US" sz="2400" dirty="0"/>
              <a:t>difficulty in analyzing and evaluating                      complex feedbacks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6"/>
          <p:cNvSpPr txBox="1">
            <a:spLocks noGrp="1"/>
          </p:cNvSpPr>
          <p:nvPr>
            <p:ph type="title"/>
          </p:nvPr>
        </p:nvSpPr>
        <p:spPr>
          <a:xfrm>
            <a:off x="1131749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REFERENCES</a:t>
            </a:r>
            <a:endParaRPr sz="5400" dirty="0"/>
          </a:p>
        </p:txBody>
      </p:sp>
      <p:sp>
        <p:nvSpPr>
          <p:cNvPr id="2004" name="Google Shape;2004;p2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16761" y="1107806"/>
            <a:ext cx="7627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https://resources.fabric.inc/blog/ecommerce-data-model</a:t>
            </a:r>
          </a:p>
        </p:txBody>
      </p:sp>
      <p:sp>
        <p:nvSpPr>
          <p:cNvPr id="8" name="Google Shape;1914;p16"/>
          <p:cNvSpPr txBox="1"/>
          <p:nvPr/>
        </p:nvSpPr>
        <p:spPr>
          <a:xfrm>
            <a:off x="60740" y="1643163"/>
            <a:ext cx="1455821" cy="52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dirty="0">
                <a:solidFill>
                  <a:srgbClr val="FF0000"/>
                </a:solidFill>
              </a:rPr>
              <a:t>E-commerce Data model</a:t>
            </a:r>
          </a:p>
          <a:p>
            <a:endParaRPr 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3080" y="1560151"/>
            <a:ext cx="5882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http://mikehillyer.com/articles/managing-hierarchical-data-in-mysql/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6561" y="2300007"/>
            <a:ext cx="4584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https://nodejs.org/en/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16561" y="2855540"/>
            <a:ext cx="4584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https://expressjs.com/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3080" y="3633961"/>
            <a:ext cx="4584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https://www.docker.com/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93080" y="4293874"/>
            <a:ext cx="4584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https://www.typescriptlang.org/</a:t>
            </a:r>
          </a:p>
        </p:txBody>
      </p:sp>
      <p:pic>
        <p:nvPicPr>
          <p:cNvPr id="1026" name="Picture 2" descr="ecommerce data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095" y="2161763"/>
            <a:ext cx="4154905" cy="257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etting started with TypeScript.. If you want to start developing PWAs… |  by Onejohi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4" y="4091219"/>
            <a:ext cx="901669" cy="7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ừng / xóa tất cả Docker Container trong một câu lệnh – Linux | Network |  Services | Security | Thủ thuậ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4" y="3373915"/>
            <a:ext cx="901669" cy="7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ạo Nhanh Ứng Dụng Express.js Với Express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" y="2690423"/>
            <a:ext cx="1220203" cy="6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ài đặt NodeJS trên Window - Trần Ký Phá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4" y="2012494"/>
            <a:ext cx="864770" cy="7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151573" y="80327"/>
            <a:ext cx="7045325" cy="498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576580">
              <a:buNone/>
            </a:pPr>
            <a:r>
              <a:rPr lang="en-US" sz="2800" b="1" dirty="0">
                <a:solidFill>
                  <a:srgbClr val="92D050"/>
                </a:solidFill>
              </a:rPr>
              <a:t>1.	Introduction</a:t>
            </a:r>
          </a:p>
          <a:p>
            <a:pPr marL="0" indent="0" defTabSz="576580">
              <a:buNone/>
            </a:pPr>
            <a:r>
              <a:rPr lang="en-US" sz="2000" dirty="0"/>
              <a:t>	a. Technologies Utilization</a:t>
            </a:r>
          </a:p>
          <a:p>
            <a:pPr marL="0" indent="0" defTabSz="576580">
              <a:buNone/>
            </a:pPr>
            <a:r>
              <a:rPr lang="en-US" sz="2000" dirty="0"/>
              <a:t>	b. E-commerce Website API</a:t>
            </a:r>
          </a:p>
          <a:p>
            <a:pPr marL="0" indent="0" defTabSz="576580">
              <a:buNone/>
            </a:pPr>
            <a:r>
              <a:rPr lang="en-US" sz="2800" b="1" dirty="0">
                <a:solidFill>
                  <a:srgbClr val="92D050"/>
                </a:solidFill>
              </a:rPr>
              <a:t>2.	Body</a:t>
            </a:r>
          </a:p>
          <a:p>
            <a:pPr marL="0" indent="0" defTabSz="576580">
              <a:buNone/>
            </a:pPr>
            <a:r>
              <a:rPr lang="en-US" sz="2000" dirty="0"/>
              <a:t>	a. MSC Architecture</a:t>
            </a:r>
          </a:p>
          <a:p>
            <a:pPr marL="0" indent="0" defTabSz="576580">
              <a:buNone/>
            </a:pPr>
            <a:r>
              <a:rPr lang="en-US" sz="2000" dirty="0"/>
              <a:t>	b. Database Design</a:t>
            </a:r>
          </a:p>
          <a:p>
            <a:pPr marL="0" indent="0" defTabSz="576580">
              <a:buNone/>
            </a:pPr>
            <a:r>
              <a:rPr lang="en-US" sz="2000" dirty="0"/>
              <a:t>	c</a:t>
            </a:r>
            <a:r>
              <a:rPr lang="en-US" sz="2000"/>
              <a:t>. Sentiment analysis for product rating system</a:t>
            </a:r>
            <a:endParaRPr lang="en-US" sz="2000" dirty="0"/>
          </a:p>
          <a:p>
            <a:pPr marL="0" indent="0" defTabSz="576580">
              <a:buNone/>
            </a:pPr>
            <a:r>
              <a:rPr lang="en-US" sz="2000"/>
              <a:t>	d. Relational Models</a:t>
            </a:r>
          </a:p>
          <a:p>
            <a:pPr marL="0" indent="0" defTabSz="576580">
              <a:buNone/>
            </a:pPr>
            <a:r>
              <a:rPr lang="en-US" sz="2800" b="1">
                <a:solidFill>
                  <a:srgbClr val="92D050"/>
                </a:solidFill>
              </a:rPr>
              <a:t>3</a:t>
            </a:r>
            <a:r>
              <a:rPr lang="en-US" sz="2800" b="1" dirty="0">
                <a:solidFill>
                  <a:srgbClr val="92D050"/>
                </a:solidFill>
              </a:rPr>
              <a:t>.	Conclusion</a:t>
            </a:r>
          </a:p>
          <a:p>
            <a:pPr marL="0" indent="0" defTabSz="576580">
              <a:buNone/>
            </a:pPr>
            <a:r>
              <a:rPr lang="en-US" sz="2000" dirty="0"/>
              <a:t>	a. Advantages</a:t>
            </a:r>
          </a:p>
          <a:p>
            <a:pPr marL="0" indent="0" defTabSz="576580">
              <a:buNone/>
            </a:pPr>
            <a:r>
              <a:rPr lang="en-US" sz="2000" dirty="0"/>
              <a:t>	b. Disadvantages</a:t>
            </a:r>
          </a:p>
          <a:p>
            <a:pPr marL="0" indent="0" defTabSz="576580">
              <a:buNone/>
            </a:pPr>
            <a:r>
              <a:rPr lang="en-US" sz="2000" dirty="0"/>
              <a:t>	c. Demo</a:t>
            </a:r>
          </a:p>
          <a:p>
            <a:pPr marL="514350" indent="-514350" defTabSz="576580">
              <a:buAutoNum type="arabicPeriod" startAt="3"/>
            </a:pPr>
            <a:endParaRPr lang="en-US" sz="2800" dirty="0"/>
          </a:p>
          <a:p>
            <a:pPr marL="514350" indent="-514350" defTabSz="576580">
              <a:buAutoNum type="arabicPeriod" startAt="3"/>
            </a:pPr>
            <a:endParaRPr lang="en-US" sz="2800" dirty="0"/>
          </a:p>
          <a:p>
            <a:pPr marL="0" indent="0" defTabSz="576580">
              <a:buNone/>
            </a:pPr>
            <a:br>
              <a:rPr lang="en-US" sz="2800" dirty="0"/>
            </a:br>
            <a:endParaRPr lang="en-US" sz="3600" b="1" dirty="0"/>
          </a:p>
          <a:p>
            <a:pPr marL="0" indent="0" defTabSz="576580">
              <a:buNone/>
            </a:pPr>
            <a:endParaRPr lang="en-US" sz="3600" b="1" dirty="0">
              <a:solidFill>
                <a:srgbClr val="000000"/>
              </a:solidFill>
              <a:latin typeface="Cambria-Bold"/>
            </a:endParaRPr>
          </a:p>
          <a:p>
            <a:pPr marL="0" indent="0" defTabSz="576580">
              <a:buNone/>
            </a:pPr>
            <a:r>
              <a:rPr lang="en-US" sz="1100" dirty="0"/>
              <a:t> </a:t>
            </a:r>
          </a:p>
          <a:p>
            <a:pPr marL="0" indent="0" defTabSz="576580">
              <a:buNone/>
            </a:pPr>
            <a:br>
              <a:rPr lang="en-US" sz="1100" dirty="0"/>
            </a:br>
            <a:br>
              <a:rPr lang="en-US" sz="1400" dirty="0"/>
            </a:br>
            <a:endParaRPr lang="en-US" sz="1800" b="1" dirty="0">
              <a:solidFill>
                <a:srgbClr val="000000"/>
              </a:solidFill>
              <a:latin typeface="Cambria-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600" dirty="0"/>
            </a:br>
            <a:br>
              <a:rPr lang="en-US" sz="2000" dirty="0"/>
            </a:br>
            <a:br>
              <a:rPr lang="en-US" sz="2800" dirty="0"/>
            </a:br>
            <a:endParaRPr sz="3600" b="1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43" name="Google Shape;2143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/>
              <a:t>Any questions?</a:t>
            </a:r>
            <a:endParaRPr sz="3600" b="1" dirty="0"/>
          </a:p>
        </p:txBody>
      </p:sp>
      <p:sp>
        <p:nvSpPr>
          <p:cNvPr id="2144" name="Google Shape;2144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9"/>
            <a:ext cx="57135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1034" name="Picture 10" descr="Introduction to sentiment analysis: What is sentiment analysi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5" y="1564482"/>
            <a:ext cx="3155506" cy="227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iết kế website thương mại điện tử tại Quy Nhơ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9" y="1407694"/>
            <a:ext cx="2857355" cy="26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879475" y="1685290"/>
            <a:ext cx="769810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799" cy="5143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460" y="72452"/>
            <a:ext cx="751973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dirty="0">
                <a:solidFill>
                  <a:schemeClr val="accent3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What is sentiment analysis for product rating system?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436800" y="2008485"/>
            <a:ext cx="79734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Utilization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41" y="716370"/>
            <a:ext cx="2505604" cy="14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ổng quan về ngôn ngữ lập trình TypeScript - Source.v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2" y="716370"/>
            <a:ext cx="2505604" cy="14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ừng / xóa tất cả Docker Container trong một câu lệnh – Linux | Network |  Services | Security | Thủ thuậ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18" y="2784122"/>
            <a:ext cx="2926115" cy="17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757494" y="2110085"/>
            <a:ext cx="7629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 API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356</Words>
  <Application>Microsoft Office PowerPoint</Application>
  <PresentationFormat>On-screen Show (16:9)</PresentationFormat>
  <Paragraphs>107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Amatic SC</vt:lpstr>
      <vt:lpstr>Arial</vt:lpstr>
      <vt:lpstr>Cambria-Bold</vt:lpstr>
      <vt:lpstr>Merriweather</vt:lpstr>
      <vt:lpstr>Times New Roman</vt:lpstr>
      <vt:lpstr>Nathaniel template</vt:lpstr>
      <vt:lpstr>PDM PROJECT presentation</vt:lpstr>
      <vt:lpstr>Sentiment analysis for product rating</vt:lpstr>
      <vt:lpstr>PowerPoint Presentation</vt:lpstr>
      <vt:lpstr>PowerPoint Presentation</vt:lpstr>
      <vt:lpstr>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Body</vt:lpstr>
      <vt:lpstr>MSC Architecture</vt:lpstr>
      <vt:lpstr>PowerPoint Presentation</vt:lpstr>
      <vt:lpstr>MCS</vt:lpstr>
      <vt:lpstr>DaTABASE DESIGN</vt:lpstr>
      <vt:lpstr>PowerPoint Presentation</vt:lpstr>
      <vt:lpstr>Manage database</vt:lpstr>
      <vt:lpstr>Sentiment Analysis for product rating</vt:lpstr>
      <vt:lpstr>PowerPoint Presentation</vt:lpstr>
      <vt:lpstr>PowerPoint Presentation</vt:lpstr>
      <vt:lpstr>ENTITY-RELATIONSHIP MODELS</vt:lpstr>
      <vt:lpstr>Users Relational MODELS</vt:lpstr>
      <vt:lpstr>PRODUCT RELATIONAL MODELS</vt:lpstr>
      <vt:lpstr>CART RELATIONAL MODELS</vt:lpstr>
      <vt:lpstr>ORDER RELATIONAL MODELS</vt:lpstr>
      <vt:lpstr>ADVERTISEMENT RELATIONAL MODELS</vt:lpstr>
      <vt:lpstr> CONCLUSION</vt:lpstr>
      <vt:lpstr>  </vt:lpstr>
      <vt:lpstr>REFERENCES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PDM PROJECT presentation</dc:title>
  <dc:creator>Nguyen Nhat</dc:creator>
  <cp:lastModifiedBy>quanganhtrinh184@gmail.com</cp:lastModifiedBy>
  <cp:revision>23</cp:revision>
  <dcterms:created xsi:type="dcterms:W3CDTF">2021-05-15T13:18:00Z</dcterms:created>
  <dcterms:modified xsi:type="dcterms:W3CDTF">2021-05-26T01:25:44Z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