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62" r:id="rId2"/>
  </p:sldMasterIdLst>
  <p:notesMasterIdLst>
    <p:notesMasterId r:id="rId4"/>
  </p:notesMasterIdLst>
  <p:handoutMasterIdLst>
    <p:handoutMasterId r:id="rId5"/>
  </p:handoutMasterIdLst>
  <p:sldIdLst>
    <p:sldId id="258" r:id="rId3"/>
  </p:sldIdLst>
  <p:sldSz cx="30175200" cy="425196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99" userDrawn="1">
          <p15:clr>
            <a:srgbClr val="A4A3A4"/>
          </p15:clr>
        </p15:guide>
        <p15:guide id="2" pos="94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377"/>
    <a:srgbClr val="595959"/>
    <a:srgbClr val="D66440"/>
    <a:srgbClr val="C83369"/>
    <a:srgbClr val="0A8477"/>
    <a:srgbClr val="FFFFFF"/>
    <a:srgbClr val="DEEFED"/>
    <a:srgbClr val="F456E5"/>
    <a:srgbClr val="C4555C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9302" autoAdjust="0"/>
  </p:normalViewPr>
  <p:slideViewPr>
    <p:cSldViewPr snapToGrid="0">
      <p:cViewPr>
        <p:scale>
          <a:sx n="23" d="100"/>
          <a:sy n="23" d="100"/>
        </p:scale>
        <p:origin x="4236" y="540"/>
      </p:cViewPr>
      <p:guideLst>
        <p:guide orient="horz" pos="13299"/>
        <p:guide pos="946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705" cy="466420"/>
          </a:xfrm>
          <a:prstGeom prst="rect">
            <a:avLst/>
          </a:prstGeom>
        </p:spPr>
        <p:txBody>
          <a:bodyPr vert="horz" lIns="85962" tIns="42981" rIns="85962" bIns="4298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0760" y="0"/>
            <a:ext cx="3037705" cy="466420"/>
          </a:xfrm>
          <a:prstGeom prst="rect">
            <a:avLst/>
          </a:prstGeom>
        </p:spPr>
        <p:txBody>
          <a:bodyPr vert="horz" lIns="85962" tIns="42981" rIns="85962" bIns="42981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8829695"/>
            <a:ext cx="3037705" cy="466419"/>
          </a:xfrm>
          <a:prstGeom prst="rect">
            <a:avLst/>
          </a:prstGeom>
        </p:spPr>
        <p:txBody>
          <a:bodyPr vert="horz" lIns="85962" tIns="42981" rIns="85962" bIns="4298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0760" y="8829695"/>
            <a:ext cx="3037705" cy="466419"/>
          </a:xfrm>
          <a:prstGeom prst="rect">
            <a:avLst/>
          </a:prstGeom>
        </p:spPr>
        <p:txBody>
          <a:bodyPr vert="horz" lIns="85962" tIns="42981" rIns="85962" bIns="42981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37579" cy="465758"/>
          </a:xfrm>
          <a:prstGeom prst="rect">
            <a:avLst/>
          </a:prstGeom>
        </p:spPr>
        <p:txBody>
          <a:bodyPr vert="horz" lIns="85962" tIns="42981" rIns="85962" bIns="42981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1255" y="0"/>
            <a:ext cx="3037578" cy="465758"/>
          </a:xfrm>
          <a:prstGeom prst="rect">
            <a:avLst/>
          </a:prstGeom>
        </p:spPr>
        <p:txBody>
          <a:bodyPr vert="horz" lIns="85962" tIns="42981" rIns="85962" bIns="42981" rtlCol="0"/>
          <a:lstStyle>
            <a:lvl1pPr algn="r">
              <a:defRPr sz="1100"/>
            </a:lvl1pPr>
          </a:lstStyle>
          <a:p>
            <a:fld id="{D6C8D182-E4C8-4120-9249-FC9774456FFA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92363" y="1162050"/>
            <a:ext cx="2227262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962" tIns="42981" rIns="85962" bIns="4298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823" y="4474445"/>
            <a:ext cx="5608320" cy="3659727"/>
          </a:xfrm>
          <a:prstGeom prst="rect">
            <a:avLst/>
          </a:prstGeom>
        </p:spPr>
        <p:txBody>
          <a:bodyPr vert="horz" lIns="85962" tIns="42981" rIns="85962" bIns="4298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3" y="8830644"/>
            <a:ext cx="3037579" cy="465758"/>
          </a:xfrm>
          <a:prstGeom prst="rect">
            <a:avLst/>
          </a:prstGeom>
        </p:spPr>
        <p:txBody>
          <a:bodyPr vert="horz" lIns="85962" tIns="42981" rIns="85962" bIns="42981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1255" y="8830644"/>
            <a:ext cx="3037578" cy="465758"/>
          </a:xfrm>
          <a:prstGeom prst="rect">
            <a:avLst/>
          </a:prstGeom>
        </p:spPr>
        <p:txBody>
          <a:bodyPr vert="horz" lIns="85962" tIns="42981" rIns="85962" bIns="42981" rtlCol="0" anchor="b"/>
          <a:lstStyle>
            <a:lvl1pPr algn="r">
              <a:defRPr sz="11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2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56534" y="145143"/>
            <a:ext cx="25989915" cy="240937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7300"/>
            </a:lvl1pPr>
          </a:lstStyle>
          <a:p>
            <a:r>
              <a:rPr lang="en-US" dirty="0"/>
              <a:t>Click to edit your title: Looking forward to advancing our knowledge and/or addressing a clinical requirement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F6936D9-16EF-BBCB-9F27-32DC247B0D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56534" y="2952750"/>
            <a:ext cx="25989915" cy="91440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author list: “FirstName </a:t>
            </a:r>
            <a:r>
              <a:rPr lang="en-US" dirty="0" err="1"/>
              <a:t>LastName</a:t>
            </a:r>
            <a:r>
              <a:rPr lang="en-US" dirty="0"/>
              <a:t>”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BD92D2D-EA6E-93A4-41E5-E9BBD58E64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56534" y="3867150"/>
            <a:ext cx="25989915" cy="78105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marL="0" marR="0" lvl="0" indent="0" algn="ctr" defTabSz="3016690" rtl="0" eaLnBrk="1" fontAlgn="auto" latinLnBrk="0" hangingPunct="1">
              <a:lnSpc>
                <a:spcPct val="90000"/>
              </a:lnSpc>
              <a:spcBef>
                <a:spcPts val="33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affiliation: “Division of Computational Pathology, Dept of Pathology &amp; Lab. Medicine, Indiana University School of Medicine”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A1056F6-F48B-5438-8B25-E4D021A8C3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8538925"/>
            <a:ext cx="30175200" cy="914399"/>
          </a:xfrm>
          <a:solidFill>
            <a:srgbClr val="9A0000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BentonSans" panose="02000504020000020004" pitchFamily="2" charset="0"/>
              </a:defRPr>
            </a:lvl1pPr>
          </a:lstStyle>
          <a:p>
            <a:pPr lvl="0"/>
            <a:r>
              <a:rPr lang="en-US" dirty="0"/>
              <a:t>Click to edit title: “Results”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1BCF789-E205-66A1-0143-3294A802F3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9529838"/>
            <a:ext cx="30175199" cy="914399"/>
          </a:xfrm>
          <a:solidFill>
            <a:srgbClr val="9A0000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BentonSans" panose="02000504020000020004" pitchFamily="2" charset="0"/>
              </a:defRPr>
            </a:lvl1pPr>
          </a:lstStyle>
          <a:p>
            <a:pPr lvl="0"/>
            <a:r>
              <a:rPr lang="en-US" dirty="0"/>
              <a:t>Click to edit title: “Materials &amp; Methods”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EE32490-B971-83F4-9799-0C6BF95F90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32532562"/>
            <a:ext cx="30175201" cy="914399"/>
          </a:xfrm>
          <a:solidFill>
            <a:srgbClr val="9A000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BentonSans" panose="02000504020000020004" pitchFamily="2" charset="0"/>
              </a:defRPr>
            </a:lvl1pPr>
          </a:lstStyle>
          <a:p>
            <a:pPr lvl="0"/>
            <a:r>
              <a:rPr lang="en-US" dirty="0"/>
              <a:t>Click to edit title: “Concluding Remarks”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C09E5E4-B0B7-AD51-E935-C910EFEFF4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39204817"/>
            <a:ext cx="30175200" cy="876299"/>
          </a:xfrm>
          <a:solidFill>
            <a:srgbClr val="9A0000"/>
          </a:solidFill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  <a:latin typeface="BentonSans" panose="02000504020000020004" pitchFamily="2" charset="0"/>
              </a:defRPr>
            </a:lvl1pPr>
          </a:lstStyle>
          <a:p>
            <a:pPr lvl="0"/>
            <a:r>
              <a:rPr lang="en-US" dirty="0"/>
              <a:t>Click to edit title: “References”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A4A95C5-F4E1-AF0F-7FDD-80F0F87B6F7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203401" y="39564810"/>
            <a:ext cx="2743200" cy="2679700"/>
          </a:xfrm>
          <a:solidFill>
            <a:schemeClr val="bg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QR</a:t>
            </a:r>
          </a:p>
          <a:p>
            <a:pPr lvl="0"/>
            <a:r>
              <a:rPr lang="en-US" dirty="0"/>
              <a:t>code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84EF322-E24B-7763-D461-7974D393EF6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8533" y="40284318"/>
            <a:ext cx="26822400" cy="2163394"/>
          </a:xfrm>
        </p:spPr>
        <p:txBody>
          <a:bodyPr>
            <a:normAutofit/>
          </a:bodyPr>
          <a:lstStyle>
            <a:lvl1pPr marL="474663" indent="-474663">
              <a:buFont typeface="+mj-lt"/>
              <a:buAutoNum type="arabicPeriod"/>
              <a:defRPr sz="4000">
                <a:solidFill>
                  <a:schemeClr val="bg1"/>
                </a:solidFill>
                <a:latin typeface="BentonSans" panose="02000504020000020004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and add references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3B823E53-3F9C-65FC-D8CA-DE587F97BC4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2400" y="5722938"/>
            <a:ext cx="29794200" cy="360362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800">
                <a:latin typeface="BentonSans" panose="02000504020000020004" pitchFamily="2" charset="0"/>
              </a:defRPr>
            </a:lvl1pPr>
            <a:lvl2pPr>
              <a:lnSpc>
                <a:spcPct val="100000"/>
              </a:lnSpc>
              <a:defRPr sz="5400">
                <a:latin typeface="BentonSans" panose="02000504020000020004" pitchFamily="2" charset="0"/>
              </a:defRPr>
            </a:lvl2pPr>
            <a:lvl3pPr>
              <a:lnSpc>
                <a:spcPct val="100000"/>
              </a:lnSpc>
              <a:defRPr sz="4400">
                <a:latin typeface="BentonSans" panose="02000504020000020004" pitchFamily="2" charset="0"/>
              </a:defRPr>
            </a:lvl3pPr>
            <a:lvl4pPr>
              <a:lnSpc>
                <a:spcPct val="100000"/>
              </a:lnSpc>
              <a:defRPr sz="4000">
                <a:latin typeface="BentonSans" panose="02000504020000020004" pitchFamily="2" charset="0"/>
              </a:defRPr>
            </a:lvl4pPr>
            <a:lvl5pPr>
              <a:lnSpc>
                <a:spcPct val="100000"/>
              </a:lnSpc>
              <a:defRPr sz="4000">
                <a:latin typeface="BentonSans" panose="02000504020000020004" pitchFamily="2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FF27D02D-7707-4583-2820-9154ACD4AE4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400" y="10545764"/>
            <a:ext cx="29794200" cy="3712103"/>
          </a:xfrm>
        </p:spPr>
        <p:txBody>
          <a:bodyPr>
            <a:normAutofit/>
          </a:bodyPr>
          <a:lstStyle>
            <a:lvl1pPr>
              <a:defRPr sz="4800">
                <a:latin typeface="BentonSans" panose="02000504020000020004" pitchFamily="2" charset="0"/>
              </a:defRPr>
            </a:lvl1pPr>
            <a:lvl2pPr>
              <a:defRPr sz="4800">
                <a:latin typeface="BentonSans" panose="02000504020000020004" pitchFamily="2" charset="0"/>
              </a:defRPr>
            </a:lvl2pPr>
            <a:lvl3pPr>
              <a:defRPr sz="4800">
                <a:latin typeface="BentonSans" panose="02000504020000020004" pitchFamily="2" charset="0"/>
              </a:defRPr>
            </a:lvl3pPr>
            <a:lvl4pPr>
              <a:defRPr sz="4800">
                <a:latin typeface="BentonSans" panose="02000504020000020004" pitchFamily="2" charset="0"/>
              </a:defRPr>
            </a:lvl4pPr>
            <a:lvl5pPr>
              <a:defRPr sz="4800">
                <a:latin typeface="BentonSans" panose="02000504020000020004" pitchFamily="2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1ACA050-EAB1-6006-BE21-03F27BA74BB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2400" y="19554826"/>
            <a:ext cx="14935200" cy="6400649"/>
          </a:xfrm>
        </p:spPr>
        <p:txBody>
          <a:bodyPr>
            <a:normAutofit/>
          </a:bodyPr>
          <a:lstStyle>
            <a:lvl1pPr>
              <a:defRPr sz="4800">
                <a:latin typeface="BentonSans" panose="02000504020000020004" pitchFamily="2" charset="0"/>
              </a:defRPr>
            </a:lvl1pPr>
            <a:lvl2pPr>
              <a:defRPr sz="4800">
                <a:latin typeface="BentonSans" panose="02000504020000020004" pitchFamily="2" charset="0"/>
              </a:defRPr>
            </a:lvl2pPr>
            <a:lvl3pPr>
              <a:defRPr sz="4800">
                <a:latin typeface="BentonSans" panose="02000504020000020004" pitchFamily="2" charset="0"/>
              </a:defRPr>
            </a:lvl3pPr>
            <a:lvl4pPr>
              <a:defRPr sz="4800">
                <a:latin typeface="BentonSans" panose="02000504020000020004" pitchFamily="2" charset="0"/>
              </a:defRPr>
            </a:lvl4pPr>
            <a:lvl5pPr>
              <a:defRPr sz="4800">
                <a:latin typeface="BentonSans" panose="0200050402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26DE4953-146A-FD2C-D495-126377B3FE0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52400" y="14358939"/>
            <a:ext cx="29794200" cy="4078287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E3EBB5FC-DD13-C92C-B542-B72C4208421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18533" y="26213331"/>
            <a:ext cx="14969067" cy="6099175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</a:lstStyle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057FCA19-9645-7D60-6EBF-BDBA2D7C5BE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5223068" y="19554825"/>
            <a:ext cx="14723532" cy="12825414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</a:lstStyle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7232526-40B8-450A-0683-1717B222071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8533" y="33599285"/>
            <a:ext cx="29828067" cy="5435428"/>
          </a:xfrm>
        </p:spPr>
        <p:txBody>
          <a:bodyPr>
            <a:normAutofit/>
          </a:bodyPr>
          <a:lstStyle>
            <a:lvl1pPr>
              <a:defRPr sz="4800">
                <a:latin typeface="BentonSans" panose="02000504020000020004" pitchFamily="2" charset="0"/>
              </a:defRPr>
            </a:lvl1pPr>
            <a:lvl2pPr>
              <a:defRPr sz="4800">
                <a:latin typeface="BentonSans" panose="02000504020000020004" pitchFamily="2" charset="0"/>
              </a:defRPr>
            </a:lvl2pPr>
            <a:lvl3pPr>
              <a:defRPr sz="4800">
                <a:latin typeface="BentonSans" panose="02000504020000020004" pitchFamily="2" charset="0"/>
              </a:defRPr>
            </a:lvl3pPr>
            <a:lvl4pPr>
              <a:defRPr sz="4800">
                <a:latin typeface="BentonSans" panose="02000504020000020004" pitchFamily="2" charset="0"/>
              </a:defRPr>
            </a:lvl4pPr>
            <a:lvl5pPr>
              <a:defRPr sz="4800">
                <a:latin typeface="BentonSans" panose="02000504020000020004" pitchFamily="2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9838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4900-ABF5-77B9-2233-4FBF2F6A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038" y="2835275"/>
            <a:ext cx="9732962" cy="9920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0A7E6-6C5E-2273-AD60-4412CE7AC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8588" y="6121400"/>
            <a:ext cx="15276512" cy="30216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24E63-AAB1-0C3C-E2EB-81B5415B7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8038" y="12755563"/>
            <a:ext cx="9732962" cy="23631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F1617-AC89-2020-6130-5E6C8D07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C42D-4FE1-4303-9D82-09CEE963987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86338-994B-D60D-2E22-8D9BC5F6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A4F3B-F46F-1538-473E-84B1C651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ABC4-A1D7-4711-93AE-CA61F842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4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3900-2177-B87E-3445-7D0076FC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038" y="2835275"/>
            <a:ext cx="9732962" cy="9920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11B58-7259-6DFA-B302-BAA818755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28588" y="6121400"/>
            <a:ext cx="15276512" cy="302164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F8949-709A-1DDD-1ED7-5F9C6CFD9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8038" y="12755563"/>
            <a:ext cx="9732962" cy="23631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92786-2B6F-DC18-7F9B-9E1C53D7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C42D-4FE1-4303-9D82-09CEE963987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EA738-00F8-E21A-5964-40ABE370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5A273-A5B4-19E4-F4CE-37CF5A98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ABC4-A1D7-4711-93AE-CA61F842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77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B57A-A30A-4B2C-DBDF-DB21A8FB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DCA43-DEC9-8384-A63E-A9D524DA2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E3FAB-B857-2681-DF59-27C3F750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C42D-4FE1-4303-9D82-09CEE963987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D9CDF-4942-2ABF-2141-6A175F64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40A76-B733-9C6B-E661-18417B12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ABC4-A1D7-4711-93AE-CA61F842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6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88226-D581-C819-1487-D7BB1A4D8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594763" y="2263775"/>
            <a:ext cx="6505575" cy="36033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1A134-2A73-E985-0DE9-96351B14B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74863" y="2263775"/>
            <a:ext cx="19367500" cy="36033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04CE2-6357-BE5F-B195-6C1A134D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C42D-4FE1-4303-9D82-09CEE963987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49595-2DD9-670C-9415-53B8155E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B36C-FA8F-5716-E01B-0368665E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ABC4-A1D7-4711-93AE-CA61F842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5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FE00-8A0B-713A-A12D-BFFB468D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180" y="5045075"/>
            <a:ext cx="26025475" cy="82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0D0CF-7477-C784-1336-D442CDF7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54DBA-0DBF-F3DD-9C8C-F58B6EA1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AB4DB-ECF9-F26B-7CA4-BE188A06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97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78A4-F40E-8C96-CED3-1A62DD1F3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1900" y="6958013"/>
            <a:ext cx="22631400" cy="148034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882B1-8C88-733A-C5A2-5088073DF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1900" y="22332950"/>
            <a:ext cx="22631400" cy="102647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37D2-88E7-6DC5-E3A7-9E6B3601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C42D-4FE1-4303-9D82-09CEE963987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635E5-24BF-7F13-627D-1E616DA4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524F1-A5DA-A75F-5267-C4368F6E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ABC4-A1D7-4711-93AE-CA61F842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7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A35E-ACB9-69A1-EA3F-2E528CB8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90221-573C-33DE-BD0D-C0D0DBDC9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9236-D18B-1372-E846-2E95016C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C42D-4FE1-4303-9D82-09CEE963987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564F0-63DC-4E74-2BD3-B49256CE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7FDF0-1FDF-B089-4318-A2EDD792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ABC4-A1D7-4711-93AE-CA61F842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6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F675-CC6A-CA5D-9399-2817EEA4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988" y="10599738"/>
            <a:ext cx="26025475" cy="176879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F5876-E096-0BAD-5939-AED57DBD4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8988" y="28454350"/>
            <a:ext cx="26025475" cy="93011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503D7-BAA5-3671-7603-184AB4B8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C42D-4FE1-4303-9D82-09CEE963987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CED03-8C42-349C-0549-CFB8CE66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DD645-5241-7A75-21F9-2F6D1702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ABC4-A1D7-4711-93AE-CA61F842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8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91D8-0021-670A-2157-CA27445D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840A8-FC30-A567-DCFF-B0051DA7F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4863" y="11318875"/>
            <a:ext cx="12936537" cy="26977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41B06-0F52-DC5F-C112-9338161D9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63800" y="11318875"/>
            <a:ext cx="12936538" cy="26977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5F119-21C0-A32C-E265-0529A7D2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C42D-4FE1-4303-9D82-09CEE963987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0CFC8-6986-3DBD-9709-137F6893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E324B-27B1-356E-F26B-831D0F0D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ABC4-A1D7-4711-93AE-CA61F842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9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6944-29A3-BE98-5065-4BD21D99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038" y="2263775"/>
            <a:ext cx="26027062" cy="82184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FA916-4D15-C42C-7E85-31A6ED89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8038" y="10423525"/>
            <a:ext cx="12766675" cy="5108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A12FF-7C41-0DA6-35B7-732DA2EBB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8038" y="15532100"/>
            <a:ext cx="12766675" cy="2284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AC4F0-8879-DE24-19D1-B6D23F03C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276513" y="10423525"/>
            <a:ext cx="12828587" cy="5108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66659-5D5E-159E-EB10-3B80F79FF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276513" y="15532100"/>
            <a:ext cx="12828587" cy="2284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F0864-72F2-27B9-20BE-264DFEFF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C42D-4FE1-4303-9D82-09CEE963987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BFF21-DD0D-4354-8946-E48E9B2D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9774B-6813-364B-9EC8-EA33FF81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ABC4-A1D7-4711-93AE-CA61F842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D240-AC39-6126-0616-F61FB67D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15CD6-F438-4466-1B07-6158CBC9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C42D-4FE1-4303-9D82-09CEE963987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6BB64-DF78-12F6-D80B-31DFD59D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E80D7-83C5-E02F-0BFB-F261A0F9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ABC4-A1D7-4711-93AE-CA61F842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5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E2F13-6129-0569-F2B6-8DEED8B1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C42D-4FE1-4303-9D82-09CEE963987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E008A1-996E-D87B-588D-730C3DDA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4C561-D00A-DB7F-39E0-3E3ABC21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ABC4-A1D7-4711-93AE-CA61F842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3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">
            <a:extLst>
              <a:ext uri="{FF2B5EF4-FFF2-40B4-BE49-F238E27FC236}">
                <a16:creationId xmlns:a16="http://schemas.microsoft.com/office/drawing/2014/main" id="{4844B081-374D-7D26-9D57-48093964F932}"/>
              </a:ext>
            </a:extLst>
          </p:cNvPr>
          <p:cNvSpPr txBox="1"/>
          <p:nvPr userDrawn="1"/>
        </p:nvSpPr>
        <p:spPr>
          <a:xfrm>
            <a:off x="-1" y="4660282"/>
            <a:ext cx="30189537" cy="861774"/>
          </a:xfrm>
          <a:prstGeom prst="rect">
            <a:avLst/>
          </a:prstGeom>
          <a:solidFill>
            <a:srgbClr val="9A0000"/>
          </a:solidFill>
        </p:spPr>
        <p:txBody>
          <a:bodyPr rot="0" spcFirstLastPara="0" vert="horz" wrap="square" lIns="62336" tIns="0" rIns="62336" bIns="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 b="1" spc="145" dirty="0">
                <a:solidFill>
                  <a:schemeClr val="bg1"/>
                </a:solidFill>
                <a:latin typeface="BentonSans" panose="02000504020000020004" pitchFamily="2" charset="0"/>
                <a:cs typeface="Calibri"/>
              </a:rPr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11318875"/>
            <a:ext cx="26026110" cy="2697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9987" y="38354698"/>
            <a:ext cx="6789420" cy="226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39409382"/>
            <a:ext cx="6789420" cy="226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829E0-7598-01D5-285A-0BECC41BBAC3}"/>
              </a:ext>
            </a:extLst>
          </p:cNvPr>
          <p:cNvSpPr/>
          <p:nvPr userDrawn="1"/>
        </p:nvSpPr>
        <p:spPr>
          <a:xfrm>
            <a:off x="-1" y="-16042"/>
            <a:ext cx="30189537" cy="46613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s 3">
            <a:extLst>
              <a:ext uri="{FF2B5EF4-FFF2-40B4-BE49-F238E27FC236}">
                <a16:creationId xmlns:a16="http://schemas.microsoft.com/office/drawing/2014/main" id="{C3FF9653-8402-0153-252A-CE1E700BECF3}"/>
              </a:ext>
            </a:extLst>
          </p:cNvPr>
          <p:cNvSpPr/>
          <p:nvPr userDrawn="1"/>
        </p:nvSpPr>
        <p:spPr>
          <a:xfrm>
            <a:off x="-30635" y="40005000"/>
            <a:ext cx="30220171" cy="25517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58" tIns="33527" rIns="67058" bIns="33527" rtlCol="0" anchor="ctr"/>
          <a:lstStyle/>
          <a:p>
            <a:pPr marL="1095375" indent="0" algn="just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  <a:sym typeface="+mn-ea"/>
            </a:endParaRPr>
          </a:p>
        </p:txBody>
      </p:sp>
      <p:pic>
        <p:nvPicPr>
          <p:cNvPr id="12" name="Picture 2" descr="$imageAlt">
            <a:extLst>
              <a:ext uri="{FF2B5EF4-FFF2-40B4-BE49-F238E27FC236}">
                <a16:creationId xmlns:a16="http://schemas.microsoft.com/office/drawing/2014/main" id="{F631920C-1A89-4E28-B071-C55DA7037B5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50" t="15727" r="7481" b="14900"/>
          <a:stretch/>
        </p:blipFill>
        <p:spPr bwMode="auto">
          <a:xfrm>
            <a:off x="540256" y="-16042"/>
            <a:ext cx="2196332" cy="511941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177800" dist="215900" dir="9000000" algn="tr" rotWithShape="0">
              <a:prstClr val="black">
                <a:alpha val="4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1487" y="40761246"/>
            <a:ext cx="26699256" cy="1461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91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3016690" rtl="0" eaLnBrk="1" latinLnBrk="0" hangingPunct="1">
        <a:lnSpc>
          <a:spcPct val="90000"/>
        </a:lnSpc>
        <a:spcBef>
          <a:spcPct val="0"/>
        </a:spcBef>
        <a:buNone/>
        <a:defRPr sz="6600" b="1" kern="1200">
          <a:solidFill>
            <a:schemeClr val="bg1"/>
          </a:solidFill>
          <a:latin typeface="BentonSans" panose="02000504020000020004" pitchFamily="2" charset="0"/>
          <a:ea typeface="+mj-ea"/>
          <a:cs typeface="+mj-cs"/>
        </a:defRPr>
      </a:lvl1pPr>
    </p:titleStyle>
    <p:bodyStyle>
      <a:lvl1pPr marL="754175" indent="-754175" algn="l" defTabSz="3016690" rtl="0" eaLnBrk="1" latinLnBrk="0" hangingPunct="1">
        <a:lnSpc>
          <a:spcPct val="90000"/>
        </a:lnSpc>
        <a:spcBef>
          <a:spcPts val="3302"/>
        </a:spcBef>
        <a:buFont typeface="Arial" panose="020B0604020202020204" pitchFamily="34" charset="0"/>
        <a:buChar char="•"/>
        <a:defRPr sz="9238" kern="1200">
          <a:solidFill>
            <a:schemeClr val="tx1"/>
          </a:solidFill>
          <a:latin typeface="+mn-lt"/>
          <a:ea typeface="+mn-ea"/>
          <a:cs typeface="+mn-cs"/>
        </a:defRPr>
      </a:lvl1pPr>
      <a:lvl2pPr marL="2262521" indent="-754175" algn="l" defTabSz="3016690" rtl="0" eaLnBrk="1" latinLnBrk="0" hangingPunct="1">
        <a:lnSpc>
          <a:spcPct val="90000"/>
        </a:lnSpc>
        <a:spcBef>
          <a:spcPts val="1648"/>
        </a:spcBef>
        <a:buFont typeface="Arial" panose="020B0604020202020204" pitchFamily="34" charset="0"/>
        <a:buChar char="•"/>
        <a:defRPr sz="7921" kern="1200">
          <a:solidFill>
            <a:schemeClr val="tx1"/>
          </a:solidFill>
          <a:latin typeface="+mn-lt"/>
          <a:ea typeface="+mn-ea"/>
          <a:cs typeface="+mn-cs"/>
        </a:defRPr>
      </a:lvl2pPr>
      <a:lvl3pPr marL="3770865" indent="-754175" algn="l" defTabSz="3016690" rtl="0" eaLnBrk="1" latinLnBrk="0" hangingPunct="1">
        <a:lnSpc>
          <a:spcPct val="90000"/>
        </a:lnSpc>
        <a:spcBef>
          <a:spcPts val="1648"/>
        </a:spcBef>
        <a:buFont typeface="Arial" panose="020B0604020202020204" pitchFamily="34" charset="0"/>
        <a:buChar char="•"/>
        <a:defRPr sz="6598" kern="1200">
          <a:solidFill>
            <a:schemeClr val="tx1"/>
          </a:solidFill>
          <a:latin typeface="+mn-lt"/>
          <a:ea typeface="+mn-ea"/>
          <a:cs typeface="+mn-cs"/>
        </a:defRPr>
      </a:lvl3pPr>
      <a:lvl4pPr marL="5279210" indent="-754175" algn="l" defTabSz="3016690" rtl="0" eaLnBrk="1" latinLnBrk="0" hangingPunct="1">
        <a:lnSpc>
          <a:spcPct val="90000"/>
        </a:lnSpc>
        <a:spcBef>
          <a:spcPts val="1648"/>
        </a:spcBef>
        <a:buFont typeface="Arial" panose="020B0604020202020204" pitchFamily="34" charset="0"/>
        <a:buChar char="•"/>
        <a:defRPr sz="5937" kern="1200">
          <a:solidFill>
            <a:schemeClr val="tx1"/>
          </a:solidFill>
          <a:latin typeface="+mn-lt"/>
          <a:ea typeface="+mn-ea"/>
          <a:cs typeface="+mn-cs"/>
        </a:defRPr>
      </a:lvl4pPr>
      <a:lvl5pPr marL="6787556" indent="-754175" algn="l" defTabSz="3016690" rtl="0" eaLnBrk="1" latinLnBrk="0" hangingPunct="1">
        <a:lnSpc>
          <a:spcPct val="90000"/>
        </a:lnSpc>
        <a:spcBef>
          <a:spcPts val="1648"/>
        </a:spcBef>
        <a:buFont typeface="Arial" panose="020B0604020202020204" pitchFamily="34" charset="0"/>
        <a:buChar char="•"/>
        <a:defRPr sz="5937" kern="1200">
          <a:solidFill>
            <a:schemeClr val="tx1"/>
          </a:solidFill>
          <a:latin typeface="+mn-lt"/>
          <a:ea typeface="+mn-ea"/>
          <a:cs typeface="+mn-cs"/>
        </a:defRPr>
      </a:lvl5pPr>
      <a:lvl6pPr marL="8295901" indent="-754175" algn="l" defTabSz="3016690" rtl="0" eaLnBrk="1" latinLnBrk="0" hangingPunct="1">
        <a:lnSpc>
          <a:spcPct val="90000"/>
        </a:lnSpc>
        <a:spcBef>
          <a:spcPts val="1648"/>
        </a:spcBef>
        <a:buFont typeface="Arial" panose="020B0604020202020204" pitchFamily="34" charset="0"/>
        <a:buChar char="•"/>
        <a:defRPr sz="5937" kern="1200">
          <a:solidFill>
            <a:schemeClr val="tx1"/>
          </a:solidFill>
          <a:latin typeface="+mn-lt"/>
          <a:ea typeface="+mn-ea"/>
          <a:cs typeface="+mn-cs"/>
        </a:defRPr>
      </a:lvl6pPr>
      <a:lvl7pPr marL="9804246" indent="-754175" algn="l" defTabSz="3016690" rtl="0" eaLnBrk="1" latinLnBrk="0" hangingPunct="1">
        <a:lnSpc>
          <a:spcPct val="90000"/>
        </a:lnSpc>
        <a:spcBef>
          <a:spcPts val="1648"/>
        </a:spcBef>
        <a:buFont typeface="Arial" panose="020B0604020202020204" pitchFamily="34" charset="0"/>
        <a:buChar char="•"/>
        <a:defRPr sz="5937" kern="1200">
          <a:solidFill>
            <a:schemeClr val="tx1"/>
          </a:solidFill>
          <a:latin typeface="+mn-lt"/>
          <a:ea typeface="+mn-ea"/>
          <a:cs typeface="+mn-cs"/>
        </a:defRPr>
      </a:lvl7pPr>
      <a:lvl8pPr marL="11312590" indent="-754175" algn="l" defTabSz="3016690" rtl="0" eaLnBrk="1" latinLnBrk="0" hangingPunct="1">
        <a:lnSpc>
          <a:spcPct val="90000"/>
        </a:lnSpc>
        <a:spcBef>
          <a:spcPts val="1648"/>
        </a:spcBef>
        <a:buFont typeface="Arial" panose="020B0604020202020204" pitchFamily="34" charset="0"/>
        <a:buChar char="•"/>
        <a:defRPr sz="5937" kern="1200">
          <a:solidFill>
            <a:schemeClr val="tx1"/>
          </a:solidFill>
          <a:latin typeface="+mn-lt"/>
          <a:ea typeface="+mn-ea"/>
          <a:cs typeface="+mn-cs"/>
        </a:defRPr>
      </a:lvl8pPr>
      <a:lvl9pPr marL="12820937" indent="-754175" algn="l" defTabSz="3016690" rtl="0" eaLnBrk="1" latinLnBrk="0" hangingPunct="1">
        <a:lnSpc>
          <a:spcPct val="90000"/>
        </a:lnSpc>
        <a:spcBef>
          <a:spcPts val="1648"/>
        </a:spcBef>
        <a:buFont typeface="Arial" panose="020B0604020202020204" pitchFamily="34" charset="0"/>
        <a:buChar char="•"/>
        <a:defRPr sz="59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16690" rtl="0" eaLnBrk="1" latinLnBrk="0" hangingPunct="1">
        <a:defRPr sz="5937" kern="1200">
          <a:solidFill>
            <a:schemeClr val="tx1"/>
          </a:solidFill>
          <a:latin typeface="+mn-lt"/>
          <a:ea typeface="+mn-ea"/>
          <a:cs typeface="+mn-cs"/>
        </a:defRPr>
      </a:lvl1pPr>
      <a:lvl2pPr marL="1508345" algn="l" defTabSz="3016690" rtl="0" eaLnBrk="1" latinLnBrk="0" hangingPunct="1">
        <a:defRPr sz="5937" kern="1200">
          <a:solidFill>
            <a:schemeClr val="tx1"/>
          </a:solidFill>
          <a:latin typeface="+mn-lt"/>
          <a:ea typeface="+mn-ea"/>
          <a:cs typeface="+mn-cs"/>
        </a:defRPr>
      </a:lvl2pPr>
      <a:lvl3pPr marL="3016690" algn="l" defTabSz="3016690" rtl="0" eaLnBrk="1" latinLnBrk="0" hangingPunct="1">
        <a:defRPr sz="5937" kern="1200">
          <a:solidFill>
            <a:schemeClr val="tx1"/>
          </a:solidFill>
          <a:latin typeface="+mn-lt"/>
          <a:ea typeface="+mn-ea"/>
          <a:cs typeface="+mn-cs"/>
        </a:defRPr>
      </a:lvl3pPr>
      <a:lvl4pPr marL="4525036" algn="l" defTabSz="3016690" rtl="0" eaLnBrk="1" latinLnBrk="0" hangingPunct="1">
        <a:defRPr sz="5937" kern="1200">
          <a:solidFill>
            <a:schemeClr val="tx1"/>
          </a:solidFill>
          <a:latin typeface="+mn-lt"/>
          <a:ea typeface="+mn-ea"/>
          <a:cs typeface="+mn-cs"/>
        </a:defRPr>
      </a:lvl4pPr>
      <a:lvl5pPr marL="6033380" algn="l" defTabSz="3016690" rtl="0" eaLnBrk="1" latinLnBrk="0" hangingPunct="1">
        <a:defRPr sz="5937" kern="1200">
          <a:solidFill>
            <a:schemeClr val="tx1"/>
          </a:solidFill>
          <a:latin typeface="+mn-lt"/>
          <a:ea typeface="+mn-ea"/>
          <a:cs typeface="+mn-cs"/>
        </a:defRPr>
      </a:lvl5pPr>
      <a:lvl6pPr marL="7541725" algn="l" defTabSz="3016690" rtl="0" eaLnBrk="1" latinLnBrk="0" hangingPunct="1">
        <a:defRPr sz="5937" kern="1200">
          <a:solidFill>
            <a:schemeClr val="tx1"/>
          </a:solidFill>
          <a:latin typeface="+mn-lt"/>
          <a:ea typeface="+mn-ea"/>
          <a:cs typeface="+mn-cs"/>
        </a:defRPr>
      </a:lvl6pPr>
      <a:lvl7pPr marL="9050070" algn="l" defTabSz="3016690" rtl="0" eaLnBrk="1" latinLnBrk="0" hangingPunct="1">
        <a:defRPr sz="5937" kern="1200">
          <a:solidFill>
            <a:schemeClr val="tx1"/>
          </a:solidFill>
          <a:latin typeface="+mn-lt"/>
          <a:ea typeface="+mn-ea"/>
          <a:cs typeface="+mn-cs"/>
        </a:defRPr>
      </a:lvl7pPr>
      <a:lvl8pPr marL="10558416" algn="l" defTabSz="3016690" rtl="0" eaLnBrk="1" latinLnBrk="0" hangingPunct="1">
        <a:defRPr sz="5937" kern="1200">
          <a:solidFill>
            <a:schemeClr val="tx1"/>
          </a:solidFill>
          <a:latin typeface="+mn-lt"/>
          <a:ea typeface="+mn-ea"/>
          <a:cs typeface="+mn-cs"/>
        </a:defRPr>
      </a:lvl8pPr>
      <a:lvl9pPr marL="12066761" algn="l" defTabSz="3016690" rtl="0" eaLnBrk="1" latinLnBrk="0" hangingPunct="1">
        <a:defRPr sz="5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3360E-799D-7FB4-6A65-C9A3B42E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863" y="2263775"/>
            <a:ext cx="26025475" cy="8218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C19B3-6B57-6555-15D3-FBBBB3BD2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4863" y="11318875"/>
            <a:ext cx="26025475" cy="2697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1AAAC-1F12-5785-7FF5-A808ACA51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74863" y="39409688"/>
            <a:ext cx="6789737" cy="226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C42D-4FE1-4303-9D82-09CEE963987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AE922-FBE5-B1CF-8B0F-BD1F64D2F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94900" y="39409688"/>
            <a:ext cx="10185400" cy="226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9E285-B20B-C4BE-B3F1-27972BF82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10600" y="39409688"/>
            <a:ext cx="6789738" cy="226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2ABC4-A1D7-4711-93AE-CA61F842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7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Rectangle 1320">
            <a:extLst>
              <a:ext uri="{FF2B5EF4-FFF2-40B4-BE49-F238E27FC236}">
                <a16:creationId xmlns:a16="http://schemas.microsoft.com/office/drawing/2014/main" id="{22FFA148-6394-8334-06D3-687AC85419E3}"/>
              </a:ext>
            </a:extLst>
          </p:cNvPr>
          <p:cNvSpPr/>
          <p:nvPr/>
        </p:nvSpPr>
        <p:spPr>
          <a:xfrm>
            <a:off x="0" y="38472553"/>
            <a:ext cx="30175200" cy="17566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Title 1122">
            <a:extLst>
              <a:ext uri="{FF2B5EF4-FFF2-40B4-BE49-F238E27FC236}">
                <a16:creationId xmlns:a16="http://schemas.microsoft.com/office/drawing/2014/main" id="{364705C9-17CB-356B-EA67-02E33868E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Classifying Histopathologic Glioblastoma Sub-regions with EfficientNet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E0CF1AD9-D7B4-DB2E-9203-3048A9CC9F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56534" y="2772754"/>
            <a:ext cx="25989915" cy="914400"/>
          </a:xfrm>
        </p:spPr>
        <p:txBody>
          <a:bodyPr>
            <a:normAutofit/>
          </a:bodyPr>
          <a:lstStyle/>
          <a:p>
            <a:r>
              <a:rPr lang="en-US" dirty="0"/>
              <a:t>Sanyukta Adap, Ujjwal Baid, Spyridon Bakas</a:t>
            </a:r>
          </a:p>
        </p:txBody>
      </p:sp>
      <p:sp>
        <p:nvSpPr>
          <p:cNvPr id="1124" name="Text Placeholder 1123">
            <a:extLst>
              <a:ext uri="{FF2B5EF4-FFF2-40B4-BE49-F238E27FC236}">
                <a16:creationId xmlns:a16="http://schemas.microsoft.com/office/drawing/2014/main" id="{B5300E74-77DE-6ABB-408F-5A610F9B16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56534" y="3764895"/>
            <a:ext cx="25989915" cy="781050"/>
          </a:xfrm>
        </p:spPr>
        <p:txBody>
          <a:bodyPr/>
          <a:lstStyle/>
          <a:p>
            <a:r>
              <a:rPr lang="en-US" dirty="0"/>
              <a:t>Division of Computational Pathology, Department of Pathology and Laboratory Medicine, Indiana University School of Medicine</a:t>
            </a:r>
          </a:p>
        </p:txBody>
      </p:sp>
      <p:sp>
        <p:nvSpPr>
          <p:cNvPr id="1125" name="Text Placeholder 1124">
            <a:extLst>
              <a:ext uri="{FF2B5EF4-FFF2-40B4-BE49-F238E27FC236}">
                <a16:creationId xmlns:a16="http://schemas.microsoft.com/office/drawing/2014/main" id="{E03AD45E-0DD4-BFCA-B19A-FA783799BD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8301610"/>
            <a:ext cx="30175200" cy="914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126" name="Text Placeholder 1125">
            <a:extLst>
              <a:ext uri="{FF2B5EF4-FFF2-40B4-BE49-F238E27FC236}">
                <a16:creationId xmlns:a16="http://schemas.microsoft.com/office/drawing/2014/main" id="{3D75F147-0165-FEE2-0347-EBEE15D11C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9152352"/>
            <a:ext cx="30175199" cy="914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127" name="Text Placeholder 1126">
            <a:extLst>
              <a:ext uri="{FF2B5EF4-FFF2-40B4-BE49-F238E27FC236}">
                <a16:creationId xmlns:a16="http://schemas.microsoft.com/office/drawing/2014/main" id="{60C8EF12-30A7-E773-D058-C6AAFF3331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-38101" y="33136160"/>
            <a:ext cx="30175201" cy="91439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128" name="Text Placeholder 1127">
            <a:extLst>
              <a:ext uri="{FF2B5EF4-FFF2-40B4-BE49-F238E27FC236}">
                <a16:creationId xmlns:a16="http://schemas.microsoft.com/office/drawing/2014/main" id="{C36F3E09-D728-255A-0AA0-134A488857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37596254"/>
            <a:ext cx="30175200" cy="87629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129" name="Text Placeholder 1128">
            <a:extLst>
              <a:ext uri="{FF2B5EF4-FFF2-40B4-BE49-F238E27FC236}">
                <a16:creationId xmlns:a16="http://schemas.microsoft.com/office/drawing/2014/main" id="{65356FE9-D4C6-883D-AF92-53CE1AB0CC2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7936291" y="40347643"/>
            <a:ext cx="1940091" cy="1818024"/>
          </a:xfrm>
        </p:spPr>
        <p:txBody>
          <a:bodyPr/>
          <a:lstStyle/>
          <a:p>
            <a:r>
              <a:rPr lang="en-US" dirty="0"/>
              <a:t>??</a:t>
            </a:r>
          </a:p>
        </p:txBody>
      </p:sp>
      <p:sp>
        <p:nvSpPr>
          <p:cNvPr id="1130" name="Text Placeholder 1129">
            <a:extLst>
              <a:ext uri="{FF2B5EF4-FFF2-40B4-BE49-F238E27FC236}">
                <a16:creationId xmlns:a16="http://schemas.microsoft.com/office/drawing/2014/main" id="{0C13F5EA-D759-F98D-8071-E58D0B85327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965" y="38576702"/>
            <a:ext cx="28087992" cy="3797756"/>
          </a:xfrm>
        </p:spPr>
        <p:txBody>
          <a:bodyPr>
            <a:normAutofit lnSpcReduction="10000"/>
          </a:bodyPr>
          <a:lstStyle/>
          <a:p>
            <a:r>
              <a:rPr lang="en-US" sz="3600" dirty="0" err="1"/>
              <a:t>Kanderi</a:t>
            </a:r>
            <a:r>
              <a:rPr lang="en-US" sz="3600" dirty="0"/>
              <a:t>, T., </a:t>
            </a:r>
            <a:r>
              <a:rPr lang="en-US" sz="3600" dirty="0" err="1"/>
              <a:t>Munakomi</a:t>
            </a:r>
            <a:r>
              <a:rPr lang="en-US" sz="3600" dirty="0"/>
              <a:t>, S. and Gupta, V., 2024. Glioblastoma multiforme. In </a:t>
            </a:r>
            <a:r>
              <a:rPr lang="en-US" sz="3600" dirty="0" err="1"/>
              <a:t>StatPearls</a:t>
            </a:r>
            <a:r>
              <a:rPr lang="en-US" sz="3600" dirty="0"/>
              <a:t> [Internet]. </a:t>
            </a:r>
            <a:r>
              <a:rPr lang="en-US" sz="3600" dirty="0" err="1"/>
              <a:t>StatPearls</a:t>
            </a:r>
            <a:r>
              <a:rPr lang="en-US" sz="3600" dirty="0"/>
              <a:t> Publishing.</a:t>
            </a:r>
          </a:p>
          <a:p>
            <a:r>
              <a:rPr lang="en-US" sz="3600" dirty="0"/>
              <a:t>Bakas, S., Thakur, S.P., </a:t>
            </a:r>
            <a:r>
              <a:rPr lang="en-US" sz="3600" dirty="0" err="1"/>
              <a:t>Faghani</a:t>
            </a:r>
            <a:r>
              <a:rPr lang="en-US" sz="3600" dirty="0"/>
              <a:t>, S., </a:t>
            </a:r>
            <a:r>
              <a:rPr lang="en-US" sz="3600" dirty="0" err="1"/>
              <a:t>Moassefi</a:t>
            </a:r>
            <a:r>
              <a:rPr lang="en-US" sz="3600" dirty="0"/>
              <a:t>, M., Baid, U., Chung, V., Pati, S., </a:t>
            </a:r>
            <a:r>
              <a:rPr lang="en-US" sz="3600" dirty="0" err="1"/>
              <a:t>Innani</a:t>
            </a:r>
            <a:r>
              <a:rPr lang="en-US" sz="3600" dirty="0"/>
              <a:t>, S., </a:t>
            </a:r>
            <a:r>
              <a:rPr lang="en-US" sz="3600" dirty="0" err="1"/>
              <a:t>Baheti</a:t>
            </a:r>
            <a:r>
              <a:rPr lang="en-US" sz="3600" dirty="0"/>
              <a:t>, B., Albrecht, J. and </a:t>
            </a:r>
            <a:r>
              <a:rPr lang="en-US" sz="3600" dirty="0" err="1"/>
              <a:t>Karargyris</a:t>
            </a:r>
            <a:r>
              <a:rPr lang="en-US" sz="3600" dirty="0"/>
              <a:t>, A., 2024. </a:t>
            </a:r>
            <a:r>
              <a:rPr lang="en-US" sz="3600" dirty="0" err="1"/>
              <a:t>BraTS</a:t>
            </a:r>
            <a:r>
              <a:rPr lang="en-US" sz="3600" dirty="0"/>
              <a:t>-Path Challenge: Assessing Heterogeneous Histopathologic Brain Tumor Sub-regions. </a:t>
            </a:r>
            <a:r>
              <a:rPr lang="en-US" sz="3600" dirty="0" err="1"/>
              <a:t>arXiv</a:t>
            </a:r>
            <a:r>
              <a:rPr lang="en-US" sz="3600" dirty="0"/>
              <a:t> preprint arXiv:2405.10871.</a:t>
            </a:r>
          </a:p>
          <a:p>
            <a:r>
              <a:rPr lang="en-US" sz="3600" dirty="0"/>
              <a:t>Tan, M. and Le, Q., 2019, May. EfficientNet: Rethinking model scaling for convolutional neural networks. In International conference on machine learning (pp. 6105-6114). PMLR.</a:t>
            </a:r>
          </a:p>
          <a:p>
            <a:endParaRPr lang="en-US" sz="3600" dirty="0"/>
          </a:p>
        </p:txBody>
      </p:sp>
      <p:sp>
        <p:nvSpPr>
          <p:cNvPr id="1131" name="Text Placeholder 1130">
            <a:extLst>
              <a:ext uri="{FF2B5EF4-FFF2-40B4-BE49-F238E27FC236}">
                <a16:creationId xmlns:a16="http://schemas.microsoft.com/office/drawing/2014/main" id="{70F430CA-6994-BBA8-43BF-17D82044C02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4186" y="5516908"/>
            <a:ext cx="29549689" cy="3530903"/>
          </a:xfrm>
        </p:spPr>
        <p:txBody>
          <a:bodyPr/>
          <a:lstStyle/>
          <a:p>
            <a:pPr algn="just"/>
            <a:r>
              <a:rPr lang="en-US" sz="4400" dirty="0"/>
              <a:t>Glioblastoma (GBM) is the most common aggressive fast-growing brain tumor, with a grim prognosis.</a:t>
            </a:r>
          </a:p>
          <a:p>
            <a:pPr algn="just"/>
            <a:r>
              <a:rPr lang="en-US" sz="4400" dirty="0"/>
              <a:t>Histopathological assessment of excised tumors is the first line of clinical diagnostic routine.</a:t>
            </a:r>
          </a:p>
          <a:p>
            <a:pPr algn="just"/>
            <a:r>
              <a:rPr lang="en-US" sz="4400" dirty="0"/>
              <a:t>We hypothesize that automated, robust, and accurate identification of histological sub-regions within GBM could contribute to morphological understanding of this disease at scale.</a:t>
            </a:r>
          </a:p>
        </p:txBody>
      </p:sp>
      <p:sp>
        <p:nvSpPr>
          <p:cNvPr id="1185" name="TextBox 1184">
            <a:extLst>
              <a:ext uri="{FF2B5EF4-FFF2-40B4-BE49-F238E27FC236}">
                <a16:creationId xmlns:a16="http://schemas.microsoft.com/office/drawing/2014/main" id="{E598DCD0-325B-2A9C-B087-C0F8A4315121}"/>
              </a:ext>
            </a:extLst>
          </p:cNvPr>
          <p:cNvSpPr txBox="1"/>
          <p:nvPr/>
        </p:nvSpPr>
        <p:spPr>
          <a:xfrm>
            <a:off x="195860" y="10150888"/>
            <a:ext cx="946386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u="sng" dirty="0">
                <a:latin typeface="BentonSans" panose="02000504020000020004" pitchFamily="2" charset="0"/>
              </a:rPr>
              <a:t>Training Set</a:t>
            </a:r>
            <a:r>
              <a:rPr lang="en-US" sz="4400" dirty="0">
                <a:latin typeface="BentonSans" panose="02000504020000020004" pitchFamily="2" charset="0"/>
              </a:rPr>
              <a:t>: </a:t>
            </a:r>
            <a:r>
              <a:rPr lang="en-US" sz="4400" dirty="0" err="1">
                <a:latin typeface="BentonSans" panose="02000504020000020004" pitchFamily="2" charset="0"/>
              </a:rPr>
              <a:t>BraTS</a:t>
            </a:r>
            <a:r>
              <a:rPr lang="en-US" sz="4400" dirty="0">
                <a:latin typeface="BentonSans" panose="02000504020000020004" pitchFamily="2" charset="0"/>
              </a:rPr>
              <a:t>-Path training set (96,485 GBM patches)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u="sng" dirty="0">
                <a:latin typeface="BentonSans" panose="02000504020000020004" pitchFamily="2" charset="0"/>
              </a:rPr>
              <a:t>Validation Set</a:t>
            </a:r>
            <a:r>
              <a:rPr lang="en-US" sz="4400" dirty="0">
                <a:latin typeface="BentonSans" panose="02000504020000020004" pitchFamily="2" charset="0"/>
              </a:rPr>
              <a:t>: </a:t>
            </a:r>
            <a:r>
              <a:rPr lang="en-US" sz="4400" dirty="0" err="1">
                <a:latin typeface="BentonSans" panose="02000504020000020004" pitchFamily="2" charset="0"/>
              </a:rPr>
              <a:t>BraTS</a:t>
            </a:r>
            <a:r>
              <a:rPr lang="en-US" sz="4400" dirty="0">
                <a:latin typeface="BentonSans" panose="02000504020000020004" pitchFamily="2" charset="0"/>
              </a:rPr>
              <a:t>-Path validation set (36,401 GBM patches)</a:t>
            </a:r>
            <a:endParaRPr lang="en-US" sz="4400" u="sng" dirty="0">
              <a:latin typeface="BentonSans" panose="02000504020000020004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u="sng" dirty="0">
                <a:latin typeface="BentonSans" panose="02000504020000020004" pitchFamily="2" charset="0"/>
              </a:rPr>
              <a:t>Preprocessing</a:t>
            </a:r>
            <a:r>
              <a:rPr lang="en-US" sz="4400" dirty="0">
                <a:latin typeface="BentonSans" panose="02000504020000020004" pitchFamily="2" charset="0"/>
              </a:rPr>
              <a:t>: Deconvolution, augmentation, pixel intensity scaling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u="sng" dirty="0">
                <a:latin typeface="BentonSans" panose="02000504020000020004" pitchFamily="2" charset="0"/>
              </a:rPr>
              <a:t>Model</a:t>
            </a:r>
            <a:r>
              <a:rPr lang="en-US" sz="4400" dirty="0">
                <a:latin typeface="BentonSans" panose="02000504020000020004" pitchFamily="2" charset="0"/>
              </a:rPr>
              <a:t>: EfficientNet (ENet) B1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u="sng" dirty="0">
                <a:latin typeface="BentonSans" panose="02000504020000020004" pitchFamily="2" charset="0"/>
              </a:rPr>
              <a:t>Training</a:t>
            </a:r>
            <a:r>
              <a:rPr lang="en-US" sz="4400" dirty="0">
                <a:latin typeface="BentonSans" panose="02000504020000020004" pitchFamily="2" charset="0"/>
              </a:rPr>
              <a:t>: 5-fold cross validation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u="sng" dirty="0">
                <a:latin typeface="BentonSans" panose="02000504020000020004" pitchFamily="2" charset="0"/>
              </a:rPr>
              <a:t>Prediction</a:t>
            </a:r>
            <a:r>
              <a:rPr lang="en-US" sz="4400" dirty="0">
                <a:latin typeface="BentonSans" panose="02000504020000020004" pitchFamily="2" charset="0"/>
              </a:rPr>
              <a:t>: Ensembled outputs from 5 folds </a:t>
            </a:r>
          </a:p>
        </p:txBody>
      </p:sp>
      <p:sp>
        <p:nvSpPr>
          <p:cNvPr id="1193" name="TextBox 1192">
            <a:extLst>
              <a:ext uri="{FF2B5EF4-FFF2-40B4-BE49-F238E27FC236}">
                <a16:creationId xmlns:a16="http://schemas.microsoft.com/office/drawing/2014/main" id="{B7F4C958-3CBB-3E77-2665-137CE2B6E1E0}"/>
              </a:ext>
            </a:extLst>
          </p:cNvPr>
          <p:cNvSpPr txBox="1"/>
          <p:nvPr/>
        </p:nvSpPr>
        <p:spPr>
          <a:xfrm>
            <a:off x="314186" y="19353712"/>
            <a:ext cx="74814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ntonSans" panose="02000504020000020004" pitchFamily="2" charset="0"/>
              </a:rPr>
              <a:t>Table 1: Initial model screening without cross validation</a:t>
            </a:r>
          </a:p>
        </p:txBody>
      </p:sp>
      <p:graphicFrame>
        <p:nvGraphicFramePr>
          <p:cNvPr id="1194" name="Table 1193">
            <a:extLst>
              <a:ext uri="{FF2B5EF4-FFF2-40B4-BE49-F238E27FC236}">
                <a16:creationId xmlns:a16="http://schemas.microsoft.com/office/drawing/2014/main" id="{2845DABB-22C6-1A3D-C2ED-4E77D0C24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16632"/>
              </p:ext>
            </p:extLst>
          </p:nvPr>
        </p:nvGraphicFramePr>
        <p:xfrm>
          <a:off x="741770" y="20880264"/>
          <a:ext cx="6586008" cy="3890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8081">
                  <a:extLst>
                    <a:ext uri="{9D8B030D-6E8A-4147-A177-3AD203B41FA5}">
                      <a16:colId xmlns:a16="http://schemas.microsoft.com/office/drawing/2014/main" val="3320275949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3261049152"/>
                    </a:ext>
                  </a:extLst>
                </a:gridCol>
                <a:gridCol w="2369128">
                  <a:extLst>
                    <a:ext uri="{9D8B030D-6E8A-4147-A177-3AD203B41FA5}">
                      <a16:colId xmlns:a16="http://schemas.microsoft.com/office/drawing/2014/main" val="4124146269"/>
                    </a:ext>
                  </a:extLst>
                </a:gridCol>
              </a:tblGrid>
              <a:tr h="7486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1" u="none" strike="noStrike" dirty="0">
                          <a:effectLst/>
                          <a:latin typeface="BentonSans" panose="02000504020000020004" pitchFamily="2" charset="0"/>
                        </a:rPr>
                        <a:t>Model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1" u="none" strike="noStrike" dirty="0">
                          <a:effectLst/>
                          <a:latin typeface="BentonSans" panose="02000504020000020004" pitchFamily="2" charset="0"/>
                        </a:rPr>
                        <a:t>Val F1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1" u="none" strike="noStrike" dirty="0">
                          <a:effectLst/>
                          <a:latin typeface="BentonSans" panose="02000504020000020004" pitchFamily="2" charset="0"/>
                        </a:rPr>
                        <a:t>Val MCC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113943"/>
                  </a:ext>
                </a:extLst>
              </a:tr>
              <a:tr h="455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ENet-B0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0.288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0.242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308731"/>
                  </a:ext>
                </a:extLst>
              </a:tr>
              <a:tr h="455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1" u="none" strike="noStrike" dirty="0">
                          <a:effectLst/>
                          <a:latin typeface="BentonSans" panose="02000504020000020004" pitchFamily="2" charset="0"/>
                        </a:rPr>
                        <a:t>ENet-B1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1" u="none" strike="noStrike" dirty="0">
                          <a:effectLst/>
                          <a:latin typeface="BentonSans" panose="02000504020000020004" pitchFamily="2" charset="0"/>
                        </a:rPr>
                        <a:t>0.462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1" u="none" strike="noStrike" dirty="0">
                          <a:effectLst/>
                          <a:latin typeface="BentonSans" panose="02000504020000020004" pitchFamily="2" charset="0"/>
                        </a:rPr>
                        <a:t>0.374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54257"/>
                  </a:ext>
                </a:extLst>
              </a:tr>
              <a:tr h="455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ENet-B2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0.345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0.262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144291"/>
                  </a:ext>
                </a:extLst>
              </a:tr>
              <a:tr h="455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ENet-B3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0.274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0.214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133208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1" u="none" strike="noStrike" dirty="0">
                          <a:effectLst/>
                          <a:latin typeface="BentonSans" panose="02000504020000020004" pitchFamily="2" charset="0"/>
                        </a:rPr>
                        <a:t>ENet-B4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1" u="none" strike="noStrike" dirty="0">
                          <a:effectLst/>
                          <a:latin typeface="BentonSans" panose="02000504020000020004" pitchFamily="2" charset="0"/>
                        </a:rPr>
                        <a:t>0.43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1" u="none" strike="noStrike" dirty="0">
                          <a:effectLst/>
                          <a:latin typeface="BentonSans" panose="02000504020000020004" pitchFamily="2" charset="0"/>
                        </a:rPr>
                        <a:t>0.336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802289"/>
                  </a:ext>
                </a:extLst>
              </a:tr>
            </a:tbl>
          </a:graphicData>
        </a:graphic>
      </p:graphicFrame>
      <p:graphicFrame>
        <p:nvGraphicFramePr>
          <p:cNvPr id="1197" name="Table 1196">
            <a:extLst>
              <a:ext uri="{FF2B5EF4-FFF2-40B4-BE49-F238E27FC236}">
                <a16:creationId xmlns:a16="http://schemas.microsoft.com/office/drawing/2014/main" id="{9CCB5665-22B4-4FFE-EE0F-FD60BE9F1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00944"/>
              </p:ext>
            </p:extLst>
          </p:nvPr>
        </p:nvGraphicFramePr>
        <p:xfrm>
          <a:off x="461417" y="26988126"/>
          <a:ext cx="8342720" cy="5705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41915">
                  <a:extLst>
                    <a:ext uri="{9D8B030D-6E8A-4147-A177-3AD203B41FA5}">
                      <a16:colId xmlns:a16="http://schemas.microsoft.com/office/drawing/2014/main" val="2396323305"/>
                    </a:ext>
                  </a:extLst>
                </a:gridCol>
                <a:gridCol w="3600805">
                  <a:extLst>
                    <a:ext uri="{9D8B030D-6E8A-4147-A177-3AD203B41FA5}">
                      <a16:colId xmlns:a16="http://schemas.microsoft.com/office/drawing/2014/main" val="3250176066"/>
                    </a:ext>
                  </a:extLst>
                </a:gridCol>
              </a:tblGrid>
              <a:tr h="7026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1" u="none" strike="noStrike" dirty="0">
                          <a:effectLst/>
                          <a:latin typeface="BentonSans" panose="02000504020000020004" pitchFamily="2" charset="0"/>
                        </a:rPr>
                        <a:t>Hyperparameter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5716" marR="15716" marT="157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1" u="none" strike="noStrike" dirty="0">
                          <a:effectLst/>
                          <a:latin typeface="BentonSans" panose="02000504020000020004" pitchFamily="2" charset="0"/>
                        </a:rPr>
                        <a:t>Value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5716" marR="15716" marT="157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763949"/>
                  </a:ext>
                </a:extLst>
              </a:tr>
              <a:tr h="4557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 Batch Size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5716" marR="15716" marT="157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 16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5716" marR="15716" marT="157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218704"/>
                  </a:ext>
                </a:extLst>
              </a:tr>
              <a:tr h="4557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 # Epochs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5716" marR="15716" marT="157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 60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5716" marR="15716" marT="157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932339"/>
                  </a:ext>
                </a:extLst>
              </a:tr>
              <a:tr h="4557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 Loss Function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5716" marR="15716" marT="157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 Cross Entropy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5716" marR="15716" marT="157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29201"/>
                  </a:ext>
                </a:extLst>
              </a:tr>
              <a:tr h="4557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 Optimizer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5716" marR="15716" marT="157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 Adam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5716" marR="15716" marT="157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152632"/>
                  </a:ext>
                </a:extLst>
              </a:tr>
              <a:tr h="4557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 Momentum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5716" marR="15716" marT="157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 0.0001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5716" marR="15716" marT="157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373123"/>
                  </a:ext>
                </a:extLst>
              </a:tr>
              <a:tr h="4557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 Learning Rate (LR)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5716" marR="15716" marT="157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 0.001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5716" marR="15716" marT="157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930211"/>
                  </a:ext>
                </a:extLst>
              </a:tr>
              <a:tr h="4557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 LR Scheduler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5716" marR="15716" marT="157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 Exponential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5716" marR="15716" marT="157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79018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 LR Decay Rate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5716" marR="15716" marT="157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 0.9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5716" marR="15716" marT="157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841018"/>
                  </a:ext>
                </a:extLst>
              </a:tr>
            </a:tbl>
          </a:graphicData>
        </a:graphic>
      </p:graphicFrame>
      <p:sp>
        <p:nvSpPr>
          <p:cNvPr id="1198" name="TextBox 1197">
            <a:extLst>
              <a:ext uri="{FF2B5EF4-FFF2-40B4-BE49-F238E27FC236}">
                <a16:creationId xmlns:a16="http://schemas.microsoft.com/office/drawing/2014/main" id="{18F6CB27-7F8C-B43D-1071-7B5FFF8DC844}"/>
              </a:ext>
            </a:extLst>
          </p:cNvPr>
          <p:cNvSpPr txBox="1"/>
          <p:nvPr/>
        </p:nvSpPr>
        <p:spPr>
          <a:xfrm>
            <a:off x="892049" y="25482102"/>
            <a:ext cx="74814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ntonSans" panose="02000504020000020004" pitchFamily="2" charset="0"/>
              </a:rPr>
              <a:t>Table 2. Hyperparameters used for inference</a:t>
            </a:r>
          </a:p>
        </p:txBody>
      </p:sp>
      <p:grpSp>
        <p:nvGrpSpPr>
          <p:cNvPr id="1233" name="Group 1232">
            <a:extLst>
              <a:ext uri="{FF2B5EF4-FFF2-40B4-BE49-F238E27FC236}">
                <a16:creationId xmlns:a16="http://schemas.microsoft.com/office/drawing/2014/main" id="{83912155-83A4-813C-7B59-014D7D72A2CC}"/>
              </a:ext>
            </a:extLst>
          </p:cNvPr>
          <p:cNvGrpSpPr/>
          <p:nvPr/>
        </p:nvGrpSpPr>
        <p:grpSpPr>
          <a:xfrm>
            <a:off x="8814860" y="19313870"/>
            <a:ext cx="11935631" cy="13824987"/>
            <a:chOff x="8440064" y="19411674"/>
            <a:chExt cx="11935631" cy="13824987"/>
          </a:xfrm>
        </p:grpSpPr>
        <p:sp>
          <p:nvSpPr>
            <p:cNvPr id="1199" name="TextBox 1198">
              <a:extLst>
                <a:ext uri="{FF2B5EF4-FFF2-40B4-BE49-F238E27FC236}">
                  <a16:creationId xmlns:a16="http://schemas.microsoft.com/office/drawing/2014/main" id="{90165305-165F-E7A6-02DD-6271A79A77D3}"/>
                </a:ext>
              </a:extLst>
            </p:cNvPr>
            <p:cNvSpPr txBox="1"/>
            <p:nvPr/>
          </p:nvSpPr>
          <p:spPr>
            <a:xfrm>
              <a:off x="8440064" y="19411674"/>
              <a:ext cx="119356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BentonSans" panose="02000504020000020004" pitchFamily="2" charset="0"/>
                </a:rPr>
                <a:t>Cross Validation: Training curves on top-2 models</a:t>
              </a:r>
            </a:p>
          </p:txBody>
        </p:sp>
        <p:grpSp>
          <p:nvGrpSpPr>
            <p:cNvPr id="1200" name="Group 1199">
              <a:extLst>
                <a:ext uri="{FF2B5EF4-FFF2-40B4-BE49-F238E27FC236}">
                  <a16:creationId xmlns:a16="http://schemas.microsoft.com/office/drawing/2014/main" id="{DC00418C-EA4B-4D20-04D3-B96EDCF7E064}"/>
                </a:ext>
              </a:extLst>
            </p:cNvPr>
            <p:cNvGrpSpPr/>
            <p:nvPr/>
          </p:nvGrpSpPr>
          <p:grpSpPr>
            <a:xfrm>
              <a:off x="8602344" y="20228627"/>
              <a:ext cx="10528368" cy="5076760"/>
              <a:chOff x="2722759" y="417062"/>
              <a:chExt cx="4474713" cy="2264700"/>
            </a:xfrm>
          </p:grpSpPr>
          <p:sp>
            <p:nvSpPr>
              <p:cNvPr id="1201" name="TextBox 1200">
                <a:extLst>
                  <a:ext uri="{FF2B5EF4-FFF2-40B4-BE49-F238E27FC236}">
                    <a16:creationId xmlns:a16="http://schemas.microsoft.com/office/drawing/2014/main" id="{F7F87BDA-00E0-133A-4D99-49AF744770DE}"/>
                  </a:ext>
                </a:extLst>
              </p:cNvPr>
              <p:cNvSpPr txBox="1"/>
              <p:nvPr/>
            </p:nvSpPr>
            <p:spPr>
              <a:xfrm rot="16200000">
                <a:off x="2271720" y="1309106"/>
                <a:ext cx="1176777" cy="274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highlight>
                      <a:srgbClr val="FFFFFF"/>
                    </a:highlight>
                    <a:latin typeface="BentonSans" panose="02000504020000020004" pitchFamily="2" charset="0"/>
                    <a:cs typeface="Times New Roman" panose="02020603050405020304" pitchFamily="18" charset="0"/>
                  </a:rPr>
                  <a:t>F1</a:t>
                </a:r>
              </a:p>
            </p:txBody>
          </p:sp>
          <p:pic>
            <p:nvPicPr>
              <p:cNvPr id="1203" name="Picture 1202">
                <a:extLst>
                  <a:ext uri="{FF2B5EF4-FFF2-40B4-BE49-F238E27FC236}">
                    <a16:creationId xmlns:a16="http://schemas.microsoft.com/office/drawing/2014/main" id="{52C19F64-E3C4-AF2B-17CA-98EE2DCCEA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22" r="51913"/>
              <a:stretch/>
            </p:blipFill>
            <p:spPr>
              <a:xfrm>
                <a:off x="3051781" y="417062"/>
                <a:ext cx="4145691" cy="2264700"/>
              </a:xfrm>
              <a:prstGeom prst="rect">
                <a:avLst/>
              </a:prstGeom>
            </p:spPr>
          </p:pic>
        </p:grpSp>
        <p:sp>
          <p:nvSpPr>
            <p:cNvPr id="1204" name="TextBox 1203">
              <a:extLst>
                <a:ext uri="{FF2B5EF4-FFF2-40B4-BE49-F238E27FC236}">
                  <a16:creationId xmlns:a16="http://schemas.microsoft.com/office/drawing/2014/main" id="{677DF826-2BA5-B8D4-52C1-1FBAFC2C683A}"/>
                </a:ext>
              </a:extLst>
            </p:cNvPr>
            <p:cNvSpPr txBox="1"/>
            <p:nvPr/>
          </p:nvSpPr>
          <p:spPr>
            <a:xfrm rot="16200000">
              <a:off x="7734335" y="29306044"/>
              <a:ext cx="263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highlight>
                    <a:srgbClr val="FFFFFF"/>
                  </a:highlight>
                  <a:latin typeface="BentonSans" panose="02000504020000020004" pitchFamily="2" charset="0"/>
                  <a:cs typeface="Times New Roman" panose="02020603050405020304" pitchFamily="18" charset="0"/>
                </a:rPr>
                <a:t>Loss</a:t>
              </a:r>
            </a:p>
          </p:txBody>
        </p:sp>
        <p:sp>
          <p:nvSpPr>
            <p:cNvPr id="1205" name="TextBox 1204">
              <a:extLst>
                <a:ext uri="{FF2B5EF4-FFF2-40B4-BE49-F238E27FC236}">
                  <a16:creationId xmlns:a16="http://schemas.microsoft.com/office/drawing/2014/main" id="{3D0CCF53-297A-B27A-F52B-0FAE196951E9}"/>
                </a:ext>
              </a:extLst>
            </p:cNvPr>
            <p:cNvSpPr txBox="1"/>
            <p:nvPr/>
          </p:nvSpPr>
          <p:spPr>
            <a:xfrm>
              <a:off x="13420478" y="32590330"/>
              <a:ext cx="3344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BentonSans" panose="02000504020000020004" pitchFamily="2" charset="0"/>
                  <a:cs typeface="Times New Roman" panose="02020603050405020304" pitchFamily="18" charset="0"/>
                </a:rPr>
                <a:t>Epoch No.</a:t>
              </a:r>
            </a:p>
          </p:txBody>
        </p:sp>
        <p:pic>
          <p:nvPicPr>
            <p:cNvPr id="1206" name="Picture 1205">
              <a:extLst>
                <a:ext uri="{FF2B5EF4-FFF2-40B4-BE49-F238E27FC236}">
                  <a16:creationId xmlns:a16="http://schemas.microsoft.com/office/drawing/2014/main" id="{70E1758C-8B0A-17D9-08CE-384BAF049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431"/>
            <a:stretch/>
          </p:blipFill>
          <p:spPr>
            <a:xfrm>
              <a:off x="9430794" y="27358610"/>
              <a:ext cx="9954173" cy="5315924"/>
            </a:xfrm>
            <a:prstGeom prst="rect">
              <a:avLst/>
            </a:prstGeom>
          </p:spPr>
        </p:pic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7A5745AA-4142-C479-BC8B-DEFFE5ADF097}"/>
                </a:ext>
              </a:extLst>
            </p:cNvPr>
            <p:cNvGrpSpPr/>
            <p:nvPr/>
          </p:nvGrpSpPr>
          <p:grpSpPr>
            <a:xfrm>
              <a:off x="11433701" y="25265544"/>
              <a:ext cx="6739290" cy="2246768"/>
              <a:chOff x="3948643" y="2960681"/>
              <a:chExt cx="2884064" cy="1002265"/>
            </a:xfrm>
          </p:grpSpPr>
          <p:sp>
            <p:nvSpPr>
              <p:cNvPr id="1208" name="TextBox 1207">
                <a:extLst>
                  <a:ext uri="{FF2B5EF4-FFF2-40B4-BE49-F238E27FC236}">
                    <a16:creationId xmlns:a16="http://schemas.microsoft.com/office/drawing/2014/main" id="{F983294C-F7DF-5DBD-1D0C-877728E34FBD}"/>
                  </a:ext>
                </a:extLst>
              </p:cNvPr>
              <p:cNvSpPr txBox="1"/>
              <p:nvPr/>
            </p:nvSpPr>
            <p:spPr>
              <a:xfrm>
                <a:off x="3948643" y="2960681"/>
                <a:ext cx="1580279" cy="1002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D66440"/>
                    </a:solidFill>
                    <a:highlight>
                      <a:srgbClr val="FFFFFF"/>
                    </a:highlight>
                    <a:latin typeface="BentonSans" panose="02000504020000020004" pitchFamily="2" charset="0"/>
                    <a:cs typeface="Times New Roman" panose="02020603050405020304" pitchFamily="18" charset="0"/>
                  </a:rPr>
                  <a:t>ENet-B1 Fold-1</a:t>
                </a:r>
              </a:p>
              <a:p>
                <a:r>
                  <a:rPr lang="en-US" sz="2800" b="1" dirty="0">
                    <a:solidFill>
                      <a:srgbClr val="0A69A0"/>
                    </a:solidFill>
                    <a:highlight>
                      <a:srgbClr val="FFFFFF"/>
                    </a:highlight>
                    <a:latin typeface="BentonSans" panose="02000504020000020004" pitchFamily="2" charset="0"/>
                    <a:cs typeface="Times New Roman" panose="02020603050405020304" pitchFamily="18" charset="0"/>
                  </a:rPr>
                  <a:t>ENet-B1 Fold-2</a:t>
                </a:r>
              </a:p>
              <a:p>
                <a:r>
                  <a:rPr lang="en-US" sz="2800" b="1" dirty="0">
                    <a:solidFill>
                      <a:srgbClr val="EE3377"/>
                    </a:solidFill>
                    <a:highlight>
                      <a:srgbClr val="FFFFFF"/>
                    </a:highlight>
                    <a:latin typeface="BentonSans" panose="02000504020000020004" pitchFamily="2" charset="0"/>
                    <a:cs typeface="Times New Roman" panose="02020603050405020304" pitchFamily="18" charset="0"/>
                  </a:rPr>
                  <a:t>ENet-B1 Fold-3</a:t>
                </a:r>
              </a:p>
              <a:p>
                <a:r>
                  <a:rPr lang="en-US" sz="2800" b="1" dirty="0">
                    <a:solidFill>
                      <a:srgbClr val="0A8477"/>
                    </a:solidFill>
                    <a:highlight>
                      <a:srgbClr val="FFFFFF"/>
                    </a:highlight>
                    <a:latin typeface="BentonSans" panose="02000504020000020004" pitchFamily="2" charset="0"/>
                    <a:cs typeface="Times New Roman" panose="02020603050405020304" pitchFamily="18" charset="0"/>
                  </a:rPr>
                  <a:t>ENet-B1 Fold-4</a:t>
                </a:r>
              </a:p>
              <a:p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FFFFF"/>
                    </a:highlight>
                    <a:latin typeface="BentonSans" panose="02000504020000020004" pitchFamily="2" charset="0"/>
                    <a:cs typeface="Times New Roman" panose="02020603050405020304" pitchFamily="18" charset="0"/>
                  </a:rPr>
                  <a:t>ENet-B1 Fold-5</a:t>
                </a:r>
              </a:p>
            </p:txBody>
          </p:sp>
          <p:sp>
            <p:nvSpPr>
              <p:cNvPr id="1209" name="TextBox 1208">
                <a:extLst>
                  <a:ext uri="{FF2B5EF4-FFF2-40B4-BE49-F238E27FC236}">
                    <a16:creationId xmlns:a16="http://schemas.microsoft.com/office/drawing/2014/main" id="{B0CDD7E9-6A99-6C74-12BA-0372A12E1220}"/>
                  </a:ext>
                </a:extLst>
              </p:cNvPr>
              <p:cNvSpPr txBox="1"/>
              <p:nvPr/>
            </p:nvSpPr>
            <p:spPr>
              <a:xfrm>
                <a:off x="5252428" y="2960681"/>
                <a:ext cx="1580279" cy="1002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EE3377"/>
                    </a:solidFill>
                    <a:highlight>
                      <a:srgbClr val="FFFFFF"/>
                    </a:highlight>
                    <a:latin typeface="BentonSans" panose="02000504020000020004" pitchFamily="2" charset="0"/>
                    <a:cs typeface="Times New Roman" panose="02020603050405020304" pitchFamily="18" charset="0"/>
                  </a:rPr>
                  <a:t>ENet-B4 Fold-1</a:t>
                </a:r>
              </a:p>
              <a:p>
                <a:r>
                  <a:rPr lang="en-US" sz="2800" b="1" dirty="0">
                    <a:solidFill>
                      <a:srgbClr val="595959"/>
                    </a:solidFill>
                    <a:highlight>
                      <a:srgbClr val="FFFFFF"/>
                    </a:highlight>
                    <a:latin typeface="BentonSans" panose="02000504020000020004" pitchFamily="2" charset="0"/>
                    <a:cs typeface="Times New Roman" panose="02020603050405020304" pitchFamily="18" charset="0"/>
                  </a:rPr>
                  <a:t>ENet-B4 Fold-2</a:t>
                </a:r>
              </a:p>
              <a:p>
                <a:r>
                  <a:rPr lang="en-US" sz="2800" b="1" dirty="0">
                    <a:solidFill>
                      <a:srgbClr val="0A8477"/>
                    </a:solidFill>
                    <a:highlight>
                      <a:srgbClr val="FFFFFF"/>
                    </a:highlight>
                    <a:latin typeface="BentonSans" panose="02000504020000020004" pitchFamily="2" charset="0"/>
                    <a:cs typeface="Times New Roman" panose="02020603050405020304" pitchFamily="18" charset="0"/>
                  </a:rPr>
                  <a:t>ENet-B4 Fold-3</a:t>
                </a:r>
              </a:p>
              <a:p>
                <a:r>
                  <a:rPr lang="en-US" sz="2800" b="1" dirty="0">
                    <a:solidFill>
                      <a:srgbClr val="0A69A0"/>
                    </a:solidFill>
                    <a:highlight>
                      <a:srgbClr val="FFFFFF"/>
                    </a:highlight>
                    <a:latin typeface="BentonSans" panose="02000504020000020004" pitchFamily="2" charset="0"/>
                    <a:cs typeface="Times New Roman" panose="02020603050405020304" pitchFamily="18" charset="0"/>
                  </a:rPr>
                  <a:t>ENet-B4 Fold-4</a:t>
                </a:r>
              </a:p>
              <a:p>
                <a:r>
                  <a:rPr lang="en-US" sz="2800" b="1" dirty="0">
                    <a:solidFill>
                      <a:srgbClr val="D66440"/>
                    </a:solidFill>
                    <a:highlight>
                      <a:srgbClr val="FFFFFF"/>
                    </a:highlight>
                    <a:latin typeface="BentonSans" panose="02000504020000020004" pitchFamily="2" charset="0"/>
                    <a:cs typeface="Times New Roman" panose="02020603050405020304" pitchFamily="18" charset="0"/>
                  </a:rPr>
                  <a:t>ENet-B4 Fold-5</a:t>
                </a:r>
              </a:p>
            </p:txBody>
          </p:sp>
        </p:grpSp>
        <p:grpSp>
          <p:nvGrpSpPr>
            <p:cNvPr id="1210" name="Group 1209">
              <a:extLst>
                <a:ext uri="{FF2B5EF4-FFF2-40B4-BE49-F238E27FC236}">
                  <a16:creationId xmlns:a16="http://schemas.microsoft.com/office/drawing/2014/main" id="{F46E320B-3155-20E0-0D5E-2BBA59AA3246}"/>
                </a:ext>
              </a:extLst>
            </p:cNvPr>
            <p:cNvGrpSpPr/>
            <p:nvPr/>
          </p:nvGrpSpPr>
          <p:grpSpPr>
            <a:xfrm>
              <a:off x="13448474" y="20844198"/>
              <a:ext cx="1871192" cy="3960958"/>
              <a:chOff x="4793588" y="910266"/>
              <a:chExt cx="591737" cy="1565680"/>
            </a:xfrm>
            <a:solidFill>
              <a:srgbClr val="F456E5"/>
            </a:solidFill>
          </p:grpSpPr>
          <p:cxnSp>
            <p:nvCxnSpPr>
              <p:cNvPr id="1211" name="Straight Connector 1210">
                <a:extLst>
                  <a:ext uri="{FF2B5EF4-FFF2-40B4-BE49-F238E27FC236}">
                    <a16:creationId xmlns:a16="http://schemas.microsoft.com/office/drawing/2014/main" id="{53D49ECD-2BB0-537D-27D5-C7EFEB47EF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588" y="1002574"/>
                <a:ext cx="0" cy="1473372"/>
              </a:xfrm>
              <a:prstGeom prst="line">
                <a:avLst/>
              </a:prstGeom>
              <a:grpFill/>
              <a:ln w="57150">
                <a:solidFill>
                  <a:srgbClr val="F456E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2" name="Straight Connector 1211">
                <a:extLst>
                  <a:ext uri="{FF2B5EF4-FFF2-40B4-BE49-F238E27FC236}">
                    <a16:creationId xmlns:a16="http://schemas.microsoft.com/office/drawing/2014/main" id="{F88B054B-7297-82C0-36DA-A15FEB9C8C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3498" y="910266"/>
                <a:ext cx="0" cy="1565680"/>
              </a:xfrm>
              <a:prstGeom prst="line">
                <a:avLst/>
              </a:prstGeom>
              <a:grpFill/>
              <a:ln w="57150">
                <a:solidFill>
                  <a:srgbClr val="F456E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3" name="Straight Connector 1212">
                <a:extLst>
                  <a:ext uri="{FF2B5EF4-FFF2-40B4-BE49-F238E27FC236}">
                    <a16:creationId xmlns:a16="http://schemas.microsoft.com/office/drawing/2014/main" id="{18005E66-B9E3-370B-0305-01684EE172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7994" y="910266"/>
                <a:ext cx="6720" cy="1558036"/>
              </a:xfrm>
              <a:prstGeom prst="line">
                <a:avLst/>
              </a:prstGeom>
              <a:grpFill/>
              <a:ln w="57150">
                <a:solidFill>
                  <a:srgbClr val="F456E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4" name="Straight Connector 1213">
                <a:extLst>
                  <a:ext uri="{FF2B5EF4-FFF2-40B4-BE49-F238E27FC236}">
                    <a16:creationId xmlns:a16="http://schemas.microsoft.com/office/drawing/2014/main" id="{4E6000C1-E329-ACEC-CBF0-9E46BAE67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5325" y="910266"/>
                <a:ext cx="0" cy="1565680"/>
              </a:xfrm>
              <a:prstGeom prst="line">
                <a:avLst/>
              </a:prstGeom>
              <a:grpFill/>
              <a:ln w="57150">
                <a:solidFill>
                  <a:srgbClr val="F456E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7" name="Group 1216">
              <a:extLst>
                <a:ext uri="{FF2B5EF4-FFF2-40B4-BE49-F238E27FC236}">
                  <a16:creationId xmlns:a16="http://schemas.microsoft.com/office/drawing/2014/main" id="{E671BA0D-8D7A-CA98-C459-C75B6423681C}"/>
                </a:ext>
              </a:extLst>
            </p:cNvPr>
            <p:cNvGrpSpPr/>
            <p:nvPr/>
          </p:nvGrpSpPr>
          <p:grpSpPr>
            <a:xfrm>
              <a:off x="13534337" y="31226811"/>
              <a:ext cx="1998983" cy="402339"/>
              <a:chOff x="10118868" y="2489452"/>
              <a:chExt cx="683953" cy="114398"/>
            </a:xfrm>
            <a:solidFill>
              <a:srgbClr val="F456E5"/>
            </a:solidFill>
          </p:grpSpPr>
          <p:sp>
            <p:nvSpPr>
              <p:cNvPr id="1218" name="Oval 1217">
                <a:extLst>
                  <a:ext uri="{FF2B5EF4-FFF2-40B4-BE49-F238E27FC236}">
                    <a16:creationId xmlns:a16="http://schemas.microsoft.com/office/drawing/2014/main" id="{1AB3785C-777B-B0EF-E767-A3D6F49FA3F5}"/>
                  </a:ext>
                </a:extLst>
              </p:cNvPr>
              <p:cNvSpPr/>
              <p:nvPr/>
            </p:nvSpPr>
            <p:spPr>
              <a:xfrm>
                <a:off x="10118868" y="2489452"/>
                <a:ext cx="53788" cy="47812"/>
              </a:xfrm>
              <a:prstGeom prst="ellipse">
                <a:avLst/>
              </a:prstGeom>
              <a:grpFill/>
              <a:ln w="57150">
                <a:solidFill>
                  <a:srgbClr val="F456E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70"/>
              </a:p>
            </p:txBody>
          </p:sp>
          <p:sp>
            <p:nvSpPr>
              <p:cNvPr id="1219" name="Oval 1218">
                <a:extLst>
                  <a:ext uri="{FF2B5EF4-FFF2-40B4-BE49-F238E27FC236}">
                    <a16:creationId xmlns:a16="http://schemas.microsoft.com/office/drawing/2014/main" id="{E04FA6A7-E03E-F864-AEB0-0C2880431F5A}"/>
                  </a:ext>
                </a:extLst>
              </p:cNvPr>
              <p:cNvSpPr/>
              <p:nvPr/>
            </p:nvSpPr>
            <p:spPr>
              <a:xfrm>
                <a:off x="10328696" y="2532132"/>
                <a:ext cx="53788" cy="47812"/>
              </a:xfrm>
              <a:prstGeom prst="ellipse">
                <a:avLst/>
              </a:prstGeom>
              <a:grpFill/>
              <a:ln w="57150">
                <a:solidFill>
                  <a:srgbClr val="F456E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70"/>
              </a:p>
            </p:txBody>
          </p:sp>
          <p:sp>
            <p:nvSpPr>
              <p:cNvPr id="1220" name="Oval 1219">
                <a:extLst>
                  <a:ext uri="{FF2B5EF4-FFF2-40B4-BE49-F238E27FC236}">
                    <a16:creationId xmlns:a16="http://schemas.microsoft.com/office/drawing/2014/main" id="{98A3706D-7A26-71C9-4BD2-232FCDA47B65}"/>
                  </a:ext>
                </a:extLst>
              </p:cNvPr>
              <p:cNvSpPr/>
              <p:nvPr/>
            </p:nvSpPr>
            <p:spPr>
              <a:xfrm>
                <a:off x="10536763" y="2547874"/>
                <a:ext cx="53788" cy="47812"/>
              </a:xfrm>
              <a:prstGeom prst="ellipse">
                <a:avLst/>
              </a:prstGeom>
              <a:grpFill/>
              <a:ln w="57150">
                <a:solidFill>
                  <a:srgbClr val="F456E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70"/>
              </a:p>
            </p:txBody>
          </p:sp>
          <p:sp>
            <p:nvSpPr>
              <p:cNvPr id="1221" name="Oval 1220">
                <a:extLst>
                  <a:ext uri="{FF2B5EF4-FFF2-40B4-BE49-F238E27FC236}">
                    <a16:creationId xmlns:a16="http://schemas.microsoft.com/office/drawing/2014/main" id="{0946B23B-1C9A-83C3-E499-604AFD363280}"/>
                  </a:ext>
                </a:extLst>
              </p:cNvPr>
              <p:cNvSpPr/>
              <p:nvPr/>
            </p:nvSpPr>
            <p:spPr>
              <a:xfrm>
                <a:off x="10749033" y="2556038"/>
                <a:ext cx="53788" cy="47812"/>
              </a:xfrm>
              <a:prstGeom prst="ellipse">
                <a:avLst/>
              </a:prstGeom>
              <a:grpFill/>
              <a:ln w="57150">
                <a:solidFill>
                  <a:srgbClr val="F456E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70"/>
              </a:p>
            </p:txBody>
          </p:sp>
        </p:grpSp>
      </p:grpSp>
      <p:sp>
        <p:nvSpPr>
          <p:cNvPr id="1230" name="TextBox 1229">
            <a:extLst>
              <a:ext uri="{FF2B5EF4-FFF2-40B4-BE49-F238E27FC236}">
                <a16:creationId xmlns:a16="http://schemas.microsoft.com/office/drawing/2014/main" id="{0D78B632-5AE4-A41C-1578-CDEE2D079972}"/>
              </a:ext>
            </a:extLst>
          </p:cNvPr>
          <p:cNvSpPr txBox="1"/>
          <p:nvPr/>
        </p:nvSpPr>
        <p:spPr>
          <a:xfrm>
            <a:off x="20673722" y="19305431"/>
            <a:ext cx="9272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ntonSans" panose="02000504020000020004" pitchFamily="2" charset="0"/>
              </a:rPr>
              <a:t>Table 3. Cross Validation results on challenge validation data</a:t>
            </a:r>
            <a:endParaRPr lang="en-US" sz="4000" dirty="0">
              <a:solidFill>
                <a:schemeClr val="bg1"/>
              </a:solidFill>
              <a:latin typeface="BentonSans" panose="02000504020000020004" pitchFamily="2" charset="0"/>
            </a:endParaRPr>
          </a:p>
        </p:txBody>
      </p:sp>
      <p:graphicFrame>
        <p:nvGraphicFramePr>
          <p:cNvPr id="1231" name="Table 1230">
            <a:extLst>
              <a:ext uri="{FF2B5EF4-FFF2-40B4-BE49-F238E27FC236}">
                <a16:creationId xmlns:a16="http://schemas.microsoft.com/office/drawing/2014/main" id="{135BC107-1F0E-C88C-1549-B089E4CB1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996118"/>
              </p:ext>
            </p:extLst>
          </p:nvPr>
        </p:nvGraphicFramePr>
        <p:xfrm>
          <a:off x="21508415" y="20897632"/>
          <a:ext cx="7915905" cy="5656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5574">
                  <a:extLst>
                    <a:ext uri="{9D8B030D-6E8A-4147-A177-3AD203B41FA5}">
                      <a16:colId xmlns:a16="http://schemas.microsoft.com/office/drawing/2014/main" val="177367639"/>
                    </a:ext>
                  </a:extLst>
                </a:gridCol>
                <a:gridCol w="1741144">
                  <a:extLst>
                    <a:ext uri="{9D8B030D-6E8A-4147-A177-3AD203B41FA5}">
                      <a16:colId xmlns:a16="http://schemas.microsoft.com/office/drawing/2014/main" val="1525332889"/>
                    </a:ext>
                  </a:extLst>
                </a:gridCol>
                <a:gridCol w="1741142">
                  <a:extLst>
                    <a:ext uri="{9D8B030D-6E8A-4147-A177-3AD203B41FA5}">
                      <a16:colId xmlns:a16="http://schemas.microsoft.com/office/drawing/2014/main" val="1449399228"/>
                    </a:ext>
                  </a:extLst>
                </a:gridCol>
                <a:gridCol w="2258045">
                  <a:extLst>
                    <a:ext uri="{9D8B030D-6E8A-4147-A177-3AD203B41FA5}">
                      <a16:colId xmlns:a16="http://schemas.microsoft.com/office/drawing/2014/main" val="1883474349"/>
                    </a:ext>
                  </a:extLst>
                </a:gridCol>
              </a:tblGrid>
              <a:tr h="617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1" u="none" strike="noStrike" dirty="0">
                          <a:effectLst/>
                          <a:latin typeface="BentonSans" panose="02000504020000020004" pitchFamily="2" charset="0"/>
                        </a:rPr>
                        <a:t>Model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1" u="none" strike="noStrike" dirty="0">
                          <a:effectLst/>
                          <a:latin typeface="BentonSans" panose="02000504020000020004" pitchFamily="2" charset="0"/>
                        </a:rPr>
                        <a:t>Epoch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1" u="none" strike="noStrike" dirty="0">
                          <a:effectLst/>
                          <a:latin typeface="BentonSans" panose="02000504020000020004" pitchFamily="2" charset="0"/>
                        </a:rPr>
                        <a:t>Val F1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1" u="none" strike="noStrike" dirty="0">
                          <a:effectLst/>
                          <a:latin typeface="BentonSans" panose="02000504020000020004" pitchFamily="2" charset="0"/>
                        </a:rPr>
                        <a:t>Val MCC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608733"/>
                  </a:ext>
                </a:extLst>
              </a:tr>
              <a:tr h="455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ENet-B1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20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0.491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0.388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416366"/>
                  </a:ext>
                </a:extLst>
              </a:tr>
              <a:tr h="455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ENet-B1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25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0.509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0.401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850921"/>
                  </a:ext>
                </a:extLst>
              </a:tr>
              <a:tr h="455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1" u="none" strike="noStrike" dirty="0">
                          <a:effectLst/>
                          <a:latin typeface="BentonSans" panose="02000504020000020004" pitchFamily="2" charset="0"/>
                        </a:rPr>
                        <a:t>ENet-B1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1" u="none" strike="noStrike" dirty="0">
                          <a:effectLst/>
                          <a:latin typeface="BentonSans" panose="02000504020000020004" pitchFamily="2" charset="0"/>
                        </a:rPr>
                        <a:t>30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1" u="none" strike="noStrike" dirty="0">
                          <a:effectLst/>
                          <a:latin typeface="BentonSans" panose="02000504020000020004" pitchFamily="2" charset="0"/>
                        </a:rPr>
                        <a:t>0.546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1" u="none" strike="noStrike" dirty="0">
                          <a:effectLst/>
                          <a:latin typeface="BentonSans" panose="02000504020000020004" pitchFamily="2" charset="0"/>
                        </a:rPr>
                        <a:t>0.436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732472"/>
                  </a:ext>
                </a:extLst>
              </a:tr>
              <a:tr h="455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sng" strike="noStrike" dirty="0">
                          <a:effectLst/>
                          <a:latin typeface="BentonSans" panose="02000504020000020004" pitchFamily="2" charset="0"/>
                        </a:rPr>
                        <a:t>ENet-B1</a:t>
                      </a:r>
                      <a:endParaRPr lang="en-US" sz="4000" b="0" i="0" u="sng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sng" strike="noStrike" dirty="0">
                          <a:effectLst/>
                          <a:latin typeface="BentonSans" panose="02000504020000020004" pitchFamily="2" charset="0"/>
                        </a:rPr>
                        <a:t>35</a:t>
                      </a:r>
                      <a:endParaRPr lang="en-US" sz="4000" b="0" i="0" u="sng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sng" strike="noStrike" dirty="0">
                          <a:effectLst/>
                          <a:latin typeface="BentonSans" panose="02000504020000020004" pitchFamily="2" charset="0"/>
                        </a:rPr>
                        <a:t>0.535</a:t>
                      </a:r>
                      <a:endParaRPr lang="en-US" sz="4000" b="0" i="0" u="sng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sng" strike="noStrike" dirty="0">
                          <a:effectLst/>
                          <a:latin typeface="BentonSans" panose="02000504020000020004" pitchFamily="2" charset="0"/>
                        </a:rPr>
                        <a:t>0.427</a:t>
                      </a:r>
                      <a:endParaRPr lang="en-US" sz="4000" b="0" i="0" u="sng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496879"/>
                  </a:ext>
                </a:extLst>
              </a:tr>
              <a:tr h="455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ENet-B4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20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0.403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0.311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871029"/>
                  </a:ext>
                </a:extLst>
              </a:tr>
              <a:tr h="455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ENet-B4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25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0.438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0.337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778016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ENet-B4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30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0.393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0.307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032457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ENet-B4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BentonSans" panose="02000504020000020004" pitchFamily="2" charset="0"/>
                        </a:rPr>
                        <a:t>35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BentonSans" panose="02000504020000020004" pitchFamily="2" charset="0"/>
                      </a:endParaRP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BentonSans" panose="02000504020000020004" pitchFamily="2" charset="0"/>
                        </a:rPr>
                        <a:t>0.390</a:t>
                      </a: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BentonSans" panose="02000504020000020004" pitchFamily="2" charset="0"/>
                        </a:rPr>
                        <a:t>0.301</a:t>
                      </a:r>
                    </a:p>
                  </a:txBody>
                  <a:tcPr marL="18860" marR="18860" marT="18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259758"/>
                  </a:ext>
                </a:extLst>
              </a:tr>
            </a:tbl>
          </a:graphicData>
        </a:graphic>
      </p:graphicFrame>
      <p:sp>
        <p:nvSpPr>
          <p:cNvPr id="1236" name="TextBox 1235">
            <a:extLst>
              <a:ext uri="{FF2B5EF4-FFF2-40B4-BE49-F238E27FC236}">
                <a16:creationId xmlns:a16="http://schemas.microsoft.com/office/drawing/2014/main" id="{CCB5886A-8154-36E4-6DD0-672F2699CB92}"/>
              </a:ext>
            </a:extLst>
          </p:cNvPr>
          <p:cNvSpPr txBox="1"/>
          <p:nvPr/>
        </p:nvSpPr>
        <p:spPr>
          <a:xfrm>
            <a:off x="25037525" y="10231234"/>
            <a:ext cx="2897474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entonSans" panose="02000504020000020004" pitchFamily="2" charset="0"/>
                <a:cs typeface="Times New Roman" panose="02020603050405020304" pitchFamily="18" charset="0"/>
              </a:rPr>
              <a:t>Prediction</a:t>
            </a:r>
          </a:p>
        </p:txBody>
      </p:sp>
      <p:grpSp>
        <p:nvGrpSpPr>
          <p:cNvPr id="1237" name="Group 1236">
            <a:extLst>
              <a:ext uri="{FF2B5EF4-FFF2-40B4-BE49-F238E27FC236}">
                <a16:creationId xmlns:a16="http://schemas.microsoft.com/office/drawing/2014/main" id="{56C4A829-BF9C-2769-AF99-158AFFB8FE6E}"/>
              </a:ext>
            </a:extLst>
          </p:cNvPr>
          <p:cNvGrpSpPr/>
          <p:nvPr/>
        </p:nvGrpSpPr>
        <p:grpSpPr>
          <a:xfrm>
            <a:off x="22670821" y="11086824"/>
            <a:ext cx="7679011" cy="6946024"/>
            <a:chOff x="4140307" y="2284231"/>
            <a:chExt cx="2437734" cy="2247696"/>
          </a:xfrm>
        </p:grpSpPr>
        <p:grpSp>
          <p:nvGrpSpPr>
            <p:cNvPr id="1266" name="Group 1265">
              <a:extLst>
                <a:ext uri="{FF2B5EF4-FFF2-40B4-BE49-F238E27FC236}">
                  <a16:creationId xmlns:a16="http://schemas.microsoft.com/office/drawing/2014/main" id="{0F11A5CB-DF80-D9B6-07E4-C7C30C71354C}"/>
                </a:ext>
              </a:extLst>
            </p:cNvPr>
            <p:cNvGrpSpPr/>
            <p:nvPr/>
          </p:nvGrpSpPr>
          <p:grpSpPr>
            <a:xfrm>
              <a:off x="4140307" y="2284231"/>
              <a:ext cx="2329068" cy="286292"/>
              <a:chOff x="4140310" y="2284231"/>
              <a:chExt cx="2284597" cy="286292"/>
            </a:xfrm>
          </p:grpSpPr>
          <p:grpSp>
            <p:nvGrpSpPr>
              <p:cNvPr id="1297" name="Group 1296">
                <a:extLst>
                  <a:ext uri="{FF2B5EF4-FFF2-40B4-BE49-F238E27FC236}">
                    <a16:creationId xmlns:a16="http://schemas.microsoft.com/office/drawing/2014/main" id="{780CCC4A-F4E1-E03E-093D-09CAF3007C06}"/>
                  </a:ext>
                </a:extLst>
              </p:cNvPr>
              <p:cNvGrpSpPr/>
              <p:nvPr/>
            </p:nvGrpSpPr>
            <p:grpSpPr>
              <a:xfrm>
                <a:off x="4140310" y="2284231"/>
                <a:ext cx="2284597" cy="286292"/>
                <a:chOff x="5765038" y="3018105"/>
                <a:chExt cx="2284597" cy="286292"/>
              </a:xfrm>
            </p:grpSpPr>
            <p:sp>
              <p:nvSpPr>
                <p:cNvPr id="1300" name="Rectangle 1299">
                  <a:extLst>
                    <a:ext uri="{FF2B5EF4-FFF2-40B4-BE49-F238E27FC236}">
                      <a16:creationId xmlns:a16="http://schemas.microsoft.com/office/drawing/2014/main" id="{D8624BD0-18DF-3F55-09C2-1808B88C8CE0}"/>
                    </a:ext>
                  </a:extLst>
                </p:cNvPr>
                <p:cNvSpPr/>
                <p:nvPr/>
              </p:nvSpPr>
              <p:spPr>
                <a:xfrm>
                  <a:off x="5912204" y="3018105"/>
                  <a:ext cx="2137431" cy="286291"/>
                </a:xfrm>
                <a:prstGeom prst="rect">
                  <a:avLst/>
                </a:prstGeom>
                <a:solidFill>
                  <a:srgbClr val="B3D9FF"/>
                </a:solidFill>
                <a:ln w="28575">
                  <a:solidFill>
                    <a:schemeClr val="tx1"/>
                  </a:solidFill>
                  <a:prstDash val="dash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3600" dirty="0">
                    <a:latin typeface="BentonSans" panose="02000504020000020004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1" name="Oval 1300">
                  <a:extLst>
                    <a:ext uri="{FF2B5EF4-FFF2-40B4-BE49-F238E27FC236}">
                      <a16:creationId xmlns:a16="http://schemas.microsoft.com/office/drawing/2014/main" id="{AA19C953-6E75-9986-2B58-663AD9149248}"/>
                    </a:ext>
                  </a:extLst>
                </p:cNvPr>
                <p:cNvSpPr/>
                <p:nvPr/>
              </p:nvSpPr>
              <p:spPr>
                <a:xfrm>
                  <a:off x="5765038" y="3018106"/>
                  <a:ext cx="261761" cy="286291"/>
                </a:xfrm>
                <a:prstGeom prst="ellipse">
                  <a:avLst/>
                </a:prstGeom>
                <a:solidFill>
                  <a:srgbClr val="FFCCFF"/>
                </a:solidFill>
                <a:ln>
                  <a:solidFill>
                    <a:srgbClr val="DBDBDB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3600">
                    <a:latin typeface="BentonSans" panose="02000504020000020004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98" name="TextBox 1297">
                <a:extLst>
                  <a:ext uri="{FF2B5EF4-FFF2-40B4-BE49-F238E27FC236}">
                    <a16:creationId xmlns:a16="http://schemas.microsoft.com/office/drawing/2014/main" id="{9DD112E6-91E2-1A45-F14F-B02A752D865A}"/>
                  </a:ext>
                </a:extLst>
              </p:cNvPr>
              <p:cNvSpPr txBox="1"/>
              <p:nvPr/>
            </p:nvSpPr>
            <p:spPr>
              <a:xfrm>
                <a:off x="4429025" y="2338694"/>
                <a:ext cx="1853676" cy="20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BentonSans" panose="02000504020000020004" pitchFamily="2" charset="0"/>
                    <a:cs typeface="Times New Roman" panose="02020603050405020304" pitchFamily="18" charset="0"/>
                  </a:rPr>
                  <a:t>Cellular Tumor</a:t>
                </a:r>
              </a:p>
            </p:txBody>
          </p:sp>
          <p:sp>
            <p:nvSpPr>
              <p:cNvPr id="1299" name="TextBox 1298">
                <a:extLst>
                  <a:ext uri="{FF2B5EF4-FFF2-40B4-BE49-F238E27FC236}">
                    <a16:creationId xmlns:a16="http://schemas.microsoft.com/office/drawing/2014/main" id="{ED79021A-DDC0-3F39-0F69-85E0C18CCA5C}"/>
                  </a:ext>
                </a:extLst>
              </p:cNvPr>
              <p:cNvSpPr txBox="1"/>
              <p:nvPr/>
            </p:nvSpPr>
            <p:spPr>
              <a:xfrm>
                <a:off x="4201869" y="2329251"/>
                <a:ext cx="107879" cy="20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BentonSans" panose="02000504020000020004" pitchFamily="2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1267" name="Group 1266">
              <a:extLst>
                <a:ext uri="{FF2B5EF4-FFF2-40B4-BE49-F238E27FC236}">
                  <a16:creationId xmlns:a16="http://schemas.microsoft.com/office/drawing/2014/main" id="{1474297E-E98C-0742-2232-BFE1AD18E9AF}"/>
                </a:ext>
              </a:extLst>
            </p:cNvPr>
            <p:cNvGrpSpPr/>
            <p:nvPr/>
          </p:nvGrpSpPr>
          <p:grpSpPr>
            <a:xfrm>
              <a:off x="4140311" y="2675498"/>
              <a:ext cx="2385191" cy="286292"/>
              <a:chOff x="4140309" y="2284231"/>
              <a:chExt cx="2339648" cy="286292"/>
            </a:xfrm>
          </p:grpSpPr>
          <p:grpSp>
            <p:nvGrpSpPr>
              <p:cNvPr id="1292" name="Group 1291">
                <a:extLst>
                  <a:ext uri="{FF2B5EF4-FFF2-40B4-BE49-F238E27FC236}">
                    <a16:creationId xmlns:a16="http://schemas.microsoft.com/office/drawing/2014/main" id="{DCF6F682-15F1-7D79-4AD2-52747FAFC3FB}"/>
                  </a:ext>
                </a:extLst>
              </p:cNvPr>
              <p:cNvGrpSpPr/>
              <p:nvPr/>
            </p:nvGrpSpPr>
            <p:grpSpPr>
              <a:xfrm>
                <a:off x="4140309" y="2284231"/>
                <a:ext cx="2284598" cy="286292"/>
                <a:chOff x="5765037" y="3018105"/>
                <a:chExt cx="2284598" cy="286292"/>
              </a:xfrm>
            </p:grpSpPr>
            <p:sp>
              <p:nvSpPr>
                <p:cNvPr id="1295" name="Rectangle 1294">
                  <a:extLst>
                    <a:ext uri="{FF2B5EF4-FFF2-40B4-BE49-F238E27FC236}">
                      <a16:creationId xmlns:a16="http://schemas.microsoft.com/office/drawing/2014/main" id="{35585658-7EA8-C463-3C9C-6AE7E8E31984}"/>
                    </a:ext>
                  </a:extLst>
                </p:cNvPr>
                <p:cNvSpPr/>
                <p:nvPr/>
              </p:nvSpPr>
              <p:spPr>
                <a:xfrm>
                  <a:off x="5912204" y="3018105"/>
                  <a:ext cx="2137431" cy="286291"/>
                </a:xfrm>
                <a:prstGeom prst="rect">
                  <a:avLst/>
                </a:prstGeom>
                <a:solidFill>
                  <a:srgbClr val="B3D9FF"/>
                </a:solidFill>
                <a:ln w="28575">
                  <a:solidFill>
                    <a:schemeClr val="tx1"/>
                  </a:solidFill>
                  <a:prstDash val="dash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3600">
                    <a:latin typeface="BentonSans" panose="02000504020000020004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6" name="Oval 1295">
                  <a:extLst>
                    <a:ext uri="{FF2B5EF4-FFF2-40B4-BE49-F238E27FC236}">
                      <a16:creationId xmlns:a16="http://schemas.microsoft.com/office/drawing/2014/main" id="{C1510DD0-8351-87B3-7A99-70860B44E12B}"/>
                    </a:ext>
                  </a:extLst>
                </p:cNvPr>
                <p:cNvSpPr/>
                <p:nvPr/>
              </p:nvSpPr>
              <p:spPr>
                <a:xfrm>
                  <a:off x="5765037" y="3018106"/>
                  <a:ext cx="261761" cy="286291"/>
                </a:xfrm>
                <a:prstGeom prst="ellipse">
                  <a:avLst/>
                </a:prstGeom>
                <a:solidFill>
                  <a:srgbClr val="FFCCFF"/>
                </a:solidFill>
                <a:ln>
                  <a:solidFill>
                    <a:srgbClr val="DBDBDB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3600">
                    <a:latin typeface="BentonSans" panose="02000504020000020004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93" name="TextBox 1292">
                <a:extLst>
                  <a:ext uri="{FF2B5EF4-FFF2-40B4-BE49-F238E27FC236}">
                    <a16:creationId xmlns:a16="http://schemas.microsoft.com/office/drawing/2014/main" id="{9046A39E-E14F-66BD-4A5D-3D3C28AF11D8}"/>
                  </a:ext>
                </a:extLst>
              </p:cNvPr>
              <p:cNvSpPr txBox="1"/>
              <p:nvPr/>
            </p:nvSpPr>
            <p:spPr>
              <a:xfrm>
                <a:off x="4429024" y="2338566"/>
                <a:ext cx="2050933" cy="20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BentonSans" panose="02000504020000020004" pitchFamily="2" charset="0"/>
                    <a:cs typeface="Times New Roman" panose="02020603050405020304" pitchFamily="18" charset="0"/>
                  </a:rPr>
                  <a:t>Pseudopolisading Necrosis</a:t>
                </a:r>
              </a:p>
            </p:txBody>
          </p:sp>
          <p:sp>
            <p:nvSpPr>
              <p:cNvPr id="1294" name="TextBox 1293">
                <a:extLst>
                  <a:ext uri="{FF2B5EF4-FFF2-40B4-BE49-F238E27FC236}">
                    <a16:creationId xmlns:a16="http://schemas.microsoft.com/office/drawing/2014/main" id="{7114C98F-9D50-5912-3D12-16FCFC0AC550}"/>
                  </a:ext>
                </a:extLst>
              </p:cNvPr>
              <p:cNvSpPr txBox="1"/>
              <p:nvPr/>
            </p:nvSpPr>
            <p:spPr>
              <a:xfrm>
                <a:off x="4220788" y="2330873"/>
                <a:ext cx="107878" cy="20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BentonSans" panose="02000504020000020004" pitchFamily="2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1268" name="Group 1267">
              <a:extLst>
                <a:ext uri="{FF2B5EF4-FFF2-40B4-BE49-F238E27FC236}">
                  <a16:creationId xmlns:a16="http://schemas.microsoft.com/office/drawing/2014/main" id="{5FE229C7-8460-F409-D9AC-E1EECA8BBE2C}"/>
                </a:ext>
              </a:extLst>
            </p:cNvPr>
            <p:cNvGrpSpPr/>
            <p:nvPr/>
          </p:nvGrpSpPr>
          <p:grpSpPr>
            <a:xfrm>
              <a:off x="4140309" y="3068741"/>
              <a:ext cx="2329183" cy="286292"/>
              <a:chOff x="4140309" y="2284231"/>
              <a:chExt cx="2292490" cy="28629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E19C5FE8-9D06-EDB8-6E40-C33C66A9CE0D}"/>
                  </a:ext>
                </a:extLst>
              </p:cNvPr>
              <p:cNvGrpSpPr/>
              <p:nvPr/>
            </p:nvGrpSpPr>
            <p:grpSpPr>
              <a:xfrm>
                <a:off x="4140309" y="2284231"/>
                <a:ext cx="2292490" cy="286292"/>
                <a:chOff x="5765037" y="3018105"/>
                <a:chExt cx="2292490" cy="286292"/>
              </a:xfrm>
            </p:grpSpPr>
            <p:sp>
              <p:nvSpPr>
                <p:cNvPr id="1290" name="Rectangle 1289">
                  <a:extLst>
                    <a:ext uri="{FF2B5EF4-FFF2-40B4-BE49-F238E27FC236}">
                      <a16:creationId xmlns:a16="http://schemas.microsoft.com/office/drawing/2014/main" id="{C2D6EB53-4B80-3F3D-C18A-BF10A94DC178}"/>
                    </a:ext>
                  </a:extLst>
                </p:cNvPr>
                <p:cNvSpPr/>
                <p:nvPr/>
              </p:nvSpPr>
              <p:spPr>
                <a:xfrm>
                  <a:off x="5912204" y="3018105"/>
                  <a:ext cx="2145323" cy="286291"/>
                </a:xfrm>
                <a:prstGeom prst="rect">
                  <a:avLst/>
                </a:prstGeom>
                <a:solidFill>
                  <a:srgbClr val="B3D9FF"/>
                </a:solidFill>
                <a:ln w="28575">
                  <a:solidFill>
                    <a:schemeClr val="tx1"/>
                  </a:solidFill>
                  <a:prstDash val="dash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3600">
                    <a:latin typeface="BentonSans" panose="02000504020000020004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1" name="Oval 1290">
                  <a:extLst>
                    <a:ext uri="{FF2B5EF4-FFF2-40B4-BE49-F238E27FC236}">
                      <a16:creationId xmlns:a16="http://schemas.microsoft.com/office/drawing/2014/main" id="{A7B5F3E5-1B34-48BF-F1F4-2C131E64AB7D}"/>
                    </a:ext>
                  </a:extLst>
                </p:cNvPr>
                <p:cNvSpPr/>
                <p:nvPr/>
              </p:nvSpPr>
              <p:spPr>
                <a:xfrm>
                  <a:off x="5765037" y="3018106"/>
                  <a:ext cx="261761" cy="286291"/>
                </a:xfrm>
                <a:prstGeom prst="ellipse">
                  <a:avLst/>
                </a:prstGeom>
                <a:solidFill>
                  <a:srgbClr val="FFCCFF"/>
                </a:solidFill>
                <a:ln>
                  <a:solidFill>
                    <a:srgbClr val="DBDBDB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3600">
                    <a:latin typeface="BentonSans" panose="02000504020000020004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88" name="TextBox 1287">
                <a:extLst>
                  <a:ext uri="{FF2B5EF4-FFF2-40B4-BE49-F238E27FC236}">
                    <a16:creationId xmlns:a16="http://schemas.microsoft.com/office/drawing/2014/main" id="{EEACBEC9-A4C5-6692-57A4-2360E5229141}"/>
                  </a:ext>
                </a:extLst>
              </p:cNvPr>
              <p:cNvSpPr txBox="1"/>
              <p:nvPr/>
            </p:nvSpPr>
            <p:spPr>
              <a:xfrm>
                <a:off x="4435502" y="2338734"/>
                <a:ext cx="1995446" cy="20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BentonSans" panose="02000504020000020004" pitchFamily="2" charset="0"/>
                    <a:cs typeface="Times New Roman" panose="02020603050405020304" pitchFamily="18" charset="0"/>
                  </a:rPr>
                  <a:t>Microvascular Proliferation</a:t>
                </a:r>
              </a:p>
            </p:txBody>
          </p:sp>
          <p:sp>
            <p:nvSpPr>
              <p:cNvPr id="1289" name="TextBox 1288">
                <a:extLst>
                  <a:ext uri="{FF2B5EF4-FFF2-40B4-BE49-F238E27FC236}">
                    <a16:creationId xmlns:a16="http://schemas.microsoft.com/office/drawing/2014/main" id="{D60429C3-1DA4-B0AE-1E99-37DF87B6A40E}"/>
                  </a:ext>
                </a:extLst>
              </p:cNvPr>
              <p:cNvSpPr txBox="1"/>
              <p:nvPr/>
            </p:nvSpPr>
            <p:spPr>
              <a:xfrm>
                <a:off x="4202970" y="2322802"/>
                <a:ext cx="107878" cy="20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BentonSans" panose="02000504020000020004" pitchFamily="2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1269" name="Group 1268">
              <a:extLst>
                <a:ext uri="{FF2B5EF4-FFF2-40B4-BE49-F238E27FC236}">
                  <a16:creationId xmlns:a16="http://schemas.microsoft.com/office/drawing/2014/main" id="{336EB269-D184-A2BB-7E10-0F0A930CD9B8}"/>
                </a:ext>
              </a:extLst>
            </p:cNvPr>
            <p:cNvGrpSpPr/>
            <p:nvPr/>
          </p:nvGrpSpPr>
          <p:grpSpPr>
            <a:xfrm>
              <a:off x="4140310" y="3461040"/>
              <a:ext cx="2329691" cy="286292"/>
              <a:chOff x="4140309" y="2284231"/>
              <a:chExt cx="2285207" cy="286292"/>
            </a:xfrm>
          </p:grpSpPr>
          <p:grpSp>
            <p:nvGrpSpPr>
              <p:cNvPr id="1282" name="Group 1281">
                <a:extLst>
                  <a:ext uri="{FF2B5EF4-FFF2-40B4-BE49-F238E27FC236}">
                    <a16:creationId xmlns:a16="http://schemas.microsoft.com/office/drawing/2014/main" id="{D72EE861-F1C5-D582-00AD-6497316D23DA}"/>
                  </a:ext>
                </a:extLst>
              </p:cNvPr>
              <p:cNvGrpSpPr/>
              <p:nvPr/>
            </p:nvGrpSpPr>
            <p:grpSpPr>
              <a:xfrm>
                <a:off x="4140309" y="2284231"/>
                <a:ext cx="2285207" cy="286292"/>
                <a:chOff x="5765037" y="3018105"/>
                <a:chExt cx="2285207" cy="286292"/>
              </a:xfrm>
            </p:grpSpPr>
            <p:sp>
              <p:nvSpPr>
                <p:cNvPr id="1285" name="Rectangle 1284">
                  <a:extLst>
                    <a:ext uri="{FF2B5EF4-FFF2-40B4-BE49-F238E27FC236}">
                      <a16:creationId xmlns:a16="http://schemas.microsoft.com/office/drawing/2014/main" id="{FF157CB5-8BBF-AF52-FA9C-D6A4B10A5684}"/>
                    </a:ext>
                  </a:extLst>
                </p:cNvPr>
                <p:cNvSpPr/>
                <p:nvPr/>
              </p:nvSpPr>
              <p:spPr>
                <a:xfrm>
                  <a:off x="5912203" y="3018105"/>
                  <a:ext cx="2138041" cy="286291"/>
                </a:xfrm>
                <a:prstGeom prst="rect">
                  <a:avLst/>
                </a:prstGeom>
                <a:solidFill>
                  <a:srgbClr val="B3D9FF"/>
                </a:solidFill>
                <a:ln w="28575">
                  <a:solidFill>
                    <a:schemeClr val="tx1"/>
                  </a:solidFill>
                  <a:prstDash val="dash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3600">
                    <a:latin typeface="BentonSans" panose="02000504020000020004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6" name="Oval 1285">
                  <a:extLst>
                    <a:ext uri="{FF2B5EF4-FFF2-40B4-BE49-F238E27FC236}">
                      <a16:creationId xmlns:a16="http://schemas.microsoft.com/office/drawing/2014/main" id="{0D69B551-E01B-E7B8-CE53-718DD12A7746}"/>
                    </a:ext>
                  </a:extLst>
                </p:cNvPr>
                <p:cNvSpPr/>
                <p:nvPr/>
              </p:nvSpPr>
              <p:spPr>
                <a:xfrm>
                  <a:off x="5765037" y="3018106"/>
                  <a:ext cx="261761" cy="286291"/>
                </a:xfrm>
                <a:prstGeom prst="ellipse">
                  <a:avLst/>
                </a:prstGeom>
                <a:solidFill>
                  <a:srgbClr val="FFCCFF"/>
                </a:solidFill>
                <a:ln>
                  <a:solidFill>
                    <a:srgbClr val="DBDBDB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3600">
                    <a:latin typeface="BentonSans" panose="02000504020000020004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83" name="TextBox 1282">
                <a:extLst>
                  <a:ext uri="{FF2B5EF4-FFF2-40B4-BE49-F238E27FC236}">
                    <a16:creationId xmlns:a16="http://schemas.microsoft.com/office/drawing/2014/main" id="{F582F193-43CA-2608-8E85-BEDA124FCB5F}"/>
                  </a:ext>
                </a:extLst>
              </p:cNvPr>
              <p:cNvSpPr txBox="1"/>
              <p:nvPr/>
            </p:nvSpPr>
            <p:spPr>
              <a:xfrm>
                <a:off x="4429024" y="2343339"/>
                <a:ext cx="1645423" cy="20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BentonSans" panose="02000504020000020004" pitchFamily="2" charset="0"/>
                    <a:cs typeface="Times New Roman" panose="02020603050405020304" pitchFamily="18" charset="0"/>
                  </a:rPr>
                  <a:t>Geographic Necrosis</a:t>
                </a:r>
              </a:p>
            </p:txBody>
          </p:sp>
          <p:sp>
            <p:nvSpPr>
              <p:cNvPr id="1284" name="TextBox 1283">
                <a:extLst>
                  <a:ext uri="{FF2B5EF4-FFF2-40B4-BE49-F238E27FC236}">
                    <a16:creationId xmlns:a16="http://schemas.microsoft.com/office/drawing/2014/main" id="{8BCA995C-9926-0553-00E7-CFB418AF6C6F}"/>
                  </a:ext>
                </a:extLst>
              </p:cNvPr>
              <p:cNvSpPr txBox="1"/>
              <p:nvPr/>
            </p:nvSpPr>
            <p:spPr>
              <a:xfrm>
                <a:off x="4210802" y="2341100"/>
                <a:ext cx="107879" cy="20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BentonSans" panose="02000504020000020004" pitchFamily="2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1270" name="Group 1269">
              <a:extLst>
                <a:ext uri="{FF2B5EF4-FFF2-40B4-BE49-F238E27FC236}">
                  <a16:creationId xmlns:a16="http://schemas.microsoft.com/office/drawing/2014/main" id="{EB7BD5DE-D83F-8DF5-2E38-80921D7818E0}"/>
                </a:ext>
              </a:extLst>
            </p:cNvPr>
            <p:cNvGrpSpPr/>
            <p:nvPr/>
          </p:nvGrpSpPr>
          <p:grpSpPr>
            <a:xfrm>
              <a:off x="4140309" y="3853338"/>
              <a:ext cx="2330327" cy="286292"/>
              <a:chOff x="4140309" y="2284231"/>
              <a:chExt cx="2330327" cy="286292"/>
            </a:xfrm>
          </p:grpSpPr>
          <p:grpSp>
            <p:nvGrpSpPr>
              <p:cNvPr id="1277" name="Group 1276">
                <a:extLst>
                  <a:ext uri="{FF2B5EF4-FFF2-40B4-BE49-F238E27FC236}">
                    <a16:creationId xmlns:a16="http://schemas.microsoft.com/office/drawing/2014/main" id="{6729AD1D-88C9-9BED-385E-E042432E1826}"/>
                  </a:ext>
                </a:extLst>
              </p:cNvPr>
              <p:cNvGrpSpPr/>
              <p:nvPr/>
            </p:nvGrpSpPr>
            <p:grpSpPr>
              <a:xfrm>
                <a:off x="4140309" y="2284231"/>
                <a:ext cx="2330327" cy="286292"/>
                <a:chOff x="5765037" y="3018105"/>
                <a:chExt cx="2330327" cy="286292"/>
              </a:xfrm>
            </p:grpSpPr>
            <p:sp>
              <p:nvSpPr>
                <p:cNvPr id="1280" name="Rectangle 1279">
                  <a:extLst>
                    <a:ext uri="{FF2B5EF4-FFF2-40B4-BE49-F238E27FC236}">
                      <a16:creationId xmlns:a16="http://schemas.microsoft.com/office/drawing/2014/main" id="{F6BB2EE8-283B-89E0-6878-F6EE541B43D5}"/>
                    </a:ext>
                  </a:extLst>
                </p:cNvPr>
                <p:cNvSpPr/>
                <p:nvPr/>
              </p:nvSpPr>
              <p:spPr>
                <a:xfrm>
                  <a:off x="5912204" y="3018105"/>
                  <a:ext cx="2183160" cy="286291"/>
                </a:xfrm>
                <a:prstGeom prst="rect">
                  <a:avLst/>
                </a:prstGeom>
                <a:solidFill>
                  <a:srgbClr val="B3D9FF"/>
                </a:solidFill>
                <a:ln w="28575">
                  <a:solidFill>
                    <a:schemeClr val="tx1"/>
                  </a:solidFill>
                  <a:prstDash val="dash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3600">
                    <a:latin typeface="BentonSans" panose="02000504020000020004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1" name="Oval 1280">
                  <a:extLst>
                    <a:ext uri="{FF2B5EF4-FFF2-40B4-BE49-F238E27FC236}">
                      <a16:creationId xmlns:a16="http://schemas.microsoft.com/office/drawing/2014/main" id="{A41FD55A-FBE0-5EC8-610E-6078B5032C63}"/>
                    </a:ext>
                  </a:extLst>
                </p:cNvPr>
                <p:cNvSpPr/>
                <p:nvPr/>
              </p:nvSpPr>
              <p:spPr>
                <a:xfrm>
                  <a:off x="5765037" y="3018106"/>
                  <a:ext cx="261761" cy="286291"/>
                </a:xfrm>
                <a:prstGeom prst="ellipse">
                  <a:avLst/>
                </a:prstGeom>
                <a:solidFill>
                  <a:srgbClr val="FFCCFF"/>
                </a:solidFill>
                <a:ln>
                  <a:solidFill>
                    <a:srgbClr val="DBDBDB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3600">
                    <a:latin typeface="BentonSans" panose="02000504020000020004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78" name="TextBox 1277">
                <a:extLst>
                  <a:ext uri="{FF2B5EF4-FFF2-40B4-BE49-F238E27FC236}">
                    <a16:creationId xmlns:a16="http://schemas.microsoft.com/office/drawing/2014/main" id="{E60F45A1-A6B2-131E-6ADC-830E09C72170}"/>
                  </a:ext>
                </a:extLst>
              </p:cNvPr>
              <p:cNvSpPr txBox="1"/>
              <p:nvPr/>
            </p:nvSpPr>
            <p:spPr>
              <a:xfrm>
                <a:off x="4439355" y="2337055"/>
                <a:ext cx="1599393" cy="20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BentonSans" panose="02000504020000020004" pitchFamily="2" charset="0"/>
                    <a:cs typeface="Times New Roman" panose="02020603050405020304" pitchFamily="18" charset="0"/>
                  </a:rPr>
                  <a:t>Infiltration into cortex</a:t>
                </a:r>
              </a:p>
            </p:txBody>
          </p:sp>
          <p:sp>
            <p:nvSpPr>
              <p:cNvPr id="1279" name="TextBox 1278">
                <a:extLst>
                  <a:ext uri="{FF2B5EF4-FFF2-40B4-BE49-F238E27FC236}">
                    <a16:creationId xmlns:a16="http://schemas.microsoft.com/office/drawing/2014/main" id="{3B7A8E50-286C-2A17-A4CB-C58785152AC0}"/>
                  </a:ext>
                </a:extLst>
              </p:cNvPr>
              <p:cNvSpPr txBox="1"/>
              <p:nvPr/>
            </p:nvSpPr>
            <p:spPr>
              <a:xfrm>
                <a:off x="4205598" y="2329927"/>
                <a:ext cx="107878" cy="20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BentonSans" panose="02000504020000020004" pitchFamily="2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grpSp>
          <p:nvGrpSpPr>
            <p:cNvPr id="1271" name="Group 1270">
              <a:extLst>
                <a:ext uri="{FF2B5EF4-FFF2-40B4-BE49-F238E27FC236}">
                  <a16:creationId xmlns:a16="http://schemas.microsoft.com/office/drawing/2014/main" id="{E191B275-8BB1-6CB3-A881-F7E98DEDF7C3}"/>
                </a:ext>
              </a:extLst>
            </p:cNvPr>
            <p:cNvGrpSpPr/>
            <p:nvPr/>
          </p:nvGrpSpPr>
          <p:grpSpPr>
            <a:xfrm>
              <a:off x="4140307" y="4245635"/>
              <a:ext cx="2437734" cy="286292"/>
              <a:chOff x="4140309" y="2284231"/>
              <a:chExt cx="2372661" cy="286292"/>
            </a:xfrm>
          </p:grpSpPr>
          <p:grpSp>
            <p:nvGrpSpPr>
              <p:cNvPr id="1272" name="Group 1271">
                <a:extLst>
                  <a:ext uri="{FF2B5EF4-FFF2-40B4-BE49-F238E27FC236}">
                    <a16:creationId xmlns:a16="http://schemas.microsoft.com/office/drawing/2014/main" id="{6330EE2F-C9E7-03F8-6F73-F94CE7DACC10}"/>
                  </a:ext>
                </a:extLst>
              </p:cNvPr>
              <p:cNvGrpSpPr/>
              <p:nvPr/>
            </p:nvGrpSpPr>
            <p:grpSpPr>
              <a:xfrm>
                <a:off x="4140309" y="2284231"/>
                <a:ext cx="2272048" cy="286292"/>
                <a:chOff x="5765037" y="3018105"/>
                <a:chExt cx="2272048" cy="286292"/>
              </a:xfrm>
            </p:grpSpPr>
            <p:sp>
              <p:nvSpPr>
                <p:cNvPr id="1275" name="Rectangle 1274">
                  <a:extLst>
                    <a:ext uri="{FF2B5EF4-FFF2-40B4-BE49-F238E27FC236}">
                      <a16:creationId xmlns:a16="http://schemas.microsoft.com/office/drawing/2014/main" id="{F9D34BD0-727F-DD54-8952-FD73794C2DFC}"/>
                    </a:ext>
                  </a:extLst>
                </p:cNvPr>
                <p:cNvSpPr/>
                <p:nvPr/>
              </p:nvSpPr>
              <p:spPr>
                <a:xfrm>
                  <a:off x="5912204" y="3018105"/>
                  <a:ext cx="2124881" cy="286291"/>
                </a:xfrm>
                <a:prstGeom prst="rect">
                  <a:avLst/>
                </a:prstGeom>
                <a:solidFill>
                  <a:srgbClr val="B3D9FF"/>
                </a:solidFill>
                <a:ln w="28575">
                  <a:solidFill>
                    <a:schemeClr val="tx1"/>
                  </a:solidFill>
                  <a:prstDash val="dash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3600">
                    <a:latin typeface="BentonSans" panose="02000504020000020004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6" name="Oval 1275">
                  <a:extLst>
                    <a:ext uri="{FF2B5EF4-FFF2-40B4-BE49-F238E27FC236}">
                      <a16:creationId xmlns:a16="http://schemas.microsoft.com/office/drawing/2014/main" id="{F6745DF5-0288-2AFA-3268-641533AA1D2C}"/>
                    </a:ext>
                  </a:extLst>
                </p:cNvPr>
                <p:cNvSpPr/>
                <p:nvPr/>
              </p:nvSpPr>
              <p:spPr>
                <a:xfrm>
                  <a:off x="5765037" y="3018106"/>
                  <a:ext cx="261761" cy="286291"/>
                </a:xfrm>
                <a:prstGeom prst="ellipse">
                  <a:avLst/>
                </a:prstGeom>
                <a:solidFill>
                  <a:srgbClr val="FFCCFF"/>
                </a:solidFill>
                <a:ln>
                  <a:solidFill>
                    <a:srgbClr val="DBDBDB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3600">
                    <a:latin typeface="BentonSans" panose="02000504020000020004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73" name="TextBox 1272">
                <a:extLst>
                  <a:ext uri="{FF2B5EF4-FFF2-40B4-BE49-F238E27FC236}">
                    <a16:creationId xmlns:a16="http://schemas.microsoft.com/office/drawing/2014/main" id="{D3FDAB53-42B6-96B9-4772-0B78C2BC0C03}"/>
                  </a:ext>
                </a:extLst>
              </p:cNvPr>
              <p:cNvSpPr txBox="1"/>
              <p:nvPr/>
            </p:nvSpPr>
            <p:spPr>
              <a:xfrm>
                <a:off x="4388089" y="2336997"/>
                <a:ext cx="2124881" cy="20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BentonSans" panose="02000504020000020004" pitchFamily="2" charset="0"/>
                    <a:cs typeface="Times New Roman" panose="02020603050405020304" pitchFamily="18" charset="0"/>
                  </a:rPr>
                  <a:t>Penetration into White Matter</a:t>
                </a:r>
              </a:p>
            </p:txBody>
          </p:sp>
          <p:sp>
            <p:nvSpPr>
              <p:cNvPr id="1274" name="TextBox 1273">
                <a:extLst>
                  <a:ext uri="{FF2B5EF4-FFF2-40B4-BE49-F238E27FC236}">
                    <a16:creationId xmlns:a16="http://schemas.microsoft.com/office/drawing/2014/main" id="{8D17CCF6-FA4C-1CED-1FFB-D001B2295EC8}"/>
                  </a:ext>
                </a:extLst>
              </p:cNvPr>
              <p:cNvSpPr txBox="1"/>
              <p:nvPr/>
            </p:nvSpPr>
            <p:spPr>
              <a:xfrm>
                <a:off x="4210259" y="2334209"/>
                <a:ext cx="107878" cy="20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BentonSans" panose="02000504020000020004" pitchFamily="2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</p:grp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3D9FBBDA-5364-BA64-E09D-1BFD1501EFD0}"/>
              </a:ext>
            </a:extLst>
          </p:cNvPr>
          <p:cNvGrpSpPr/>
          <p:nvPr/>
        </p:nvGrpSpPr>
        <p:grpSpPr>
          <a:xfrm>
            <a:off x="13795274" y="12446707"/>
            <a:ext cx="3704153" cy="3917812"/>
            <a:chOff x="3132786" y="2583292"/>
            <a:chExt cx="1925213" cy="2237921"/>
          </a:xfrm>
        </p:grpSpPr>
        <p:sp>
          <p:nvSpPr>
            <p:cNvPr id="1253" name="TextBox 1252">
              <a:extLst>
                <a:ext uri="{FF2B5EF4-FFF2-40B4-BE49-F238E27FC236}">
                  <a16:creationId xmlns:a16="http://schemas.microsoft.com/office/drawing/2014/main" id="{E3088AD5-B3F6-8972-5841-A3203D7E0712}"/>
                </a:ext>
              </a:extLst>
            </p:cNvPr>
            <p:cNvSpPr txBox="1"/>
            <p:nvPr/>
          </p:nvSpPr>
          <p:spPr>
            <a:xfrm>
              <a:off x="3132786" y="2583292"/>
              <a:ext cx="1925213" cy="36919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BentonSans" panose="02000504020000020004" pitchFamily="2" charset="0"/>
                  <a:cs typeface="Times New Roman" panose="02020603050405020304" pitchFamily="18" charset="0"/>
                </a:rPr>
                <a:t>Preprocessing</a:t>
              </a:r>
            </a:p>
          </p:txBody>
        </p:sp>
        <p:sp>
          <p:nvSpPr>
            <p:cNvPr id="1254" name="Rectangle: Rounded Corners 1253">
              <a:extLst>
                <a:ext uri="{FF2B5EF4-FFF2-40B4-BE49-F238E27FC236}">
                  <a16:creationId xmlns:a16="http://schemas.microsoft.com/office/drawing/2014/main" id="{5A2ED94E-F3D7-008A-1C9E-F24412A45DBA}"/>
                </a:ext>
              </a:extLst>
            </p:cNvPr>
            <p:cNvSpPr/>
            <p:nvPr/>
          </p:nvSpPr>
          <p:spPr>
            <a:xfrm rot="5400000">
              <a:off x="3300589" y="3096291"/>
              <a:ext cx="1573131" cy="1876714"/>
            </a:xfrm>
            <a:prstGeom prst="roundRect">
              <a:avLst/>
            </a:prstGeom>
            <a:solidFill>
              <a:srgbClr val="B3D9FF"/>
            </a:solidFill>
            <a:ln w="28575"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latin typeface="BentonSans" panose="02000504020000020004" pitchFamily="2" charset="0"/>
              </a:endParaRPr>
            </a:p>
          </p:txBody>
        </p:sp>
        <p:grpSp>
          <p:nvGrpSpPr>
            <p:cNvPr id="1255" name="Group 1254">
              <a:extLst>
                <a:ext uri="{FF2B5EF4-FFF2-40B4-BE49-F238E27FC236}">
                  <a16:creationId xmlns:a16="http://schemas.microsoft.com/office/drawing/2014/main" id="{B2E9C380-7E07-FBFC-F90F-ED2AE99D432E}"/>
                </a:ext>
              </a:extLst>
            </p:cNvPr>
            <p:cNvGrpSpPr/>
            <p:nvPr/>
          </p:nvGrpSpPr>
          <p:grpSpPr>
            <a:xfrm>
              <a:off x="3239867" y="3359039"/>
              <a:ext cx="1707924" cy="1324672"/>
              <a:chOff x="3239867" y="3359039"/>
              <a:chExt cx="1707924" cy="1324672"/>
            </a:xfrm>
          </p:grpSpPr>
          <p:grpSp>
            <p:nvGrpSpPr>
              <p:cNvPr id="1257" name="Group 1256">
                <a:extLst>
                  <a:ext uri="{FF2B5EF4-FFF2-40B4-BE49-F238E27FC236}">
                    <a16:creationId xmlns:a16="http://schemas.microsoft.com/office/drawing/2014/main" id="{392D36A3-E8F4-AF74-5542-FB89BB225233}"/>
                  </a:ext>
                </a:extLst>
              </p:cNvPr>
              <p:cNvGrpSpPr/>
              <p:nvPr/>
            </p:nvGrpSpPr>
            <p:grpSpPr>
              <a:xfrm rot="5400000">
                <a:off x="3423479" y="3175427"/>
                <a:ext cx="1324672" cy="1691895"/>
                <a:chOff x="1627323" y="2962294"/>
                <a:chExt cx="750427" cy="995940"/>
              </a:xfrm>
            </p:grpSpPr>
            <p:grpSp>
              <p:nvGrpSpPr>
                <p:cNvPr id="1259" name="Group 1258">
                  <a:extLst>
                    <a:ext uri="{FF2B5EF4-FFF2-40B4-BE49-F238E27FC236}">
                      <a16:creationId xmlns:a16="http://schemas.microsoft.com/office/drawing/2014/main" id="{568C195F-0D01-0296-A3E4-6940ED4D4161}"/>
                    </a:ext>
                  </a:extLst>
                </p:cNvPr>
                <p:cNvGrpSpPr/>
                <p:nvPr/>
              </p:nvGrpSpPr>
              <p:grpSpPr>
                <a:xfrm>
                  <a:off x="1875418" y="2962294"/>
                  <a:ext cx="502332" cy="995937"/>
                  <a:chOff x="1885162" y="3015255"/>
                  <a:chExt cx="502332" cy="995937"/>
                </a:xfrm>
              </p:grpSpPr>
              <p:grpSp>
                <p:nvGrpSpPr>
                  <p:cNvPr id="1261" name="Group 1260">
                    <a:extLst>
                      <a:ext uri="{FF2B5EF4-FFF2-40B4-BE49-F238E27FC236}">
                        <a16:creationId xmlns:a16="http://schemas.microsoft.com/office/drawing/2014/main" id="{BBEF438B-B2DD-9B88-7FD0-4C3793201CC1}"/>
                      </a:ext>
                    </a:extLst>
                  </p:cNvPr>
                  <p:cNvGrpSpPr/>
                  <p:nvPr/>
                </p:nvGrpSpPr>
                <p:grpSpPr>
                  <a:xfrm>
                    <a:off x="1885162" y="3015255"/>
                    <a:ext cx="502332" cy="995937"/>
                    <a:chOff x="1848422" y="2809667"/>
                    <a:chExt cx="502332" cy="1424828"/>
                  </a:xfrm>
                </p:grpSpPr>
                <p:sp>
                  <p:nvSpPr>
                    <p:cNvPr id="1264" name="Rectangle 1263">
                      <a:extLst>
                        <a:ext uri="{FF2B5EF4-FFF2-40B4-BE49-F238E27FC236}">
                          <a16:creationId xmlns:a16="http://schemas.microsoft.com/office/drawing/2014/main" id="{47311AAE-FA7C-00E9-1A5C-7148C27610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48422" y="2809667"/>
                      <a:ext cx="251166" cy="1424828"/>
                    </a:xfrm>
                    <a:prstGeom prst="rect">
                      <a:avLst/>
                    </a:prstGeom>
                    <a:solidFill>
                      <a:srgbClr val="CCCCFF"/>
                    </a:solidFill>
                    <a:ln w="952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>
                        <a:latin typeface="BentonSans" panose="02000504020000020004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65" name="Rectangle 1264">
                      <a:extLst>
                        <a:ext uri="{FF2B5EF4-FFF2-40B4-BE49-F238E27FC236}">
                          <a16:creationId xmlns:a16="http://schemas.microsoft.com/office/drawing/2014/main" id="{DF2A885E-16D3-7901-7A1D-C137A7BDF0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9588" y="2809667"/>
                      <a:ext cx="251166" cy="1424828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 dirty="0">
                        <a:latin typeface="BentonSans" panose="02000504020000020004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262" name="TextBox 1261">
                    <a:extLst>
                      <a:ext uri="{FF2B5EF4-FFF2-40B4-BE49-F238E27FC236}">
                        <a16:creationId xmlns:a16="http://schemas.microsoft.com/office/drawing/2014/main" id="{BD9DC66D-96E8-359F-6716-A5746226B54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546566" y="3408652"/>
                    <a:ext cx="992744" cy="2091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3600" dirty="0">
                        <a:latin typeface="BentonSans" panose="02000504020000020004" pitchFamily="2" charset="0"/>
                        <a:cs typeface="Times New Roman" panose="02020603050405020304" pitchFamily="18" charset="0"/>
                      </a:rPr>
                      <a:t>Augmentation</a:t>
                    </a:r>
                  </a:p>
                </p:txBody>
              </p:sp>
              <p:sp>
                <p:nvSpPr>
                  <p:cNvPr id="1263" name="TextBox 1262">
                    <a:extLst>
                      <a:ext uri="{FF2B5EF4-FFF2-40B4-BE49-F238E27FC236}">
                        <a16:creationId xmlns:a16="http://schemas.microsoft.com/office/drawing/2014/main" id="{59FD2C9C-B8E4-AB66-F3E4-69D4977FD83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994298" y="3403012"/>
                    <a:ext cx="537618" cy="2091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3600" dirty="0">
                        <a:latin typeface="BentonSans" panose="02000504020000020004" pitchFamily="2" charset="0"/>
                        <a:cs typeface="Times New Roman" panose="02020603050405020304" pitchFamily="18" charset="0"/>
                      </a:rPr>
                      <a:t>Scaling</a:t>
                    </a:r>
                  </a:p>
                </p:txBody>
              </p:sp>
            </p:grpSp>
            <p:sp>
              <p:nvSpPr>
                <p:cNvPr id="1260" name="Rectangle 1259">
                  <a:extLst>
                    <a:ext uri="{FF2B5EF4-FFF2-40B4-BE49-F238E27FC236}">
                      <a16:creationId xmlns:a16="http://schemas.microsoft.com/office/drawing/2014/main" id="{AFF51B7C-F498-3BE7-D914-9E039C9BA7A5}"/>
                    </a:ext>
                  </a:extLst>
                </p:cNvPr>
                <p:cNvSpPr/>
                <p:nvPr/>
              </p:nvSpPr>
              <p:spPr>
                <a:xfrm>
                  <a:off x="1627323" y="2962296"/>
                  <a:ext cx="251166" cy="995938"/>
                </a:xfrm>
                <a:prstGeom prst="rect">
                  <a:avLst/>
                </a:prstGeom>
                <a:solidFill>
                  <a:srgbClr val="FFCCFF"/>
                </a:solidFill>
                <a:ln w="952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latin typeface="BentonSans" panose="02000504020000020004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58" name="TextBox 1257">
                <a:extLst>
                  <a:ext uri="{FF2B5EF4-FFF2-40B4-BE49-F238E27FC236}">
                    <a16:creationId xmlns:a16="http://schemas.microsoft.com/office/drawing/2014/main" id="{60A18EBA-FC47-3307-885F-C1F560F26074}"/>
                  </a:ext>
                </a:extLst>
              </p:cNvPr>
              <p:cNvSpPr txBox="1"/>
              <p:nvPr/>
            </p:nvSpPr>
            <p:spPr>
              <a:xfrm>
                <a:off x="3242995" y="3457598"/>
                <a:ext cx="1704796" cy="369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BentonSans" panose="02000504020000020004" pitchFamily="2" charset="0"/>
                    <a:cs typeface="Times New Roman" panose="02020603050405020304" pitchFamily="18" charset="0"/>
                  </a:rPr>
                  <a:t>Deconvolution</a:t>
                </a:r>
              </a:p>
            </p:txBody>
          </p:sp>
        </p:grpSp>
      </p:grpSp>
      <p:grpSp>
        <p:nvGrpSpPr>
          <p:cNvPr id="1239" name="Group 1238">
            <a:extLst>
              <a:ext uri="{FF2B5EF4-FFF2-40B4-BE49-F238E27FC236}">
                <a16:creationId xmlns:a16="http://schemas.microsoft.com/office/drawing/2014/main" id="{89B01DC0-80FE-8699-9677-57FAD519DA3D}"/>
              </a:ext>
            </a:extLst>
          </p:cNvPr>
          <p:cNvGrpSpPr/>
          <p:nvPr/>
        </p:nvGrpSpPr>
        <p:grpSpPr>
          <a:xfrm>
            <a:off x="9303117" y="11147440"/>
            <a:ext cx="3825644" cy="5711680"/>
            <a:chOff x="729576" y="2036865"/>
            <a:chExt cx="2043804" cy="3262609"/>
          </a:xfrm>
        </p:grpSpPr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4979C863-788F-C730-016E-9C0C32A6531A}"/>
                </a:ext>
              </a:extLst>
            </p:cNvPr>
            <p:cNvSpPr txBox="1"/>
            <p:nvPr/>
          </p:nvSpPr>
          <p:spPr>
            <a:xfrm>
              <a:off x="780370" y="2036865"/>
              <a:ext cx="1982357" cy="100210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BentonSans" panose="02000504020000020004" pitchFamily="2" charset="0"/>
                  <a:cs typeface="Times New Roman" panose="02020603050405020304" pitchFamily="18" charset="0"/>
                </a:rPr>
                <a:t>Data/Input</a:t>
              </a:r>
            </a:p>
            <a:p>
              <a:pPr algn="ctr"/>
              <a:r>
                <a:rPr lang="en-US" sz="3600" b="1" dirty="0">
                  <a:latin typeface="BentonSans" panose="02000504020000020004" pitchFamily="2" charset="0"/>
                  <a:cs typeface="Times New Roman" panose="02020603050405020304" pitchFamily="18" charset="0"/>
                </a:rPr>
                <a:t>(</a:t>
              </a:r>
              <a:r>
                <a:rPr lang="en-US" sz="3600" b="1" dirty="0" err="1">
                  <a:latin typeface="BentonSans" panose="02000504020000020004" pitchFamily="2" charset="0"/>
                  <a:cs typeface="Times New Roman" panose="02020603050405020304" pitchFamily="18" charset="0"/>
                </a:rPr>
                <a:t>BraTS</a:t>
              </a:r>
              <a:r>
                <a:rPr lang="en-US" sz="3600" b="1" dirty="0">
                  <a:latin typeface="BentonSans" panose="02000504020000020004" pitchFamily="2" charset="0"/>
                  <a:cs typeface="Times New Roman" panose="02020603050405020304" pitchFamily="18" charset="0"/>
                </a:rPr>
                <a:t>-Path: GBM patches)</a:t>
              </a:r>
            </a:p>
          </p:txBody>
        </p:sp>
        <p:grpSp>
          <p:nvGrpSpPr>
            <p:cNvPr id="1247" name="Group 1246">
              <a:extLst>
                <a:ext uri="{FF2B5EF4-FFF2-40B4-BE49-F238E27FC236}">
                  <a16:creationId xmlns:a16="http://schemas.microsoft.com/office/drawing/2014/main" id="{945CEC6A-856D-E283-AA91-2EA6CC430BD2}"/>
                </a:ext>
              </a:extLst>
            </p:cNvPr>
            <p:cNvGrpSpPr/>
            <p:nvPr/>
          </p:nvGrpSpPr>
          <p:grpSpPr>
            <a:xfrm>
              <a:off x="729576" y="3158498"/>
              <a:ext cx="2043804" cy="2140976"/>
              <a:chOff x="561553" y="535477"/>
              <a:chExt cx="1566719" cy="1614444"/>
            </a:xfrm>
          </p:grpSpPr>
          <p:pic>
            <p:nvPicPr>
              <p:cNvPr id="1249" name="Picture 1248" descr="A close-up of a cell&#10;&#10;Description automatically generated">
                <a:extLst>
                  <a:ext uri="{FF2B5EF4-FFF2-40B4-BE49-F238E27FC236}">
                    <a16:creationId xmlns:a16="http://schemas.microsoft.com/office/drawing/2014/main" id="{29455D97-C0C2-3DD7-7667-9FF8E8F47A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553" y="535477"/>
                <a:ext cx="1301207" cy="1389560"/>
              </a:xfrm>
              <a:prstGeom prst="rect">
                <a:avLst/>
              </a:prstGeom>
            </p:spPr>
          </p:pic>
          <p:pic>
            <p:nvPicPr>
              <p:cNvPr id="1250" name="Picture 1249" descr="A close-up of a microscope&#10;&#10;Description automatically generated">
                <a:extLst>
                  <a:ext uri="{FF2B5EF4-FFF2-40B4-BE49-F238E27FC236}">
                    <a16:creationId xmlns:a16="http://schemas.microsoft.com/office/drawing/2014/main" id="{6D3B006B-8215-8C38-44FB-24F10F59B5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057" y="610437"/>
                <a:ext cx="1301208" cy="1389562"/>
              </a:xfrm>
              <a:prstGeom prst="rect">
                <a:avLst/>
              </a:prstGeom>
            </p:spPr>
          </p:pic>
          <p:pic>
            <p:nvPicPr>
              <p:cNvPr id="1251" name="Picture 1250" descr="A close-up of a microscope&#10;&#10;Description automatically generated">
                <a:extLst>
                  <a:ext uri="{FF2B5EF4-FFF2-40B4-BE49-F238E27FC236}">
                    <a16:creationId xmlns:a16="http://schemas.microsoft.com/office/drawing/2014/main" id="{EE2E8B04-F385-9DA5-543B-8E8D7A0FFC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560" y="685397"/>
                <a:ext cx="1301208" cy="1389562"/>
              </a:xfrm>
              <a:prstGeom prst="rect">
                <a:avLst/>
              </a:prstGeom>
            </p:spPr>
          </p:pic>
          <p:pic>
            <p:nvPicPr>
              <p:cNvPr id="1252" name="Picture 1251" descr="A microscope view of a cell&#10;&#10;Description automatically generated">
                <a:extLst>
                  <a:ext uri="{FF2B5EF4-FFF2-40B4-BE49-F238E27FC236}">
                    <a16:creationId xmlns:a16="http://schemas.microsoft.com/office/drawing/2014/main" id="{34BC8805-333E-5E03-EBF8-C3AD969DEC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067" y="760362"/>
                <a:ext cx="1301205" cy="1389559"/>
              </a:xfrm>
              <a:prstGeom prst="rect">
                <a:avLst/>
              </a:prstGeom>
            </p:spPr>
          </p:pic>
        </p:grpSp>
      </p:grpSp>
      <p:sp>
        <p:nvSpPr>
          <p:cNvPr id="1240" name="TextBox 1239">
            <a:extLst>
              <a:ext uri="{FF2B5EF4-FFF2-40B4-BE49-F238E27FC236}">
                <a16:creationId xmlns:a16="http://schemas.microsoft.com/office/drawing/2014/main" id="{3ADB6A91-8A73-A230-D7F0-D753315AF8DF}"/>
              </a:ext>
            </a:extLst>
          </p:cNvPr>
          <p:cNvSpPr txBox="1"/>
          <p:nvPr/>
        </p:nvSpPr>
        <p:spPr>
          <a:xfrm>
            <a:off x="18185881" y="12446706"/>
            <a:ext cx="3864561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entonSans" panose="02000504020000020004" pitchFamily="2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1242" name="Rectangle: Rounded Corners 1241">
            <a:extLst>
              <a:ext uri="{FF2B5EF4-FFF2-40B4-BE49-F238E27FC236}">
                <a16:creationId xmlns:a16="http://schemas.microsoft.com/office/drawing/2014/main" id="{BF3072F8-FA3A-ECBC-3EFF-8867B07DE11C}"/>
              </a:ext>
            </a:extLst>
          </p:cNvPr>
          <p:cNvSpPr/>
          <p:nvPr/>
        </p:nvSpPr>
        <p:spPr>
          <a:xfrm>
            <a:off x="18151294" y="13684102"/>
            <a:ext cx="3804324" cy="2737405"/>
          </a:xfrm>
          <a:prstGeom prst="roundRect">
            <a:avLst/>
          </a:prstGeom>
          <a:solidFill>
            <a:srgbClr val="CCCCFF"/>
          </a:solidFill>
          <a:ln w="285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  <a:latin typeface="BentonSans" panose="0200050402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0132A82E-B656-E1B1-FB18-B8773F0721D8}"/>
              </a:ext>
            </a:extLst>
          </p:cNvPr>
          <p:cNvSpPr txBox="1"/>
          <p:nvPr/>
        </p:nvSpPr>
        <p:spPr>
          <a:xfrm>
            <a:off x="18234148" y="13966697"/>
            <a:ext cx="37016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BentonSans" panose="02000504020000020004" pitchFamily="2" charset="0"/>
                <a:cs typeface="Times New Roman" panose="02020603050405020304" pitchFamily="18" charset="0"/>
              </a:rPr>
              <a:t>5-fold </a:t>
            </a:r>
          </a:p>
          <a:p>
            <a:pPr algn="ctr"/>
            <a:r>
              <a:rPr lang="en-US" sz="3600" dirty="0">
                <a:latin typeface="BentonSans" panose="02000504020000020004" pitchFamily="2" charset="0"/>
                <a:cs typeface="Times New Roman" panose="02020603050405020304" pitchFamily="18" charset="0"/>
              </a:rPr>
              <a:t>Cross Validation</a:t>
            </a:r>
          </a:p>
          <a:p>
            <a:pPr algn="ctr"/>
            <a:r>
              <a:rPr lang="en-US" sz="3600" dirty="0">
                <a:latin typeface="BentonSans" panose="02000504020000020004" pitchFamily="2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sz="3600" dirty="0">
                <a:latin typeface="BentonSans" panose="02000504020000020004" pitchFamily="2" charset="0"/>
                <a:cs typeface="Times New Roman" panose="02020603050405020304" pitchFamily="18" charset="0"/>
              </a:rPr>
              <a:t>Ensembling</a:t>
            </a:r>
          </a:p>
        </p:txBody>
      </p:sp>
      <p:cxnSp>
        <p:nvCxnSpPr>
          <p:cNvPr id="1303" name="Straight Arrow Connector 1302">
            <a:extLst>
              <a:ext uri="{FF2B5EF4-FFF2-40B4-BE49-F238E27FC236}">
                <a16:creationId xmlns:a16="http://schemas.microsoft.com/office/drawing/2014/main" id="{FA971629-CF04-FB0F-D550-1118BADB02EC}"/>
              </a:ext>
            </a:extLst>
          </p:cNvPr>
          <p:cNvCxnSpPr>
            <a:cxnSpLocks/>
          </p:cNvCxnSpPr>
          <p:nvPr/>
        </p:nvCxnSpPr>
        <p:spPr>
          <a:xfrm flipV="1">
            <a:off x="17413872" y="15057979"/>
            <a:ext cx="694557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4" name="Straight Arrow Connector 1303">
            <a:extLst>
              <a:ext uri="{FF2B5EF4-FFF2-40B4-BE49-F238E27FC236}">
                <a16:creationId xmlns:a16="http://schemas.microsoft.com/office/drawing/2014/main" id="{E89A1985-A788-F8B5-7CC0-FFCF31455D28}"/>
              </a:ext>
            </a:extLst>
          </p:cNvPr>
          <p:cNvCxnSpPr>
            <a:cxnSpLocks/>
          </p:cNvCxnSpPr>
          <p:nvPr/>
        </p:nvCxnSpPr>
        <p:spPr>
          <a:xfrm>
            <a:off x="13128761" y="15031500"/>
            <a:ext cx="69304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5" name="Straight Arrow Connector 1304">
            <a:extLst>
              <a:ext uri="{FF2B5EF4-FFF2-40B4-BE49-F238E27FC236}">
                <a16:creationId xmlns:a16="http://schemas.microsoft.com/office/drawing/2014/main" id="{7CD7BCF7-AEEB-0650-21D6-54FB74521D53}"/>
              </a:ext>
            </a:extLst>
          </p:cNvPr>
          <p:cNvCxnSpPr>
            <a:cxnSpLocks/>
            <a:stCxn id="1242" idx="3"/>
          </p:cNvCxnSpPr>
          <p:nvPr/>
        </p:nvCxnSpPr>
        <p:spPr>
          <a:xfrm>
            <a:off x="21955618" y="15052805"/>
            <a:ext cx="6522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7" name="TextBox 1316">
            <a:extLst>
              <a:ext uri="{FF2B5EF4-FFF2-40B4-BE49-F238E27FC236}">
                <a16:creationId xmlns:a16="http://schemas.microsoft.com/office/drawing/2014/main" id="{A4908F1C-B0DE-8F62-190D-5BC2FE43781A}"/>
              </a:ext>
            </a:extLst>
          </p:cNvPr>
          <p:cNvSpPr txBox="1"/>
          <p:nvPr/>
        </p:nvSpPr>
        <p:spPr>
          <a:xfrm>
            <a:off x="195860" y="34086119"/>
            <a:ext cx="296633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BentonSans" panose="02000504020000020004" pitchFamily="2" charset="0"/>
              </a:rPr>
              <a:t>The results from each (5-fold) “weak” models form one “strong” (ensembled) model, that can classify the images much better than individual models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BentonSans" panose="02000504020000020004" pitchFamily="2" charset="0"/>
              </a:rPr>
              <a:t>Ensembling might also avoid systematic biases that might be caused by  individual models.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BentonSans" panose="02000504020000020004" pitchFamily="2" charset="0"/>
              </a:rPr>
              <a:t>Simpler models may generalize better to new data; more complex models may be overfitting on training set.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BentonSans" panose="02000504020000020004" pitchFamily="2" charset="0"/>
              </a:rPr>
              <a:t>The importance of a balance between model complexity and generalization, especially in medical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" grpId="0"/>
      <p:bldP spid="1198" grpId="0"/>
      <p:bldP spid="123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751</TotalTime>
  <Words>556</Words>
  <Application>Microsoft Office PowerPoint</Application>
  <PresentationFormat>Custom</PresentationFormat>
  <Paragraphs>138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宋体</vt:lpstr>
      <vt:lpstr>Arial</vt:lpstr>
      <vt:lpstr>BentonSans</vt:lpstr>
      <vt:lpstr>Calibri</vt:lpstr>
      <vt:lpstr>Calibri Light</vt:lpstr>
      <vt:lpstr>Office Theme</vt:lpstr>
      <vt:lpstr>Custom Design</vt:lpstr>
      <vt:lpstr>Classifying Histopathologic Glioblastoma Sub-regions with EfficientNet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Bakas</dc:creator>
  <cp:lastModifiedBy>Adap, Sanyukta</cp:lastModifiedBy>
  <cp:revision>295</cp:revision>
  <cp:lastPrinted>2024-05-09T13:32:43Z</cp:lastPrinted>
  <dcterms:created xsi:type="dcterms:W3CDTF">2023-10-26T19:33:01Z</dcterms:created>
  <dcterms:modified xsi:type="dcterms:W3CDTF">2024-10-17T20:43:36Z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1033-11.1.0.11691</vt:lpwstr>
  </property>
  <property fmtid="{D5CDD505-2E9C-101B-9397-08002B2CF9AE}" pid="3" name="ICV">
    <vt:lpwstr/>
  </property>
</Properties>
</file>