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38"/>
  </p:notesMasterIdLst>
  <p:handoutMasterIdLst>
    <p:handoutMasterId r:id="rId39"/>
  </p:handoutMasterIdLst>
  <p:sldIdLst>
    <p:sldId id="403" r:id="rId2"/>
    <p:sldId id="405" r:id="rId3"/>
    <p:sldId id="420" r:id="rId4"/>
    <p:sldId id="454" r:id="rId5"/>
    <p:sldId id="411" r:id="rId6"/>
    <p:sldId id="413" r:id="rId7"/>
    <p:sldId id="450" r:id="rId8"/>
    <p:sldId id="451" r:id="rId9"/>
    <p:sldId id="452" r:id="rId10"/>
    <p:sldId id="453" r:id="rId11"/>
    <p:sldId id="414" r:id="rId12"/>
    <p:sldId id="440" r:id="rId13"/>
    <p:sldId id="412" r:id="rId14"/>
    <p:sldId id="441" r:id="rId15"/>
    <p:sldId id="442" r:id="rId16"/>
    <p:sldId id="419" r:id="rId17"/>
    <p:sldId id="437" r:id="rId18"/>
    <p:sldId id="415" r:id="rId19"/>
    <p:sldId id="443" r:id="rId20"/>
    <p:sldId id="447" r:id="rId21"/>
    <p:sldId id="448" r:id="rId22"/>
    <p:sldId id="446" r:id="rId23"/>
    <p:sldId id="449" r:id="rId24"/>
    <p:sldId id="445" r:id="rId25"/>
    <p:sldId id="417" r:id="rId26"/>
    <p:sldId id="410" r:id="rId27"/>
    <p:sldId id="432" r:id="rId28"/>
    <p:sldId id="430" r:id="rId29"/>
    <p:sldId id="434" r:id="rId30"/>
    <p:sldId id="429" r:id="rId31"/>
    <p:sldId id="423" r:id="rId32"/>
    <p:sldId id="424" r:id="rId33"/>
    <p:sldId id="438" r:id="rId34"/>
    <p:sldId id="439" r:id="rId35"/>
    <p:sldId id="433" r:id="rId36"/>
    <p:sldId id="444" r:id="rId3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99"/>
    <a:srgbClr val="E05124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634" y="10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74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D45237-6B67-4B20-90A8-0B7A5CED87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2018-01-30 InChITrust Board of Directors. RSC, Burlington House,Piccadilly, London W1V 0BN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9A643-AC59-4C9A-AE87-B72691CD5E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ED122-FBFD-4D1A-8AAF-E8F0E776F7D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722EB-AB7C-4316-A6DA-D3AB7D9CAB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3255B-72FF-47E0-9167-7665015317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0C0F2-C26E-4A10-8424-6A58EA8EC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9688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2018-01-30 InChITrust Board of Directors. RSC, Burlington House,Piccadilly, London W1V 0BN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75B0D-73DF-4DDC-A8B0-A16E02D223B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0088A-6F53-47CE-ABFC-9BE7D0D5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8978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2018-01-30 </a:t>
            </a:r>
            <a:r>
              <a:rPr lang="en-US" dirty="0" err="1"/>
              <a:t>InChITrust</a:t>
            </a:r>
            <a:r>
              <a:rPr lang="en-US" dirty="0"/>
              <a:t> Board of Directors. RSC, Burlington </a:t>
            </a:r>
            <a:r>
              <a:rPr lang="en-US" dirty="0" err="1"/>
              <a:t>House,Piccadilly</a:t>
            </a:r>
            <a:r>
              <a:rPr lang="en-US" dirty="0"/>
              <a:t>, London W1V 0BN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088A-6F53-47CE-ABFC-9BE7D0D531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3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/>
            <a:ahLst/>
            <a:cxnLst>
              <a:cxn ang="0">
                <a:pos x="5799" y="10000"/>
              </a:cxn>
              <a:cxn ang="0">
                <a:pos x="5961" y="9880"/>
              </a:cxn>
              <a:cxn ang="0">
                <a:pos x="5988" y="9820"/>
              </a:cxn>
              <a:cxn ang="0">
                <a:pos x="8042" y="5260"/>
              </a:cxn>
              <a:cxn ang="0">
                <a:pos x="8042" y="4721"/>
              </a:cxn>
              <a:cxn ang="0">
                <a:pos x="5988" y="221"/>
              </a:cxn>
              <a:cxn ang="0">
                <a:pos x="5961" y="160"/>
              </a:cxn>
              <a:cxn ang="0">
                <a:pos x="5799" y="41"/>
              </a:cxn>
              <a:cxn ang="0">
                <a:pos x="18" y="0"/>
              </a:cxn>
              <a:cxn ang="0">
                <a:pos x="0" y="9991"/>
              </a:cxn>
              <a:cxn ang="0">
                <a:pos x="5799" y="10000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7DF13-430A-44A5-8E5C-C5AFA600B06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D32360D-8EB4-46F5-8051-EA321D3B61C4}"/>
              </a:ext>
            </a:extLst>
          </p:cNvPr>
          <p:cNvSpPr txBox="1">
            <a:spLocks/>
          </p:cNvSpPr>
          <p:nvPr userDrawn="1"/>
        </p:nvSpPr>
        <p:spPr>
          <a:xfrm>
            <a:off x="5238407" y="-27384"/>
            <a:ext cx="3880892" cy="403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err="1"/>
              <a:t>InChITrust</a:t>
            </a:r>
            <a:r>
              <a:rPr lang="en-US" altLang="en-US" dirty="0"/>
              <a:t> Board of Directors Meeting 2019-02-04 Cambridge</a:t>
            </a:r>
            <a:endParaRPr lang="ru-RU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2A579-D2A8-4237-973C-7F3613C4FF9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Box 13"/>
          <p:cNvSpPr txBox="1"/>
          <p:nvPr/>
        </p:nvSpPr>
        <p:spPr>
          <a:xfrm>
            <a:off x="1808163" y="647700"/>
            <a:ext cx="4572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/>
                </a:solidFill>
                <a:latin typeface="Arial"/>
                <a:cs typeface="+mn-cs"/>
              </a:rPr>
              <a:t>“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8169275" y="2905125"/>
            <a:ext cx="4572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/>
                </a:solidFill>
                <a:latin typeface="Arial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1FEC4-5D42-4C4F-8504-2AF76A272D4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9DC7B-AB6C-40EC-B9A9-79E4C3F379F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Box 10"/>
          <p:cNvSpPr txBox="1"/>
          <p:nvPr/>
        </p:nvSpPr>
        <p:spPr>
          <a:xfrm>
            <a:off x="1808163" y="647700"/>
            <a:ext cx="4572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/>
                </a:solidFill>
                <a:latin typeface="Arial"/>
                <a:cs typeface="+mn-cs"/>
              </a:rPr>
              <a:t>“</a:t>
            </a:r>
          </a:p>
        </p:txBody>
      </p:sp>
      <p:sp>
        <p:nvSpPr>
          <p:cNvPr id="7" name="TextBox 11"/>
          <p:cNvSpPr txBox="1"/>
          <p:nvPr/>
        </p:nvSpPr>
        <p:spPr>
          <a:xfrm>
            <a:off x="8169275" y="2905125"/>
            <a:ext cx="4572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/>
                </a:solidFill>
                <a:latin typeface="Arial"/>
                <a:cs typeface="+mn-cs"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B8DD6-8922-46BF-A7EA-1511AF31382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28837-16DB-4B0D-BE8E-9F0C508F1C7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4F7DE-2F4D-46D1-86BD-05D3628AC39C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D27F0-7158-4DF0-AFAF-27784B76BE63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EB436-2FE9-4B01-856E-29ACC2CC935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7F06B44-3501-4338-A2AE-52DA990A1D1B}"/>
              </a:ext>
            </a:extLst>
          </p:cNvPr>
          <p:cNvSpPr txBox="1">
            <a:spLocks/>
          </p:cNvSpPr>
          <p:nvPr userDrawn="1"/>
        </p:nvSpPr>
        <p:spPr>
          <a:xfrm>
            <a:off x="5238407" y="-27384"/>
            <a:ext cx="3880892" cy="403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err="1"/>
              <a:t>InChITrust</a:t>
            </a:r>
            <a:r>
              <a:rPr lang="en-US" altLang="en-US" dirty="0"/>
              <a:t> Board of Directors Meeting 2019-02-04 Cambridge</a:t>
            </a:r>
            <a:endParaRPr lang="ru-RU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99068"/>
            <a:ext cx="57165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err="1"/>
              <a:t>InChITrust</a:t>
            </a:r>
            <a:r>
              <a:rPr lang="en-US" altLang="en-US" dirty="0"/>
              <a:t> Board of Directors Meeting 2019-02-04 Cambridge</a:t>
            </a:r>
            <a:endParaRPr lang="ru-RU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DAE10-5186-409D-9193-E1499FECFDE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2018-01-30 InChITrust Board of Directors. RSC, Burlington House,Piccadilly, London W1V 0BN</a:t>
            </a:r>
            <a:endParaRPr lang="ru-RU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55163-B704-495A-A9DA-80871D6C03BC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2018-01-30 InChITrust Board of Directors. RSC, Burlington House,Piccadilly, London W1V 0BN</a:t>
            </a:r>
            <a:endParaRPr lang="ru-RU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14B75-60F8-4308-9FDC-BE9DF691236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3284984"/>
            <a:ext cx="6589200" cy="1280890"/>
          </a:xfrm>
        </p:spPr>
        <p:txBody>
          <a:bodyPr/>
          <a:lstStyle>
            <a:lvl1pPr marL="571500" indent="-571500">
              <a:buFont typeface="Wingdings" panose="05000000000000000000" pitchFamily="2" charset="2"/>
              <a:buChar char="v"/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AFD31-76A2-48A4-8CA8-2B2A430D18E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15ABD-04EC-4736-975D-DFBF6B131B4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31798-C37D-42A1-9597-1DCCA577283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EB79F-793A-4798-AAD6-264840E7717C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222"/>
              <a:ext cx="85633" cy="534098"/>
            </a:xfrm>
            <a:custGeom>
              <a:avLst/>
              <a:gdLst>
                <a:gd name="T0" fmla="*/ 0 w 22"/>
                <a:gd name="T1" fmla="*/ 0 h 136"/>
                <a:gd name="T2" fmla="*/ 22 w 22"/>
                <a:gd name="T3" fmla="*/ 136 h 136"/>
              </a:gdLst>
              <a:ahLst/>
              <a:cxnLst>
                <a:cxn ang="0">
                  <a:pos x="22" y="136"/>
                </a:cxn>
                <a:cxn ang="0">
                  <a:pos x="17" y="8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20" y="124"/>
                </a:cxn>
                <a:cxn ang="0">
                  <a:pos x="22" y="136"/>
                </a:cxn>
              </a:cxnLst>
              <a:rect l="T0" t="T1" r="T2" b="T3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6601" y="2779108"/>
              <a:ext cx="550779" cy="1978191"/>
            </a:xfrm>
            <a:custGeom>
              <a:avLst/>
              <a:gdLst>
                <a:gd name="T0" fmla="*/ 0 w 140"/>
                <a:gd name="T1" fmla="*/ 0 h 504"/>
                <a:gd name="T2" fmla="*/ 140 w 140"/>
                <a:gd name="T3" fmla="*/ 504 h 504"/>
              </a:gdLst>
              <a:ahLst/>
              <a:cxnLst>
                <a:cxn ang="0">
                  <a:pos x="86" y="350"/>
                </a:cxn>
                <a:cxn ang="0">
                  <a:pos x="139" y="504"/>
                </a:cxn>
                <a:cxn ang="0">
                  <a:pos x="140" y="478"/>
                </a:cxn>
                <a:cxn ang="0">
                  <a:pos x="95" y="347"/>
                </a:cxn>
                <a:cxn ang="0">
                  <a:pos x="0" y="0"/>
                </a:cxn>
                <a:cxn ang="0">
                  <a:pos x="6" y="61"/>
                </a:cxn>
                <a:cxn ang="0">
                  <a:pos x="86" y="350"/>
                </a:cxn>
              </a:cxnLst>
              <a:rect l="T0" t="T1" r="T2" b="T3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4627" y="4730255"/>
              <a:ext cx="519639" cy="1210171"/>
            </a:xfrm>
            <a:custGeom>
              <a:avLst/>
              <a:gdLst>
                <a:gd name="T0" fmla="*/ 0 w 132"/>
                <a:gd name="T1" fmla="*/ 0 h 308"/>
                <a:gd name="T2" fmla="*/ 132 w 132"/>
                <a:gd name="T3" fmla="*/ 308 h 308"/>
              </a:gdLst>
              <a:ahLst/>
              <a:cxnLst>
                <a:cxn ang="0">
                  <a:pos x="8" y="22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68" y="194"/>
                </a:cxn>
                <a:cxn ang="0">
                  <a:pos x="123" y="308"/>
                </a:cxn>
                <a:cxn ang="0">
                  <a:pos x="132" y="308"/>
                </a:cxn>
                <a:cxn ang="0">
                  <a:pos x="77" y="190"/>
                </a:cxn>
                <a:cxn ang="0">
                  <a:pos x="8" y="22"/>
                </a:cxn>
              </a:cxnLst>
              <a:rect l="T0" t="T1" r="T2" b="T3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023" y="5630785"/>
              <a:ext cx="145967" cy="309641"/>
            </a:xfrm>
            <a:custGeom>
              <a:avLst/>
              <a:gdLst>
                <a:gd name="T0" fmla="*/ 0 w 37"/>
                <a:gd name="T1" fmla="*/ 0 h 79"/>
                <a:gd name="T2" fmla="*/ 37 w 37"/>
                <a:gd name="T3" fmla="*/ 79 h 79"/>
              </a:gdLst>
              <a:ahLst/>
              <a:cxnLst>
                <a:cxn ang="0">
                  <a:pos x="28" y="79"/>
                </a:cxn>
                <a:cxn ang="0">
                  <a:pos x="37" y="79"/>
                </a:cxn>
                <a:cxn ang="0">
                  <a:pos x="0" y="0"/>
                </a:cxn>
                <a:cxn ang="0">
                  <a:pos x="28" y="79"/>
                </a:cxn>
              </a:cxnLst>
              <a:rect l="T0" t="T1" r="T2" b="T3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246" y="2818321"/>
              <a:ext cx="700637" cy="2834099"/>
            </a:xfrm>
            <a:custGeom>
              <a:avLst/>
              <a:gdLst>
                <a:gd name="T0" fmla="*/ 0 w 178"/>
                <a:gd name="T1" fmla="*/ 0 h 722"/>
                <a:gd name="T2" fmla="*/ 178 w 178"/>
                <a:gd name="T3" fmla="*/ 722 h 722"/>
              </a:gdLst>
              <a:ahLst/>
              <a:cxnLst>
                <a:cxn ang="0">
                  <a:pos x="162" y="660"/>
                </a:cxn>
                <a:cxn ang="0">
                  <a:pos x="116" y="534"/>
                </a:cxn>
                <a:cxn ang="0">
                  <a:pos x="40" y="236"/>
                </a:cxn>
                <a:cxn ang="0">
                  <a:pos x="12" y="51"/>
                </a:cxn>
                <a:cxn ang="0">
                  <a:pos x="0" y="0"/>
                </a:cxn>
                <a:cxn ang="0">
                  <a:pos x="33" y="237"/>
                </a:cxn>
                <a:cxn ang="0">
                  <a:pos x="107" y="537"/>
                </a:cxn>
                <a:cxn ang="0">
                  <a:pos x="160" y="681"/>
                </a:cxn>
                <a:cxn ang="0">
                  <a:pos x="178" y="722"/>
                </a:cxn>
                <a:cxn ang="0">
                  <a:pos x="174" y="708"/>
                </a:cxn>
                <a:cxn ang="0">
                  <a:pos x="162" y="660"/>
                </a:cxn>
              </a:cxnLst>
              <a:rect l="T0" t="T1" r="T2" b="T3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7075" y="285750"/>
              <a:ext cx="89526" cy="2493358"/>
            </a:xfrm>
            <a:custGeom>
              <a:avLst/>
              <a:gdLst>
                <a:gd name="T0" fmla="*/ 0 w 23"/>
                <a:gd name="T1" fmla="*/ 0 h 635"/>
                <a:gd name="T2" fmla="*/ 23 w 23"/>
                <a:gd name="T3" fmla="*/ 635 h 635"/>
              </a:gdLst>
              <a:ahLst/>
              <a:cxnLst>
                <a:cxn ang="0">
                  <a:pos x="11" y="577"/>
                </a:cxn>
                <a:cxn ang="0">
                  <a:pos x="12" y="589"/>
                </a:cxn>
                <a:cxn ang="0">
                  <a:pos x="22" y="632"/>
                </a:cxn>
                <a:cxn ang="0">
                  <a:pos x="23" y="635"/>
                </a:cxn>
                <a:cxn ang="0">
                  <a:pos x="17" y="576"/>
                </a:cxn>
                <a:cxn ang="0">
                  <a:pos x="5" y="269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" y="269"/>
                </a:cxn>
                <a:cxn ang="0">
                  <a:pos x="11" y="577"/>
                </a:cxn>
              </a:cxnLst>
              <a:rect l="T0" t="T1" r="T2" b="T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3784" y="2599273"/>
              <a:ext cx="68118" cy="420517"/>
            </a:xfrm>
            <a:custGeom>
              <a:avLst/>
              <a:gdLst>
                <a:gd name="T0" fmla="*/ 0 w 17"/>
                <a:gd name="T1" fmla="*/ 0 h 107"/>
                <a:gd name="T2" fmla="*/ 17 w 17"/>
                <a:gd name="T3" fmla="*/ 107 h 107"/>
              </a:gdLst>
              <a:ahLst/>
              <a:cxnLst>
                <a:cxn ang="0">
                  <a:pos x="0" y="0"/>
                </a:cxn>
                <a:cxn ang="0">
                  <a:pos x="5" y="56"/>
                </a:cxn>
                <a:cxn ang="0">
                  <a:pos x="17" y="107"/>
                </a:cxn>
                <a:cxn ang="0">
                  <a:pos x="11" y="46"/>
                </a:cxn>
                <a:cxn ang="0">
                  <a:pos x="10" y="43"/>
                </a:cxn>
                <a:cxn ang="0">
                  <a:pos x="0" y="0"/>
                </a:cxn>
              </a:cxnLst>
              <a:rect l="T0" t="T1" r="T2" b="T3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488" y="4757298"/>
              <a:ext cx="161535" cy="873487"/>
            </a:xfrm>
            <a:custGeom>
              <a:avLst/>
              <a:gdLst>
                <a:gd name="T0" fmla="*/ 0 w 41"/>
                <a:gd name="T1" fmla="*/ 0 h 222"/>
                <a:gd name="T2" fmla="*/ 41 w 41"/>
                <a:gd name="T3" fmla="*/ 222 h 222"/>
              </a:gdLst>
              <a:ahLst/>
              <a:cxnLst>
                <a:cxn ang="0">
                  <a:pos x="0" y="0"/>
                </a:cxn>
                <a:cxn ang="0">
                  <a:pos x="5" y="93"/>
                </a:cxn>
                <a:cxn ang="0">
                  <a:pos x="17" y="166"/>
                </a:cxn>
                <a:cxn ang="0">
                  <a:pos x="24" y="184"/>
                </a:cxn>
                <a:cxn ang="0">
                  <a:pos x="41" y="222"/>
                </a:cxn>
                <a:cxn ang="0">
                  <a:pos x="38" y="212"/>
                </a:cxn>
                <a:cxn ang="0">
                  <a:pos x="13" y="92"/>
                </a:cxn>
                <a:cxn ang="0">
                  <a:pos x="8" y="22"/>
                </a:cxn>
                <a:cxn ang="0">
                  <a:pos x="7" y="18"/>
                </a:cxn>
                <a:cxn ang="0">
                  <a:pos x="0" y="0"/>
                </a:cxn>
              </a:cxnLst>
              <a:rect l="T0" t="T1" r="T2" b="T3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7380" y="1282282"/>
              <a:ext cx="1769108" cy="3447973"/>
            </a:xfrm>
            <a:custGeom>
              <a:avLst/>
              <a:gdLst>
                <a:gd name="T0" fmla="*/ 0 w 450"/>
                <a:gd name="T1" fmla="*/ 0 h 878"/>
                <a:gd name="T2" fmla="*/ 450 w 450"/>
                <a:gd name="T3" fmla="*/ 878 h 878"/>
              </a:gdLst>
              <a:ahLst/>
              <a:cxnLst>
                <a:cxn ang="0">
                  <a:pos x="7" y="854"/>
                </a:cxn>
                <a:cxn ang="0">
                  <a:pos x="50" y="613"/>
                </a:cxn>
                <a:cxn ang="0">
                  <a:pos x="149" y="388"/>
                </a:cxn>
                <a:cxn ang="0">
                  <a:pos x="285" y="183"/>
                </a:cxn>
                <a:cxn ang="0">
                  <a:pos x="364" y="89"/>
                </a:cxn>
                <a:cxn ang="0">
                  <a:pos x="406" y="44"/>
                </a:cxn>
                <a:cxn ang="0">
                  <a:pos x="450" y="1"/>
                </a:cxn>
                <a:cxn ang="0">
                  <a:pos x="450" y="0"/>
                </a:cxn>
                <a:cxn ang="0">
                  <a:pos x="405" y="43"/>
                </a:cxn>
                <a:cxn ang="0">
                  <a:pos x="363" y="88"/>
                </a:cxn>
                <a:cxn ang="0">
                  <a:pos x="283" y="181"/>
                </a:cxn>
                <a:cxn ang="0">
                  <a:pos x="145" y="386"/>
                </a:cxn>
                <a:cxn ang="0">
                  <a:pos x="45" y="611"/>
                </a:cxn>
                <a:cxn ang="0">
                  <a:pos x="0" y="854"/>
                </a:cxn>
                <a:cxn ang="0">
                  <a:pos x="0" y="859"/>
                </a:cxn>
                <a:cxn ang="0">
                  <a:pos x="7" y="878"/>
                </a:cxn>
                <a:cxn ang="0">
                  <a:pos x="7" y="854"/>
                </a:cxn>
              </a:cxnLst>
              <a:rect l="T0" t="T1" r="T2" b="T3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883" y="5652419"/>
              <a:ext cx="138182" cy="288007"/>
            </a:xfrm>
            <a:custGeom>
              <a:avLst/>
              <a:gdLst>
                <a:gd name="T0" fmla="*/ 0 w 35"/>
                <a:gd name="T1" fmla="*/ 0 h 73"/>
                <a:gd name="T2" fmla="*/ 35 w 35"/>
                <a:gd name="T3" fmla="*/ 73 h 73"/>
              </a:gdLst>
              <a:ahLst/>
              <a:cxnLst>
                <a:cxn ang="0">
                  <a:pos x="0" y="0"/>
                </a:cxn>
                <a:cxn ang="0">
                  <a:pos x="26" y="73"/>
                </a:cxn>
                <a:cxn ang="0">
                  <a:pos x="35" y="73"/>
                </a:cxn>
                <a:cxn ang="0">
                  <a:pos x="0" y="0"/>
                </a:cxn>
              </a:cxnLst>
              <a:rect l="T0" t="T1" r="T2" b="T3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488" y="4655887"/>
              <a:ext cx="31139" cy="189300"/>
            </a:xfrm>
            <a:custGeom>
              <a:avLst/>
              <a:gdLst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7" y="44"/>
                </a:cxn>
                <a:cxn ang="0">
                  <a:pos x="8" y="48"/>
                </a:cxn>
                <a:cxn ang="0">
                  <a:pos x="8" y="19"/>
                </a:cxn>
                <a:cxn ang="0">
                  <a:pos x="1" y="0"/>
                </a:cxn>
                <a:cxn ang="0">
                  <a:pos x="0" y="26"/>
                </a:cxn>
                <a:cxn ang="0">
                  <a:pos x="7" y="44"/>
                </a:cxn>
              </a:cxnLst>
              <a:rect l="T0" t="T1" r="T2" b="T3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605" y="5410385"/>
              <a:ext cx="202406" cy="530041"/>
            </a:xfrm>
            <a:custGeom>
              <a:avLst/>
              <a:gdLst>
                <a:gd name="T0" fmla="*/ 0 w 52"/>
                <a:gd name="T1" fmla="*/ 0 h 135"/>
                <a:gd name="T2" fmla="*/ 52 w 52"/>
                <a:gd name="T3" fmla="*/ 135 h 135"/>
              </a:gdLst>
              <a:ahLst/>
              <a:cxnLst>
                <a:cxn ang="0">
                  <a:pos x="7" y="18"/>
                </a:cxn>
                <a:cxn ang="0">
                  <a:pos x="0" y="0"/>
                </a:cxn>
                <a:cxn ang="0">
                  <a:pos x="12" y="48"/>
                </a:cxn>
                <a:cxn ang="0">
                  <a:pos x="16" y="62"/>
                </a:cxn>
                <a:cxn ang="0">
                  <a:pos x="51" y="135"/>
                </a:cxn>
                <a:cxn ang="0">
                  <a:pos x="52" y="135"/>
                </a:cxn>
                <a:cxn ang="0">
                  <a:pos x="24" y="56"/>
                </a:cxn>
                <a:cxn ang="0">
                  <a:pos x="7" y="18"/>
                </a:cxn>
              </a:cxnLst>
              <a:rect l="T0" t="T1" r="T2" b="T3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6102"/>
            <a:chExt cx="1952625" cy="5677649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6102"/>
              <a:ext cx="409575" cy="3647005"/>
            </a:xfrm>
            <a:custGeom>
              <a:avLst/>
              <a:gdLst>
                <a:gd name="T0" fmla="*/ 0 w 103"/>
                <a:gd name="T1" fmla="*/ 0 h 920"/>
                <a:gd name="T2" fmla="*/ 103 w 103"/>
                <a:gd name="T3" fmla="*/ 920 h 920"/>
              </a:gdLst>
              <a:ahLst/>
              <a:cxnLst>
                <a:cxn ang="0">
                  <a:pos x="7" y="210"/>
                </a:cxn>
                <a:cxn ang="0">
                  <a:pos x="26" y="445"/>
                </a:cxn>
                <a:cxn ang="0">
                  <a:pos x="57" y="679"/>
                </a:cxn>
                <a:cxn ang="0">
                  <a:pos x="101" y="911"/>
                </a:cxn>
                <a:cxn ang="0">
                  <a:pos x="103" y="920"/>
                </a:cxn>
                <a:cxn ang="0">
                  <a:pos x="99" y="874"/>
                </a:cxn>
                <a:cxn ang="0">
                  <a:pos x="99" y="866"/>
                </a:cxn>
                <a:cxn ang="0">
                  <a:pos x="63" y="678"/>
                </a:cxn>
                <a:cxn ang="0">
                  <a:pos x="30" y="444"/>
                </a:cxn>
                <a:cxn ang="0">
                  <a:pos x="9" y="209"/>
                </a:cxn>
                <a:cxn ang="0">
                  <a:pos x="3" y="9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92"/>
                </a:cxn>
                <a:cxn ang="0">
                  <a:pos x="7" y="210"/>
                </a:cxn>
              </a:cxnLst>
              <a:rect l="T0" t="T1" r="T2" b="T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0" y="3772087"/>
              <a:ext cx="350838" cy="1309923"/>
            </a:xfrm>
            <a:custGeom>
              <a:avLst/>
              <a:gdLst>
                <a:gd name="T0" fmla="*/ 0 w 88"/>
                <a:gd name="T1" fmla="*/ 0 h 330"/>
                <a:gd name="T2" fmla="*/ 88 w 88"/>
                <a:gd name="T3" fmla="*/ 330 h 330"/>
              </a:gdLst>
              <a:ahLst/>
              <a:cxnLst>
                <a:cxn ang="0">
                  <a:pos x="53" y="229"/>
                </a:cxn>
                <a:cxn ang="0">
                  <a:pos x="88" y="330"/>
                </a:cxn>
                <a:cxn ang="0">
                  <a:pos x="88" y="308"/>
                </a:cxn>
                <a:cxn ang="0">
                  <a:pos x="88" y="304"/>
                </a:cxn>
                <a:cxn ang="0">
                  <a:pos x="62" y="226"/>
                </a:cxn>
                <a:cxn ang="0">
                  <a:pos x="0" y="0"/>
                </a:cxn>
                <a:cxn ang="0">
                  <a:pos x="7" y="63"/>
                </a:cxn>
                <a:cxn ang="0">
                  <a:pos x="53" y="229"/>
                </a:cxn>
              </a:cxnLst>
              <a:rect l="T0" t="T1" r="T2" b="T3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5" y="5053076"/>
              <a:ext cx="357188" cy="820675"/>
            </a:xfrm>
            <a:custGeom>
              <a:avLst/>
              <a:gdLst>
                <a:gd name="T0" fmla="*/ 0 w 90"/>
                <a:gd name="T1" fmla="*/ 0 h 207"/>
                <a:gd name="T2" fmla="*/ 90 w 90"/>
                <a:gd name="T3" fmla="*/ 207 h 207"/>
              </a:gdLst>
              <a:ahLst/>
              <a:cxnLst>
                <a:cxn ang="0">
                  <a:pos x="6" y="15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42" y="127"/>
                </a:cxn>
                <a:cxn ang="0">
                  <a:pos x="80" y="207"/>
                </a:cxn>
                <a:cxn ang="0">
                  <a:pos x="90" y="207"/>
                </a:cxn>
                <a:cxn ang="0">
                  <a:pos x="50" y="123"/>
                </a:cxn>
                <a:cxn ang="0">
                  <a:pos x="6" y="15"/>
                </a:cxn>
              </a:cxnLst>
              <a:rect l="T0" t="T1" r="T2" b="T3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43"/>
              <a:ext cx="457200" cy="1853094"/>
            </a:xfrm>
            <a:custGeom>
              <a:avLst/>
              <a:gdLst>
                <a:gd name="T0" fmla="*/ 0 w 115"/>
                <a:gd name="T1" fmla="*/ 0 h 467"/>
                <a:gd name="T2" fmla="*/ 115 w 115"/>
                <a:gd name="T3" fmla="*/ 467 h 467"/>
              </a:gdLst>
              <a:ahLst/>
              <a:cxnLst>
                <a:cxn ang="0">
                  <a:pos x="101" y="409"/>
                </a:cxn>
                <a:cxn ang="0">
                  <a:pos x="78" y="344"/>
                </a:cxn>
                <a:cxn ang="0">
                  <a:pos x="29" y="151"/>
                </a:cxn>
                <a:cxn ang="0">
                  <a:pos x="13" y="53"/>
                </a:cxn>
                <a:cxn ang="0">
                  <a:pos x="0" y="0"/>
                </a:cxn>
                <a:cxn ang="0">
                  <a:pos x="21" y="152"/>
                </a:cxn>
                <a:cxn ang="0">
                  <a:pos x="69" y="347"/>
                </a:cxn>
                <a:cxn ang="0">
                  <a:pos x="103" y="441"/>
                </a:cxn>
                <a:cxn ang="0">
                  <a:pos x="115" y="467"/>
                </a:cxn>
                <a:cxn ang="0">
                  <a:pos x="112" y="458"/>
                </a:cxn>
                <a:cxn ang="0">
                  <a:pos x="101" y="409"/>
                </a:cxn>
              </a:cxnLst>
              <a:rect l="T0" t="T1" r="T2" b="T3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4031"/>
              <a:ext cx="144462" cy="2508056"/>
            </a:xfrm>
            <a:custGeom>
              <a:avLst/>
              <a:gdLst>
                <a:gd name="T0" fmla="*/ 0 w 36"/>
                <a:gd name="T1" fmla="*/ 0 h 633"/>
                <a:gd name="T2" fmla="*/ 36 w 36"/>
                <a:gd name="T3" fmla="*/ 633 h 633"/>
              </a:gdLst>
              <a:ahLst/>
              <a:cxnLst>
                <a:cxn ang="0">
                  <a:pos x="17" y="633"/>
                </a:cxn>
                <a:cxn ang="0">
                  <a:pos x="13" y="597"/>
                </a:cxn>
                <a:cxn ang="0">
                  <a:pos x="5" y="398"/>
                </a:cxn>
                <a:cxn ang="0">
                  <a:pos x="13" y="198"/>
                </a:cxn>
                <a:cxn ang="0">
                  <a:pos x="22" y="99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20" y="99"/>
                </a:cxn>
                <a:cxn ang="0">
                  <a:pos x="10" y="198"/>
                </a:cxn>
                <a:cxn ang="0">
                  <a:pos x="1" y="398"/>
                </a:cxn>
                <a:cxn ang="0">
                  <a:pos x="7" y="589"/>
                </a:cxn>
                <a:cxn ang="0">
                  <a:pos x="16" y="632"/>
                </a:cxn>
                <a:cxn ang="0">
                  <a:pos x="17" y="633"/>
                </a:cxn>
              </a:cxnLst>
              <a:rect l="T0" t="T1" r="T2" b="T3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963"/>
              <a:ext cx="111125" cy="232788"/>
            </a:xfrm>
            <a:custGeom>
              <a:avLst/>
              <a:gdLst>
                <a:gd name="T0" fmla="*/ 0 w 28"/>
                <a:gd name="T1" fmla="*/ 0 h 59"/>
                <a:gd name="T2" fmla="*/ 28 w 28"/>
                <a:gd name="T3" fmla="*/ 59 h 59"/>
              </a:gdLst>
              <a:ahLst/>
              <a:cxnLst>
                <a:cxn ang="0">
                  <a:pos x="22" y="59"/>
                </a:cxn>
                <a:cxn ang="0">
                  <a:pos x="28" y="59"/>
                </a:cxn>
                <a:cxn ang="0">
                  <a:pos x="0" y="0"/>
                </a:cxn>
                <a:cxn ang="0">
                  <a:pos x="22" y="59"/>
                </a:cxn>
              </a:cxnLst>
              <a:rect l="T0" t="T1" r="T2" b="T3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483"/>
              <a:ext cx="68262" cy="424804"/>
            </a:xfrm>
            <a:custGeom>
              <a:avLst/>
              <a:gdLst>
                <a:gd name="T0" fmla="*/ 0 w 17"/>
                <a:gd name="T1" fmla="*/ 0 h 107"/>
                <a:gd name="T2" fmla="*/ 17 w 17"/>
                <a:gd name="T3" fmla="*/ 107 h 107"/>
              </a:gdLst>
              <a:ahLst/>
              <a:cxnLst>
                <a:cxn ang="0">
                  <a:pos x="4" y="54"/>
                </a:cxn>
                <a:cxn ang="0">
                  <a:pos x="17" y="107"/>
                </a:cxn>
                <a:cxn ang="0">
                  <a:pos x="10" y="44"/>
                </a:cxn>
                <a:cxn ang="0">
                  <a:pos x="9" y="43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" y="54"/>
                </a:cxn>
              </a:cxnLst>
              <a:rect l="T0" t="T1" r="T2" b="T3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482"/>
              <a:ext cx="1168400" cy="2251595"/>
            </a:xfrm>
            <a:custGeom>
              <a:avLst/>
              <a:gdLst>
                <a:gd name="T0" fmla="*/ 0 w 294"/>
                <a:gd name="T1" fmla="*/ 0 h 568"/>
                <a:gd name="T2" fmla="*/ 294 w 294"/>
                <a:gd name="T3" fmla="*/ 568 h 568"/>
              </a:gdLst>
              <a:ahLst/>
              <a:cxnLst>
                <a:cxn ang="0">
                  <a:pos x="8" y="553"/>
                </a:cxn>
                <a:cxn ang="0">
                  <a:pos x="35" y="397"/>
                </a:cxn>
                <a:cxn ang="0">
                  <a:pos x="99" y="252"/>
                </a:cxn>
                <a:cxn ang="0">
                  <a:pos x="187" y="119"/>
                </a:cxn>
                <a:cxn ang="0">
                  <a:pos x="238" y="58"/>
                </a:cxn>
                <a:cxn ang="0">
                  <a:pos x="265" y="28"/>
                </a:cxn>
                <a:cxn ang="0">
                  <a:pos x="294" y="0"/>
                </a:cxn>
                <a:cxn ang="0">
                  <a:pos x="293" y="0"/>
                </a:cxn>
                <a:cxn ang="0">
                  <a:pos x="264" y="27"/>
                </a:cxn>
                <a:cxn ang="0">
                  <a:pos x="237" y="56"/>
                </a:cxn>
                <a:cxn ang="0">
                  <a:pos x="185" y="117"/>
                </a:cxn>
                <a:cxn ang="0">
                  <a:pos x="95" y="249"/>
                </a:cxn>
                <a:cxn ang="0">
                  <a:pos x="30" y="396"/>
                </a:cxn>
                <a:cxn ang="0">
                  <a:pos x="0" y="549"/>
                </a:cxn>
                <a:cxn ang="0">
                  <a:pos x="7" y="568"/>
                </a:cxn>
                <a:cxn ang="0">
                  <a:pos x="8" y="553"/>
                </a:cxn>
              </a:cxnLst>
              <a:rect l="T0" t="T1" r="T2" b="T3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636"/>
              <a:ext cx="100012" cy="209115"/>
            </a:xfrm>
            <a:custGeom>
              <a:avLst/>
              <a:gdLst>
                <a:gd name="T0" fmla="*/ 0 w 25"/>
                <a:gd name="T1" fmla="*/ 0 h 53"/>
                <a:gd name="T2" fmla="*/ 25 w 25"/>
                <a:gd name="T3" fmla="*/ 53 h 53"/>
              </a:gdLst>
              <a:ahLst/>
              <a:cxnLst>
                <a:cxn ang="0">
                  <a:pos x="0" y="0"/>
                </a:cxn>
                <a:cxn ang="0">
                  <a:pos x="19" y="53"/>
                </a:cxn>
                <a:cxn ang="0">
                  <a:pos x="25" y="53"/>
                </a:cxn>
                <a:cxn ang="0">
                  <a:pos x="0" y="0"/>
                </a:cxn>
              </a:cxnLst>
              <a:rect l="T0" t="T1" r="T2" b="T3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2010"/>
              <a:ext cx="114300" cy="558953"/>
            </a:xfrm>
            <a:custGeom>
              <a:avLst/>
              <a:gdLst>
                <a:gd name="T0" fmla="*/ 0 w 29"/>
                <a:gd name="T1" fmla="*/ 0 h 141"/>
                <a:gd name="T2" fmla="*/ 29 w 29"/>
                <a:gd name="T3" fmla="*/ 141 h 141"/>
              </a:gdLst>
              <a:ahLst/>
              <a:cxnLst>
                <a:cxn ang="0">
                  <a:pos x="0" y="0"/>
                </a:cxn>
                <a:cxn ang="0">
                  <a:pos x="7" y="89"/>
                </a:cxn>
                <a:cxn ang="0">
                  <a:pos x="18" y="117"/>
                </a:cxn>
                <a:cxn ang="0">
                  <a:pos x="29" y="141"/>
                </a:cxn>
                <a:cxn ang="0">
                  <a:pos x="27" y="135"/>
                </a:cxn>
                <a:cxn ang="0">
                  <a:pos x="8" y="22"/>
                </a:cxn>
                <a:cxn ang="0">
                  <a:pos x="4" y="11"/>
                </a:cxn>
                <a:cxn ang="0">
                  <a:pos x="0" y="0"/>
                </a:cxn>
              </a:cxnLst>
              <a:rect l="T0" t="T1" r="T2" b="T3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110"/>
              <a:ext cx="31750" cy="189386"/>
            </a:xfrm>
            <a:custGeom>
              <a:avLst/>
              <a:gdLst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0" y="26"/>
                </a:cxn>
                <a:cxn ang="0">
                  <a:pos x="4" y="37"/>
                </a:cxn>
                <a:cxn ang="0">
                  <a:pos x="8" y="48"/>
                </a:cxn>
                <a:cxn ang="0">
                  <a:pos x="7" y="19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26"/>
                </a:cxn>
              </a:cxnLst>
              <a:rect l="T0" t="T1" r="T2" b="T3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5" y="5434480"/>
              <a:ext cx="174625" cy="439271"/>
            </a:xfrm>
            <a:custGeom>
              <a:avLst/>
              <a:gdLst>
                <a:gd name="T0" fmla="*/ 0 w 44"/>
                <a:gd name="T1" fmla="*/ 0 h 111"/>
                <a:gd name="T2" fmla="*/ 44 w 44"/>
                <a:gd name="T3" fmla="*/ 111 h 111"/>
              </a:gdLst>
              <a:ahLst/>
              <a:cxnLst>
                <a:cxn ang="0">
                  <a:pos x="11" y="28"/>
                </a:cxn>
                <a:cxn ang="0">
                  <a:pos x="0" y="0"/>
                </a:cxn>
                <a:cxn ang="0">
                  <a:pos x="11" y="49"/>
                </a:cxn>
                <a:cxn ang="0">
                  <a:pos x="14" y="58"/>
                </a:cxn>
                <a:cxn ang="0">
                  <a:pos x="39" y="111"/>
                </a:cxn>
                <a:cxn ang="0">
                  <a:pos x="44" y="111"/>
                </a:cxn>
                <a:cxn ang="0">
                  <a:pos x="22" y="52"/>
                </a:cxn>
                <a:cxn ang="0">
                  <a:pos x="11" y="28"/>
                </a:cxn>
              </a:cxnLst>
              <a:rect l="T0" t="T1" r="T2" b="T3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rgbClr val="FE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C014C3-7B51-40AD-90A3-0DDC8F530A8F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FF1EBA72-CF7C-4E3E-8C75-6087E90FF7C8}"/>
              </a:ext>
            </a:extLst>
          </p:cNvPr>
          <p:cNvSpPr txBox="1">
            <a:spLocks/>
          </p:cNvSpPr>
          <p:nvPr userDrawn="1"/>
        </p:nvSpPr>
        <p:spPr>
          <a:xfrm>
            <a:off x="5238407" y="-27384"/>
            <a:ext cx="3880892" cy="403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err="1"/>
              <a:t>InChITrust</a:t>
            </a:r>
            <a:r>
              <a:rPr lang="en-US" altLang="en-US" dirty="0"/>
              <a:t> Board of Directors Meeting 2019-02-04 Cambridge</a:t>
            </a:r>
            <a:endParaRPr lang="ru-RU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1581AA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2CF1-7BA1-4305-8B13-4E5EBE9BE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InChI v. 1.06 release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33497-3357-42A6-8182-11158A0BA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2800" dirty="0"/>
              <a:t>2019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D0CF2-3917-4F95-8CFE-05D1DD6A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pPr>
              <a:defRPr/>
            </a:pPr>
            <a:fld id="{73E7DF13-430A-44A5-8E5C-C5AFA600B06E}" type="slidenum">
              <a:rPr lang="ru-RU" altLang="en-US" smtClean="0"/>
              <a:pPr>
                <a:defRPr/>
              </a:pPr>
              <a:t>1</a:t>
            </a:fld>
            <a:endParaRPr lang="ru-RU" alt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2761BB3-B743-4ABB-96E5-EE31B34EBFE3}"/>
              </a:ext>
            </a:extLst>
          </p:cNvPr>
          <p:cNvSpPr/>
          <p:nvPr/>
        </p:nvSpPr>
        <p:spPr>
          <a:xfrm>
            <a:off x="8405136" y="386427"/>
            <a:ext cx="571117" cy="219446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1BD1D-9FFC-492B-AF46-C68BED30BC58}"/>
              </a:ext>
            </a:extLst>
          </p:cNvPr>
          <p:cNvSpPr txBox="1"/>
          <p:nvPr/>
        </p:nvSpPr>
        <p:spPr>
          <a:xfrm>
            <a:off x="8333128" y="386427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updated</a:t>
            </a:r>
          </a:p>
        </p:txBody>
      </p:sp>
    </p:spTree>
    <p:extLst>
      <p:ext uri="{BB962C8B-B14F-4D97-AF65-F5344CB8AC3E}">
        <p14:creationId xmlns:p14="http://schemas.microsoft.com/office/powerpoint/2010/main" val="280173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5C85-E4CA-47D9-A3F1-1E1E1A1C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528415"/>
          </a:xfrm>
        </p:spPr>
        <p:txBody>
          <a:bodyPr/>
          <a:lstStyle/>
          <a:p>
            <a:r>
              <a:rPr lang="en-US" sz="2800" dirty="0"/>
              <a:t>“Business Rules” for Polymer Drawing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641B-AA6F-4628-A9D9-85F2204F7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340768"/>
            <a:ext cx="6591985" cy="5184576"/>
          </a:xfrm>
        </p:spPr>
        <p:txBody>
          <a:bodyPr/>
          <a:lstStyle/>
          <a:p>
            <a:r>
              <a:rPr lang="en-US"/>
              <a:t>Copolymers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2926E-D657-4346-96FD-EDAB2A0A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10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1312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BBD2-DF47-4F88-9A97-67A7BD4E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 Gothic" pitchFamily="34" charset="0"/>
              </a:rPr>
              <a:t>Issue #2  “Frame shift for capped end groups case”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07D4-CF7D-463A-99CA-DCC2C396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688" y="1870941"/>
            <a:ext cx="6591985" cy="4987059"/>
          </a:xfrm>
        </p:spPr>
        <p:txBody>
          <a:bodyPr/>
          <a:lstStyle/>
          <a:p>
            <a:r>
              <a:rPr lang="en-US" dirty="0"/>
              <a:t>No polymer CRU “frame shift” was detected if CRU is terminated by explicitly defined end group: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-C(O)-NH</a:t>
            </a:r>
            <a:r>
              <a:rPr lang="en-US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-CH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-C(O)OH    </a:t>
            </a:r>
            <a:br>
              <a:rPr lang="en-US" dirty="0"/>
            </a:br>
            <a:r>
              <a:rPr lang="en-US" sz="1800" dirty="0"/>
              <a:t>not the same InChI as 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N-CH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C(O)-NH-CH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-C(O)OH    </a:t>
            </a:r>
            <a:br>
              <a:rPr lang="en-US" dirty="0"/>
            </a:br>
            <a:r>
              <a:rPr lang="en-US" sz="1800" dirty="0"/>
              <a:t>not the same InChI as 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N-CH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-C(O)</a:t>
            </a:r>
            <a:r>
              <a:rPr lang="en-US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NH-CH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-C(O)</a:t>
            </a:r>
            <a:r>
              <a:rPr lang="en-US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-OH</a:t>
            </a:r>
          </a:p>
          <a:p>
            <a:r>
              <a:rPr lang="en-US" dirty="0"/>
              <a:t>NB: frame shift was always supported if undefined (star atoms ‘*’) are used as end groups: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-C(O)-NH</a:t>
            </a:r>
            <a:r>
              <a:rPr lang="en-US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  </a:t>
            </a:r>
            <a:br>
              <a:rPr lang="en-US" dirty="0"/>
            </a:br>
            <a:r>
              <a:rPr lang="en-US" sz="1800" dirty="0"/>
              <a:t>same InChI as    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C(O)-NH-CH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   </a:t>
            </a:r>
            <a:br>
              <a:rPr lang="en-US" dirty="0"/>
            </a:br>
            <a:r>
              <a:rPr lang="en-US" sz="1800" dirty="0"/>
              <a:t>same as    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-NH-CH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-C(O)</a:t>
            </a:r>
            <a:r>
              <a:rPr lang="en-US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b="1" dirty="0"/>
              <a:t>NOW FIXED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C477C-38DC-4443-93C8-B3320429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11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5792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1C8E93-28D3-4A01-8030-ADFF02214FC3}"/>
              </a:ext>
            </a:extLst>
          </p:cNvPr>
          <p:cNvSpPr/>
          <p:nvPr/>
        </p:nvSpPr>
        <p:spPr>
          <a:xfrm>
            <a:off x="6358274" y="4438134"/>
            <a:ext cx="2520280" cy="2304256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B15CF-92E3-4BD0-B590-D5577841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Polymers: extensions (and redesign)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F05CE-CF38-48AD-9748-6F990981F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463752"/>
          </a:xfrm>
        </p:spPr>
        <p:txBody>
          <a:bodyPr/>
          <a:lstStyle/>
          <a:p>
            <a:r>
              <a:rPr lang="en-US" dirty="0"/>
              <a:t>On Fall 2018,  a detailed feedback was received from the specialists involved in practical handling of polymer structures who extensively tested v. 1.05: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Yulia</a:t>
            </a:r>
            <a:r>
              <a:rPr lang="en-US" dirty="0"/>
              <a:t> </a:t>
            </a:r>
            <a:r>
              <a:rPr lang="en-US" dirty="0" err="1"/>
              <a:t>Borodina</a:t>
            </a:r>
            <a:r>
              <a:rPr lang="en-US" dirty="0"/>
              <a:t>, FDA</a:t>
            </a:r>
            <a:br>
              <a:rPr lang="en-US" dirty="0"/>
            </a:br>
            <a:r>
              <a:rPr lang="en-US" dirty="0"/>
              <a:t>	Gerd </a:t>
            </a:r>
            <a:r>
              <a:rPr lang="en-US" dirty="0" err="1"/>
              <a:t>Blanke</a:t>
            </a:r>
            <a:r>
              <a:rPr lang="en-US" dirty="0"/>
              <a:t>, </a:t>
            </a:r>
            <a:r>
              <a:rPr lang="en-US" dirty="0" err="1"/>
              <a:t>StructurePendium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Several important functionality extensions were developed according to their requests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example, support is added for </a:t>
            </a:r>
            <a:br>
              <a:rPr lang="en-US" dirty="0"/>
            </a:br>
            <a:r>
              <a:rPr lang="en-US" dirty="0"/>
              <a:t>copolymers represented as a </a:t>
            </a:r>
            <a:br>
              <a:rPr lang="en-US" dirty="0"/>
            </a:br>
            <a:r>
              <a:rPr lang="en-US" dirty="0"/>
              <a:t>combination of source-based </a:t>
            </a:r>
            <a:br>
              <a:rPr lang="en-US" dirty="0"/>
            </a:br>
            <a:r>
              <a:rPr lang="en-US" dirty="0"/>
              <a:t>and structure-based subunits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F5709-E9E0-4CCD-9C9C-E3255F9E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12</a:t>
            </a:fld>
            <a:endParaRPr lang="ru-RU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F0C388-F4E4-4570-A160-5CB2D39AA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160" y="4613681"/>
            <a:ext cx="2300507" cy="198367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227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1EE4-4B17-4769-8511-AE7EC3CBE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151" y="1860288"/>
            <a:ext cx="6591985" cy="4997712"/>
          </a:xfrm>
        </p:spPr>
        <p:txBody>
          <a:bodyPr/>
          <a:lstStyle/>
          <a:p>
            <a:r>
              <a:rPr lang="en-US" dirty="0"/>
              <a:t>The most important change 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adding explicit “star” atoms (pseudo element atoms) to </a:t>
            </a: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polymer InChI</a:t>
            </a:r>
            <a:br>
              <a:rPr lang="en-US" dirty="0">
                <a:highlight>
                  <a:srgbClr val="FFFF00"/>
                </a:highlight>
              </a:rPr>
            </a:br>
            <a:endParaRPr lang="en-US" dirty="0">
              <a:highlight>
                <a:srgbClr val="FFFF00"/>
              </a:highlight>
            </a:endParaRPr>
          </a:p>
          <a:p>
            <a:r>
              <a:rPr lang="en-US" sz="1800" dirty="0"/>
              <a:t>“Experimental </a:t>
            </a:r>
            <a:r>
              <a:rPr lang="en-US" sz="1800" dirty="0" err="1"/>
              <a:t>experimental</a:t>
            </a:r>
            <a:r>
              <a:rPr lang="en-US" sz="1800" dirty="0"/>
              <a:t>” option</a:t>
            </a:r>
          </a:p>
          <a:p>
            <a:pPr lvl="1"/>
            <a:r>
              <a:rPr lang="en-US" sz="1800" dirty="0"/>
              <a:t>Preliminary testing is completed</a:t>
            </a:r>
          </a:p>
          <a:p>
            <a:pPr lvl="1"/>
            <a:r>
              <a:rPr lang="en-US" sz="1800" dirty="0"/>
              <a:t>Releasing and testing by users community is expected</a:t>
            </a:r>
            <a:endParaRPr lang="en-US" dirty="0"/>
          </a:p>
          <a:p>
            <a:r>
              <a:rPr lang="en-US" sz="1800" dirty="0"/>
              <a:t>Technicalities:</a:t>
            </a:r>
          </a:p>
          <a:p>
            <a:pPr lvl="1"/>
            <a:r>
              <a:rPr lang="en-US" sz="1800" dirty="0"/>
              <a:t>Use name “pseudo atoms” or “</a:t>
            </a:r>
            <a:r>
              <a:rPr lang="en-US" sz="1800" dirty="0" err="1"/>
              <a:t>Zz</a:t>
            </a:r>
            <a:r>
              <a:rPr lang="en-US" sz="1800" dirty="0"/>
              <a:t>-atoms”, as star symbol is already used in InChI strings for other purposes; </a:t>
            </a:r>
            <a:r>
              <a:rPr lang="en-US" sz="1800" dirty="0" err="1"/>
              <a:t>Zz</a:t>
            </a:r>
            <a:r>
              <a:rPr lang="en-US" sz="1800" dirty="0"/>
              <a:t> is fictional element, a placeholder</a:t>
            </a:r>
          </a:p>
          <a:p>
            <a:pPr lvl="1"/>
            <a:r>
              <a:rPr lang="en-US" sz="1800" dirty="0"/>
              <a:t>These atoms were nearly always used internally, but were carefully hidden from users, as a design feature...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86917-5778-482B-9591-C71E7D49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13</a:t>
            </a:fld>
            <a:endParaRPr lang="ru-RU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0BE12A-1DB3-474A-9902-F321956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dirty="0"/>
              <a:t>Polymers: extensions (and redesign)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0E496C81-F95F-4216-9912-B60D3DB3E052}"/>
              </a:ext>
            </a:extLst>
          </p:cNvPr>
          <p:cNvSpPr/>
          <p:nvPr/>
        </p:nvSpPr>
        <p:spPr>
          <a:xfrm>
            <a:off x="8405136" y="386427"/>
            <a:ext cx="571117" cy="219446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B0A389-B570-44F4-8180-B9972FBC1990}"/>
              </a:ext>
            </a:extLst>
          </p:cNvPr>
          <p:cNvSpPr txBox="1"/>
          <p:nvPr/>
        </p:nvSpPr>
        <p:spPr>
          <a:xfrm>
            <a:off x="8333128" y="386427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updated</a:t>
            </a:r>
          </a:p>
        </p:txBody>
      </p:sp>
    </p:spTree>
    <p:extLst>
      <p:ext uri="{BB962C8B-B14F-4D97-AF65-F5344CB8AC3E}">
        <p14:creationId xmlns:p14="http://schemas.microsoft.com/office/powerpoint/2010/main" val="83342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1EE4-4B17-4769-8511-AE7EC3CBE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72" y="1340768"/>
            <a:ext cx="6591985" cy="3240360"/>
          </a:xfrm>
        </p:spPr>
        <p:txBody>
          <a:bodyPr/>
          <a:lstStyle/>
          <a:p>
            <a:r>
              <a:rPr lang="en-US" b="1" dirty="0"/>
              <a:t>PRO	</a:t>
            </a:r>
            <a:r>
              <a:rPr lang="en-US" dirty="0"/>
              <a:t>several serious reasons to have explicit </a:t>
            </a:r>
            <a:r>
              <a:rPr lang="en-US" dirty="0" err="1"/>
              <a:t>Zz</a:t>
            </a:r>
            <a:r>
              <a:rPr lang="en-US" dirty="0"/>
              <a:t>-atoms</a:t>
            </a:r>
          </a:p>
          <a:p>
            <a:pPr lvl="1"/>
            <a:r>
              <a:rPr lang="en-US" dirty="0"/>
              <a:t>Request from users who already use star atoms while “manually” post-processing InChI polymer strings (FDA)</a:t>
            </a:r>
          </a:p>
          <a:p>
            <a:pPr lvl="1"/>
            <a:r>
              <a:rPr lang="en-US" dirty="0"/>
              <a:t>These atoms provides more consistent description of various end group types </a:t>
            </a:r>
          </a:p>
          <a:p>
            <a:pPr lvl="1"/>
            <a:r>
              <a:rPr lang="en-US" dirty="0"/>
              <a:t>Opens possibilities hardly (if any) available with current “star-less” design. Example: supporting both undefined and defined end group surrounding CRU, the option requested by users. </a:t>
            </a:r>
            <a:r>
              <a:rPr lang="en-US" dirty="0" err="1"/>
              <a:t>StructurePendium</a:t>
            </a:r>
            <a:r>
              <a:rPr lang="en-US" dirty="0"/>
              <a:t> note: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86917-5778-482B-9591-C71E7D49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14</a:t>
            </a:fld>
            <a:endParaRPr lang="ru-RU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0BE12A-1DB3-474A-9902-F321956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16658"/>
          </a:xfrm>
        </p:spPr>
        <p:txBody>
          <a:bodyPr/>
          <a:lstStyle/>
          <a:p>
            <a:r>
              <a:rPr lang="en-US" dirty="0" err="1"/>
              <a:t>Zz</a:t>
            </a:r>
            <a:r>
              <a:rPr lang="en-US" dirty="0"/>
              <a:t>-atom extension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872AE8-4B3B-4DD4-AF92-B2CCFE0CE9A5}"/>
              </a:ext>
            </a:extLst>
          </p:cNvPr>
          <p:cNvSpPr/>
          <p:nvPr/>
        </p:nvSpPr>
        <p:spPr>
          <a:xfrm>
            <a:off x="3203848" y="4581128"/>
            <a:ext cx="5544616" cy="2088232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141E44-9388-4015-B445-D20C4EA34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4867416"/>
            <a:ext cx="3011943" cy="129963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A38E9-2C1B-4102-B490-9B9476AC1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314" y="4683819"/>
            <a:ext cx="1847850" cy="18954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7577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1EE4-4B17-4769-8511-AE7EC3CBE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72" y="1340768"/>
            <a:ext cx="6591985" cy="5328592"/>
          </a:xfrm>
        </p:spPr>
        <p:txBody>
          <a:bodyPr/>
          <a:lstStyle/>
          <a:p>
            <a:r>
              <a:rPr lang="en-US" b="1" dirty="0"/>
              <a:t>CONTRA</a:t>
            </a:r>
          </a:p>
          <a:p>
            <a:pPr lvl="1"/>
            <a:r>
              <a:rPr lang="en-US" dirty="0"/>
              <a:t>Significant redesign of algorithm</a:t>
            </a:r>
          </a:p>
          <a:p>
            <a:pPr lvl="2"/>
            <a:r>
              <a:rPr lang="en-US" dirty="0"/>
              <a:t> Chiefly done (some final polishing in progress)</a:t>
            </a:r>
          </a:p>
          <a:p>
            <a:pPr lvl="1"/>
            <a:r>
              <a:rPr lang="en-US" dirty="0"/>
              <a:t>Changing many existing InChI polymer strings</a:t>
            </a:r>
          </a:p>
          <a:p>
            <a:pPr lvl="2"/>
            <a:r>
              <a:rPr lang="en-US" dirty="0"/>
              <a:t> may not be so important given still experimental “InChI=1B/” status of InChI for polymers</a:t>
            </a:r>
          </a:p>
          <a:p>
            <a:r>
              <a:rPr lang="en-US" b="1" dirty="0"/>
              <a:t>MISC</a:t>
            </a:r>
          </a:p>
          <a:p>
            <a:pPr lvl="1"/>
            <a:r>
              <a:rPr lang="en-US" dirty="0"/>
              <a:t>Upcoming v. 1.06 seems to be a good moment to introduce </a:t>
            </a:r>
            <a:r>
              <a:rPr lang="en-US" dirty="0" err="1"/>
              <a:t>Zz</a:t>
            </a:r>
            <a:r>
              <a:rPr lang="en-US" dirty="0"/>
              <a:t>-atoms</a:t>
            </a:r>
          </a:p>
          <a:p>
            <a:pPr lvl="1"/>
            <a:r>
              <a:rPr lang="en-US" dirty="0" err="1"/>
              <a:t>Zz</a:t>
            </a:r>
            <a:r>
              <a:rPr lang="en-US" dirty="0"/>
              <a:t>-atoms may be used outside polymer context as general-purpose placeholders (</a:t>
            </a:r>
            <a:r>
              <a:rPr lang="en-US" i="1" dirty="0"/>
              <a:t>e.g.</a:t>
            </a:r>
            <a:r>
              <a:rPr lang="en-US" dirty="0"/>
              <a:t>, to describe intermolecular connections; option exposed by non-default switch)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86917-5778-482B-9591-C71E7D49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15</a:t>
            </a:fld>
            <a:endParaRPr lang="ru-RU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0BE12A-1DB3-474A-9902-F321956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429071"/>
            <a:ext cx="6589199" cy="716658"/>
          </a:xfrm>
        </p:spPr>
        <p:txBody>
          <a:bodyPr/>
          <a:lstStyle/>
          <a:p>
            <a:r>
              <a:rPr lang="en-US" dirty="0" err="1"/>
              <a:t>Zz</a:t>
            </a:r>
            <a:r>
              <a:rPr lang="en-US" dirty="0"/>
              <a:t>-atom extension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BA8DF5E-3D0D-43FF-B234-412651518A03}"/>
              </a:ext>
            </a:extLst>
          </p:cNvPr>
          <p:cNvSpPr/>
          <p:nvPr/>
        </p:nvSpPr>
        <p:spPr>
          <a:xfrm>
            <a:off x="8405136" y="386427"/>
            <a:ext cx="571117" cy="219446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A3C30-B469-4803-9C30-6481D1E2FA00}"/>
              </a:ext>
            </a:extLst>
          </p:cNvPr>
          <p:cNvSpPr txBox="1"/>
          <p:nvPr/>
        </p:nvSpPr>
        <p:spPr>
          <a:xfrm>
            <a:off x="8333128" y="386427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updated</a:t>
            </a:r>
          </a:p>
        </p:txBody>
      </p:sp>
    </p:spTree>
    <p:extLst>
      <p:ext uri="{BB962C8B-B14F-4D97-AF65-F5344CB8AC3E}">
        <p14:creationId xmlns:p14="http://schemas.microsoft.com/office/powerpoint/2010/main" val="1275546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E802-E2B6-4AAD-ADFB-D19E464D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other  functionality extensions and fixes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9A6F63-AB8B-43A4-A6B8-7BCE452E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AFD31-76A2-48A4-8CA8-2B2A430D18E7}" type="slidenum">
              <a:rPr lang="ru-RU" altLang="en-US" smtClean="0"/>
              <a:pPr>
                <a:defRPr/>
              </a:pPr>
              <a:t>16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59630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A4312C-94C9-4888-8299-34B7AAAD5C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42363" y="5041348"/>
            <a:ext cx="2110688" cy="14665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F1BCB5-F0E9-427C-BE6D-F95303B1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LooseTSACheck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3D07-E87B-4800-9AA9-32EEB525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60" y="1770968"/>
            <a:ext cx="4069083" cy="4771481"/>
          </a:xfrm>
        </p:spPr>
        <p:txBody>
          <a:bodyPr/>
          <a:lstStyle/>
          <a:p>
            <a:r>
              <a:rPr lang="en-US" dirty="0"/>
              <a:t>A new InChI structure-perception (i.e., available for generation of Std InChI) option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LooseTSACheck</a:t>
            </a:r>
            <a:r>
              <a:rPr lang="en-US" dirty="0"/>
              <a:t> relaxes the strictness of tetrahedral stereo ambiguity check, for in-ring atoms, thus getting stereo descriptor instead of undefined mark ‘?’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Accounts for now common case of large molecules/large cycles, drawn and then automatically 'cleaned' by </a:t>
            </a:r>
            <a:r>
              <a:rPr lang="en-US" dirty="0" err="1"/>
              <a:t>chemoinformatics</a:t>
            </a:r>
            <a:r>
              <a:rPr lang="en-US" dirty="0"/>
              <a:t> software.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Per request from FDA, see their example at right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7EC6F-9608-460F-809B-BE8147DC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17</a:t>
            </a:fld>
            <a:endParaRPr lang="ru-RU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D6BAF-725A-42AF-9169-B4D41EE3B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937" y="2487296"/>
            <a:ext cx="4213048" cy="32520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7A8CFB-CD75-4D06-B1C1-40330C7605F4}"/>
              </a:ext>
            </a:extLst>
          </p:cNvPr>
          <p:cNvSpPr/>
          <p:nvPr/>
        </p:nvSpPr>
        <p:spPr>
          <a:xfrm>
            <a:off x="4706830" y="2351700"/>
            <a:ext cx="4427984" cy="446107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1710F6-DFF0-4082-88C4-9B5428513029}"/>
              </a:ext>
            </a:extLst>
          </p:cNvPr>
          <p:cNvSpPr txBox="1"/>
          <p:nvPr/>
        </p:nvSpPr>
        <p:spPr>
          <a:xfrm>
            <a:off x="4802203" y="6418061"/>
            <a:ext cx="393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angle is too close to 180</a:t>
            </a:r>
            <a:r>
              <a:rPr lang="en-US" sz="1200" baseline="30000" dirty="0"/>
              <a:t>o</a:t>
            </a:r>
            <a:r>
              <a:rPr lang="en-US" sz="1200" dirty="0"/>
              <a:t>, </a:t>
            </a:r>
            <a:r>
              <a:rPr lang="en-US" sz="1200" dirty="0" err="1"/>
              <a:t>undef</a:t>
            </a:r>
            <a:r>
              <a:rPr lang="en-US" sz="1200" dirty="0"/>
              <a:t> stereo ‘?’ appeared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2619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76CC-259A-49E1-89F4-7AB36659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minor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788E-F97C-4692-AFDD-DB96FD31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688" y="1540189"/>
            <a:ext cx="6591985" cy="3777622"/>
          </a:xfrm>
        </p:spPr>
        <p:txBody>
          <a:bodyPr/>
          <a:lstStyle/>
          <a:p>
            <a:r>
              <a:rPr lang="en-US" dirty="0"/>
              <a:t>Just some examples, much more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changelog</a:t>
            </a:r>
          </a:p>
          <a:p>
            <a:pPr lvl="1"/>
            <a:r>
              <a:rPr lang="en-US" sz="1800" dirty="0"/>
              <a:t>Added switch "</a:t>
            </a:r>
            <a:r>
              <a:rPr lang="en-US" sz="1800" dirty="0" err="1"/>
              <a:t>NoFrameShift</a:t>
            </a:r>
            <a:r>
              <a:rPr lang="en-US" sz="1800" dirty="0"/>
              <a:t>" (disables frame shift for all SRU's), works for both inchi-1 and API. </a:t>
            </a:r>
          </a:p>
          <a:p>
            <a:pPr lvl="1"/>
            <a:r>
              <a:rPr lang="en-US" sz="1800" dirty="0"/>
              <a:t>Added </a:t>
            </a:r>
            <a:r>
              <a:rPr lang="en-US" sz="1800" dirty="0" err="1"/>
              <a:t>IXA_MOL_GetBondOtherAtom</a:t>
            </a:r>
            <a:r>
              <a:rPr lang="en-US" sz="1800" dirty="0"/>
              <a:t>() exposed in the public API, as Paul Thiessen (NIH) suggested.</a:t>
            </a:r>
          </a:p>
          <a:p>
            <a:pPr lvl="1"/>
            <a:r>
              <a:rPr lang="en-US" sz="1800" dirty="0"/>
              <a:t>Added a simplistic example of using multi-threaded InChI generation into mol2inchi demo program (Linux </a:t>
            </a:r>
            <a:r>
              <a:rPr lang="en-US" sz="1800" dirty="0" err="1"/>
              <a:t>pthreads</a:t>
            </a:r>
            <a:r>
              <a:rPr lang="en-US" sz="1800" dirty="0"/>
              <a:t>/Windows threads are used).</a:t>
            </a:r>
          </a:p>
          <a:p>
            <a:pPr lvl="1"/>
            <a:r>
              <a:rPr lang="en-US" sz="1800" dirty="0"/>
              <a:t>Added switch "</a:t>
            </a:r>
            <a:r>
              <a:rPr lang="en-US" sz="1800" dirty="0" err="1"/>
              <a:t>PERTHREAD:</a:t>
            </a:r>
            <a:r>
              <a:rPr lang="en-US" sz="1800" i="1" dirty="0" err="1"/>
              <a:t>n</a:t>
            </a:r>
            <a:r>
              <a:rPr lang="en-US" sz="1800" dirty="0"/>
              <a:t>" allowing one to process </a:t>
            </a:r>
            <a:r>
              <a:rPr lang="en-US" sz="1800" i="1" dirty="0"/>
              <a:t>n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SDF records in each of mol2inchi threads.</a:t>
            </a:r>
          </a:p>
          <a:p>
            <a:pPr lvl="1"/>
            <a:r>
              <a:rPr lang="en-US" sz="1800" dirty="0"/>
              <a:t>winchi-1: added Ctrl-Lt and Ctrl-Rt shortcuts for navigation through SDF records. </a:t>
            </a:r>
          </a:p>
          <a:p>
            <a:pPr lvl="1"/>
            <a:r>
              <a:rPr lang="en-US" sz="1800" dirty="0"/>
              <a:t>winchi-1: per Andrey Erin (ACD/Labs) request, changed disk output behavior to avoid unnecessary writing (by default, write to disk only in batch mode).</a:t>
            </a:r>
          </a:p>
          <a:p>
            <a:pPr lvl="1"/>
            <a:r>
              <a:rPr lang="en-US" sz="18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E3F76-B522-4069-A8D9-58BE7847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18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41091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82E093C-6CDF-4446-99BB-BF8011ADC2AA}"/>
              </a:ext>
            </a:extLst>
          </p:cNvPr>
          <p:cNvSpPr/>
          <p:nvPr/>
        </p:nvSpPr>
        <p:spPr>
          <a:xfrm>
            <a:off x="8405136" y="386427"/>
            <a:ext cx="571117" cy="219446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F76CC-259A-49E1-89F4-7AB36659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Google-</a:t>
            </a:r>
            <a:r>
              <a:rPr lang="en-US" dirty="0" err="1"/>
              <a:t>Autofuzz</a:t>
            </a:r>
            <a:r>
              <a:rPr lang="en-US" dirty="0"/>
              <a:t>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788E-F97C-4692-AFDD-DB96FD31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688" y="1540188"/>
            <a:ext cx="6591985" cy="4553107"/>
          </a:xfrm>
        </p:spPr>
        <p:txBody>
          <a:bodyPr/>
          <a:lstStyle/>
          <a:p>
            <a:r>
              <a:rPr lang="en-US" dirty="0"/>
              <a:t>What is Google-</a:t>
            </a:r>
            <a:r>
              <a:rPr lang="en-US" dirty="0" err="1"/>
              <a:t>Autofuzz</a:t>
            </a:r>
            <a:endParaRPr lang="en-US" dirty="0"/>
          </a:p>
          <a:p>
            <a:pPr lvl="1"/>
            <a:r>
              <a:rPr lang="en-US" dirty="0"/>
              <a:t>Google runs a project called </a:t>
            </a:r>
            <a:r>
              <a:rPr lang="en-US" dirty="0" err="1"/>
              <a:t>AutoFuzz</a:t>
            </a:r>
            <a:r>
              <a:rPr lang="en-US" dirty="0"/>
              <a:t> which tries to improve security (in "computer security" sense) of open-source programs</a:t>
            </a:r>
          </a:p>
          <a:p>
            <a:pPr lvl="1"/>
            <a:r>
              <a:rPr lang="en-US" dirty="0"/>
              <a:t>The idea is to automatically search for various available open-source </a:t>
            </a:r>
            <a:r>
              <a:rPr lang="en-US" dirty="0" err="1"/>
              <a:t>softwares</a:t>
            </a:r>
            <a:r>
              <a:rPr lang="en-US" dirty="0"/>
              <a:t> and feed them with "invalid, unexpected, or random data as inputs" and then monitor for "crashes, or failing built-in code assertions or for finding potential memory leaks</a:t>
            </a:r>
          </a:p>
          <a:p>
            <a:r>
              <a:rPr lang="en-US" dirty="0"/>
              <a:t>By the very nature of  fuzzing protocol, it uncovers problems which are relatively unlikely in regular-user practices.</a:t>
            </a:r>
          </a:p>
          <a:p>
            <a:r>
              <a:rPr lang="en-US" dirty="0"/>
              <a:t>Anyway, bugs found by (auto)</a:t>
            </a:r>
            <a:r>
              <a:rPr lang="en-US" dirty="0" err="1"/>
              <a:t>fuzzers</a:t>
            </a:r>
            <a:r>
              <a:rPr lang="en-US" dirty="0"/>
              <a:t> are still bugs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E3F76-B522-4069-A8D9-58BE7847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19</a:t>
            </a:fld>
            <a:endParaRPr lang="ru-RU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BA335-9609-4802-83B2-03CE8257B645}"/>
              </a:ext>
            </a:extLst>
          </p:cNvPr>
          <p:cNvSpPr txBox="1"/>
          <p:nvPr/>
        </p:nvSpPr>
        <p:spPr>
          <a:xfrm>
            <a:off x="8333128" y="386427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updated</a:t>
            </a:r>
          </a:p>
        </p:txBody>
      </p:sp>
    </p:spTree>
    <p:extLst>
      <p:ext uri="{BB962C8B-B14F-4D97-AF65-F5344CB8AC3E}">
        <p14:creationId xmlns:p14="http://schemas.microsoft.com/office/powerpoint/2010/main" val="416930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CC71-4CA4-4914-9D38-5931A30D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Goals</a:t>
            </a:r>
            <a:endParaRPr lang="ru-RU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A48AE-CC86-4AF3-BB12-21B854B65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72" y="1412776"/>
            <a:ext cx="6591985" cy="4968552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InChI Software v. 1.06	- maintenance release</a:t>
            </a:r>
            <a:br>
              <a:rPr lang="en-US" alt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alt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80000"/>
              </a:lnSpc>
              <a:defRPr/>
            </a:pPr>
            <a:r>
              <a:rPr lang="en-US" altLang="en-US" dirty="0"/>
              <a:t>Modified/extended polymer support according to received feedback</a:t>
            </a:r>
          </a:p>
          <a:p>
            <a:pPr marL="800100" lvl="1" indent="-342900">
              <a:lnSpc>
                <a:spcPct val="80000"/>
              </a:lnSpc>
              <a:defRPr/>
            </a:pPr>
            <a:r>
              <a:rPr lang="en-US" altLang="en-US" dirty="0"/>
              <a:t>Fixing some known issues with polymer support</a:t>
            </a:r>
          </a:p>
          <a:p>
            <a:pPr marL="800100" lvl="1" indent="-342900">
              <a:lnSpc>
                <a:spcPct val="80000"/>
              </a:lnSpc>
              <a:defRPr/>
            </a:pPr>
            <a:r>
              <a:rPr lang="en-US" altLang="en-US" dirty="0"/>
              <a:t>Adding experimental ability to explicitly use pseudo-element atoms (not only for polymers)</a:t>
            </a:r>
          </a:p>
          <a:p>
            <a:pPr marL="800100" lvl="1" indent="-342900">
              <a:lnSpc>
                <a:spcPct val="80000"/>
              </a:lnSpc>
              <a:defRPr/>
            </a:pPr>
            <a:r>
              <a:rPr lang="en-US" altLang="en-US" dirty="0"/>
              <a:t>Various minor functionality extensions and improvements according to users feedback and development backlog</a:t>
            </a:r>
          </a:p>
          <a:p>
            <a:pPr marL="800100" lvl="1" indent="-342900">
              <a:lnSpc>
                <a:spcPct val="80000"/>
              </a:lnSpc>
              <a:defRPr/>
            </a:pPr>
            <a:r>
              <a:rPr lang="en-US" alt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Various minor fixes, both new ones and already accumulated since v. 1.05 release in 2017 </a:t>
            </a:r>
            <a:br>
              <a:rPr lang="en-US" alt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en-US" dirty="0"/>
              <a:t>(includes fixes for Google </a:t>
            </a:r>
            <a:r>
              <a:rPr lang="en-US" altLang="en-US" dirty="0" err="1"/>
              <a:t>Autofuzz</a:t>
            </a:r>
            <a:r>
              <a:rPr lang="en-US" altLang="en-US" dirty="0"/>
              <a:t> reported issues)</a:t>
            </a:r>
            <a:endParaRPr lang="en-US" alt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80000"/>
              </a:lnSpc>
              <a:defRPr/>
            </a:pPr>
            <a:r>
              <a:rPr lang="en-US" alt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Improvement of multi-threading support</a:t>
            </a:r>
            <a:br>
              <a:rPr lang="en-US" alt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alt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Documentation: update of InChI FAQ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CD34F-F244-4224-A338-7F48E2C7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2</a:t>
            </a:fld>
            <a:endParaRPr lang="ru-RU" alt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C472E06-D7FB-43AC-9019-395664C65DC7}"/>
              </a:ext>
            </a:extLst>
          </p:cNvPr>
          <p:cNvSpPr/>
          <p:nvPr/>
        </p:nvSpPr>
        <p:spPr>
          <a:xfrm>
            <a:off x="8405136" y="386427"/>
            <a:ext cx="571117" cy="219446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78684-9488-4490-9F17-E954FC46E176}"/>
              </a:ext>
            </a:extLst>
          </p:cNvPr>
          <p:cNvSpPr txBox="1"/>
          <p:nvPr/>
        </p:nvSpPr>
        <p:spPr>
          <a:xfrm>
            <a:off x="8333128" y="386427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updated</a:t>
            </a:r>
          </a:p>
        </p:txBody>
      </p:sp>
    </p:spTree>
    <p:extLst>
      <p:ext uri="{BB962C8B-B14F-4D97-AF65-F5344CB8AC3E}">
        <p14:creationId xmlns:p14="http://schemas.microsoft.com/office/powerpoint/2010/main" val="2132758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76CC-259A-49E1-89F4-7AB36659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dirty="0"/>
              <a:t>Google-</a:t>
            </a:r>
            <a:r>
              <a:rPr lang="en-US" dirty="0" err="1"/>
              <a:t>Autofuzz</a:t>
            </a:r>
            <a:r>
              <a:rPr lang="en-US" dirty="0"/>
              <a:t>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788E-F97C-4692-AFDD-DB96FD31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688" y="1540188"/>
            <a:ext cx="6591985" cy="4553107"/>
          </a:xfrm>
        </p:spPr>
        <p:txBody>
          <a:bodyPr/>
          <a:lstStyle/>
          <a:p>
            <a:r>
              <a:rPr lang="en-US" dirty="0"/>
              <a:t>November 2017</a:t>
            </a:r>
            <a:br>
              <a:rPr lang="en-US" dirty="0"/>
            </a:br>
            <a:r>
              <a:rPr lang="en-US" dirty="0"/>
              <a:t>6 tickets (#20-26) on </a:t>
            </a:r>
            <a:r>
              <a:rPr lang="en-US" dirty="0" err="1"/>
              <a:t>SourceForge</a:t>
            </a:r>
            <a:r>
              <a:rPr lang="en-US" dirty="0"/>
              <a:t> &amp; </a:t>
            </a:r>
            <a:r>
              <a:rPr lang="en-US" dirty="0" err="1"/>
              <a:t>GoogleTracker</a:t>
            </a:r>
            <a:r>
              <a:rPr lang="en-US" dirty="0"/>
              <a:t>…</a:t>
            </a:r>
          </a:p>
          <a:p>
            <a:r>
              <a:rPr lang="en-US" dirty="0"/>
              <a:t>December 2018 </a:t>
            </a:r>
            <a:br>
              <a:rPr lang="en-US" dirty="0"/>
            </a:br>
            <a:r>
              <a:rPr lang="en-US" sz="1800" dirty="0"/>
              <a:t>14 more tickets appeared on </a:t>
            </a:r>
            <a:r>
              <a:rPr lang="en-US" sz="1800" dirty="0" err="1"/>
              <a:t>SourceForge</a:t>
            </a:r>
            <a:endParaRPr lang="en-US" sz="1800" dirty="0"/>
          </a:p>
          <a:p>
            <a:r>
              <a:rPr lang="en-US" dirty="0"/>
              <a:t>An example follows.</a:t>
            </a:r>
          </a:p>
          <a:p>
            <a:endParaRPr lang="en-US" sz="1800" dirty="0"/>
          </a:p>
          <a:p>
            <a:pPr marL="457200" lvl="1" indent="0">
              <a:spcBef>
                <a:spcPts val="400"/>
              </a:spcBef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E3F76-B522-4069-A8D9-58BE7847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20</a:t>
            </a:fld>
            <a:endParaRPr lang="ru-RU" alt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0016EDBC-F8D1-43C1-99C1-DD44152B4786}"/>
              </a:ext>
            </a:extLst>
          </p:cNvPr>
          <p:cNvSpPr/>
          <p:nvPr/>
        </p:nvSpPr>
        <p:spPr>
          <a:xfrm>
            <a:off x="8405136" y="386427"/>
            <a:ext cx="571117" cy="219446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3E245-6E53-4EDD-B6D1-CD29ED10033B}"/>
              </a:ext>
            </a:extLst>
          </p:cNvPr>
          <p:cNvSpPr txBox="1"/>
          <p:nvPr/>
        </p:nvSpPr>
        <p:spPr>
          <a:xfrm>
            <a:off x="8333128" y="386427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updated</a:t>
            </a:r>
          </a:p>
        </p:txBody>
      </p:sp>
    </p:spTree>
    <p:extLst>
      <p:ext uri="{BB962C8B-B14F-4D97-AF65-F5344CB8AC3E}">
        <p14:creationId xmlns:p14="http://schemas.microsoft.com/office/powerpoint/2010/main" val="2282571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9FAD8-56AA-438A-8026-05C59104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21</a:t>
            </a:fld>
            <a:endParaRPr lang="ru-RU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0C1EE-2FB1-419E-8AA1-CE31999C0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548680"/>
            <a:ext cx="6948264" cy="2986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131C24-0868-4E9A-81DA-6258CFABE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356992"/>
            <a:ext cx="6624736" cy="4299829"/>
          </a:xfrm>
          <a:prstGeom prst="rect">
            <a:avLst/>
          </a:prstGeom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134146C-C8F2-4414-A2F1-6871EFDCD596}"/>
              </a:ext>
            </a:extLst>
          </p:cNvPr>
          <p:cNvSpPr/>
          <p:nvPr/>
        </p:nvSpPr>
        <p:spPr>
          <a:xfrm>
            <a:off x="8405136" y="386427"/>
            <a:ext cx="571117" cy="219446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1874B-04AA-4D15-B181-FEB43EE9CD30}"/>
              </a:ext>
            </a:extLst>
          </p:cNvPr>
          <p:cNvSpPr txBox="1"/>
          <p:nvPr/>
        </p:nvSpPr>
        <p:spPr>
          <a:xfrm>
            <a:off x="8333128" y="386427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updated</a:t>
            </a:r>
          </a:p>
        </p:txBody>
      </p:sp>
    </p:spTree>
    <p:extLst>
      <p:ext uri="{BB962C8B-B14F-4D97-AF65-F5344CB8AC3E}">
        <p14:creationId xmlns:p14="http://schemas.microsoft.com/office/powerpoint/2010/main" val="1999216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76CC-259A-49E1-89F4-7AB36659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Google-</a:t>
            </a:r>
            <a:r>
              <a:rPr lang="en-US" dirty="0" err="1"/>
              <a:t>Autofuzz</a:t>
            </a:r>
            <a:r>
              <a:rPr lang="en-US" dirty="0"/>
              <a:t>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788E-F97C-4692-AFDD-DB96FD31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688" y="1540188"/>
            <a:ext cx="6591985" cy="6137284"/>
          </a:xfrm>
        </p:spPr>
        <p:txBody>
          <a:bodyPr/>
          <a:lstStyle/>
          <a:p>
            <a:r>
              <a:rPr lang="en-US" dirty="0"/>
              <a:t>Total 20 issues/tickets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FIXED 20 out of 20 (Jan 2019)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E3F76-B522-4069-A8D9-58BE7847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22</a:t>
            </a:fld>
            <a:endParaRPr lang="ru-RU" alt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C01544B-8EEB-4165-AA20-A3A8C92D15E3}"/>
              </a:ext>
            </a:extLst>
          </p:cNvPr>
          <p:cNvSpPr/>
          <p:nvPr/>
        </p:nvSpPr>
        <p:spPr>
          <a:xfrm>
            <a:off x="8405136" y="386427"/>
            <a:ext cx="571117" cy="219446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32CA9-2442-4E46-85FA-F9422E8170A2}"/>
              </a:ext>
            </a:extLst>
          </p:cNvPr>
          <p:cNvSpPr txBox="1"/>
          <p:nvPr/>
        </p:nvSpPr>
        <p:spPr>
          <a:xfrm>
            <a:off x="8312976" y="386427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updated</a:t>
            </a:r>
          </a:p>
        </p:txBody>
      </p:sp>
    </p:spTree>
    <p:extLst>
      <p:ext uri="{BB962C8B-B14F-4D97-AF65-F5344CB8AC3E}">
        <p14:creationId xmlns:p14="http://schemas.microsoft.com/office/powerpoint/2010/main" val="1493340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76CC-259A-49E1-89F4-7AB36659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side note on </a:t>
            </a:r>
            <a:r>
              <a:rPr lang="en-US" dirty="0" err="1"/>
              <a:t>SourceForge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788E-F97C-4692-AFDD-DB96FD31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688" y="1540188"/>
            <a:ext cx="6591985" cy="6137284"/>
          </a:xfrm>
        </p:spPr>
        <p:txBody>
          <a:bodyPr/>
          <a:lstStyle/>
          <a:p>
            <a:r>
              <a:rPr lang="en-US" dirty="0"/>
              <a:t>Do we still need in </a:t>
            </a:r>
            <a:r>
              <a:rPr lang="en-US" dirty="0" err="1"/>
              <a:t>SourceForge</a:t>
            </a:r>
            <a:r>
              <a:rPr lang="en-US" dirty="0"/>
              <a:t> hosting and bug tracker at all?</a:t>
            </a:r>
          </a:p>
          <a:p>
            <a:pPr lvl="1"/>
            <a:r>
              <a:rPr lang="en-US" dirty="0"/>
              <a:t>We do not develop on </a:t>
            </a:r>
            <a:r>
              <a:rPr lang="en-US" dirty="0" err="1"/>
              <a:t>SourceForge</a:t>
            </a:r>
            <a:r>
              <a:rPr lang="en-US" dirty="0"/>
              <a:t> and do not distribute software releases from there</a:t>
            </a:r>
          </a:p>
          <a:p>
            <a:pPr lvl="1"/>
            <a:r>
              <a:rPr lang="en-US" dirty="0"/>
              <a:t>  We just use mailing list there (and it is far from perfect) </a:t>
            </a:r>
          </a:p>
          <a:p>
            <a:pPr lvl="1"/>
            <a:r>
              <a:rPr lang="en-US" dirty="0"/>
              <a:t> Seems that some people have a false feeling that </a:t>
            </a:r>
            <a:r>
              <a:rPr lang="en-US" dirty="0" err="1"/>
              <a:t>SourceForge</a:t>
            </a:r>
            <a:r>
              <a:rPr lang="en-US" dirty="0"/>
              <a:t> is InChI’s home. </a:t>
            </a:r>
          </a:p>
          <a:p>
            <a:pPr lvl="1"/>
            <a:r>
              <a:rPr lang="en-US" dirty="0"/>
              <a:t>Of course, the actual home is currently an  InChI Trust  site. Would it be wise to shutdown at </a:t>
            </a:r>
            <a:r>
              <a:rPr lang="en-US" dirty="0" err="1"/>
              <a:t>SourceForge</a:t>
            </a:r>
            <a:r>
              <a:rPr lang="en-US" dirty="0"/>
              <a:t> and migrate to inchi-trust.org, finally?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E3F76-B522-4069-A8D9-58BE7847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23</a:t>
            </a:fld>
            <a:endParaRPr lang="ru-RU" alt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C01544B-8EEB-4165-AA20-A3A8C92D15E3}"/>
              </a:ext>
            </a:extLst>
          </p:cNvPr>
          <p:cNvSpPr/>
          <p:nvPr/>
        </p:nvSpPr>
        <p:spPr>
          <a:xfrm>
            <a:off x="8405136" y="386427"/>
            <a:ext cx="571117" cy="219446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32CA9-2442-4E46-85FA-F9422E8170A2}"/>
              </a:ext>
            </a:extLst>
          </p:cNvPr>
          <p:cNvSpPr txBox="1"/>
          <p:nvPr/>
        </p:nvSpPr>
        <p:spPr>
          <a:xfrm>
            <a:off x="8312976" y="386427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updated</a:t>
            </a:r>
          </a:p>
        </p:txBody>
      </p:sp>
    </p:spTree>
    <p:extLst>
      <p:ext uri="{BB962C8B-B14F-4D97-AF65-F5344CB8AC3E}">
        <p14:creationId xmlns:p14="http://schemas.microsoft.com/office/powerpoint/2010/main" val="2912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76CC-259A-49E1-89F4-7AB36659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minor 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788E-F97C-4692-AFDD-DB96FD31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688" y="1540189"/>
            <a:ext cx="6591985" cy="3777622"/>
          </a:xfrm>
        </p:spPr>
        <p:txBody>
          <a:bodyPr/>
          <a:lstStyle/>
          <a:p>
            <a:r>
              <a:rPr lang="en-US" sz="1600" dirty="0"/>
              <a:t>Too many to list here. Just some examples, much more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changelog</a:t>
            </a:r>
          </a:p>
          <a:p>
            <a:pPr lvl="1">
              <a:spcBef>
                <a:spcPts val="400"/>
              </a:spcBef>
            </a:pPr>
            <a:r>
              <a:rPr lang="en-US" sz="1600" dirty="0"/>
              <a:t>Improved performance of IXA memory allocations by using expandable arrays (per request by Daniel Lowe; see #ifdef IXA_USES_SMART_ALLOCS).</a:t>
            </a:r>
          </a:p>
          <a:p>
            <a:pPr lvl="1">
              <a:spcBef>
                <a:spcPts val="400"/>
              </a:spcBef>
            </a:pPr>
            <a:r>
              <a:rPr lang="en-US" sz="1600" dirty="0"/>
              <a:t>Fixed bug which caused crash on read V3000 file alkane-c4000.mol.</a:t>
            </a:r>
          </a:p>
          <a:p>
            <a:pPr lvl="1">
              <a:spcBef>
                <a:spcPts val="400"/>
              </a:spcBef>
            </a:pPr>
            <a:r>
              <a:rPr lang="en-US" sz="1600" dirty="0"/>
              <a:t>Fixed bug in inchi2struct for polymers exhibiting when multipliers in </a:t>
            </a:r>
            <a:r>
              <a:rPr lang="en-US" sz="1600" dirty="0" err="1"/>
              <a:t>brutto</a:t>
            </a:r>
            <a:r>
              <a:rPr lang="en-US" sz="1600" dirty="0"/>
              <a:t> formula appear</a:t>
            </a:r>
          </a:p>
          <a:p>
            <a:pPr lvl="1">
              <a:spcBef>
                <a:spcPts val="400"/>
              </a:spcBef>
            </a:pPr>
            <a:r>
              <a:rPr lang="en-US" sz="1600" dirty="0"/>
              <a:t>Fixed erroneous behavior at display with "/D" option (required just changing one  type cast:)</a:t>
            </a:r>
          </a:p>
          <a:p>
            <a:pPr lvl="1">
              <a:spcBef>
                <a:spcPts val="400"/>
              </a:spcBef>
            </a:pPr>
            <a:r>
              <a:rPr lang="en-US" sz="1600" dirty="0"/>
              <a:t>Fixed issue in polymer treatment: enabled SRU frame (phase) shift only for "head-to-tail" connection (was mistakenly set to general case).</a:t>
            </a:r>
          </a:p>
          <a:p>
            <a:pPr lvl="1">
              <a:spcBef>
                <a:spcPts val="400"/>
              </a:spcBef>
            </a:pPr>
            <a:r>
              <a:rPr lang="en-US" sz="1600" dirty="0"/>
              <a:t>Fixed critical race condition bug pointed out by Karl </a:t>
            </a:r>
            <a:r>
              <a:rPr lang="en-US" sz="1600" dirty="0" err="1"/>
              <a:t>Nedwed</a:t>
            </a:r>
            <a:r>
              <a:rPr lang="en-US" sz="1600" dirty="0"/>
              <a:t>, </a:t>
            </a:r>
            <a:r>
              <a:rPr lang="en-US" sz="1600" dirty="0" err="1"/>
              <a:t>strutil.c</a:t>
            </a:r>
            <a:r>
              <a:rPr lang="en-US" sz="1600" dirty="0"/>
              <a:t>.</a:t>
            </a:r>
          </a:p>
          <a:p>
            <a:pPr lvl="1">
              <a:spcBef>
                <a:spcPts val="400"/>
              </a:spcBef>
            </a:pPr>
            <a:r>
              <a:rPr lang="en-US" sz="1600" dirty="0"/>
              <a:t>Fixed bug reported by Andrew </a:t>
            </a:r>
            <a:r>
              <a:rPr lang="en-US" sz="1600" dirty="0" err="1"/>
              <a:t>Dalke</a:t>
            </a:r>
            <a:r>
              <a:rPr lang="en-US" sz="1600" dirty="0"/>
              <a:t> on </a:t>
            </a:r>
            <a:r>
              <a:rPr lang="en-US" sz="1600" dirty="0" err="1"/>
              <a:t>inchi</a:t>
            </a:r>
            <a:r>
              <a:rPr lang="en-US" sz="1600" dirty="0"/>
              <a:t>-discuss 2018-01-25 and re-issued by Burt Leland on 2018-07-13: impossible H isotope sometimes resulted in memory corruption. </a:t>
            </a:r>
          </a:p>
          <a:p>
            <a:pPr lvl="1">
              <a:spcBef>
                <a:spcPts val="400"/>
              </a:spcBef>
            </a:pPr>
            <a:r>
              <a:rPr lang="en-US" sz="1600" dirty="0"/>
              <a:t>Fixed return codes of </a:t>
            </a:r>
            <a:r>
              <a:rPr lang="en-US" sz="1600" dirty="0" err="1"/>
              <a:t>GetInChIFrom</a:t>
            </a:r>
            <a:r>
              <a:rPr lang="en-US" sz="1600" dirty="0"/>
              <a:t>...() functions in case of InChI read error </a:t>
            </a:r>
          </a:p>
          <a:p>
            <a:pPr lvl="1">
              <a:spcBef>
                <a:spcPts val="400"/>
              </a:spcBef>
            </a:pPr>
            <a:r>
              <a:rPr lang="en-US" sz="16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E3F76-B522-4069-A8D9-58BE7847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24</a:t>
            </a:fld>
            <a:endParaRPr lang="ru-RU" alt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90E4F719-202A-4FF6-8AD4-5C89BCF0E5EF}"/>
              </a:ext>
            </a:extLst>
          </p:cNvPr>
          <p:cNvSpPr/>
          <p:nvPr/>
        </p:nvSpPr>
        <p:spPr>
          <a:xfrm>
            <a:off x="8405136" y="386427"/>
            <a:ext cx="571117" cy="219446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47ECC-69AD-4AB2-894E-520B71DA8A4B}"/>
              </a:ext>
            </a:extLst>
          </p:cNvPr>
          <p:cNvSpPr txBox="1"/>
          <p:nvPr/>
        </p:nvSpPr>
        <p:spPr>
          <a:xfrm>
            <a:off x="8312976" y="386427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updated</a:t>
            </a:r>
          </a:p>
        </p:txBody>
      </p:sp>
    </p:spTree>
    <p:extLst>
      <p:ext uri="{BB962C8B-B14F-4D97-AF65-F5344CB8AC3E}">
        <p14:creationId xmlns:p14="http://schemas.microsoft.com/office/powerpoint/2010/main" val="1922625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7217-2D76-4DF0-B39F-196BAF7A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difficult issues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27294-528D-4490-8FDC-96C71AE4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AFD31-76A2-48A4-8CA8-2B2A430D18E7}" type="slidenum">
              <a:rPr lang="ru-RU" altLang="en-US" smtClean="0"/>
              <a:pPr>
                <a:defRPr/>
              </a:pPr>
              <a:t>25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50438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6385-5CAD-4F93-B4C3-A806462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uncovered on testing with PubChem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8C64-ABE8-4B2F-80B0-D6AC1D009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391744"/>
          </a:xfrm>
        </p:spPr>
        <p:txBody>
          <a:bodyPr/>
          <a:lstStyle/>
          <a:p>
            <a:r>
              <a:rPr lang="en-US" dirty="0"/>
              <a:t>Starting Dec 2017/Jan 2018,  InChI software was extensively tested using a fresh </a:t>
            </a:r>
            <a:r>
              <a:rPr lang="en-US" dirty="0" err="1"/>
              <a:t>Pubchem</a:t>
            </a:r>
            <a:r>
              <a:rPr lang="en-US" dirty="0"/>
              <a:t> collections,  </a:t>
            </a:r>
            <a:br>
              <a:rPr lang="en-US" dirty="0"/>
            </a:br>
            <a:r>
              <a:rPr lang="en-US" dirty="0"/>
              <a:t>100+ M mols.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problems were detected</a:t>
            </a:r>
          </a:p>
          <a:p>
            <a:pPr lvl="1"/>
            <a:r>
              <a:rPr lang="en-US" dirty="0"/>
              <a:t>InChI generation errors</a:t>
            </a:r>
          </a:p>
          <a:p>
            <a:pPr lvl="1"/>
            <a:r>
              <a:rPr lang="en-US" dirty="0"/>
              <a:t>Renumbering issues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tests were then many times repeated with updated software and other collections, finally with ~250M mols of PubChem Substance (December 2018 )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0DB1F-79D0-4914-A0E6-E6DAEF16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26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3805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0BAD-1C8D-498C-8B48-F6C0F3B6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InChI generation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25E5-F510-43A8-814D-B6733B600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InChI generation errors: 5 for ~100M compounds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Two types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Issue #1 STEREOCOUNT_ERR</a:t>
            </a:r>
            <a:br>
              <a:rPr lang="en-US" dirty="0"/>
            </a:br>
            <a:r>
              <a:rPr lang="en-US" dirty="0"/>
              <a:t>2 cases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Related to stereo analysis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Already fixed (with an invaluable help of </a:t>
            </a:r>
            <a:r>
              <a:rPr lang="en-US" dirty="0" err="1"/>
              <a:t>Dmitrii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A7F14-33FB-4387-9FF9-BA4CBC01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27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24687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8DCB-7122-4937-8C67-3F1DBAB3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InChI generation errors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4922-C0CD-4AB4-8E3F-3607DB7A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 #2 BNS_VERT_EDGE_OVFL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Bug is there at least since InChI Software v. 1.01 in 2006.</a:t>
            </a:r>
            <a:br>
              <a:rPr lang="en-US" dirty="0"/>
            </a:br>
            <a:r>
              <a:rPr lang="en-US" dirty="0"/>
              <a:t>Sits somewhere in the normalization procedure,</a:t>
            </a:r>
            <a:br>
              <a:rPr lang="en-US" dirty="0"/>
            </a:br>
            <a:r>
              <a:rPr lang="en-US" dirty="0"/>
              <a:t>appeared for InChI generation with /</a:t>
            </a:r>
            <a:r>
              <a:rPr lang="en-US" dirty="0" err="1"/>
              <a:t>FixedH</a:t>
            </a:r>
            <a:r>
              <a:rPr lang="en-US" dirty="0"/>
              <a:t> option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 resolved yet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go to “Known Bugs” given a very limited impact:</a:t>
            </a:r>
            <a:br>
              <a:rPr lang="en-US" dirty="0"/>
            </a:br>
            <a:r>
              <a:rPr lang="en-US" dirty="0"/>
              <a:t>3 cases per ~100M compounds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068C2-ACE8-48A4-95B1-4FCA60D4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28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18849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6377-BF9D-48B5-9594-3492CD13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Renumbering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E031-4FBB-4ADB-8A80-105CC53F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319736"/>
          </a:xfrm>
        </p:spPr>
        <p:txBody>
          <a:bodyPr/>
          <a:lstStyle/>
          <a:p>
            <a:r>
              <a:rPr lang="en-US" dirty="0"/>
              <a:t>Tests of atom reordering performed in 2018 revealed </a:t>
            </a:r>
            <a:br>
              <a:rPr lang="en-US" dirty="0"/>
            </a:br>
            <a:r>
              <a:rPr lang="en-US" dirty="0"/>
              <a:t>2000+ cases of broken identity per ~100M molecules</a:t>
            </a:r>
            <a:br>
              <a:rPr lang="en-US" dirty="0"/>
            </a:br>
            <a:r>
              <a:rPr lang="en-US" dirty="0"/>
              <a:t>(each entry has 100 random </a:t>
            </a:r>
            <a:r>
              <a:rPr lang="en-US" dirty="0" err="1"/>
              <a:t>renumberings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good</a:t>
            </a:r>
          </a:p>
          <a:p>
            <a:pPr lvl="1"/>
            <a:r>
              <a:rPr lang="en-US" dirty="0"/>
              <a:t>Impact of bug is relatively low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bad</a:t>
            </a:r>
          </a:p>
          <a:p>
            <a:pPr lvl="1"/>
            <a:r>
              <a:rPr lang="en-US" dirty="0"/>
              <a:t>By the very essence of unique Identifier, InChI must always</a:t>
            </a:r>
            <a:r>
              <a:rPr lang="en-US" i="1" dirty="0"/>
              <a:t> </a:t>
            </a:r>
            <a:r>
              <a:rPr lang="en-US" dirty="0"/>
              <a:t>be the same independent on atom numbering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63859-0E67-4811-9FBC-0E0C7D4D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29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1575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E802-E2B6-4AAD-ADFB-D19E464D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Polymers </a:t>
            </a:r>
            <a:br>
              <a:rPr lang="en-US" dirty="0"/>
            </a:br>
            <a:r>
              <a:rPr lang="en-US" dirty="0"/>
              <a:t>(still experimental)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9A6F63-AB8B-43A4-A6B8-7BCE452E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AFD31-76A2-48A4-8CA8-2B2A430D18E7}" type="slidenum">
              <a:rPr lang="ru-RU" altLang="en-US" smtClean="0"/>
              <a:pPr>
                <a:defRPr/>
              </a:pPr>
              <a:t>3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97487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7C9E-341D-4342-A4B2-E1287BE5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Renumbering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1107-EFD1-40C2-98E3-BC068DDD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resolved yet despite significant effort</a:t>
            </a:r>
            <a:br>
              <a:rPr lang="en-US" dirty="0"/>
            </a:b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Suggest to list these issues in “Known Bugs” to avoid further delays with 1.06 release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Attempts to fix will be continued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645C7-BB51-4C48-9B7B-7A702F19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30</a:t>
            </a:fld>
            <a:endParaRPr lang="ru-RU" alt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B19CABDA-6D65-4304-9E97-71A9607DB13F}"/>
              </a:ext>
            </a:extLst>
          </p:cNvPr>
          <p:cNvSpPr/>
          <p:nvPr/>
        </p:nvSpPr>
        <p:spPr>
          <a:xfrm>
            <a:off x="8405136" y="386427"/>
            <a:ext cx="571117" cy="219446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37C96-3782-4C96-94E3-37B6FD319DA8}"/>
              </a:ext>
            </a:extLst>
          </p:cNvPr>
          <p:cNvSpPr txBox="1"/>
          <p:nvPr/>
        </p:nvSpPr>
        <p:spPr>
          <a:xfrm>
            <a:off x="8312976" y="386427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updated</a:t>
            </a:r>
          </a:p>
        </p:txBody>
      </p:sp>
    </p:spTree>
    <p:extLst>
      <p:ext uri="{BB962C8B-B14F-4D97-AF65-F5344CB8AC3E}">
        <p14:creationId xmlns:p14="http://schemas.microsoft.com/office/powerpoint/2010/main" val="3694845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7C79-F56E-4A95-976A-800A14E2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Other matters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BE7256-E809-4E8C-B0D1-8DCEB2CE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AFD31-76A2-48A4-8CA8-2B2A430D18E7}" type="slidenum">
              <a:rPr lang="ru-RU" altLang="en-US" smtClean="0"/>
              <a:pPr>
                <a:defRPr/>
              </a:pPr>
              <a:t>31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0927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9E4D-45D4-4BEA-BB69-7C933A57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16658"/>
          </a:xfrm>
        </p:spPr>
        <p:txBody>
          <a:bodyPr/>
          <a:lstStyle/>
          <a:p>
            <a:r>
              <a:rPr lang="en-US" dirty="0"/>
              <a:t>Custom allocators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B04D2-407A-4020-8227-A1AAED70B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1340768"/>
            <a:ext cx="6591985" cy="5256584"/>
          </a:xfrm>
        </p:spPr>
        <p:txBody>
          <a:bodyPr/>
          <a:lstStyle/>
          <a:p>
            <a:r>
              <a:rPr lang="en-US" dirty="0"/>
              <a:t>Adding “custom allocator” routines replacing default C memory allocation functions may be necessary to reduce memory management performance overheads (locking issues, may arise in multi-threaded environment)</a:t>
            </a:r>
          </a:p>
          <a:p>
            <a:r>
              <a:rPr lang="en-US" dirty="0"/>
              <a:t>May be achieved either by changing InChI API calls, namely by providing custom allocator as additional parameter</a:t>
            </a:r>
          </a:p>
          <a:p>
            <a:pPr lvl="2"/>
            <a:r>
              <a:rPr lang="en-US" dirty="0"/>
              <a:t> necessary InChI API codebase changes available, were provided by </a:t>
            </a:r>
            <a:r>
              <a:rPr lang="en-US" dirty="0" err="1"/>
              <a:t>BioRad</a:t>
            </a:r>
            <a:endParaRPr lang="en-US" dirty="0"/>
          </a:p>
          <a:p>
            <a:pPr lvl="2">
              <a:spcBef>
                <a:spcPts val="400"/>
              </a:spcBef>
            </a:pPr>
            <a:r>
              <a:rPr lang="en-US" dirty="0"/>
              <a:t>would require extensive code modification for all third-party software using InChI API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	or by use of drop-in replacement allocators/libraries</a:t>
            </a:r>
          </a:p>
          <a:p>
            <a:pPr lvl="2">
              <a:spcBef>
                <a:spcPts val="400"/>
              </a:spcBef>
            </a:pPr>
            <a:r>
              <a:rPr lang="en-US" dirty="0"/>
              <a:t> no code change at all required</a:t>
            </a:r>
          </a:p>
          <a:p>
            <a:r>
              <a:rPr lang="en-US" dirty="0"/>
              <a:t>Continuing work, expected to be completed ASAP.</a:t>
            </a:r>
            <a:br>
              <a:rPr lang="en-US" dirty="0"/>
            </a:br>
            <a:r>
              <a:rPr lang="en-US" dirty="0"/>
              <a:t>Freely available/open source drop-in replacement allocators (e.g., Intel Threading Building Blocks, TBB ) are tested.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DD652-45E5-49F1-8BA3-5C2C74B0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32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09896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CF40-64DD-4D21-9569-DE6C9B4A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InChI 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4838-203B-4BBF-9FBF-46C65AC7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amendments/extensions were already made internally, work is continuing</a:t>
            </a:r>
          </a:p>
          <a:p>
            <a:r>
              <a:rPr lang="en-US" dirty="0"/>
              <a:t>Public update expected in early 2019 (preferably just after 1.06 release, to account for all the appearing changes)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06F11-AF9E-48F6-8AA7-471B49CD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33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38836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9E4D-45D4-4BEA-BB69-7C933A57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B04D2-407A-4020-8227-A1AAED70B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was, as always, some “background” activity related to consulting users and InChI supporters/third-part developers through </a:t>
            </a:r>
            <a:r>
              <a:rPr lang="en-US" dirty="0" err="1"/>
              <a:t>inchi</a:t>
            </a:r>
            <a:r>
              <a:rPr lang="en-US" dirty="0"/>
              <a:t>-discuss mailing list and not so public correspondence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DD652-45E5-49F1-8BA3-5C2C74B0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34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98390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2A3C-7601-4A1F-AD97-F57CBD5D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 Gothic" pitchFamily="34" charset="0"/>
              </a:rPr>
              <a:t>Current status</a:t>
            </a:r>
            <a:br>
              <a:rPr lang="ru-RU" altLang="en-US" dirty="0">
                <a:latin typeface="Century Gothic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2D9F-4DBD-4790-92CE-77A03F59F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898" y="1540189"/>
            <a:ext cx="6591985" cy="3777622"/>
          </a:xfrm>
        </p:spPr>
        <p:txBody>
          <a:bodyPr/>
          <a:lstStyle/>
          <a:p>
            <a:r>
              <a:rPr lang="en-US" dirty="0"/>
              <a:t>Expected v. 1.06 release:</a:t>
            </a:r>
          </a:p>
          <a:p>
            <a:pPr marL="457200" lvl="1" indent="0">
              <a:buNone/>
            </a:pPr>
            <a:r>
              <a:rPr lang="en-US" dirty="0"/>
              <a:t>early 2019 (March if have some luck)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Expected publication of updated InChI FAQ:</a:t>
            </a:r>
          </a:p>
          <a:p>
            <a:pPr marL="457200" lvl="1" indent="0">
              <a:buNone/>
            </a:pPr>
            <a:r>
              <a:rPr lang="en-US" dirty="0"/>
              <a:t>immediately after v. 1.06 release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723A1-D88A-491A-A095-74B94352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35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86388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2A3C-7601-4A1F-AD97-F57CBD5D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 Gothic" pitchFamily="34" charset="0"/>
              </a:rPr>
              <a:t>Acknowledgements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2D9F-4DBD-4790-92CE-77A03F59F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898" y="1523586"/>
            <a:ext cx="6591985" cy="5577822"/>
          </a:xfrm>
        </p:spPr>
        <p:txBody>
          <a:bodyPr/>
          <a:lstStyle/>
          <a:p>
            <a:r>
              <a:rPr lang="en-US" dirty="0"/>
              <a:t>In 2018, I had many valuable technical comments/issue reports/ advices from a number of people/organizations, to whom I am very grateful: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Tchekhovskoi</a:t>
            </a:r>
            <a:r>
              <a:rPr lang="en-US" dirty="0"/>
              <a:t>/NIST</a:t>
            </a:r>
          </a:p>
          <a:p>
            <a:pPr marL="0" indent="0">
              <a:buNone/>
            </a:pPr>
            <a:r>
              <a:rPr lang="en-US" dirty="0"/>
              <a:t>	- Burt Leland/</a:t>
            </a:r>
            <a:r>
              <a:rPr lang="en-US" dirty="0" err="1"/>
              <a:t>OpenEyes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Karl </a:t>
            </a:r>
            <a:r>
              <a:rPr lang="en-US" dirty="0" err="1"/>
              <a:t>Nedwed</a:t>
            </a:r>
            <a:r>
              <a:rPr lang="en-US" dirty="0"/>
              <a:t>/</a:t>
            </a:r>
            <a:r>
              <a:rPr lang="en-US" dirty="0" err="1"/>
              <a:t>BioRad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Yulia</a:t>
            </a:r>
            <a:r>
              <a:rPr lang="en-US" dirty="0"/>
              <a:t> </a:t>
            </a:r>
            <a:r>
              <a:rPr lang="en-US" dirty="0" err="1"/>
              <a:t>Borodina</a:t>
            </a:r>
            <a:r>
              <a:rPr lang="en-US" dirty="0"/>
              <a:t>/FDA</a:t>
            </a:r>
          </a:p>
          <a:p>
            <a:pPr marL="0" indent="0">
              <a:buNone/>
            </a:pPr>
            <a:r>
              <a:rPr lang="en-US" dirty="0"/>
              <a:t>	- Gerd </a:t>
            </a:r>
            <a:r>
              <a:rPr lang="en-US" dirty="0" err="1"/>
              <a:t>Blanke</a:t>
            </a:r>
            <a:r>
              <a:rPr lang="en-US" dirty="0"/>
              <a:t>/</a:t>
            </a:r>
            <a:r>
              <a:rPr lang="en-US" dirty="0" err="1"/>
              <a:t>StructurePendium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Daniel Lowe/</a:t>
            </a:r>
            <a:r>
              <a:rPr lang="en-US" dirty="0" err="1"/>
              <a:t>NextMove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Andrei </a:t>
            </a:r>
            <a:r>
              <a:rPr lang="en-US" dirty="0" err="1"/>
              <a:t>Yerin</a:t>
            </a:r>
            <a:r>
              <a:rPr lang="en-US" dirty="0"/>
              <a:t> and Dmitry </a:t>
            </a:r>
            <a:r>
              <a:rPr lang="en-US" dirty="0" err="1"/>
              <a:t>Redkin</a:t>
            </a:r>
            <a:r>
              <a:rPr lang="en-US" dirty="0"/>
              <a:t>/ACD/Labs</a:t>
            </a:r>
          </a:p>
          <a:p>
            <a:pPr marL="0" indent="0">
              <a:buNone/>
            </a:pPr>
            <a:r>
              <a:rPr lang="en-US" dirty="0"/>
              <a:t>	- Paul Thiessen and Evan Bolton/NIH</a:t>
            </a:r>
          </a:p>
          <a:p>
            <a:pPr marL="0" indent="0">
              <a:buNone/>
            </a:pPr>
            <a:r>
              <a:rPr lang="en-US" dirty="0"/>
              <a:t>	- Andrew </a:t>
            </a:r>
            <a:r>
              <a:rPr lang="en-US" dirty="0" err="1"/>
              <a:t>Dalke</a:t>
            </a:r>
            <a:r>
              <a:rPr lang="en-US" dirty="0"/>
              <a:t>/</a:t>
            </a:r>
            <a:r>
              <a:rPr lang="en-US" dirty="0" err="1"/>
              <a:t>Dalke</a:t>
            </a:r>
            <a:r>
              <a:rPr lang="en-US" dirty="0"/>
              <a:t> Scientific Software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inchi</a:t>
            </a:r>
            <a:r>
              <a:rPr lang="en-US" dirty="0"/>
              <a:t>-discuss list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723A1-D88A-491A-A095-74B94352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36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0611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5C85-E4CA-47D9-A3F1-1E1E1A1C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528415"/>
          </a:xfrm>
        </p:spPr>
        <p:txBody>
          <a:bodyPr/>
          <a:lstStyle/>
          <a:p>
            <a:r>
              <a:rPr lang="en-US" sz="2800" dirty="0"/>
              <a:t>“Business Rules” for Polymer Drawing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641B-AA6F-4628-A9D9-85F2204F7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340768"/>
            <a:ext cx="6591985" cy="5184576"/>
          </a:xfrm>
        </p:spPr>
        <p:txBody>
          <a:bodyPr/>
          <a:lstStyle/>
          <a:p>
            <a:r>
              <a:rPr lang="en-US" sz="1400" dirty="0"/>
              <a:t>Copolymers</a:t>
            </a:r>
          </a:p>
          <a:p>
            <a:r>
              <a:rPr lang="en-US" sz="1400" dirty="0"/>
              <a:t>According to PTG Report, “representations with disconnected CRUs” is recommended. All brackets (CRU and sub-CRU’s) are mandatory. The depiction should be complemented with “ran”/”alt”/”blk” marker (if absent, “ran” is assumed). 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	OK, random	copolymer				OK, converted to the same (“ran”)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	OK, block copolymer               			OK, alternating copolymer</a:t>
            </a:r>
            <a:br>
              <a:rPr lang="en-US" sz="1400" dirty="0"/>
            </a:br>
            <a:r>
              <a:rPr lang="en-US" sz="1400" dirty="0"/>
              <a:t>								Note that either sub-SRU may be</a:t>
            </a:r>
            <a:br>
              <a:rPr lang="en-US" sz="1400" dirty="0"/>
            </a:br>
            <a:r>
              <a:rPr lang="en-US" sz="1400" dirty="0"/>
              <a:t>								selected as “first”; InChI selects it in</a:t>
            </a:r>
            <a:br>
              <a:rPr lang="en-US" sz="1400" dirty="0"/>
            </a:br>
            <a:r>
              <a:rPr lang="en-US" sz="1400" dirty="0"/>
              <a:t>                                                                                            its own arbitrary but </a:t>
            </a:r>
            <a:r>
              <a:rPr lang="en-US" sz="1400" i="1" dirty="0"/>
              <a:t>unique</a:t>
            </a:r>
            <a:r>
              <a:rPr lang="en-US" sz="1400" dirty="0"/>
              <a:t>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2926E-D657-4346-96FD-EDAB2A0A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4</a:t>
            </a:fld>
            <a:endParaRPr lang="ru-RU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8CC5611-8CFD-4C25-8F8B-852E468A5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A3ECFC6-CE6E-4CCF-8574-90E06CA66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026335"/>
              </p:ext>
            </p:extLst>
          </p:nvPr>
        </p:nvGraphicFramePr>
        <p:xfrm>
          <a:off x="7024911" y="6220355"/>
          <a:ext cx="19145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r:id="rId3" imgW="1904760" imgH="704520" progId="MDLDrawOLE.MDLDrawObject.1">
                  <p:embed/>
                </p:oleObj>
              </mc:Choice>
              <mc:Fallback>
                <p:oleObj r:id="rId3" imgW="1904760" imgH="704520" progId="MDLDrawOLE.MDLDrawObject.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911" y="6220355"/>
                        <a:ext cx="191452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BC8903C3-D811-4F10-9139-77CF00AC6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92" y="17575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EC0AE3B-2DFC-4E40-98FD-BC47AAC182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73100"/>
              </p:ext>
            </p:extLst>
          </p:nvPr>
        </p:nvGraphicFramePr>
        <p:xfrm>
          <a:off x="2278063" y="2439293"/>
          <a:ext cx="20399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MDLDrawObject Class" r:id="rId5" imgW="2038227" imgH="704973" progId="MDLDrawOLE.MDLDrawObject.1">
                  <p:embed/>
                </p:oleObj>
              </mc:Choice>
              <mc:Fallback>
                <p:oleObj name="MDLDrawObject Class" r:id="rId5" imgW="2038227" imgH="704973" progId="MDLDrawOLE.MDLDrawObject.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2439293"/>
                        <a:ext cx="2039937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6B84586C-7D8B-4B9F-BECD-E146AC4CF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911" y="2764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02AA031-38EB-4594-BA09-4017A799D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297926"/>
              </p:ext>
            </p:extLst>
          </p:nvPr>
        </p:nvGraphicFramePr>
        <p:xfrm>
          <a:off x="4756423" y="5468977"/>
          <a:ext cx="15049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r:id="rId7" imgW="1501140" imgH="833120" progId="MDLDrawOLE.MDLDrawObject.1">
                  <p:embed/>
                </p:oleObj>
              </mc:Choice>
              <mc:Fallback>
                <p:oleObj r:id="rId7" imgW="1501140" imgH="833120" progId="MDLDrawOLE.MDLDrawObject.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423" y="5468977"/>
                        <a:ext cx="150495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>
            <a:extLst>
              <a:ext uri="{FF2B5EF4-FFF2-40B4-BE49-F238E27FC236}">
                <a16:creationId xmlns:a16="http://schemas.microsoft.com/office/drawing/2014/main" id="{B45C1188-0AB3-4988-98B9-43BE53581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311" y="2917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E3724B56-D3FC-4939-9227-8FC7C5EA9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67949E7A-17CF-4D78-B05A-5D06C01C1C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889583"/>
              </p:ext>
            </p:extLst>
          </p:nvPr>
        </p:nvGraphicFramePr>
        <p:xfrm>
          <a:off x="2569368" y="6068143"/>
          <a:ext cx="1457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MDLDrawObject Class" r:id="rId9" imgW="1461761" imgH="606190" progId="MDLDrawOLE.MDLDrawObject.1">
                  <p:embed/>
                </p:oleObj>
              </mc:Choice>
              <mc:Fallback>
                <p:oleObj name="MDLDrawObject Class" r:id="rId9" imgW="1461761" imgH="606190" progId="MDLDrawOLE.MDLDrawObject.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368" y="6068143"/>
                        <a:ext cx="14573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C96085AD-A45E-45CD-8753-6A1B3D519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749029"/>
              </p:ext>
            </p:extLst>
          </p:nvPr>
        </p:nvGraphicFramePr>
        <p:xfrm>
          <a:off x="5458618" y="2397556"/>
          <a:ext cx="19351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MDLDrawObject Class" r:id="rId11" imgW="1933514" imgH="704973" progId="MDLDrawOLE.MDLDrawObject.1">
                  <p:embed/>
                </p:oleObj>
              </mc:Choice>
              <mc:Fallback>
                <p:oleObj name="MDLDrawObject Class" r:id="rId11" imgW="1933514" imgH="704973" progId="MDLDrawOLE.MDLDrawObject.1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EC0AE3B-2DFC-4E40-98FD-BC47AAC182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8618" y="2397556"/>
                        <a:ext cx="1935163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4C5137F6-DC40-4932-B660-3E7BABEB8D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715033"/>
              </p:ext>
            </p:extLst>
          </p:nvPr>
        </p:nvGraphicFramePr>
        <p:xfrm>
          <a:off x="2249488" y="3640138"/>
          <a:ext cx="20304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MDLDrawObject Class" r:id="rId13" imgW="2028641" imgH="714559" progId="MDLDrawOLE.MDLDrawObject.1">
                  <p:embed/>
                </p:oleObj>
              </mc:Choice>
              <mc:Fallback>
                <p:oleObj name="MDLDrawObject Class" r:id="rId13" imgW="2028641" imgH="714559" progId="MDLDrawOLE.MDLDrawObject.1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EC0AE3B-2DFC-4E40-98FD-BC47AAC182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3640138"/>
                        <a:ext cx="2030412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17DD301-4C3F-4E65-878C-436A2B4ABF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924200"/>
              </p:ext>
            </p:extLst>
          </p:nvPr>
        </p:nvGraphicFramePr>
        <p:xfrm>
          <a:off x="5445125" y="3663950"/>
          <a:ext cx="19923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MDLDrawObject Class" r:id="rId15" imgW="1991032" imgH="704973" progId="MDLDrawOLE.MDLDrawObject.1">
                  <p:embed/>
                </p:oleObj>
              </mc:Choice>
              <mc:Fallback>
                <p:oleObj name="MDLDrawObject Class" r:id="rId15" imgW="1991032" imgH="704973" progId="MDLDrawOLE.MDLDrawObject.1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4C5137F6-DC40-4932-B660-3E7BABEB8D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25" y="3663950"/>
                        <a:ext cx="1992313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91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0698-8868-46C7-834D-24F389F6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 Gothic" pitchFamily="34" charset="0"/>
              </a:rPr>
              <a:t>Known issues with “canonical CRU”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B957-1649-4DFC-9EBB-BAC372388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issues have gained increased attention since v. 1.05 release which added experimental support of polymers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See the next slides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597FE-2555-424B-92CA-9FFEA230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5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6554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BBD2-DF47-4F88-9A97-67A7BD4E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 Gothic" pitchFamily="34" charset="0"/>
              </a:rPr>
              <a:t>Issue #1 “CRU folding”</a:t>
            </a:r>
            <a:br>
              <a:rPr lang="ru-RU" altLang="en-US" dirty="0">
                <a:latin typeface="Century Gothic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07D4-CF7D-463A-99CA-DCC2C396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484784"/>
            <a:ext cx="6591985" cy="5184576"/>
          </a:xfrm>
        </p:spPr>
        <p:txBody>
          <a:bodyPr/>
          <a:lstStyle/>
          <a:p>
            <a:r>
              <a:rPr lang="en-US" dirty="0"/>
              <a:t>CRU (Constitutional Repeat Unit; aka SRU, Structural Repeat Units) which contains in-CRU repeats was not simplified (folded)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Simplistic example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CH2-CH2</a:t>
            </a:r>
            <a:r>
              <a:rPr lang="en-US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   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dirty="0"/>
              <a:t>is not converted to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CH2</a:t>
            </a:r>
            <a:r>
              <a:rPr lang="en-US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highlight>
                  <a:srgbClr val="FFFF00"/>
                </a:highlight>
              </a:rPr>
            </a:br>
            <a:endParaRPr lang="en-US" dirty="0">
              <a:highlight>
                <a:srgbClr val="FFFF00"/>
              </a:highlight>
            </a:endParaRPr>
          </a:p>
          <a:p>
            <a:r>
              <a:rPr lang="en-US" b="1" dirty="0"/>
              <a:t>NOW FIXED</a:t>
            </a:r>
            <a:br>
              <a:rPr lang="en-US" dirty="0"/>
            </a:br>
            <a:r>
              <a:rPr lang="en-US" dirty="0"/>
              <a:t>available only if non-default switch is supplied</a:t>
            </a:r>
            <a:br>
              <a:rPr lang="en-US" dirty="0"/>
            </a:br>
            <a:r>
              <a:rPr lang="en-US" dirty="0"/>
              <a:t>(as polymer chemists are not always happy with converting polyethylene to </a:t>
            </a:r>
            <a:r>
              <a:rPr lang="en-US" dirty="0" err="1"/>
              <a:t>polymethylene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C477C-38DC-4443-93C8-B3320429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6</a:t>
            </a:fld>
            <a:endParaRPr lang="ru-RU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FAEB1B-60EE-408A-A48A-3FF9595AC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3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5C85-E4CA-47D9-A3F1-1E1E1A1C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528415"/>
          </a:xfrm>
        </p:spPr>
        <p:txBody>
          <a:bodyPr/>
          <a:lstStyle/>
          <a:p>
            <a:r>
              <a:rPr lang="en-US" sz="2800" dirty="0"/>
              <a:t>“Business Rules” for Polymer Drawing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641B-AA6F-4628-A9D9-85F2204F7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340768"/>
            <a:ext cx="6591985" cy="5184576"/>
          </a:xfrm>
        </p:spPr>
        <p:txBody>
          <a:bodyPr/>
          <a:lstStyle/>
          <a:p>
            <a:r>
              <a:rPr lang="en-US" dirty="0"/>
              <a:t>Copolymers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2926E-D657-4346-96FD-EDAB2A0A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7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5808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5C85-E4CA-47D9-A3F1-1E1E1A1C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528415"/>
          </a:xfrm>
        </p:spPr>
        <p:txBody>
          <a:bodyPr/>
          <a:lstStyle/>
          <a:p>
            <a:r>
              <a:rPr lang="en-US" sz="2800" dirty="0"/>
              <a:t>“Business Rules” for Polymer Drawing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641B-AA6F-4628-A9D9-85F2204F7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340768"/>
            <a:ext cx="6591985" cy="5184576"/>
          </a:xfrm>
        </p:spPr>
        <p:txBody>
          <a:bodyPr/>
          <a:lstStyle/>
          <a:p>
            <a:r>
              <a:rPr lang="en-US"/>
              <a:t>Copolymers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2926E-D657-4346-96FD-EDAB2A0A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8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688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5C85-E4CA-47D9-A3F1-1E1E1A1C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528415"/>
          </a:xfrm>
        </p:spPr>
        <p:txBody>
          <a:bodyPr/>
          <a:lstStyle/>
          <a:p>
            <a:r>
              <a:rPr lang="en-US" sz="2800" dirty="0"/>
              <a:t>“Business Rules” for Polymer Drawing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641B-AA6F-4628-A9D9-85F2204F7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340768"/>
            <a:ext cx="6591985" cy="5184576"/>
          </a:xfrm>
        </p:spPr>
        <p:txBody>
          <a:bodyPr/>
          <a:lstStyle/>
          <a:p>
            <a:r>
              <a:rPr lang="en-US"/>
              <a:t>Copolymers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2926E-D657-4346-96FD-EDAB2A0A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EB436-2FE9-4B01-856E-29ACC2CC9352}" type="slidenum">
              <a:rPr lang="ru-RU" altLang="en-US" smtClean="0"/>
              <a:pPr>
                <a:defRPr/>
              </a:pPr>
              <a:t>9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698452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5723</TotalTime>
  <Words>1212</Words>
  <Application>Microsoft Office PowerPoint</Application>
  <PresentationFormat>On-screen Show (4:3)</PresentationFormat>
  <Paragraphs>224</Paragraphs>
  <Slides>36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Century Gothic</vt:lpstr>
      <vt:lpstr>Courier New</vt:lpstr>
      <vt:lpstr>Wingdings</vt:lpstr>
      <vt:lpstr>Wingdings 3</vt:lpstr>
      <vt:lpstr>Wisp</vt:lpstr>
      <vt:lpstr>MDLDrawObject Class</vt:lpstr>
      <vt:lpstr>InChI v. 1.06 release</vt:lpstr>
      <vt:lpstr>Goals</vt:lpstr>
      <vt:lpstr>Polymers  (still experimental)</vt:lpstr>
      <vt:lpstr>“Business Rules” for Polymer Drawing </vt:lpstr>
      <vt:lpstr>Known issues with “canonical CRU”</vt:lpstr>
      <vt:lpstr>Issue #1 “CRU folding” </vt:lpstr>
      <vt:lpstr>“Business Rules” for Polymer Drawing </vt:lpstr>
      <vt:lpstr>“Business Rules” for Polymer Drawing </vt:lpstr>
      <vt:lpstr>“Business Rules” for Polymer Drawing </vt:lpstr>
      <vt:lpstr>“Business Rules” for Polymer Drawing </vt:lpstr>
      <vt:lpstr>Issue #2  “Frame shift for capped end groups case”</vt:lpstr>
      <vt:lpstr>Polymers: extensions (and redesign)</vt:lpstr>
      <vt:lpstr>Polymers: extensions (and redesign)</vt:lpstr>
      <vt:lpstr>Zz-atom extension</vt:lpstr>
      <vt:lpstr>Zz-atom extension</vt:lpstr>
      <vt:lpstr>Miscellaneous other  functionality extensions and fixes</vt:lpstr>
      <vt:lpstr>Example: LooseTSACheck</vt:lpstr>
      <vt:lpstr>Other minor extensions</vt:lpstr>
      <vt:lpstr>Google-Autofuzz issues</vt:lpstr>
      <vt:lpstr>Google-Autofuzz issues</vt:lpstr>
      <vt:lpstr>PowerPoint Presentation</vt:lpstr>
      <vt:lpstr>Fixing Google-Autofuzz issues</vt:lpstr>
      <vt:lpstr>A side note on SourceForge</vt:lpstr>
      <vt:lpstr>Some minor fixes</vt:lpstr>
      <vt:lpstr>The difficult issues</vt:lpstr>
      <vt:lpstr>Issues uncovered on testing with PubChem</vt:lpstr>
      <vt:lpstr>InChI generation errors</vt:lpstr>
      <vt:lpstr>InChI generation errors #2</vt:lpstr>
      <vt:lpstr>Renumbering issues</vt:lpstr>
      <vt:lpstr>Renumbering issues</vt:lpstr>
      <vt:lpstr>Other matters</vt:lpstr>
      <vt:lpstr>Custom allocators</vt:lpstr>
      <vt:lpstr>InChI FAQ</vt:lpstr>
      <vt:lpstr>Other matters</vt:lpstr>
      <vt:lpstr>Current status 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inchi-developer-report-for-trust-board-cambridge-feb-2019-preliminary-version</dc:title>
  <dc:creator/>
  <cp:lastModifiedBy>Igor P</cp:lastModifiedBy>
  <cp:revision>688</cp:revision>
  <dcterms:created xsi:type="dcterms:W3CDTF">2009-03-19T10:28:50Z</dcterms:created>
  <dcterms:modified xsi:type="dcterms:W3CDTF">2019-08-03T18:07:26Z</dcterms:modified>
</cp:coreProperties>
</file>