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88" r:id="rId2"/>
    <p:sldId id="295" r:id="rId3"/>
    <p:sldId id="336" r:id="rId4"/>
    <p:sldId id="338" r:id="rId5"/>
    <p:sldId id="339" r:id="rId6"/>
    <p:sldId id="340" r:id="rId7"/>
    <p:sldId id="325" r:id="rId8"/>
  </p:sldIdLst>
  <p:sldSz cx="18288000" cy="10287000"/>
  <p:notesSz cx="6858000" cy="9144000"/>
  <p:embeddedFontLst>
    <p:embeddedFont>
      <p:font typeface="Vodafone" panose="020B0604020202020204" charset="0"/>
      <p:regular r:id="rId10"/>
      <p:bold r:id="rId11"/>
    </p:embeddedFont>
    <p:embeddedFont>
      <p:font typeface="Vodafone Rg Bold" panose="020B060402020202020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" id="{8B173340-DC57-664A-914F-3191DE5DAB2B}">
          <p14:sldIdLst>
            <p14:sldId id="288"/>
          </p14:sldIdLst>
        </p14:section>
        <p14:section name="Untitled Section" id="{E7762CA5-4639-D94A-BA02-B13F305A7291}">
          <p14:sldIdLst>
            <p14:sldId id="295"/>
            <p14:sldId id="336"/>
            <p14:sldId id="338"/>
            <p14:sldId id="339"/>
            <p14:sldId id="340"/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B4A79-7FB1-71B9-B404-7A07FE5CACD6}" v="1387" dt="2025-09-25T20:06:14.999"/>
    <p1510:client id="{3AC0F451-E80B-185F-A762-14455FBF54FB}" v="510" dt="2025-09-25T20:14:02.291"/>
    <p1510:client id="{9E31DAB4-AE57-06DE-ADB4-C39201E7C98D}" v="1" dt="2025-09-26T06:11:24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F7EA-6F34-55F2-C34C-98508560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48C6E1-9FDD-98DF-C91C-8DB980B133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EC8B-696E-6A6A-E940-C7DA0F4BDF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EE4398-D801-092F-E98B-F814BACEF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113128B-2F77-43D9-8026-EBDE54028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4BAC0-AC4C-534F-1FC7-390690C048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00A09-42AC-C5DD-8560-B6646DEF1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969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395C4-20F7-2B8E-1ABE-37E9EDF38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B4DCDB-C239-11AF-983C-9D5EDFBC21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9A99C-9A96-67A1-C52E-8D47BE574F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6414F3-7C0A-EE14-FB8C-3B837D79D1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F8D87D-A6C7-7FB9-A841-20B535FFF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D403-14B9-124F-C7F9-741EB961E4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CD12-9DC6-A35C-873E-8ECA84946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3545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CF8D-C71A-60EF-78F3-3EA69A808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891FC1-9369-2F8D-7E2F-2058439897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3CF69-9B16-3AE2-C9B0-E2E9C7964D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F3ABAF8-647D-A929-D9B5-AD9F6DF6C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F5F05E-61A8-798E-D6B6-FE45EAE0C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1F968-1CB4-5676-0959-0897D0E92C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971C6-E4E2-C6BC-CDA0-DCE6E59A8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0339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36AF2-2304-8D04-2E4E-889A20884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9754E1-16AF-B320-62B9-533FDA2624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3FDE1-9553-B23B-9AA8-0F455562B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FB0FBFE-B36D-F5A9-1A6F-9291BBFD31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2FCAE1B-3E28-9F0A-5217-4577D90F7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B7AC-0E95-C912-DAB4-6315EB889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E51BE-2CF1-3EC0-F630-E62782869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998585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72CD7-5951-4A10-295A-68690C3F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AA501-666F-9EE5-F5E1-0BE745D2A2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7431E-220D-A3BF-71D0-113EA8100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E49D97C-357B-A3E9-57FE-2F402CF89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A7666B-ADCE-9F5C-06F4-9723C76C3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567C1-48F5-464C-76B0-8D2DC41FED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EC4E6-EDED-A6C2-8AA2-8A1A2D303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758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37EB-59AE-DA29-3870-42F1E00F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6125EE-1437-1F17-083E-988DE3E551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AA65A-2795-BA38-0B55-89A7FED582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AAF1330-DB40-A4BB-8C3A-32FB42A3C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8B99CC-E706-0264-CD66-B3D3E4E84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8BF74-EFE2-A71A-134D-6C3A5B45B2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2BB3-33AC-E33B-542D-C13BA4A54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951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7D3EA-0932-2136-FD91-947412D5A7F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B13D-894E-EB8A-C0D8-8C861E45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47FCD6-9EA6-212A-5F15-BD74702010FC}"/>
              </a:ext>
            </a:extLst>
          </p:cNvPr>
          <p:cNvSpPr/>
          <p:nvPr/>
        </p:nvSpPr>
        <p:spPr>
          <a:xfrm>
            <a:off x="537119" y="173620"/>
            <a:ext cx="16750931" cy="9151989"/>
          </a:xfrm>
          <a:custGeom>
            <a:avLst/>
            <a:gdLst/>
            <a:ahLst/>
            <a:cxnLst/>
            <a:rect l="l" t="t" r="r" b="b"/>
            <a:pathLst>
              <a:path w="8142261" h="9166457">
                <a:moveTo>
                  <a:pt x="0" y="0"/>
                </a:moveTo>
                <a:lnTo>
                  <a:pt x="8142261" y="0"/>
                </a:lnTo>
                <a:lnTo>
                  <a:pt x="8142261" y="9166457"/>
                </a:lnTo>
                <a:lnTo>
                  <a:pt x="0" y="91664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936" r="-502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FE0FFD7-3636-5EAA-304B-908985A21105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A26BEB3-BAC8-5C2D-C8DF-2837375C4B13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F3FB83B1-D47D-375E-6726-325706BA05E2}"/>
              </a:ext>
            </a:extLst>
          </p:cNvPr>
          <p:cNvSpPr txBox="1"/>
          <p:nvPr/>
        </p:nvSpPr>
        <p:spPr>
          <a:xfrm>
            <a:off x="1972254" y="1340404"/>
            <a:ext cx="83279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6000" b="1">
                <a:ea typeface="Calibri"/>
                <a:cs typeface="Calibri"/>
              </a:rPr>
              <a:t>VOIS </a:t>
            </a:r>
            <a:r>
              <a:rPr lang="ro-RO" sz="6000" b="1" err="1">
                <a:ea typeface="Calibri"/>
                <a:cs typeface="Calibri"/>
              </a:rPr>
              <a:t>Summer</a:t>
            </a:r>
            <a:r>
              <a:rPr lang="ro-RO" sz="6000" b="1">
                <a:ea typeface="Calibri"/>
                <a:cs typeface="Calibri"/>
              </a:rPr>
              <a:t> </a:t>
            </a:r>
            <a:r>
              <a:rPr lang="ro-RO" sz="6000" b="1" err="1">
                <a:ea typeface="Calibri"/>
                <a:cs typeface="Calibri"/>
              </a:rPr>
              <a:t>School</a:t>
            </a:r>
            <a:endParaRPr lang="ro-RO" sz="6000" b="1">
              <a:ea typeface="Calibri"/>
              <a:cs typeface="Calibri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45DA5FC5-9A7E-BD54-0095-6DEE7E69F804}"/>
              </a:ext>
            </a:extLst>
          </p:cNvPr>
          <p:cNvSpPr txBox="1"/>
          <p:nvPr/>
        </p:nvSpPr>
        <p:spPr>
          <a:xfrm>
            <a:off x="1982957" y="4132796"/>
            <a:ext cx="1187273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6000" b="1">
                <a:ea typeface="Calibri"/>
                <a:cs typeface="Calibri"/>
              </a:rPr>
              <a:t>Team 6</a:t>
            </a:r>
          </a:p>
          <a:p>
            <a:r>
              <a:rPr lang="ro-RO" sz="6000" b="1">
                <a:ea typeface="Calibri"/>
                <a:cs typeface="Calibri"/>
              </a:rPr>
              <a:t>Team Management Web </a:t>
            </a:r>
            <a:r>
              <a:rPr lang="ro-RO" sz="6000" b="1" err="1">
                <a:ea typeface="Calibri"/>
                <a:cs typeface="Calibri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8929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2C56-3D3C-1ED0-4070-D54E30A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DB3315F-FBF1-3AA0-1D13-BE7CAD3FE519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CF302C0-3730-4365-6145-D2DC63AF5AA8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74E6F1E-7103-C2B0-3D0A-CB1A7F790EBC}"/>
              </a:ext>
            </a:extLst>
          </p:cNvPr>
          <p:cNvSpPr/>
          <p:nvPr/>
        </p:nvSpPr>
        <p:spPr>
          <a:xfrm>
            <a:off x="719339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39" y="0"/>
                </a:lnTo>
                <a:lnTo>
                  <a:pt x="1196539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33A0A2-C37C-6C0A-C618-28BBF6CA5AD6}"/>
              </a:ext>
            </a:extLst>
          </p:cNvPr>
          <p:cNvSpPr/>
          <p:nvPr/>
        </p:nvSpPr>
        <p:spPr>
          <a:xfrm>
            <a:off x="1915878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40" y="0"/>
                </a:lnTo>
                <a:lnTo>
                  <a:pt x="1196540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FE3655F-58D5-C14B-832E-6E97B5E75767}"/>
              </a:ext>
            </a:extLst>
          </p:cNvPr>
          <p:cNvSpPr txBox="1"/>
          <p:nvPr/>
        </p:nvSpPr>
        <p:spPr>
          <a:xfrm>
            <a:off x="777212" y="600352"/>
            <a:ext cx="4353131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500" b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Introduction</a:t>
            </a:r>
            <a:endParaRPr lang="en-US" sz="4500" b="1" err="1">
              <a:solidFill>
                <a:srgbClr val="340302"/>
              </a:solidFill>
              <a:latin typeface="Vodafone Rg Bold"/>
              <a:ea typeface="Vodafone Rg Bold"/>
              <a:cs typeface="Vodafone Rg Bold"/>
              <a:sym typeface="Vodafone Rg Bold"/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69439C5D-AD14-13E0-06FE-63F64D67B528}"/>
              </a:ext>
            </a:extLst>
          </p:cNvPr>
          <p:cNvSpPr txBox="1"/>
          <p:nvPr/>
        </p:nvSpPr>
        <p:spPr>
          <a:xfrm>
            <a:off x="1171540" y="4942230"/>
            <a:ext cx="1281317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000">
                <a:ea typeface="Calibri"/>
                <a:cs typeface="Calibri"/>
              </a:rPr>
              <a:t>Ungureanu Radu-</a:t>
            </a:r>
            <a:r>
              <a:rPr lang="ro-RO" sz="4000" err="1">
                <a:ea typeface="Calibri"/>
                <a:cs typeface="Calibri"/>
              </a:rPr>
              <a:t>Ionut</a:t>
            </a:r>
            <a:r>
              <a:rPr lang="ro-RO" sz="4000">
                <a:ea typeface="Calibri"/>
                <a:cs typeface="Calibri"/>
              </a:rPr>
              <a:t>    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(</a:t>
            </a:r>
            <a:r>
              <a:rPr lang="ro-RO" sz="4000" err="1">
                <a:solidFill>
                  <a:srgbClr val="C00000"/>
                </a:solidFill>
                <a:ea typeface="Calibri"/>
                <a:cs typeface="Calibri"/>
              </a:rPr>
              <a:t>Frontend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 </a:t>
            </a:r>
            <a:r>
              <a:rPr lang="ro-RO" sz="4000" err="1">
                <a:solidFill>
                  <a:srgbClr val="C00000"/>
                </a:solidFill>
                <a:ea typeface="Calibri"/>
                <a:cs typeface="Calibri"/>
              </a:rPr>
              <a:t>Developer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)</a:t>
            </a:r>
          </a:p>
          <a:p>
            <a:r>
              <a:rPr lang="ro-RO" sz="4000">
                <a:ea typeface="Calibri"/>
                <a:cs typeface="Calibri"/>
              </a:rPr>
              <a:t>Andreescu Andrei-Vlad    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(QA tester)</a:t>
            </a:r>
          </a:p>
          <a:p>
            <a:r>
              <a:rPr lang="ro-RO" sz="4000">
                <a:ea typeface="Calibri"/>
                <a:cs typeface="Calibri"/>
              </a:rPr>
              <a:t>Hagiu Alexandru-Daniel   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(</a:t>
            </a:r>
            <a:r>
              <a:rPr lang="ro-RO" sz="4000" err="1">
                <a:solidFill>
                  <a:srgbClr val="C00000"/>
                </a:solidFill>
                <a:ea typeface="Calibri"/>
                <a:cs typeface="Calibri"/>
              </a:rPr>
              <a:t>Backend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 </a:t>
            </a:r>
            <a:r>
              <a:rPr lang="ro-RO" sz="4000" err="1">
                <a:solidFill>
                  <a:srgbClr val="C00000"/>
                </a:solidFill>
                <a:ea typeface="Calibri"/>
                <a:cs typeface="Calibri"/>
              </a:rPr>
              <a:t>Developer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)</a:t>
            </a:r>
          </a:p>
          <a:p>
            <a:r>
              <a:rPr lang="ro-RO" sz="4000" err="1">
                <a:ea typeface="Calibri"/>
                <a:cs typeface="Calibri"/>
              </a:rPr>
              <a:t>Nicoara</a:t>
            </a:r>
            <a:r>
              <a:rPr lang="ro-RO" sz="4000">
                <a:ea typeface="Calibri"/>
                <a:cs typeface="Calibri"/>
              </a:rPr>
              <a:t> </a:t>
            </a:r>
            <a:r>
              <a:rPr lang="ro-RO" sz="4000" err="1">
                <a:ea typeface="Calibri"/>
                <a:cs typeface="Calibri"/>
              </a:rPr>
              <a:t>Theodora</a:t>
            </a:r>
            <a:r>
              <a:rPr lang="ro-RO" sz="4000">
                <a:ea typeface="Calibri"/>
                <a:cs typeface="Calibri"/>
              </a:rPr>
              <a:t>             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(The </a:t>
            </a:r>
            <a:r>
              <a:rPr lang="ro-RO" sz="4000" err="1">
                <a:solidFill>
                  <a:srgbClr val="C00000"/>
                </a:solidFill>
                <a:ea typeface="Calibri"/>
                <a:cs typeface="Calibri"/>
              </a:rPr>
              <a:t>mastermind</a:t>
            </a:r>
            <a:r>
              <a:rPr lang="ro-RO" sz="4000">
                <a:solidFill>
                  <a:srgbClr val="C00000"/>
                </a:solidFill>
                <a:ea typeface="Calibri"/>
                <a:cs typeface="Calibri"/>
              </a:rPr>
              <a:t>)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D757B2BF-DF92-01B8-6C4A-B4D41032BB05}"/>
              </a:ext>
            </a:extLst>
          </p:cNvPr>
          <p:cNvSpPr txBox="1"/>
          <p:nvPr/>
        </p:nvSpPr>
        <p:spPr>
          <a:xfrm>
            <a:off x="1173720" y="3249038"/>
            <a:ext cx="734413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5400" b="1">
                <a:ea typeface="Calibri"/>
                <a:cs typeface="Calibri"/>
              </a:rPr>
              <a:t>Membrii echipei:</a:t>
            </a:r>
            <a:endParaRPr lang="ro-RO" sz="5400" b="1"/>
          </a:p>
        </p:txBody>
      </p:sp>
    </p:spTree>
    <p:extLst>
      <p:ext uri="{BB962C8B-B14F-4D97-AF65-F5344CB8AC3E}">
        <p14:creationId xmlns:p14="http://schemas.microsoft.com/office/powerpoint/2010/main" val="2038651861"/>
      </p:ext>
    </p:extLst>
  </p:cSld>
  <p:clrMapOvr>
    <a:masterClrMapping/>
  </p:clrMapOvr>
  <p:transition>
    <p:cover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E150-9C06-8D85-7551-AD59A078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3632F4-E2F3-F808-D520-51990472D418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334BE40-5FD6-FCB7-C501-D98AE1A2EB4B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7A0CC3E-D110-D90A-E84E-A481E927E899}"/>
              </a:ext>
            </a:extLst>
          </p:cNvPr>
          <p:cNvSpPr/>
          <p:nvPr/>
        </p:nvSpPr>
        <p:spPr>
          <a:xfrm>
            <a:off x="719339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39" y="0"/>
                </a:lnTo>
                <a:lnTo>
                  <a:pt x="1196539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06644C7-F95D-A4A2-498E-0DEFDC375291}"/>
              </a:ext>
            </a:extLst>
          </p:cNvPr>
          <p:cNvSpPr/>
          <p:nvPr/>
        </p:nvSpPr>
        <p:spPr>
          <a:xfrm>
            <a:off x="1915878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40" y="0"/>
                </a:lnTo>
                <a:lnTo>
                  <a:pt x="1196540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B179870-8A4F-CA19-599D-4A55104C5C74}"/>
              </a:ext>
            </a:extLst>
          </p:cNvPr>
          <p:cNvSpPr txBox="1"/>
          <p:nvPr/>
        </p:nvSpPr>
        <p:spPr>
          <a:xfrm>
            <a:off x="777212" y="600352"/>
            <a:ext cx="4353131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500" b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Introduction</a:t>
            </a:r>
            <a:endParaRPr lang="en-US" sz="4500" b="1" err="1">
              <a:solidFill>
                <a:srgbClr val="340302"/>
              </a:solidFill>
              <a:latin typeface="Vodafone Rg Bold"/>
              <a:ea typeface="Vodafone Rg Bold"/>
              <a:cs typeface="Vodafone Rg Bold"/>
              <a:sym typeface="Vodafone Rg Bold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1AB35178-2D13-D4B9-EED6-B44AC64315EC}"/>
              </a:ext>
            </a:extLst>
          </p:cNvPr>
          <p:cNvSpPr txBox="1"/>
          <p:nvPr/>
        </p:nvSpPr>
        <p:spPr>
          <a:xfrm>
            <a:off x="1014569" y="2453279"/>
            <a:ext cx="75032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5400" b="1">
                <a:ea typeface="Calibri"/>
                <a:cs typeface="Calibri"/>
              </a:rPr>
              <a:t>Scopul </a:t>
            </a:r>
            <a:r>
              <a:rPr lang="ro-RO" sz="5400" b="1" err="1">
                <a:ea typeface="Calibri"/>
                <a:cs typeface="Calibri"/>
              </a:rPr>
              <a:t>aplicatiei</a:t>
            </a:r>
            <a:r>
              <a:rPr lang="ro-RO" sz="5400" b="1">
                <a:ea typeface="Calibri"/>
                <a:cs typeface="Calibri"/>
              </a:rPr>
              <a:t>: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E7C3576-9775-5E0C-D7C4-16A64246BC7E}"/>
              </a:ext>
            </a:extLst>
          </p:cNvPr>
          <p:cNvSpPr txBox="1"/>
          <p:nvPr/>
        </p:nvSpPr>
        <p:spPr>
          <a:xfrm>
            <a:off x="1007235" y="4023986"/>
            <a:ext cx="1077313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600">
                <a:ea typeface="Calibri"/>
                <a:cs typeface="Calibri"/>
              </a:rPr>
              <a:t>-Organizarea task-urilor unei echipe</a:t>
            </a:r>
          </a:p>
          <a:p>
            <a:r>
              <a:rPr lang="ro-RO" sz="3600">
                <a:ea typeface="Calibri"/>
                <a:cs typeface="Calibri"/>
              </a:rPr>
              <a:t>-Atribuirea </a:t>
            </a:r>
            <a:r>
              <a:rPr lang="ro-RO" sz="3600" err="1">
                <a:ea typeface="Calibri"/>
                <a:cs typeface="Calibri"/>
              </a:rPr>
              <a:t>cerintelor</a:t>
            </a:r>
            <a:r>
              <a:rPr lang="ro-RO" sz="3600">
                <a:ea typeface="Calibri"/>
                <a:cs typeface="Calibri"/>
              </a:rPr>
              <a:t> in </a:t>
            </a:r>
            <a:r>
              <a:rPr lang="ro-RO" sz="3600" err="1">
                <a:ea typeface="Calibri"/>
                <a:cs typeface="Calibri"/>
              </a:rPr>
              <a:t>functie</a:t>
            </a:r>
            <a:r>
              <a:rPr lang="ro-RO" sz="3600">
                <a:ea typeface="Calibri"/>
                <a:cs typeface="Calibri"/>
              </a:rPr>
              <a:t> de roluri</a:t>
            </a:r>
          </a:p>
          <a:p>
            <a:r>
              <a:rPr lang="ro-RO" sz="3600">
                <a:ea typeface="Calibri"/>
                <a:cs typeface="Calibri"/>
              </a:rPr>
              <a:t>-</a:t>
            </a:r>
            <a:r>
              <a:rPr lang="ro-RO" sz="3600" err="1">
                <a:ea typeface="Calibri"/>
                <a:cs typeface="Calibri"/>
              </a:rPr>
              <a:t>Evidentierea</a:t>
            </a:r>
            <a:r>
              <a:rPr lang="ro-RO" sz="3600">
                <a:ea typeface="Calibri"/>
                <a:cs typeface="Calibri"/>
              </a:rPr>
              <a:t> si rezolvarea obiectivelor in echipa</a:t>
            </a:r>
          </a:p>
        </p:txBody>
      </p:sp>
    </p:spTree>
    <p:extLst>
      <p:ext uri="{BB962C8B-B14F-4D97-AF65-F5344CB8AC3E}">
        <p14:creationId xmlns:p14="http://schemas.microsoft.com/office/powerpoint/2010/main" val="3160828532"/>
      </p:ext>
    </p:extLst>
  </p:cSld>
  <p:clrMapOvr>
    <a:masterClrMapping/>
  </p:clrMapOvr>
  <p:transition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2974-117D-B4BF-C113-F8C814DD5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6F5E9D-010C-465A-2D24-CFDEF4488F77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928E79D-428A-6148-C9FC-A0D3E4BACAF2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991C6FF-DF6F-CA6B-FB74-C83EBB8B7C04}"/>
              </a:ext>
            </a:extLst>
          </p:cNvPr>
          <p:cNvSpPr/>
          <p:nvPr/>
        </p:nvSpPr>
        <p:spPr>
          <a:xfrm>
            <a:off x="719339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39" y="0"/>
                </a:lnTo>
                <a:lnTo>
                  <a:pt x="1196539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021AA1B-D152-4F57-ADBC-39D50FF463EE}"/>
              </a:ext>
            </a:extLst>
          </p:cNvPr>
          <p:cNvSpPr/>
          <p:nvPr/>
        </p:nvSpPr>
        <p:spPr>
          <a:xfrm>
            <a:off x="1915878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40" y="0"/>
                </a:lnTo>
                <a:lnTo>
                  <a:pt x="1196540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13CB9AE-156A-1C54-4014-E817D8026EC3}"/>
              </a:ext>
            </a:extLst>
          </p:cNvPr>
          <p:cNvSpPr txBox="1"/>
          <p:nvPr/>
        </p:nvSpPr>
        <p:spPr>
          <a:xfrm>
            <a:off x="719339" y="600352"/>
            <a:ext cx="5134421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500" b="1" err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Arhitectura</a:t>
            </a:r>
            <a:r>
              <a:rPr lang="en-US" sz="4500" b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 </a:t>
            </a:r>
            <a:r>
              <a:rPr lang="en-US" sz="4500" b="1" err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aplicatiei</a:t>
            </a:r>
            <a:endParaRPr lang="en-US" sz="4500" b="1" err="1">
              <a:solidFill>
                <a:srgbClr val="340302"/>
              </a:solidFill>
              <a:latin typeface="Vodafone Rg Bold"/>
              <a:ea typeface="Vodafone Rg Bold"/>
              <a:cs typeface="Vodafone Rg Bold"/>
              <a:sym typeface="Vodafone Rg Bold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D19BC471-D039-E4D5-D9F2-980301D3E9ED}"/>
              </a:ext>
            </a:extLst>
          </p:cNvPr>
          <p:cNvSpPr txBox="1"/>
          <p:nvPr/>
        </p:nvSpPr>
        <p:spPr>
          <a:xfrm>
            <a:off x="1007235" y="4023986"/>
            <a:ext cx="14621718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 err="1">
                <a:ea typeface="Calibri"/>
                <a:cs typeface="Calibri"/>
              </a:rPr>
              <a:t>Backend</a:t>
            </a:r>
            <a:r>
              <a:rPr lang="ro-RO" sz="4400" b="1">
                <a:ea typeface="Calibri"/>
                <a:cs typeface="Calibri"/>
              </a:rPr>
              <a:t>: </a:t>
            </a:r>
            <a:r>
              <a:rPr lang="ro-RO" sz="4400" err="1">
                <a:ea typeface="Calibri"/>
                <a:cs typeface="Calibri"/>
              </a:rPr>
              <a:t>gestioneza</a:t>
            </a:r>
            <a:r>
              <a:rPr lang="ro-RO" sz="4400">
                <a:ea typeface="Calibri"/>
                <a:cs typeface="Calibri"/>
              </a:rPr>
              <a:t> logica si datele</a:t>
            </a: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 err="1">
                <a:ea typeface="Calibri"/>
                <a:cs typeface="Calibri"/>
              </a:rPr>
              <a:t>Frontend</a:t>
            </a:r>
            <a:r>
              <a:rPr lang="ro-RO" sz="4400" b="1">
                <a:ea typeface="Calibri"/>
                <a:cs typeface="Calibri"/>
              </a:rPr>
              <a:t>:</a:t>
            </a:r>
            <a:r>
              <a:rPr lang="ro-RO" sz="4400">
                <a:ea typeface="Calibri"/>
                <a:cs typeface="Calibri"/>
              </a:rPr>
              <a:t> Permite </a:t>
            </a:r>
            <a:r>
              <a:rPr lang="ro-RO" sz="4400" err="1">
                <a:ea typeface="Calibri"/>
                <a:cs typeface="Calibri"/>
              </a:rPr>
              <a:t>interactiunea</a:t>
            </a:r>
            <a:r>
              <a:rPr lang="ro-RO" sz="4400">
                <a:ea typeface="Calibri"/>
                <a:cs typeface="Calibri"/>
              </a:rPr>
              <a:t> utilizatorului cu </a:t>
            </a:r>
            <a:r>
              <a:rPr lang="ro-RO" sz="4400" err="1">
                <a:ea typeface="Calibri"/>
                <a:cs typeface="Calibri"/>
              </a:rPr>
              <a:t>aplicatia</a:t>
            </a:r>
            <a:endParaRPr lang="ro-RO" sz="4400">
              <a:ea typeface="Calibri"/>
              <a:cs typeface="Calibri"/>
            </a:endParaRP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>
                <a:ea typeface="Calibri"/>
                <a:cs typeface="Calibri"/>
              </a:rPr>
              <a:t>Baza de date:</a:t>
            </a:r>
            <a:r>
              <a:rPr lang="ro-RO" sz="4400">
                <a:ea typeface="Calibri"/>
                <a:cs typeface="Calibri"/>
              </a:rPr>
              <a:t> </a:t>
            </a:r>
            <a:r>
              <a:rPr lang="ro-RO" sz="4400" err="1">
                <a:ea typeface="Calibri"/>
                <a:cs typeface="Calibri"/>
              </a:rPr>
              <a:t>stocheaza</a:t>
            </a:r>
            <a:r>
              <a:rPr lang="ro-RO" sz="4400">
                <a:ea typeface="Calibri"/>
                <a:cs typeface="Calibri"/>
              </a:rPr>
              <a:t> datele conturilor</a:t>
            </a:r>
          </a:p>
        </p:txBody>
      </p:sp>
    </p:spTree>
    <p:extLst>
      <p:ext uri="{BB962C8B-B14F-4D97-AF65-F5344CB8AC3E}">
        <p14:creationId xmlns:p14="http://schemas.microsoft.com/office/powerpoint/2010/main" val="1772156013"/>
      </p:ext>
    </p:extLst>
  </p:cSld>
  <p:clrMapOvr>
    <a:masterClrMapping/>
  </p:clrMapOvr>
  <p:transition>
    <p:cover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75AF-BF64-FF85-34C4-467DD9411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0A30EB6-960E-AD38-7737-BF96FEC8D7BD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FA1674A-3B2C-85B0-8ECE-98EE0969B553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1BD171E-C202-95B1-0CF5-B14C0D5D14CB}"/>
              </a:ext>
            </a:extLst>
          </p:cNvPr>
          <p:cNvSpPr/>
          <p:nvPr/>
        </p:nvSpPr>
        <p:spPr>
          <a:xfrm>
            <a:off x="719339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39" y="0"/>
                </a:lnTo>
                <a:lnTo>
                  <a:pt x="1196539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FCFC4EE-51A7-260E-F5D6-60FBEC634B56}"/>
              </a:ext>
            </a:extLst>
          </p:cNvPr>
          <p:cNvSpPr/>
          <p:nvPr/>
        </p:nvSpPr>
        <p:spPr>
          <a:xfrm>
            <a:off x="1915878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40" y="0"/>
                </a:lnTo>
                <a:lnTo>
                  <a:pt x="1196540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E416D27-BD70-D436-8905-922799C29B71}"/>
              </a:ext>
            </a:extLst>
          </p:cNvPr>
          <p:cNvSpPr txBox="1"/>
          <p:nvPr/>
        </p:nvSpPr>
        <p:spPr>
          <a:xfrm>
            <a:off x="719339" y="600352"/>
            <a:ext cx="5134421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500" b="1" err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Tehnologii</a:t>
            </a:r>
            <a:r>
              <a:rPr lang="en-US" sz="4500" b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 </a:t>
            </a:r>
            <a:r>
              <a:rPr lang="en-US" sz="4500" b="1" err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folosite</a:t>
            </a:r>
            <a:endParaRPr lang="en-US" sz="4500" b="1" err="1">
              <a:solidFill>
                <a:srgbClr val="340302"/>
              </a:solidFill>
              <a:latin typeface="Vodafone Rg Bold"/>
              <a:ea typeface="Vodafone Rg Bold"/>
              <a:cs typeface="Vodafone Rg Bold"/>
              <a:sym typeface="Vodafone Rg Bold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901511ED-CCB2-240A-A114-D41F7F71F360}"/>
              </a:ext>
            </a:extLst>
          </p:cNvPr>
          <p:cNvSpPr txBox="1"/>
          <p:nvPr/>
        </p:nvSpPr>
        <p:spPr>
          <a:xfrm>
            <a:off x="1007235" y="4023986"/>
            <a:ext cx="14621718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 err="1">
                <a:ea typeface="Calibri"/>
                <a:cs typeface="Calibri"/>
              </a:rPr>
              <a:t>FastAPI</a:t>
            </a:r>
            <a:r>
              <a:rPr lang="ro-RO" sz="4400" b="1">
                <a:ea typeface="Calibri"/>
                <a:cs typeface="Calibri"/>
              </a:rPr>
              <a:t>: </a:t>
            </a:r>
            <a:r>
              <a:rPr lang="ro-RO" sz="4400" err="1">
                <a:ea typeface="Calibri"/>
                <a:cs typeface="Calibri"/>
              </a:rPr>
              <a:t>gestioneaza</a:t>
            </a:r>
            <a:r>
              <a:rPr lang="ro-RO" sz="4400">
                <a:ea typeface="Calibri"/>
                <a:cs typeface="Calibri"/>
              </a:rPr>
              <a:t> </a:t>
            </a:r>
            <a:r>
              <a:rPr lang="ro-RO" sz="4400" err="1">
                <a:ea typeface="Calibri"/>
                <a:cs typeface="Calibri"/>
              </a:rPr>
              <a:t>endpoint</a:t>
            </a:r>
            <a:r>
              <a:rPr lang="ro-RO" sz="4400">
                <a:ea typeface="Calibri"/>
                <a:cs typeface="Calibri"/>
              </a:rPr>
              <a:t>-urile</a:t>
            </a: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 err="1">
                <a:ea typeface="Calibri"/>
                <a:cs typeface="Calibri"/>
              </a:rPr>
              <a:t>SQLite</a:t>
            </a:r>
            <a:r>
              <a:rPr lang="ro-RO" sz="4400" b="1">
                <a:ea typeface="Calibri"/>
                <a:cs typeface="Calibri"/>
              </a:rPr>
              <a:t>:</a:t>
            </a:r>
            <a:r>
              <a:rPr lang="ro-RO" sz="4400">
                <a:ea typeface="Calibri"/>
                <a:cs typeface="Calibri"/>
              </a:rPr>
              <a:t> baza de data utilizata</a:t>
            </a: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>
                <a:ea typeface="Calibri"/>
                <a:cs typeface="Calibri"/>
              </a:rPr>
              <a:t>JWT:</a:t>
            </a:r>
            <a:r>
              <a:rPr lang="ro-RO" sz="4400">
                <a:ea typeface="Calibri"/>
                <a:cs typeface="Calibri"/>
              </a:rPr>
              <a:t> pentru autentificare</a:t>
            </a:r>
            <a:endParaRPr lang="ro-RO" sz="4400" b="1">
              <a:ea typeface="Calibri"/>
              <a:cs typeface="Calibri"/>
            </a:endParaRP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b="1" err="1">
                <a:ea typeface="Calibri"/>
                <a:cs typeface="Calibri"/>
              </a:rPr>
              <a:t>Uvicorn</a:t>
            </a:r>
            <a:r>
              <a:rPr lang="ro-RO" sz="4400" b="1">
                <a:ea typeface="Calibri"/>
                <a:cs typeface="Calibri"/>
              </a:rPr>
              <a:t>:</a:t>
            </a:r>
            <a:r>
              <a:rPr lang="ro-RO" sz="4400">
                <a:ea typeface="Calibri"/>
                <a:cs typeface="Calibri"/>
              </a:rPr>
              <a:t> serverul ce </a:t>
            </a:r>
            <a:r>
              <a:rPr lang="ro-RO" sz="4400" err="1">
                <a:ea typeface="Calibri"/>
                <a:cs typeface="Calibri"/>
              </a:rPr>
              <a:t>ruleaza</a:t>
            </a:r>
            <a:r>
              <a:rPr lang="ro-RO" sz="4400">
                <a:ea typeface="Calibri"/>
                <a:cs typeface="Calibri"/>
              </a:rPr>
              <a:t> </a:t>
            </a:r>
            <a:r>
              <a:rPr lang="ro-RO" sz="4400" err="1">
                <a:ea typeface="Calibri"/>
                <a:cs typeface="Calibri"/>
              </a:rPr>
              <a:t>framework-ul</a:t>
            </a:r>
            <a:endParaRPr lang="ro-RO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1102294"/>
      </p:ext>
    </p:extLst>
  </p:cSld>
  <p:clrMapOvr>
    <a:masterClrMapping/>
  </p:clrMapOvr>
  <p:transition>
    <p:cover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6F0E-822F-DD6F-E38F-23F30E824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B23BD18-A011-6BF7-3708-9999A7C97DA4}"/>
              </a:ext>
            </a:extLst>
          </p:cNvPr>
          <p:cNvSpPr/>
          <p:nvPr/>
        </p:nvSpPr>
        <p:spPr>
          <a:xfrm>
            <a:off x="372268" y="8562759"/>
            <a:ext cx="1611752" cy="1196230"/>
          </a:xfrm>
          <a:custGeom>
            <a:avLst/>
            <a:gdLst/>
            <a:ahLst/>
            <a:cxnLst/>
            <a:rect l="l" t="t" r="r" b="b"/>
            <a:pathLst>
              <a:path w="1611752" h="1196230">
                <a:moveTo>
                  <a:pt x="0" y="0"/>
                </a:moveTo>
                <a:lnTo>
                  <a:pt x="1611752" y="0"/>
                </a:lnTo>
                <a:lnTo>
                  <a:pt x="1611752" y="1196230"/>
                </a:lnTo>
                <a:lnTo>
                  <a:pt x="0" y="11962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0370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26C05F-ADBB-6A7F-FD9F-75DC77DB83ED}"/>
              </a:ext>
            </a:extLst>
          </p:cNvPr>
          <p:cNvSpPr/>
          <p:nvPr/>
        </p:nvSpPr>
        <p:spPr>
          <a:xfrm>
            <a:off x="15069822" y="8766430"/>
            <a:ext cx="2445481" cy="736090"/>
          </a:xfrm>
          <a:custGeom>
            <a:avLst/>
            <a:gdLst/>
            <a:ahLst/>
            <a:cxnLst/>
            <a:rect l="l" t="t" r="r" b="b"/>
            <a:pathLst>
              <a:path w="2445481" h="736090">
                <a:moveTo>
                  <a:pt x="0" y="0"/>
                </a:moveTo>
                <a:lnTo>
                  <a:pt x="2445481" y="0"/>
                </a:lnTo>
                <a:lnTo>
                  <a:pt x="2445481" y="736090"/>
                </a:lnTo>
                <a:lnTo>
                  <a:pt x="0" y="73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E67B1FF-95E9-868D-F144-BF24417E9722}"/>
              </a:ext>
            </a:extLst>
          </p:cNvPr>
          <p:cNvSpPr/>
          <p:nvPr/>
        </p:nvSpPr>
        <p:spPr>
          <a:xfrm>
            <a:off x="719339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39" y="0"/>
                </a:lnTo>
                <a:lnTo>
                  <a:pt x="1196539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472326-79D2-6032-29B3-1E34009C8DED}"/>
              </a:ext>
            </a:extLst>
          </p:cNvPr>
          <p:cNvSpPr/>
          <p:nvPr/>
        </p:nvSpPr>
        <p:spPr>
          <a:xfrm>
            <a:off x="1915878" y="1419987"/>
            <a:ext cx="1196540" cy="76279"/>
          </a:xfrm>
          <a:custGeom>
            <a:avLst/>
            <a:gdLst/>
            <a:ahLst/>
            <a:cxnLst/>
            <a:rect l="l" t="t" r="r" b="b"/>
            <a:pathLst>
              <a:path w="1196540" h="76279">
                <a:moveTo>
                  <a:pt x="0" y="0"/>
                </a:moveTo>
                <a:lnTo>
                  <a:pt x="1196540" y="0"/>
                </a:lnTo>
                <a:lnTo>
                  <a:pt x="1196540" y="76279"/>
                </a:lnTo>
                <a:lnTo>
                  <a:pt x="0" y="7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32CD1EE-C8FF-E5E8-55DE-08CD29FE481E}"/>
              </a:ext>
            </a:extLst>
          </p:cNvPr>
          <p:cNvSpPr txBox="1"/>
          <p:nvPr/>
        </p:nvSpPr>
        <p:spPr>
          <a:xfrm>
            <a:off x="719339" y="600352"/>
            <a:ext cx="5134421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30"/>
              </a:lnSpc>
            </a:pPr>
            <a:r>
              <a:rPr lang="en-US" sz="4500" b="1" err="1">
                <a:solidFill>
                  <a:srgbClr val="340302"/>
                </a:solidFill>
                <a:latin typeface="Vodafone Rg Bold"/>
                <a:ea typeface="Vodafone Rg Bold"/>
                <a:cs typeface="Vodafone Rg Bold"/>
              </a:rPr>
              <a:t>Functionalitati</a:t>
            </a:r>
            <a:endParaRPr lang="en-US" sz="4500" b="1" err="1">
              <a:solidFill>
                <a:srgbClr val="340302"/>
              </a:solidFill>
              <a:latin typeface="Vodafone Rg Bold"/>
              <a:ea typeface="Vodafone Rg Bold"/>
              <a:cs typeface="Vodafone Rg Bold"/>
              <a:sym typeface="Vodafone Rg Bold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5E1D880-78CE-BD29-B824-657059953655}"/>
              </a:ext>
            </a:extLst>
          </p:cNvPr>
          <p:cNvSpPr txBox="1"/>
          <p:nvPr/>
        </p:nvSpPr>
        <p:spPr>
          <a:xfrm>
            <a:off x="1007235" y="4023986"/>
            <a:ext cx="14621718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4400">
                <a:ea typeface="Calibri"/>
                <a:cs typeface="Calibri"/>
              </a:rPr>
              <a:t>-Creare cont si </a:t>
            </a:r>
            <a:r>
              <a:rPr lang="ro-RO" sz="4400" err="1">
                <a:ea typeface="Calibri"/>
                <a:cs typeface="Calibri"/>
              </a:rPr>
              <a:t>logare</a:t>
            </a:r>
          </a:p>
          <a:p>
            <a:r>
              <a:rPr lang="ro-RO" sz="4400">
                <a:ea typeface="Calibri"/>
                <a:cs typeface="Calibri"/>
              </a:rPr>
              <a:t>-Fiecare cont este fie </a:t>
            </a:r>
            <a:r>
              <a:rPr lang="ro-RO" sz="4400" err="1">
                <a:ea typeface="Calibri"/>
                <a:cs typeface="Calibri"/>
              </a:rPr>
              <a:t>admin</a:t>
            </a:r>
            <a:r>
              <a:rPr lang="ro-RO" sz="4400">
                <a:ea typeface="Calibri"/>
                <a:cs typeface="Calibri"/>
              </a:rPr>
              <a:t>, fie angajat</a:t>
            </a:r>
            <a:endParaRPr lang="ro-RO" sz="4400" b="1">
              <a:ea typeface="Calibri"/>
              <a:cs typeface="Calibri"/>
            </a:endParaRP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err="1">
                <a:ea typeface="Calibri"/>
                <a:cs typeface="Calibri"/>
              </a:rPr>
              <a:t>Adminii</a:t>
            </a:r>
            <a:r>
              <a:rPr lang="ro-RO" sz="4400">
                <a:ea typeface="Calibri"/>
                <a:cs typeface="Calibri"/>
              </a:rPr>
              <a:t> pot sa: creeze, modifice, </a:t>
            </a:r>
            <a:r>
              <a:rPr lang="ro-RO" sz="4400" err="1">
                <a:ea typeface="Calibri"/>
                <a:cs typeface="Calibri"/>
              </a:rPr>
              <a:t>stearga</a:t>
            </a:r>
            <a:r>
              <a:rPr lang="ro-RO" sz="4400">
                <a:ea typeface="Calibri"/>
                <a:cs typeface="Calibri"/>
              </a:rPr>
              <a:t>, atribuie task-uri</a:t>
            </a:r>
          </a:p>
          <a:p>
            <a:r>
              <a:rPr lang="ro-RO" sz="4400">
                <a:ea typeface="Calibri"/>
                <a:cs typeface="Calibri"/>
              </a:rPr>
              <a:t>-Utilizatorii pot comunica printr-un chat</a:t>
            </a:r>
          </a:p>
          <a:p>
            <a:r>
              <a:rPr lang="ro-RO" sz="4400">
                <a:ea typeface="Calibri"/>
                <a:cs typeface="Calibri"/>
              </a:rPr>
              <a:t>-</a:t>
            </a:r>
            <a:r>
              <a:rPr lang="ro-RO" sz="4400" err="1">
                <a:ea typeface="Calibri"/>
                <a:cs typeface="Calibri"/>
              </a:rPr>
              <a:t>Adminii</a:t>
            </a:r>
            <a:r>
              <a:rPr lang="ro-RO" sz="4400">
                <a:ea typeface="Calibri"/>
                <a:cs typeface="Calibri"/>
              </a:rPr>
              <a:t> pot organiza echipe de </a:t>
            </a:r>
            <a:r>
              <a:rPr lang="ro-RO" sz="4400" err="1">
                <a:ea typeface="Calibri"/>
                <a:cs typeface="Calibri"/>
              </a:rPr>
              <a:t>angajati</a:t>
            </a:r>
            <a:endParaRPr lang="ro-RO" sz="4400">
              <a:ea typeface="Calibri"/>
              <a:cs typeface="Calibri"/>
            </a:endParaRPr>
          </a:p>
          <a:p>
            <a:r>
              <a:rPr lang="ro-RO" sz="4400">
                <a:ea typeface="Calibri"/>
                <a:cs typeface="Calibri"/>
              </a:rPr>
              <a:t>-Cel mai important: utilizatorii pot seta </a:t>
            </a:r>
            <a:r>
              <a:rPr lang="ro-RO" sz="4400" err="1">
                <a:ea typeface="Calibri"/>
                <a:cs typeface="Calibri"/>
              </a:rPr>
              <a:t>dark</a:t>
            </a:r>
            <a:r>
              <a:rPr lang="ro-RO" sz="4400">
                <a:ea typeface="Calibri"/>
                <a:cs typeface="Calibri"/>
              </a:rPr>
              <a:t> mode</a:t>
            </a:r>
          </a:p>
        </p:txBody>
      </p:sp>
    </p:spTree>
    <p:extLst>
      <p:ext uri="{BB962C8B-B14F-4D97-AF65-F5344CB8AC3E}">
        <p14:creationId xmlns:p14="http://schemas.microsoft.com/office/powerpoint/2010/main" val="2458504676"/>
      </p:ext>
    </p:extLst>
  </p:cSld>
  <p:clrMapOvr>
    <a:masterClrMapping/>
  </p:clrMapOvr>
  <p:transition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9D66-A460-599D-9CAA-497B137F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5B47C04-A436-A1FA-5777-C03CF1A50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ro-RO"/>
              <a:t>😘</a:t>
            </a:r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8AC84FE-6228-E1E8-9680-F400F0F23947}"/>
              </a:ext>
            </a:extLst>
          </p:cNvPr>
          <p:cNvSpPr txBox="1"/>
          <p:nvPr/>
        </p:nvSpPr>
        <p:spPr>
          <a:xfrm>
            <a:off x="4893842" y="4076700"/>
            <a:ext cx="8977141" cy="1471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492"/>
              </a:lnSpc>
            </a:pPr>
            <a:r>
              <a:rPr lang="en-US" sz="8900" err="1">
                <a:solidFill>
                  <a:srgbClr val="FFFFFF"/>
                </a:solidFill>
                <a:latin typeface="Vodafone"/>
                <a:ea typeface="Canva Sans"/>
                <a:cs typeface="Vodafone"/>
                <a:sym typeface="Canva Sans"/>
              </a:rPr>
              <a:t>Multumim</a:t>
            </a:r>
            <a:r>
              <a:rPr lang="en-US" sz="8900">
                <a:solidFill>
                  <a:srgbClr val="FFFFFF"/>
                </a:solidFill>
                <a:latin typeface="Vodafone"/>
                <a:ea typeface="Canva Sans"/>
                <a:cs typeface="Vodafone"/>
                <a:sym typeface="Canva Sans"/>
              </a:rPr>
              <a:t>!!</a:t>
            </a:r>
            <a:endParaRPr lang="en-US" sz="8923" err="1">
              <a:solidFill>
                <a:srgbClr val="FFFFFF"/>
              </a:solidFill>
              <a:latin typeface="Vodafone" panose="020B0503020202020204" pitchFamily="34" charset="0"/>
              <a:ea typeface="Canva Sans"/>
              <a:cs typeface="Vodafone" panose="020B0503020202020204" pitchFamily="34" charset="0"/>
              <a:sym typeface="Canva Sans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21636600-E9D2-FE45-3181-21F8DEC65C69}"/>
              </a:ext>
            </a:extLst>
          </p:cNvPr>
          <p:cNvSpPr txBox="1"/>
          <p:nvPr/>
        </p:nvSpPr>
        <p:spPr>
          <a:xfrm>
            <a:off x="528194" y="6804883"/>
            <a:ext cx="18842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o-RO" sz="9600">
                <a:ea typeface="+mn-lt"/>
                <a:cs typeface="+mn-lt"/>
              </a:rPr>
              <a:t>😘</a:t>
            </a:r>
            <a:endParaRPr lang="ro-RO" sz="8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524868"/>
      </p:ext>
    </p:extLst>
  </p:cSld>
  <p:clrMapOvr>
    <a:masterClrMapping/>
  </p:clrMapOvr>
  <p:transition>
    <p:cover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Particularizare</PresentationFormat>
  <Slides>7</Slides>
  <Notes>6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8" baseType="lpstr"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Career Path</dc:title>
  <cp:revision>3</cp:revision>
  <dcterms:created xsi:type="dcterms:W3CDTF">2006-08-16T00:00:00Z</dcterms:created>
  <dcterms:modified xsi:type="dcterms:W3CDTF">2025-09-26T06:11:36Z</dcterms:modified>
  <dc:identifier>DAGY31e3Yew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General</vt:lpwstr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2025-06-03T13:48:07Z</vt:lpwstr>
  </property>
  <property fmtid="{D5CDD505-2E9C-101B-9397-08002B2CF9AE}" pid="6" name="MSIP_Label_0359f705-2ba0-454b-9cfc-6ce5bcaac040_Method">
    <vt:lpwstr>Privileged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a0ecb295-3613-474d-b81c-2de0e43a0b0b</vt:lpwstr>
  </property>
  <property fmtid="{D5CDD505-2E9C-101B-9397-08002B2CF9AE}" pid="10" name="MSIP_Label_0359f705-2ba0-454b-9cfc-6ce5bcaac040_ContentBits">
    <vt:lpwstr>2</vt:lpwstr>
  </property>
  <property fmtid="{D5CDD505-2E9C-101B-9397-08002B2CF9AE}" pid="11" name="MSIP_Label_0359f705-2ba0-454b-9cfc-6ce5bcaac040_Tag">
    <vt:lpwstr>50, 0, 1, 1</vt:lpwstr>
  </property>
</Properties>
</file>