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6" r:id="rId5"/>
    <p:sldId id="267" r:id="rId6"/>
    <p:sldId id="268" r:id="rId7"/>
    <p:sldId id="258" r:id="rId8"/>
    <p:sldId id="273" r:id="rId9"/>
    <p:sldId id="274" r:id="rId10"/>
    <p:sldId id="259" r:id="rId11"/>
    <p:sldId id="271" r:id="rId12"/>
    <p:sldId id="270" r:id="rId13"/>
    <p:sldId id="272" r:id="rId14"/>
    <p:sldId id="260" r:id="rId15"/>
    <p:sldId id="275" r:id="rId16"/>
    <p:sldId id="261" r:id="rId17"/>
    <p:sldId id="276" r:id="rId18"/>
    <p:sldId id="262" r:id="rId19"/>
    <p:sldId id="263" r:id="rId20"/>
    <p:sldId id="277"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64999">
              <a:schemeClr val="bg1">
                <a:lumMod val="85000"/>
              </a:schemeClr>
            </a:gs>
            <a:gs pos="100000">
              <a:schemeClr val="bg1">
                <a:lumMod val="75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jquery.org/" TargetMode="External"/><Relationship Id="rId7" Type="http://schemas.openxmlformats.org/officeDocument/2006/relationships/hyperlink" Target="https://github.com/h5bp/ant-build-script" TargetMode="External"/><Relationship Id="rId2" Type="http://schemas.openxmlformats.org/officeDocument/2006/relationships/hyperlink" Target="http://necolas.github.com/normalize.css/" TargetMode="External"/><Relationship Id="rId1" Type="http://schemas.openxmlformats.org/officeDocument/2006/relationships/slideLayout" Target="../slideLayouts/slideLayout2.xml"/><Relationship Id="rId6" Type="http://schemas.openxmlformats.org/officeDocument/2006/relationships/hyperlink" Target="https://github.com/h5bp/node-build-script" TargetMode="External"/><Relationship Id="rId5" Type="http://schemas.openxmlformats.org/officeDocument/2006/relationships/hyperlink" Target="https://github.com/h5bp/server-configs" TargetMode="External"/><Relationship Id="rId4" Type="http://schemas.openxmlformats.org/officeDocument/2006/relationships/hyperlink" Target="http://modernizr.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appelsiini.net/2007/6/sequentially-preloading-imag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xcell.shinsengumiteam.com/dx_auth/" TargetMode="External"/><Relationship Id="rId2" Type="http://schemas.openxmlformats.org/officeDocument/2006/relationships/hyperlink" Target="http://codeigniter.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unstoppablerobotninja.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witter.com/fat" TargetMode="External"/><Relationship Id="rId7" Type="http://schemas.openxmlformats.org/officeDocument/2006/relationships/image" Target="../media/image11.png"/><Relationship Id="rId2" Type="http://schemas.openxmlformats.org/officeDocument/2006/relationships/hyperlink" Target="http://twitter.com/mdo" TargetMode="External"/><Relationship Id="rId1" Type="http://schemas.openxmlformats.org/officeDocument/2006/relationships/slideLayout" Target="../slideLayouts/slideLayout2.xml"/><Relationship Id="rId6" Type="http://schemas.openxmlformats.org/officeDocument/2006/relationships/hyperlink" Target="http://github.com/" TargetMode="External"/><Relationship Id="rId5" Type="http://schemas.openxmlformats.org/officeDocument/2006/relationships/hyperlink" Target="http://nodejs.org/" TargetMode="External"/><Relationship Id="rId4" Type="http://schemas.openxmlformats.org/officeDocument/2006/relationships/hyperlink" Target="http://lesscss.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witter.github.com/bootstrap/scaffolding.html#responsiv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witter.github.com/bootstrap/javascript.html" TargetMode="External"/><Relationship Id="rId2" Type="http://schemas.openxmlformats.org/officeDocument/2006/relationships/hyperlink" Target="http://twitter.github.com/bootstrap/scaffolding.html#grid"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twitter.github.com/bootstrap/customiz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a:t>
            </a:r>
            <a:r>
              <a:rPr lang="en-US" b="1" dirty="0" smtClean="0"/>
              <a:t>ickr</a:t>
            </a:r>
            <a:br>
              <a:rPr lang="en-US" b="1" dirty="0" smtClean="0"/>
            </a:br>
            <a:r>
              <a:rPr lang="en-US" sz="1400" b="1" dirty="0" smtClean="0"/>
              <a:t>A Cutting-edge Social Network</a:t>
            </a:r>
            <a:endParaRPr lang="en-US" sz="3200" b="1" dirty="0"/>
          </a:p>
        </p:txBody>
      </p:sp>
      <p:sp>
        <p:nvSpPr>
          <p:cNvPr id="3" name="Subtitle 2"/>
          <p:cNvSpPr>
            <a:spLocks noGrp="1"/>
          </p:cNvSpPr>
          <p:nvPr>
            <p:ph type="subTitle" idx="1"/>
          </p:nvPr>
        </p:nvSpPr>
        <p:spPr/>
        <p:txBody>
          <a:bodyPr>
            <a:noAutofit/>
          </a:bodyPr>
          <a:lstStyle/>
          <a:p>
            <a:r>
              <a:rPr lang="en-US" sz="1400" b="1" dirty="0" smtClean="0"/>
              <a:t>Owners</a:t>
            </a:r>
            <a:endParaRPr lang="en-US" sz="1800" b="1" dirty="0" smtClean="0"/>
          </a:p>
          <a:p>
            <a:r>
              <a:rPr lang="en-US" sz="1800" b="1" dirty="0" err="1" smtClean="0"/>
              <a:t>Farbod</a:t>
            </a:r>
            <a:r>
              <a:rPr lang="en-US" sz="1800" b="1" dirty="0" smtClean="0"/>
              <a:t> </a:t>
            </a:r>
            <a:r>
              <a:rPr lang="en-US" sz="1800" b="1" dirty="0" err="1" smtClean="0"/>
              <a:t>Samsamipour</a:t>
            </a:r>
            <a:r>
              <a:rPr lang="en-US" sz="1800" b="1" dirty="0" smtClean="0"/>
              <a:t/>
            </a:r>
            <a:br>
              <a:rPr lang="en-US" sz="1800" b="1" dirty="0" smtClean="0"/>
            </a:br>
            <a:r>
              <a:rPr lang="en-US" sz="1800" b="1" dirty="0" err="1" smtClean="0"/>
              <a:t>Ehsan</a:t>
            </a:r>
            <a:r>
              <a:rPr lang="en-US" sz="1800" b="1" dirty="0" smtClean="0"/>
              <a:t> </a:t>
            </a:r>
            <a:r>
              <a:rPr lang="en-US" sz="1800" b="1" dirty="0" err="1" smtClean="0"/>
              <a:t>Nezhadian</a:t>
            </a:r>
            <a:r>
              <a:rPr lang="en-US" sz="1800" b="1" dirty="0" smtClean="0"/>
              <a:t/>
            </a:r>
            <a:br>
              <a:rPr lang="en-US" sz="1800" b="1" dirty="0" smtClean="0"/>
            </a:br>
            <a:r>
              <a:rPr lang="en-US" sz="1800" b="1" dirty="0" smtClean="0"/>
              <a:t>Mina </a:t>
            </a:r>
            <a:r>
              <a:rPr lang="en-US" sz="1800" b="1" dirty="0" err="1" smtClean="0"/>
              <a:t>Khalilinejad</a:t>
            </a:r>
            <a:r>
              <a:rPr lang="en-US" sz="1800" b="1" dirty="0" smtClean="0"/>
              <a:t/>
            </a:r>
            <a:br>
              <a:rPr lang="en-US" sz="1800" b="1" dirty="0" smtClean="0"/>
            </a:br>
            <a:r>
              <a:rPr lang="en-US" sz="1800" b="1" dirty="0" smtClean="0"/>
              <a:t>Ali </a:t>
            </a:r>
            <a:r>
              <a:rPr lang="en-US" sz="1800" b="1" dirty="0" err="1" smtClean="0"/>
              <a:t>Beyhaghi</a:t>
            </a:r>
            <a:r>
              <a:rPr lang="en-US" sz="1800" b="1" dirty="0" smtClean="0"/>
              <a:t/>
            </a:r>
            <a:br>
              <a:rPr lang="en-US" sz="1800" b="1" dirty="0" smtClean="0"/>
            </a:br>
            <a:r>
              <a:rPr lang="en-US" sz="1800" b="1" dirty="0" smtClean="0"/>
              <a:t>Mohammad Ali </a:t>
            </a:r>
            <a:r>
              <a:rPr lang="en-US" sz="1800" b="1" dirty="0" err="1" smtClean="0"/>
              <a:t>Gharabaghi</a:t>
            </a:r>
            <a:endParaRPr lang="en-US"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233"/>
            <a:ext cx="874455" cy="1943233"/>
          </a:xfrm>
          <a:prstGeom prst="rect">
            <a:avLst/>
          </a:prstGeom>
        </p:spPr>
      </p:pic>
    </p:spTree>
    <p:extLst>
      <p:ext uri="{BB962C8B-B14F-4D97-AF65-F5344CB8AC3E}">
        <p14:creationId xmlns:p14="http://schemas.microsoft.com/office/powerpoint/2010/main" val="2643052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Boilerplate</a:t>
            </a:r>
            <a:endParaRPr lang="en-US" b="1" dirty="0"/>
          </a:p>
        </p:txBody>
      </p:sp>
      <p:sp>
        <p:nvSpPr>
          <p:cNvPr id="3" name="Content Placeholder 2"/>
          <p:cNvSpPr>
            <a:spLocks noGrp="1"/>
          </p:cNvSpPr>
          <p:nvPr>
            <p:ph idx="1"/>
          </p:nvPr>
        </p:nvSpPr>
        <p:spPr/>
        <p:txBody>
          <a:bodyPr>
            <a:normAutofit fontScale="62500" lnSpcReduction="20000"/>
          </a:bodyPr>
          <a:lstStyle/>
          <a:p>
            <a:pPr marL="0" indent="0" algn="justLow" fontAlgn="t">
              <a:buNone/>
            </a:pPr>
            <a:r>
              <a:rPr lang="en-US" b="1" dirty="0"/>
              <a:t>★ </a:t>
            </a:r>
            <a:r>
              <a:rPr lang="en-US" b="1" dirty="0" smtClean="0"/>
              <a:t>Analytics</a:t>
            </a:r>
            <a:r>
              <a:rPr lang="en-US" b="1" dirty="0"/>
              <a:t>, icons, and more</a:t>
            </a:r>
          </a:p>
          <a:p>
            <a:pPr lvl="1" algn="justLow" fontAlgn="t">
              <a:buFont typeface="Wingdings" pitchFamily="2" charset="2"/>
              <a:buChar char="§"/>
            </a:pPr>
            <a:r>
              <a:rPr lang="en-US" dirty="0"/>
              <a:t>A lean, mobile-friendly HTML template; optimized Google Analytics snippet; placeholder touch-device icons; and docs covering dozens of extra tips and tricks.</a:t>
            </a:r>
          </a:p>
          <a:p>
            <a:pPr marL="0" indent="0" algn="justLow" fontAlgn="t">
              <a:buNone/>
            </a:pPr>
            <a:r>
              <a:rPr lang="en-US" b="1" dirty="0" smtClean="0"/>
              <a:t>★</a:t>
            </a:r>
            <a:r>
              <a:rPr lang="en-US" b="1" dirty="0"/>
              <a:t> Normalize.css and helpers</a:t>
            </a:r>
          </a:p>
          <a:p>
            <a:pPr lvl="1" algn="justLow" fontAlgn="t">
              <a:buFont typeface="Wingdings" pitchFamily="2" charset="2"/>
              <a:buChar char="§"/>
            </a:pPr>
            <a:r>
              <a:rPr lang="en-US" dirty="0"/>
              <a:t>Includes </a:t>
            </a:r>
            <a:r>
              <a:rPr lang="en-US" dirty="0">
                <a:hlinkClick r:id="rId2"/>
              </a:rPr>
              <a:t>Normalize.css</a:t>
            </a:r>
            <a:r>
              <a:rPr lang="en-US" dirty="0"/>
              <a:t> v1.0.x — a modern, HTML5-ready alternative to CSS resets — and further base styles, helpers, media queries, and print styles.</a:t>
            </a:r>
          </a:p>
          <a:p>
            <a:pPr marL="0" indent="0" algn="justLow" fontAlgn="t">
              <a:buNone/>
            </a:pPr>
            <a:r>
              <a:rPr lang="en-US" b="1" dirty="0"/>
              <a:t>★ jQuery and </a:t>
            </a:r>
            <a:r>
              <a:rPr lang="en-US" b="1" dirty="0" err="1"/>
              <a:t>Modernizr</a:t>
            </a:r>
            <a:endParaRPr lang="en-US" b="1" dirty="0"/>
          </a:p>
          <a:p>
            <a:pPr lvl="1" algn="justLow" fontAlgn="t">
              <a:buFont typeface="Wingdings" pitchFamily="2" charset="2"/>
              <a:buChar char="§"/>
            </a:pPr>
            <a:r>
              <a:rPr lang="en-US" dirty="0"/>
              <a:t>Get the latest minified versions of two best-of-breed libraries: </a:t>
            </a:r>
            <a:r>
              <a:rPr lang="en-US" dirty="0">
                <a:hlinkClick r:id="rId3"/>
              </a:rPr>
              <a:t>jQuery</a:t>
            </a:r>
            <a:r>
              <a:rPr lang="en-US" dirty="0"/>
              <a:t> (via Google’s CDN, with local fallback) and the </a:t>
            </a:r>
            <a:r>
              <a:rPr lang="en-US" dirty="0" err="1">
                <a:hlinkClick r:id="rId4"/>
              </a:rPr>
              <a:t>Modernizr</a:t>
            </a:r>
            <a:r>
              <a:rPr lang="en-US" dirty="0"/>
              <a:t> feature detection library.</a:t>
            </a:r>
          </a:p>
          <a:p>
            <a:pPr marL="0" indent="0" algn="justLow" fontAlgn="t">
              <a:buNone/>
            </a:pPr>
            <a:r>
              <a:rPr lang="en-US" b="1" dirty="0" smtClean="0"/>
              <a:t>★</a:t>
            </a:r>
            <a:r>
              <a:rPr lang="en-US" b="1" dirty="0"/>
              <a:t> High performance</a:t>
            </a:r>
          </a:p>
          <a:p>
            <a:pPr lvl="1" algn="justLow" fontAlgn="t">
              <a:buFont typeface="Wingdings" pitchFamily="2" charset="2"/>
              <a:buChar char="§"/>
            </a:pPr>
            <a:r>
              <a:rPr lang="en-US" dirty="0"/>
              <a:t>Apache settings to help you deliver excellent site performance. We independently maintain </a:t>
            </a:r>
            <a:r>
              <a:rPr lang="en-US" dirty="0">
                <a:hlinkClick r:id="rId5"/>
              </a:rPr>
              <a:t>other server </a:t>
            </a:r>
            <a:r>
              <a:rPr lang="en-US" dirty="0" err="1">
                <a:hlinkClick r:id="rId5"/>
              </a:rPr>
              <a:t>configs</a:t>
            </a:r>
            <a:r>
              <a:rPr lang="en-US" dirty="0"/>
              <a:t>, a </a:t>
            </a:r>
            <a:r>
              <a:rPr lang="en-US" dirty="0">
                <a:hlinkClick r:id="rId6"/>
              </a:rPr>
              <a:t>node build script</a:t>
            </a:r>
            <a:r>
              <a:rPr lang="en-US" dirty="0"/>
              <a:t>, and an </a:t>
            </a:r>
            <a:r>
              <a:rPr lang="en-US" dirty="0">
                <a:hlinkClick r:id="rId7"/>
              </a:rPr>
              <a:t>ant build script</a:t>
            </a:r>
            <a:r>
              <a:rPr lang="en-US" dirty="0" smtClean="0"/>
              <a:t>.</a:t>
            </a:r>
            <a:endParaRPr lang="en-US" dirty="0"/>
          </a:p>
        </p:txBody>
      </p:sp>
    </p:spTree>
    <p:extLst>
      <p:ext uri="{BB962C8B-B14F-4D97-AF65-F5344CB8AC3E}">
        <p14:creationId xmlns:p14="http://schemas.microsoft.com/office/powerpoint/2010/main" val="2893048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Who uses HTML5 Boilerplate</a:t>
            </a:r>
            <a:r>
              <a:rPr lang="en-US" b="1" dirty="0" smtClean="0"/>
              <a:t>?</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Google</a:t>
            </a:r>
          </a:p>
          <a:p>
            <a:r>
              <a:rPr lang="en-US" dirty="0" smtClean="0"/>
              <a:t>Microsoft</a:t>
            </a:r>
          </a:p>
          <a:p>
            <a:r>
              <a:rPr lang="en-US" dirty="0" smtClean="0"/>
              <a:t>NASA</a:t>
            </a:r>
          </a:p>
          <a:p>
            <a:r>
              <a:rPr lang="en-US" dirty="0" smtClean="0"/>
              <a:t>Nike</a:t>
            </a:r>
          </a:p>
          <a:p>
            <a:r>
              <a:rPr lang="en-US" dirty="0" smtClean="0"/>
              <a:t>Barack Obama</a:t>
            </a:r>
          </a:p>
          <a:p>
            <a:r>
              <a:rPr lang="en-US" dirty="0" smtClean="0"/>
              <a:t>Mercedes-Benz</a:t>
            </a:r>
          </a:p>
          <a:p>
            <a:r>
              <a:rPr lang="en-US" dirty="0" smtClean="0"/>
              <a:t>ITV News</a:t>
            </a:r>
          </a:p>
          <a:p>
            <a:r>
              <a:rPr lang="en-US" dirty="0" smtClean="0"/>
              <a:t>BAE Systems</a:t>
            </a:r>
          </a:p>
          <a:p>
            <a:r>
              <a:rPr lang="en-US" dirty="0" smtClean="0"/>
              <a:t>Creative Commons</a:t>
            </a:r>
          </a:p>
          <a:p>
            <a:r>
              <a:rPr lang="en-US" dirty="0" smtClean="0"/>
              <a:t>Australia Post</a:t>
            </a:r>
          </a:p>
          <a:p>
            <a:r>
              <a:rPr lang="en-US" dirty="0" smtClean="0"/>
              <a:t>Entertainment Weekly</a:t>
            </a:r>
          </a:p>
          <a:p>
            <a:r>
              <a:rPr lang="en-US" dirty="0" smtClean="0"/>
              <a:t>Racing Green</a:t>
            </a:r>
          </a:p>
        </p:txBody>
      </p:sp>
    </p:spTree>
    <p:extLst>
      <p:ext uri="{BB962C8B-B14F-4D97-AF65-F5344CB8AC3E}">
        <p14:creationId xmlns:p14="http://schemas.microsoft.com/office/powerpoint/2010/main" val="3645452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Modernizr</a:t>
            </a:r>
            <a:endParaRPr lang="en-US" b="1" dirty="0"/>
          </a:p>
        </p:txBody>
      </p:sp>
      <p:sp>
        <p:nvSpPr>
          <p:cNvPr id="3" name="Content Placeholder 2"/>
          <p:cNvSpPr>
            <a:spLocks noGrp="1"/>
          </p:cNvSpPr>
          <p:nvPr>
            <p:ph idx="1"/>
          </p:nvPr>
        </p:nvSpPr>
        <p:spPr/>
        <p:txBody>
          <a:bodyPr>
            <a:normAutofit/>
          </a:bodyPr>
          <a:lstStyle/>
          <a:p>
            <a:pPr algn="justLow"/>
            <a:r>
              <a:rPr lang="en-US" b="1" dirty="0" err="1"/>
              <a:t>Modernizr</a:t>
            </a:r>
            <a:r>
              <a:rPr lang="en-US" dirty="0"/>
              <a:t> is a JavaScript library that detects HTML5 and CSS3 features in the user’s browser</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4724400"/>
            <a:ext cx="2857501" cy="1371600"/>
          </a:xfrm>
          <a:prstGeom prst="rect">
            <a:avLst/>
          </a:prstGeom>
        </p:spPr>
      </p:pic>
    </p:spTree>
    <p:extLst>
      <p:ext uri="{BB962C8B-B14F-4D97-AF65-F5344CB8AC3E}">
        <p14:creationId xmlns:p14="http://schemas.microsoft.com/office/powerpoint/2010/main" val="2029329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uses </a:t>
            </a:r>
            <a:r>
              <a:rPr lang="en-US" b="1" dirty="0" smtClean="0"/>
              <a:t>Modernizer?</a:t>
            </a:r>
            <a:endParaRPr lang="en-US" dirty="0"/>
          </a:p>
        </p:txBody>
      </p:sp>
      <p:sp>
        <p:nvSpPr>
          <p:cNvPr id="3" name="Content Placeholder 2"/>
          <p:cNvSpPr>
            <a:spLocks noGrp="1"/>
          </p:cNvSpPr>
          <p:nvPr>
            <p:ph idx="1"/>
          </p:nvPr>
        </p:nvSpPr>
        <p:spPr/>
        <p:txBody>
          <a:bodyPr>
            <a:normAutofit/>
          </a:bodyPr>
          <a:lstStyle/>
          <a:p>
            <a:pPr fontAlgn="base"/>
            <a:r>
              <a:rPr lang="en-US" dirty="0" smtClean="0"/>
              <a:t>Google</a:t>
            </a:r>
          </a:p>
          <a:p>
            <a:pPr fontAlgn="base"/>
            <a:r>
              <a:rPr lang="en-US" dirty="0" smtClean="0"/>
              <a:t>Microsoft</a:t>
            </a:r>
          </a:p>
          <a:p>
            <a:pPr fontAlgn="base"/>
            <a:r>
              <a:rPr lang="en-US" dirty="0" smtClean="0"/>
              <a:t>The Economist</a:t>
            </a:r>
          </a:p>
          <a:p>
            <a:pPr fontAlgn="base"/>
            <a:r>
              <a:rPr lang="en-US" dirty="0" smtClean="0"/>
              <a:t>About.com</a:t>
            </a:r>
          </a:p>
          <a:p>
            <a:pPr fontAlgn="base"/>
            <a:r>
              <a:rPr lang="en-US" dirty="0" smtClean="0"/>
              <a:t>The Knot</a:t>
            </a:r>
          </a:p>
          <a:p>
            <a:pPr fontAlgn="base"/>
            <a:r>
              <a:rPr lang="en-US" dirty="0" smtClean="0"/>
              <a:t>GOOD Magazine</a:t>
            </a:r>
          </a:p>
          <a:p>
            <a:pPr fontAlgn="base"/>
            <a:r>
              <a:rPr lang="en-US" dirty="0" err="1" smtClean="0"/>
              <a:t>Posterous</a:t>
            </a:r>
            <a:endParaRPr lang="en-US" dirty="0" smtClean="0"/>
          </a:p>
        </p:txBody>
      </p:sp>
    </p:spTree>
    <p:extLst>
      <p:ext uri="{BB962C8B-B14F-4D97-AF65-F5344CB8AC3E}">
        <p14:creationId xmlns:p14="http://schemas.microsoft.com/office/powerpoint/2010/main" val="2008724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Lazy Loading</a:t>
            </a:r>
            <a:endParaRPr lang="en-US" b="1" dirty="0"/>
          </a:p>
        </p:txBody>
      </p:sp>
      <p:sp>
        <p:nvSpPr>
          <p:cNvPr id="3" name="Content Placeholder 2"/>
          <p:cNvSpPr>
            <a:spLocks noGrp="1"/>
          </p:cNvSpPr>
          <p:nvPr>
            <p:ph idx="1"/>
          </p:nvPr>
        </p:nvSpPr>
        <p:spPr/>
        <p:txBody>
          <a:bodyPr>
            <a:normAutofit/>
          </a:bodyPr>
          <a:lstStyle/>
          <a:p>
            <a:pPr algn="justLow"/>
            <a:r>
              <a:rPr lang="en-US" b="1" dirty="0"/>
              <a:t>Lazy Load</a:t>
            </a:r>
            <a:r>
              <a:rPr lang="en-US" dirty="0"/>
              <a:t> is a jQuery plugin written in JavaScript. It delays loading of images in long web pages. Images outside of viewport (visible part of web page) wont be loaded before user scrolls to them. This is opposite of </a:t>
            </a:r>
            <a:r>
              <a:rPr lang="en-US" dirty="0">
                <a:hlinkClick r:id="rId2"/>
              </a:rPr>
              <a:t>image preloading</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946100"/>
            <a:ext cx="5486400" cy="1196163"/>
          </a:xfrm>
          <a:prstGeom prst="rect">
            <a:avLst/>
          </a:prstGeom>
        </p:spPr>
      </p:pic>
    </p:spTree>
    <p:extLst>
      <p:ext uri="{BB962C8B-B14F-4D97-AF65-F5344CB8AC3E}">
        <p14:creationId xmlns:p14="http://schemas.microsoft.com/office/powerpoint/2010/main" val="1316992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Lazy </a:t>
            </a:r>
            <a:r>
              <a:rPr lang="en-US" b="1" dirty="0" smtClean="0"/>
              <a:t>Loading (Cont.)</a:t>
            </a:r>
            <a:endParaRPr lang="en-US" dirty="0"/>
          </a:p>
        </p:txBody>
      </p:sp>
      <p:sp>
        <p:nvSpPr>
          <p:cNvPr id="3" name="Content Placeholder 2"/>
          <p:cNvSpPr>
            <a:spLocks noGrp="1"/>
          </p:cNvSpPr>
          <p:nvPr>
            <p:ph idx="1"/>
          </p:nvPr>
        </p:nvSpPr>
        <p:spPr/>
        <p:txBody>
          <a:bodyPr/>
          <a:lstStyle/>
          <a:p>
            <a:pPr algn="justLow"/>
            <a:r>
              <a:rPr lang="en-US" dirty="0"/>
              <a:t>Using Lazy Load on long web pages containing many large images makes the page load faster. Browser will be in ready state after loading visible images. In some cases it can also help to reduce server load</a:t>
            </a:r>
            <a:r>
              <a:rPr lang="en-US" dirty="0" smtClean="0"/>
              <a:t>.</a:t>
            </a:r>
            <a:endParaRPr lang="en-US" dirty="0"/>
          </a:p>
        </p:txBody>
      </p:sp>
    </p:spTree>
    <p:extLst>
      <p:ext uri="{BB962C8B-B14F-4D97-AF65-F5344CB8AC3E}">
        <p14:creationId xmlns:p14="http://schemas.microsoft.com/office/powerpoint/2010/main" val="3295866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Tank </a:t>
            </a:r>
            <a:r>
              <a:rPr lang="en-US" b="1" dirty="0" err="1" smtClean="0"/>
              <a:t>Auth</a:t>
            </a:r>
            <a:endParaRPr lang="en-US" b="1" dirty="0"/>
          </a:p>
        </p:txBody>
      </p:sp>
      <p:sp>
        <p:nvSpPr>
          <p:cNvPr id="3" name="Content Placeholder 2"/>
          <p:cNvSpPr>
            <a:spLocks noGrp="1"/>
          </p:cNvSpPr>
          <p:nvPr>
            <p:ph idx="1"/>
          </p:nvPr>
        </p:nvSpPr>
        <p:spPr/>
        <p:txBody>
          <a:bodyPr/>
          <a:lstStyle/>
          <a:p>
            <a:pPr algn="justLow"/>
            <a:r>
              <a:rPr lang="en-US" b="1" dirty="0"/>
              <a:t>Tank </a:t>
            </a:r>
            <a:r>
              <a:rPr lang="en-US" b="1" dirty="0" err="1"/>
              <a:t>Auth</a:t>
            </a:r>
            <a:r>
              <a:rPr lang="en-US" dirty="0"/>
              <a:t> is an authentication library for PHP-framework </a:t>
            </a:r>
            <a:r>
              <a:rPr lang="en-US" u="sng" dirty="0" err="1">
                <a:hlinkClick r:id="rId2"/>
              </a:rPr>
              <a:t>CodeIgniter</a:t>
            </a:r>
            <a:r>
              <a:rPr lang="en-US" dirty="0"/>
              <a:t>. It's based on </a:t>
            </a:r>
            <a:r>
              <a:rPr lang="en-US" u="sng" dirty="0">
                <a:hlinkClick r:id="rId3"/>
              </a:rPr>
              <a:t>DX </a:t>
            </a:r>
            <a:r>
              <a:rPr lang="en-US" u="sng" dirty="0" err="1">
                <a:hlinkClick r:id="rId3"/>
              </a:rPr>
              <a:t>Auth</a:t>
            </a:r>
            <a:r>
              <a:rPr lang="en-US" dirty="0"/>
              <a:t>, </a:t>
            </a:r>
            <a:r>
              <a:rPr lang="en-US" dirty="0" err="1"/>
              <a:t>althouth</a:t>
            </a:r>
            <a:r>
              <a:rPr lang="en-US" dirty="0"/>
              <a:t> the code was seriously reworked.</a:t>
            </a:r>
            <a:endParaRPr lang="en-US" dirty="0"/>
          </a:p>
        </p:txBody>
      </p:sp>
    </p:spTree>
    <p:extLst>
      <p:ext uri="{BB962C8B-B14F-4D97-AF65-F5344CB8AC3E}">
        <p14:creationId xmlns:p14="http://schemas.microsoft.com/office/powerpoint/2010/main" val="4023056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Tank </a:t>
            </a:r>
            <a:r>
              <a:rPr lang="en-US" b="1" dirty="0" err="1" smtClean="0"/>
              <a:t>Auth</a:t>
            </a:r>
            <a:r>
              <a:rPr lang="en-US" b="1" dirty="0" smtClean="0"/>
              <a:t> (Cont.)</a:t>
            </a:r>
            <a:endParaRPr lang="en-US" dirty="0"/>
          </a:p>
        </p:txBody>
      </p:sp>
      <p:sp>
        <p:nvSpPr>
          <p:cNvPr id="3" name="Content Placeholder 2"/>
          <p:cNvSpPr>
            <a:spLocks noGrp="1"/>
          </p:cNvSpPr>
          <p:nvPr>
            <p:ph idx="1"/>
          </p:nvPr>
        </p:nvSpPr>
        <p:spPr/>
        <p:txBody>
          <a:bodyPr>
            <a:normAutofit fontScale="70000" lnSpcReduction="20000"/>
          </a:bodyPr>
          <a:lstStyle/>
          <a:p>
            <a:pPr algn="justLow"/>
            <a:r>
              <a:rPr lang="en-US" dirty="0"/>
              <a:t>Login using username, email address or both (depending on </a:t>
            </a:r>
            <a:r>
              <a:rPr lang="en-US" dirty="0" err="1"/>
              <a:t>config</a:t>
            </a:r>
            <a:r>
              <a:rPr lang="en-US" dirty="0"/>
              <a:t> settings).</a:t>
            </a:r>
          </a:p>
          <a:p>
            <a:pPr algn="justLow"/>
            <a:r>
              <a:rPr lang="en-US" dirty="0"/>
              <a:t>Registration is instant or after activation by email (optional).</a:t>
            </a:r>
          </a:p>
          <a:p>
            <a:pPr algn="justLow"/>
            <a:r>
              <a:rPr lang="en-US" dirty="0"/>
              <a:t>"Remember me" option.</a:t>
            </a:r>
          </a:p>
          <a:p>
            <a:pPr algn="justLow"/>
            <a:r>
              <a:rPr lang="en-US" dirty="0"/>
              <a:t>Forgot password (letting users pick a new password upon reactivation).</a:t>
            </a:r>
          </a:p>
          <a:p>
            <a:pPr algn="justLow"/>
            <a:r>
              <a:rPr lang="en-US" dirty="0"/>
              <a:t>Change password or email for registered users.</a:t>
            </a:r>
          </a:p>
          <a:p>
            <a:pPr algn="justLow"/>
            <a:r>
              <a:rPr lang="en-US" dirty="0"/>
              <a:t>Email or password can be changed even before account is activated.</a:t>
            </a:r>
          </a:p>
          <a:p>
            <a:pPr algn="justLow"/>
            <a:r>
              <a:rPr lang="en-US" dirty="0"/>
              <a:t>Ban user (optional).</a:t>
            </a:r>
          </a:p>
          <a:p>
            <a:pPr algn="justLow"/>
            <a:r>
              <a:rPr lang="en-US" dirty="0"/>
              <a:t>User Profile (optional).</a:t>
            </a:r>
          </a:p>
          <a:p>
            <a:pPr algn="justLow"/>
            <a:r>
              <a:rPr lang="en-US" dirty="0"/>
              <a:t>CAPTCHA support (CI-native and </a:t>
            </a:r>
            <a:r>
              <a:rPr lang="en-US" dirty="0" err="1"/>
              <a:t>reCAPTCHA</a:t>
            </a:r>
            <a:r>
              <a:rPr lang="en-US" dirty="0"/>
              <a:t> are available).</a:t>
            </a:r>
          </a:p>
          <a:p>
            <a:pPr algn="justLow"/>
            <a:r>
              <a:rPr lang="en-US" dirty="0"/>
              <a:t>HTML or plain-text emails</a:t>
            </a:r>
            <a:r>
              <a:rPr lang="en-US" dirty="0" smtClean="0"/>
              <a:t>.</a:t>
            </a:r>
            <a:endParaRPr lang="en-US" dirty="0"/>
          </a:p>
        </p:txBody>
      </p:sp>
    </p:spTree>
    <p:extLst>
      <p:ext uri="{BB962C8B-B14F-4D97-AF65-F5344CB8AC3E}">
        <p14:creationId xmlns:p14="http://schemas.microsoft.com/office/powerpoint/2010/main" val="2267533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 Validation</a:t>
            </a:r>
            <a:endParaRPr lang="en-US" b="1" dirty="0"/>
          </a:p>
        </p:txBody>
      </p:sp>
      <p:sp>
        <p:nvSpPr>
          <p:cNvPr id="3" name="Content Placeholder 2"/>
          <p:cNvSpPr>
            <a:spLocks noGrp="1"/>
          </p:cNvSpPr>
          <p:nvPr>
            <p:ph idx="1"/>
          </p:nvPr>
        </p:nvSpPr>
        <p:spPr/>
        <p:txBody>
          <a:bodyPr/>
          <a:lstStyle/>
          <a:p>
            <a:r>
              <a:rPr lang="en-US" dirty="0" smtClean="0"/>
              <a:t>Client Side</a:t>
            </a:r>
          </a:p>
          <a:p>
            <a:pPr lvl="1">
              <a:buFont typeface="Wingdings" pitchFamily="2" charset="2"/>
              <a:buChar char="§"/>
            </a:pPr>
            <a:r>
              <a:rPr lang="en-US" dirty="0" smtClean="0"/>
              <a:t>Using jQuery and CSS</a:t>
            </a:r>
          </a:p>
          <a:p>
            <a:r>
              <a:rPr lang="en-US" dirty="0" smtClean="0"/>
              <a:t>Server Side</a:t>
            </a:r>
          </a:p>
          <a:p>
            <a:pPr lvl="1">
              <a:buFont typeface="Wingdings" pitchFamily="2" charset="2"/>
              <a:buChar char="§"/>
            </a:pPr>
            <a:r>
              <a:rPr lang="en-US" dirty="0" smtClean="0"/>
              <a:t>Using PHP and AJAX</a:t>
            </a:r>
            <a:endParaRPr lang="en-US" dirty="0"/>
          </a:p>
        </p:txBody>
      </p:sp>
    </p:spTree>
    <p:extLst>
      <p:ext uri="{BB962C8B-B14F-4D97-AF65-F5344CB8AC3E}">
        <p14:creationId xmlns:p14="http://schemas.microsoft.com/office/powerpoint/2010/main" val="2645949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Cases</a:t>
            </a:r>
            <a:endParaRPr lang="en-US" b="1" dirty="0"/>
          </a:p>
        </p:txBody>
      </p:sp>
      <p:sp>
        <p:nvSpPr>
          <p:cNvPr id="3" name="Content Placeholder 2"/>
          <p:cNvSpPr>
            <a:spLocks noGrp="1"/>
          </p:cNvSpPr>
          <p:nvPr>
            <p:ph idx="1"/>
          </p:nvPr>
        </p:nvSpPr>
        <p:spPr/>
        <p:txBody>
          <a:bodyPr/>
          <a:lstStyle/>
          <a:p>
            <a:pPr>
              <a:buFont typeface="Wingdings" pitchFamily="2" charset="2"/>
              <a:buChar char="ü"/>
            </a:pPr>
            <a:r>
              <a:rPr lang="en-US" dirty="0" smtClean="0"/>
              <a:t>Login</a:t>
            </a:r>
          </a:p>
          <a:p>
            <a:pPr>
              <a:buFont typeface="Wingdings" pitchFamily="2" charset="2"/>
              <a:buChar char="ü"/>
            </a:pPr>
            <a:r>
              <a:rPr lang="en-US" dirty="0" smtClean="0"/>
              <a:t>Logout</a:t>
            </a:r>
          </a:p>
          <a:p>
            <a:pPr>
              <a:buFont typeface="Wingdings" pitchFamily="2" charset="2"/>
              <a:buChar char="ü"/>
            </a:pPr>
            <a:r>
              <a:rPr lang="en-US" dirty="0" smtClean="0"/>
              <a:t>Register</a:t>
            </a:r>
          </a:p>
          <a:p>
            <a:pPr>
              <a:buFont typeface="Wingdings" pitchFamily="2" charset="2"/>
              <a:buChar char="ü"/>
            </a:pPr>
            <a:r>
              <a:rPr lang="en-US" dirty="0" smtClean="0"/>
              <a:t>Forgot password</a:t>
            </a:r>
          </a:p>
          <a:p>
            <a:pPr>
              <a:buFont typeface="Wingdings" pitchFamily="2" charset="2"/>
              <a:buChar char="ü"/>
            </a:pPr>
            <a:r>
              <a:rPr lang="en-US" dirty="0" smtClean="0"/>
              <a:t>User Profile</a:t>
            </a:r>
            <a:endParaRPr lang="en-US" dirty="0"/>
          </a:p>
        </p:txBody>
      </p:sp>
    </p:spTree>
    <p:extLst>
      <p:ext uri="{BB962C8B-B14F-4D97-AF65-F5344CB8AC3E}">
        <p14:creationId xmlns:p14="http://schemas.microsoft.com/office/powerpoint/2010/main" val="2695648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 Web Design</a:t>
            </a:r>
            <a:endParaRPr lang="en-US" b="1" dirty="0"/>
          </a:p>
        </p:txBody>
      </p:sp>
      <p:sp>
        <p:nvSpPr>
          <p:cNvPr id="3" name="Content Placeholder 2"/>
          <p:cNvSpPr>
            <a:spLocks noGrp="1"/>
          </p:cNvSpPr>
          <p:nvPr>
            <p:ph idx="1"/>
          </p:nvPr>
        </p:nvSpPr>
        <p:spPr/>
        <p:txBody>
          <a:bodyPr/>
          <a:lstStyle/>
          <a:p>
            <a:pPr algn="justLow"/>
            <a:r>
              <a:rPr lang="en-US" dirty="0"/>
              <a:t>The idea of Responsive Web Design, a term coined by </a:t>
            </a:r>
            <a:r>
              <a:rPr lang="en-US" u="sng" dirty="0">
                <a:hlinkClick r:id="rId2" tooltip="Ethan Marcotte"/>
              </a:rPr>
              <a:t>Ethan </a:t>
            </a:r>
            <a:r>
              <a:rPr lang="en-US" u="sng" dirty="0" err="1">
                <a:hlinkClick r:id="rId2" tooltip="Ethan Marcotte"/>
              </a:rPr>
              <a:t>Marcotte</a:t>
            </a:r>
            <a:r>
              <a:rPr lang="en-US" dirty="0"/>
              <a:t>, is that our websites should adapt their layout and design to fit any device that chooses to display it</a:t>
            </a:r>
            <a:r>
              <a:rPr lang="en-US" dirty="0" smtClean="0"/>
              <a:t>.</a:t>
            </a:r>
          </a:p>
          <a:p>
            <a:pPr marL="971550" lvl="1" indent="-514350" algn="justLow" fontAlgn="base">
              <a:buFont typeface="+mj-lt"/>
              <a:buAutoNum type="arabicPeriod"/>
            </a:pPr>
            <a:r>
              <a:rPr lang="en-US" dirty="0" smtClean="0"/>
              <a:t>Fluid </a:t>
            </a:r>
            <a:r>
              <a:rPr lang="en-US" dirty="0"/>
              <a:t>grid</a:t>
            </a:r>
          </a:p>
          <a:p>
            <a:pPr marL="971550" lvl="1" indent="-514350" algn="justLow" fontAlgn="base">
              <a:buFont typeface="+mj-lt"/>
              <a:buAutoNum type="arabicPeriod"/>
            </a:pPr>
            <a:r>
              <a:rPr lang="en-US" dirty="0"/>
              <a:t>Fluid images</a:t>
            </a:r>
          </a:p>
          <a:p>
            <a:pPr marL="971550" lvl="1" indent="-514350" algn="justLow" fontAlgn="base">
              <a:buFont typeface="+mj-lt"/>
              <a:buAutoNum type="arabicPeriod"/>
            </a:pPr>
            <a:r>
              <a:rPr lang="en-US" dirty="0"/>
              <a:t>Media </a:t>
            </a:r>
            <a:r>
              <a:rPr lang="en-US" dirty="0" smtClean="0"/>
              <a:t>queries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943" y="4180113"/>
            <a:ext cx="4305300" cy="1961303"/>
          </a:xfrm>
          <a:prstGeom prst="rect">
            <a:avLst/>
          </a:prstGeom>
        </p:spPr>
      </p:pic>
    </p:spTree>
    <p:extLst>
      <p:ext uri="{BB962C8B-B14F-4D97-AF65-F5344CB8AC3E}">
        <p14:creationId xmlns:p14="http://schemas.microsoft.com/office/powerpoint/2010/main" val="3490178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Members Activity</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091172" cy="4003081"/>
          </a:xfrm>
          <a:prstGeom prst="rect">
            <a:avLst/>
          </a:prstGeom>
        </p:spPr>
      </p:pic>
    </p:spTree>
    <p:extLst>
      <p:ext uri="{BB962C8B-B14F-4D97-AF65-F5344CB8AC3E}">
        <p14:creationId xmlns:p14="http://schemas.microsoft.com/office/powerpoint/2010/main" val="3259235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Members Activity (Cont.)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4572000"/>
            <a:ext cx="3253062" cy="13818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978298"/>
            <a:ext cx="3243911" cy="13759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3004458"/>
            <a:ext cx="3253062" cy="1371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1454506"/>
            <a:ext cx="3243911" cy="136472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400" y="1454506"/>
            <a:ext cx="3243911" cy="1388224"/>
          </a:xfrm>
          <a:prstGeom prst="rect">
            <a:avLst/>
          </a:prstGeom>
        </p:spPr>
      </p:pic>
    </p:spTree>
    <p:extLst>
      <p:ext uri="{BB962C8B-B14F-4D97-AF65-F5344CB8AC3E}">
        <p14:creationId xmlns:p14="http://schemas.microsoft.com/office/powerpoint/2010/main" val="2540722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THE END</a:t>
            </a:r>
            <a:endParaRPr lang="en-US" b="1" dirty="0"/>
          </a:p>
        </p:txBody>
      </p:sp>
      <p:sp>
        <p:nvSpPr>
          <p:cNvPr id="5" name="Subtitle 4"/>
          <p:cNvSpPr>
            <a:spLocks noGrp="1"/>
          </p:cNvSpPr>
          <p:nvPr>
            <p:ph type="subTitle" idx="1"/>
          </p:nvPr>
        </p:nvSpPr>
        <p:spPr/>
        <p:txBody>
          <a:bodyPr>
            <a:normAutofit/>
          </a:bodyPr>
          <a:lstStyle/>
          <a:p>
            <a:r>
              <a:rPr lang="en-US" sz="2800" b="1" dirty="0"/>
              <a:t>Thank you for your attention</a:t>
            </a:r>
          </a:p>
        </p:txBody>
      </p:sp>
    </p:spTree>
    <p:extLst>
      <p:ext uri="{BB962C8B-B14F-4D97-AF65-F5344CB8AC3E}">
        <p14:creationId xmlns:p14="http://schemas.microsoft.com/office/powerpoint/2010/main" val="445692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Responsive Web Design (Cont.)</a:t>
            </a:r>
            <a:endParaRPr lang="en-US" dirty="0"/>
          </a:p>
        </p:txBody>
      </p:sp>
      <p:sp>
        <p:nvSpPr>
          <p:cNvPr id="3" name="Content Placeholder 2"/>
          <p:cNvSpPr>
            <a:spLocks noGrp="1"/>
          </p:cNvSpPr>
          <p:nvPr>
            <p:ph idx="1"/>
          </p:nvPr>
        </p:nvSpPr>
        <p:spPr/>
        <p:txBody>
          <a:bodyPr/>
          <a:lstStyle/>
          <a:p>
            <a:r>
              <a:rPr lang="en-US" dirty="0" smtClean="0"/>
              <a:t>A complete web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14600"/>
            <a:ext cx="3581400" cy="3581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665514"/>
            <a:ext cx="2000003" cy="4419600"/>
          </a:xfrm>
          <a:prstGeom prst="rect">
            <a:avLst/>
          </a:prstGeom>
        </p:spPr>
      </p:pic>
      <p:sp>
        <p:nvSpPr>
          <p:cNvPr id="6" name="Right Arrow 5"/>
          <p:cNvSpPr/>
          <p:nvPr/>
        </p:nvSpPr>
        <p:spPr>
          <a:xfrm>
            <a:off x="4800600" y="3352800"/>
            <a:ext cx="1524000" cy="762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568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Responsive Web </a:t>
            </a:r>
            <a:r>
              <a:rPr lang="en-US" b="1" dirty="0" smtClean="0"/>
              <a:t>Design (Cont.)</a:t>
            </a:r>
            <a:endParaRPr lang="en-US" dirty="0"/>
          </a:p>
        </p:txBody>
      </p:sp>
      <p:sp>
        <p:nvSpPr>
          <p:cNvPr id="3" name="Content Placeholder 2"/>
          <p:cNvSpPr>
            <a:spLocks noGrp="1"/>
          </p:cNvSpPr>
          <p:nvPr>
            <p:ph idx="1"/>
          </p:nvPr>
        </p:nvSpPr>
        <p:spPr/>
        <p:txBody>
          <a:bodyPr/>
          <a:lstStyle/>
          <a:p>
            <a:r>
              <a:rPr lang="en-US" dirty="0" smtClean="0"/>
              <a:t>Example (1)</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47257"/>
            <a:ext cx="4140200" cy="232707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546935"/>
            <a:ext cx="2117436" cy="3327400"/>
          </a:xfrm>
          <a:prstGeom prst="rect">
            <a:avLst/>
          </a:prstGeom>
        </p:spPr>
      </p:pic>
      <p:sp>
        <p:nvSpPr>
          <p:cNvPr id="7" name="Right Arrow 6"/>
          <p:cNvSpPr/>
          <p:nvPr/>
        </p:nvSpPr>
        <p:spPr>
          <a:xfrm>
            <a:off x="4800600" y="3352800"/>
            <a:ext cx="1524000" cy="762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07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Responsive Web Design (Cont.)</a:t>
            </a:r>
            <a:endParaRPr lang="en-US" dirty="0"/>
          </a:p>
        </p:txBody>
      </p:sp>
      <p:sp>
        <p:nvSpPr>
          <p:cNvPr id="3" name="Content Placeholder 2"/>
          <p:cNvSpPr>
            <a:spLocks noGrp="1"/>
          </p:cNvSpPr>
          <p:nvPr>
            <p:ph idx="1"/>
          </p:nvPr>
        </p:nvSpPr>
        <p:spPr/>
        <p:txBody>
          <a:bodyPr/>
          <a:lstStyle/>
          <a:p>
            <a:r>
              <a:rPr lang="en-US" dirty="0"/>
              <a:t>Example </a:t>
            </a:r>
            <a:r>
              <a:rPr lang="en-US" dirty="0" smtClean="0"/>
              <a:t>(2)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38400"/>
            <a:ext cx="4067116"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364" y="1600200"/>
            <a:ext cx="1988127" cy="3124200"/>
          </a:xfrm>
          <a:prstGeom prst="rect">
            <a:avLst/>
          </a:prstGeom>
        </p:spPr>
      </p:pic>
      <p:sp>
        <p:nvSpPr>
          <p:cNvPr id="6" name="Right Arrow 5"/>
          <p:cNvSpPr/>
          <p:nvPr/>
        </p:nvSpPr>
        <p:spPr>
          <a:xfrm>
            <a:off x="4789714" y="3352800"/>
            <a:ext cx="1524000" cy="762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946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Responsive Web Design (Cont.)</a:t>
            </a:r>
            <a:endParaRPr lang="en-US" dirty="0"/>
          </a:p>
        </p:txBody>
      </p:sp>
      <p:sp>
        <p:nvSpPr>
          <p:cNvPr id="3" name="Content Placeholder 2"/>
          <p:cNvSpPr>
            <a:spLocks noGrp="1"/>
          </p:cNvSpPr>
          <p:nvPr>
            <p:ph idx="1"/>
          </p:nvPr>
        </p:nvSpPr>
        <p:spPr/>
        <p:txBody>
          <a:bodyPr/>
          <a:lstStyle/>
          <a:p>
            <a:r>
              <a:rPr lang="en-US" dirty="0"/>
              <a:t>Example </a:t>
            </a:r>
            <a:r>
              <a:rPr lang="en-US" dirty="0" smtClean="0"/>
              <a:t>(3)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2200"/>
            <a:ext cx="4226951" cy="23685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015" y="1611087"/>
            <a:ext cx="2063232" cy="3119663"/>
          </a:xfrm>
          <a:prstGeom prst="rect">
            <a:avLst/>
          </a:prstGeom>
        </p:spPr>
      </p:pic>
      <p:sp>
        <p:nvSpPr>
          <p:cNvPr id="6" name="Right Arrow 5"/>
          <p:cNvSpPr/>
          <p:nvPr/>
        </p:nvSpPr>
        <p:spPr>
          <a:xfrm>
            <a:off x="4800600" y="3352800"/>
            <a:ext cx="1524000" cy="762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091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Bootstrap</a:t>
            </a:r>
            <a:endParaRPr lang="en-US" b="1" dirty="0"/>
          </a:p>
        </p:txBody>
      </p:sp>
      <p:sp>
        <p:nvSpPr>
          <p:cNvPr id="3" name="Content Placeholder 2"/>
          <p:cNvSpPr>
            <a:spLocks noGrp="1"/>
          </p:cNvSpPr>
          <p:nvPr>
            <p:ph idx="1"/>
          </p:nvPr>
        </p:nvSpPr>
        <p:spPr/>
        <p:txBody>
          <a:bodyPr/>
          <a:lstStyle/>
          <a:p>
            <a:pPr algn="justLow"/>
            <a:r>
              <a:rPr lang="en-US" dirty="0"/>
              <a:t>By nerds, for nerds.</a:t>
            </a:r>
          </a:p>
          <a:p>
            <a:pPr lvl="1" algn="justLow">
              <a:buFont typeface="Wingdings" pitchFamily="2" charset="2"/>
              <a:buChar char="§"/>
            </a:pPr>
            <a:r>
              <a:rPr lang="en-US" dirty="0"/>
              <a:t>Built at Twitter by </a:t>
            </a:r>
            <a:r>
              <a:rPr lang="en-US" dirty="0">
                <a:hlinkClick r:id="rId2"/>
              </a:rPr>
              <a:t>@</a:t>
            </a:r>
            <a:r>
              <a:rPr lang="en-US" dirty="0" err="1">
                <a:hlinkClick r:id="rId2"/>
              </a:rPr>
              <a:t>mdo</a:t>
            </a:r>
            <a:r>
              <a:rPr lang="en-US" dirty="0"/>
              <a:t> and </a:t>
            </a:r>
            <a:r>
              <a:rPr lang="en-US" dirty="0">
                <a:hlinkClick r:id="rId3"/>
              </a:rPr>
              <a:t>@fat</a:t>
            </a:r>
            <a:r>
              <a:rPr lang="en-US" dirty="0"/>
              <a:t>, Bootstrap </a:t>
            </a:r>
            <a:r>
              <a:rPr lang="en-US" dirty="0" err="1"/>
              <a:t>utilizes</a:t>
            </a:r>
            <a:r>
              <a:rPr lang="en-US" dirty="0" err="1">
                <a:hlinkClick r:id="rId4"/>
              </a:rPr>
              <a:t>LESS</a:t>
            </a:r>
            <a:r>
              <a:rPr lang="en-US" dirty="0">
                <a:hlinkClick r:id="rId4"/>
              </a:rPr>
              <a:t> CSS</a:t>
            </a:r>
            <a:r>
              <a:rPr lang="en-US" dirty="0"/>
              <a:t>, is compiled via </a:t>
            </a:r>
            <a:r>
              <a:rPr lang="en-US" dirty="0">
                <a:hlinkClick r:id="rId5"/>
              </a:rPr>
              <a:t>Node</a:t>
            </a:r>
            <a:r>
              <a:rPr lang="en-US" dirty="0"/>
              <a:t>, and is managed through </a:t>
            </a:r>
            <a:r>
              <a:rPr lang="en-US" dirty="0" err="1">
                <a:hlinkClick r:id="rId6"/>
              </a:rPr>
              <a:t>GitHub</a:t>
            </a:r>
            <a:r>
              <a:rPr lang="en-US" dirty="0"/>
              <a:t> to help nerds do awesome stuff on the web.</a:t>
            </a:r>
          </a:p>
          <a:p>
            <a:pPr algn="justLow"/>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0400" y="4474029"/>
            <a:ext cx="2857500" cy="1381125"/>
          </a:xfrm>
          <a:prstGeom prst="rect">
            <a:avLst/>
          </a:prstGeom>
        </p:spPr>
      </p:pic>
    </p:spTree>
    <p:extLst>
      <p:ext uri="{BB962C8B-B14F-4D97-AF65-F5344CB8AC3E}">
        <p14:creationId xmlns:p14="http://schemas.microsoft.com/office/powerpoint/2010/main" val="1556255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Bootstrap (Cont.)</a:t>
            </a:r>
            <a:endParaRPr lang="en-US" dirty="0"/>
          </a:p>
        </p:txBody>
      </p:sp>
      <p:sp>
        <p:nvSpPr>
          <p:cNvPr id="3" name="Content Placeholder 2"/>
          <p:cNvSpPr>
            <a:spLocks noGrp="1"/>
          </p:cNvSpPr>
          <p:nvPr>
            <p:ph idx="1"/>
          </p:nvPr>
        </p:nvSpPr>
        <p:spPr/>
        <p:txBody>
          <a:bodyPr/>
          <a:lstStyle/>
          <a:p>
            <a:pPr algn="justLow"/>
            <a:r>
              <a:rPr lang="en-US" dirty="0"/>
              <a:t>Made for everyone.</a:t>
            </a:r>
          </a:p>
          <a:p>
            <a:pPr lvl="1" algn="justLow">
              <a:buFont typeface="Wingdings" pitchFamily="2" charset="2"/>
              <a:buChar char="§"/>
            </a:pPr>
            <a:r>
              <a:rPr lang="en-US" dirty="0"/>
              <a:t>Bootstrap was made to not only look and behave great in the latest desktop browsers (as well as IE7!), but in tablet and smartphone browsers via </a:t>
            </a:r>
            <a:r>
              <a:rPr lang="en-US" dirty="0">
                <a:hlinkClick r:id="rId2"/>
              </a:rPr>
              <a:t>responsive CSS</a:t>
            </a:r>
            <a:r>
              <a:rPr lang="en-US" dirty="0"/>
              <a:t> as well</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4343400"/>
            <a:ext cx="2857500" cy="1381125"/>
          </a:xfrm>
          <a:prstGeom prst="rect">
            <a:avLst/>
          </a:prstGeom>
        </p:spPr>
      </p:pic>
    </p:spTree>
    <p:extLst>
      <p:ext uri="{BB962C8B-B14F-4D97-AF65-F5344CB8AC3E}">
        <p14:creationId xmlns:p14="http://schemas.microsoft.com/office/powerpoint/2010/main" val="3949283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Bootstrap (Cont.)</a:t>
            </a:r>
            <a:endParaRPr lang="en-US" dirty="0"/>
          </a:p>
        </p:txBody>
      </p:sp>
      <p:sp>
        <p:nvSpPr>
          <p:cNvPr id="3" name="Content Placeholder 2"/>
          <p:cNvSpPr>
            <a:spLocks noGrp="1"/>
          </p:cNvSpPr>
          <p:nvPr>
            <p:ph idx="1"/>
          </p:nvPr>
        </p:nvSpPr>
        <p:spPr/>
        <p:txBody>
          <a:bodyPr/>
          <a:lstStyle/>
          <a:p>
            <a:pPr algn="justLow"/>
            <a:r>
              <a:rPr lang="en-US" dirty="0"/>
              <a:t>Packed with features.</a:t>
            </a:r>
          </a:p>
          <a:p>
            <a:pPr lvl="1" algn="justLow">
              <a:buFont typeface="Wingdings" pitchFamily="2" charset="2"/>
              <a:buChar char="§"/>
            </a:pPr>
            <a:r>
              <a:rPr lang="en-US" dirty="0"/>
              <a:t>A 12-column responsive </a:t>
            </a:r>
            <a:r>
              <a:rPr lang="en-US" dirty="0">
                <a:hlinkClick r:id="rId2"/>
              </a:rPr>
              <a:t>grid</a:t>
            </a:r>
            <a:r>
              <a:rPr lang="en-US" dirty="0"/>
              <a:t>, dozens of </a:t>
            </a:r>
            <a:r>
              <a:rPr lang="en-US" dirty="0" err="1"/>
              <a:t>components,</a:t>
            </a:r>
            <a:r>
              <a:rPr lang="en-US" dirty="0" err="1">
                <a:hlinkClick r:id="rId3"/>
              </a:rPr>
              <a:t>JavaScript</a:t>
            </a:r>
            <a:r>
              <a:rPr lang="en-US" dirty="0">
                <a:hlinkClick r:id="rId3"/>
              </a:rPr>
              <a:t> plugins</a:t>
            </a:r>
            <a:r>
              <a:rPr lang="en-US" dirty="0"/>
              <a:t>, typography, form controls, and even a </a:t>
            </a:r>
            <a:r>
              <a:rPr lang="en-US" dirty="0">
                <a:hlinkClick r:id="rId4"/>
              </a:rPr>
              <a:t>web-based Customizer</a:t>
            </a:r>
            <a:r>
              <a:rPr lang="en-US" dirty="0"/>
              <a:t> to make Bootstrap your own</a:t>
            </a:r>
            <a:r>
              <a:rPr lang="en-US" dirty="0" smtClean="0"/>
              <a:t>.</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3250" y="4419600"/>
            <a:ext cx="2857500" cy="1381125"/>
          </a:xfrm>
          <a:prstGeom prst="rect">
            <a:avLst/>
          </a:prstGeom>
        </p:spPr>
      </p:pic>
    </p:spTree>
    <p:extLst>
      <p:ext uri="{BB962C8B-B14F-4D97-AF65-F5344CB8AC3E}">
        <p14:creationId xmlns:p14="http://schemas.microsoft.com/office/powerpoint/2010/main" val="3411702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TotalTime>
  <Words>422</Words>
  <Application>Microsoft Office PowerPoint</Application>
  <PresentationFormat>On-screen Show (4:3)</PresentationFormat>
  <Paragraphs>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:Pickr A Cutting-edge Social Network</vt:lpstr>
      <vt:lpstr>Responsive Web Design</vt:lpstr>
      <vt:lpstr>Responsive Web Design (Cont.)</vt:lpstr>
      <vt:lpstr>Responsive Web Design (Cont.)</vt:lpstr>
      <vt:lpstr>Responsive Web Design (Cont.)</vt:lpstr>
      <vt:lpstr>Responsive Web Design (Cont.)</vt:lpstr>
      <vt:lpstr>Bootstrap</vt:lpstr>
      <vt:lpstr>Bootstrap (Cont.)</vt:lpstr>
      <vt:lpstr>Bootstrap (Cont.)</vt:lpstr>
      <vt:lpstr>Boilerplate</vt:lpstr>
      <vt:lpstr>Who uses HTML5 Boilerplate?</vt:lpstr>
      <vt:lpstr>Modernizr</vt:lpstr>
      <vt:lpstr>Who uses Modernizer?</vt:lpstr>
      <vt:lpstr>Lazy Loading</vt:lpstr>
      <vt:lpstr>Lazy Loading (Cont.)</vt:lpstr>
      <vt:lpstr>Tank Auth</vt:lpstr>
      <vt:lpstr>Tank Auth (Cont.)</vt:lpstr>
      <vt:lpstr>Form Validation</vt:lpstr>
      <vt:lpstr>Use Cases</vt:lpstr>
      <vt:lpstr>Members Activity</vt:lpstr>
      <vt:lpstr>Members Activity (Cont.)</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:Pickr Social Network</dc:title>
  <dc:creator>Farbod</dc:creator>
  <cp:lastModifiedBy>Farbod</cp:lastModifiedBy>
  <cp:revision>77</cp:revision>
  <dcterms:created xsi:type="dcterms:W3CDTF">2006-08-16T00:00:00Z</dcterms:created>
  <dcterms:modified xsi:type="dcterms:W3CDTF">2012-11-18T23:01:51Z</dcterms:modified>
</cp:coreProperties>
</file>