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B167E78-2425-45D8-9955-B934842B7875}"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26A54FE-9633-4823-9A33-F1DBE2400FCA}"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0F21B2A-6FF2-4460-94FD-E1C3A63814A8}"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5F948D33-11CB-4AD1-82A0-7853BC323660}"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990C7F03-4549-4FBC-8780-BF5FEF2AB9C3}"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3BEE007-1B89-40FE-AAB2-1080DA7172FD}"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2E7231F-6E85-4CF8-95AD-8E5CE0ADDB9D}"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5D7D668-622C-49D1-B250-1D4033E158F3}"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B9FD9D3-B80B-488C-8D71-032D53E4EC15}"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5D34CA2-F502-4C54-8418-14AD3F1DAC6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CAF855F-CBCE-4352-9BE6-1FB251C08242}"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BCB05FE-6DEE-4543-97A6-B8FED1EEF1D1}" type="slidenum">
              <a:t>‹N°›</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D9FC3C6-EFE9-4AE4-A251-781EB46F40A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97095C7-D839-4D59-AD3B-4C3D651E5DA3}"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4E23860-974F-4009-885B-17798D2DB991}"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C808725A-7C8F-43D9-AFE9-C3C7CB3DA9D5}"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A5D9EE0-DE74-4CDB-85E0-3F8108C782B9}"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D9EFA22-A354-4F1B-A696-4AA12755FAE5}"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68543FB-D06E-47A0-AD74-53CFE215006D}"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54CEFB7-02BE-4AE1-9932-054018435C9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8BBFA6D-339E-4B03-BE87-68DDE957A310}"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F466DE9-B366-46F8-8D47-4F274CFFC6F7}"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7CB60A3-AB22-47E4-A8FE-DB300706ABD6}"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12B4EAC-7C5D-40A0-AB06-222BBA016099}"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fr-FR" sz="6000" b="0" strike="noStrike" spc="-1">
                <a:solidFill>
                  <a:srgbClr val="000000"/>
                </a:solidFill>
                <a:latin typeface="Calibri Light"/>
              </a:rPr>
              <a:t>Modifiez le style du titre</a:t>
            </a:r>
            <a:endParaRPr lang="fr-FR"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fr-FR" sz="1200" b="0" strike="noStrike" spc="-1">
                <a:solidFill>
                  <a:srgbClr val="8B8B8B"/>
                </a:solidFill>
                <a:latin typeface="Calibri"/>
              </a:defRPr>
            </a:lvl1pPr>
          </a:lstStyle>
          <a:p>
            <a:pPr indent="0">
              <a:lnSpc>
                <a:spcPct val="100000"/>
              </a:lnSpc>
              <a:buNone/>
            </a:pPr>
            <a:r>
              <a:rPr lang="fr-FR" sz="1200" b="0" strike="noStrike" spc="-1">
                <a:solidFill>
                  <a:srgbClr val="8B8B8B"/>
                </a:solidFill>
                <a:latin typeface="Calibri"/>
              </a:rPr>
              <a:t>&lt;date/heure&gt;</a:t>
            </a:r>
            <a:endParaRPr lang="fr-FR"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lnSpc>
                <a:spcPct val="100000"/>
              </a:lnSpc>
              <a:buNone/>
              <a:defRPr lang="en-US" sz="1200" b="0" strike="noStrike" spc="-1">
                <a:solidFill>
                  <a:srgbClr val="8B8B8B"/>
                </a:solidFill>
                <a:latin typeface="Calibri"/>
              </a:defRPr>
            </a:lvl1pPr>
          </a:lstStyle>
          <a:p>
            <a:pPr indent="0" algn="ctr">
              <a:lnSpc>
                <a:spcPct val="100000"/>
              </a:lnSpc>
              <a:buNone/>
            </a:pPr>
            <a:r>
              <a:rPr lang="en-US" sz="1200" b="0" strike="noStrike" spc="-1">
                <a:solidFill>
                  <a:srgbClr val="8B8B8B"/>
                </a:solidFill>
                <a:latin typeface="Calibri"/>
              </a:rPr>
              <a:t>&lt;pied de page&gt;</a:t>
            </a:r>
            <a:endParaRPr lang="fr-FR" sz="1200" b="0" strike="noStrike" spc="-1">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fr-FR" sz="1200" b="0" strike="noStrike" spc="-1">
                <a:solidFill>
                  <a:srgbClr val="8B8B8B"/>
                </a:solidFill>
                <a:latin typeface="Calibri"/>
              </a:defRPr>
            </a:lvl1pPr>
          </a:lstStyle>
          <a:p>
            <a:pPr indent="0" algn="r">
              <a:lnSpc>
                <a:spcPct val="100000"/>
              </a:lnSpc>
              <a:buNone/>
            </a:pPr>
            <a:fld id="{C678A2C4-720C-4D40-A9C9-EDFB397CA8AD}" type="slidenum">
              <a:rPr lang="fr-FR" sz="1200" b="0" strike="noStrike" spc="-1">
                <a:solidFill>
                  <a:srgbClr val="8B8B8B"/>
                </a:solidFill>
                <a:latin typeface="Calibri"/>
              </a:rPr>
              <a:t>‹N°›</a:t>
            </a:fld>
            <a:endParaRPr lang="fr-FR"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0000"/>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0000"/>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0000"/>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0000"/>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fr-FR" sz="4400" b="0" strike="noStrike" spc="-1">
                <a:solidFill>
                  <a:srgbClr val="000000"/>
                </a:solidFill>
                <a:latin typeface="Calibri Light"/>
              </a:rPr>
              <a:t>Modifiez le style du titre</a:t>
            </a:r>
            <a:endParaRPr lang="fr-FR"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fr-FR" sz="1200" b="0" strike="noStrike" spc="-1">
                <a:solidFill>
                  <a:srgbClr val="8B8B8B"/>
                </a:solidFill>
                <a:latin typeface="Calibri"/>
              </a:defRPr>
            </a:lvl1pPr>
          </a:lstStyle>
          <a:p>
            <a:pPr indent="0">
              <a:lnSpc>
                <a:spcPct val="100000"/>
              </a:lnSpc>
              <a:buNone/>
            </a:pPr>
            <a:r>
              <a:rPr lang="fr-FR" sz="1200" b="0" strike="noStrike" spc="-1">
                <a:solidFill>
                  <a:srgbClr val="8B8B8B"/>
                </a:solidFill>
                <a:latin typeface="Calibri"/>
              </a:rPr>
              <a:t>&lt;date/heure&gt;</a:t>
            </a:r>
            <a:endParaRPr lang="fr-FR"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lnSpc>
                <a:spcPct val="100000"/>
              </a:lnSpc>
              <a:buNone/>
              <a:defRPr lang="en-US" sz="1200" b="0" strike="noStrike" spc="-1">
                <a:solidFill>
                  <a:srgbClr val="8B8B8B"/>
                </a:solidFill>
                <a:latin typeface="Calibri"/>
              </a:defRPr>
            </a:lvl1pPr>
          </a:lstStyle>
          <a:p>
            <a:pPr indent="0" algn="ctr">
              <a:lnSpc>
                <a:spcPct val="100000"/>
              </a:lnSpc>
              <a:buNone/>
            </a:pPr>
            <a:r>
              <a:rPr lang="en-US" sz="1200" b="0" strike="noStrike" spc="-1">
                <a:solidFill>
                  <a:srgbClr val="8B8B8B"/>
                </a:solidFill>
                <a:latin typeface="Calibri"/>
              </a:rPr>
              <a:t>&lt;pied de page&gt;</a:t>
            </a:r>
            <a:endParaRPr lang="fr-FR" sz="1200" b="0" strike="noStrike" spc="-1">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fr-FR" sz="1200" b="0" strike="noStrike" spc="-1">
                <a:solidFill>
                  <a:srgbClr val="8B8B8B"/>
                </a:solidFill>
                <a:latin typeface="Calibri"/>
              </a:defRPr>
            </a:lvl1pPr>
          </a:lstStyle>
          <a:p>
            <a:pPr indent="0" algn="r">
              <a:lnSpc>
                <a:spcPct val="100000"/>
              </a:lnSpc>
              <a:buNone/>
            </a:pPr>
            <a:fld id="{60093556-7ABE-4ED8-B5B4-AB430A4FA11B}" type="slidenum">
              <a:rPr lang="fr-FR" sz="1200" b="0" strike="noStrike" spc="-1">
                <a:solidFill>
                  <a:srgbClr val="8B8B8B"/>
                </a:solidFill>
                <a:latin typeface="Calibri"/>
              </a:rPr>
              <a:t>‹N°›</a:t>
            </a:fld>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 9"/>
          <p:cNvSpPr/>
          <p:nvPr/>
        </p:nvSpPr>
        <p:spPr>
          <a:xfrm>
            <a:off x="0" y="-3240"/>
            <a:ext cx="12191760" cy="6860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83" name="Rectangle 11"/>
          <p:cNvSpPr/>
          <p:nvPr/>
        </p:nvSpPr>
        <p:spPr>
          <a:xfrm>
            <a:off x="795240" y="981000"/>
            <a:ext cx="10600920" cy="4552560"/>
          </a:xfrm>
          <a:prstGeom prst="rect">
            <a:avLst/>
          </a:prstGeom>
          <a:solidFill>
            <a:schemeClr val="bg1"/>
          </a:solidFill>
          <a:ln w="127000" cap="sq">
            <a:solidFill>
              <a:srgbClr val="FFFFFF"/>
            </a:solidFill>
          </a:ln>
        </p:spPr>
        <p:style>
          <a:lnRef idx="2">
            <a:schemeClr val="accent1">
              <a:shade val="50000"/>
            </a:schemeClr>
          </a:lnRef>
          <a:fillRef idx="1">
            <a:schemeClr val="accent1"/>
          </a:fillRef>
          <a:effectRef idx="0">
            <a:schemeClr val="accent1"/>
          </a:effectRef>
          <a:fontRef idx="minor"/>
        </p:style>
      </p:sp>
      <p:sp>
        <p:nvSpPr>
          <p:cNvPr id="84" name="PlaceHolder 1"/>
          <p:cNvSpPr>
            <a:spLocks noGrp="1"/>
          </p:cNvSpPr>
          <p:nvPr>
            <p:ph type="title"/>
          </p:nvPr>
        </p:nvSpPr>
        <p:spPr>
          <a:xfrm>
            <a:off x="1537200" y="1428840"/>
            <a:ext cx="9117360" cy="2104560"/>
          </a:xfrm>
          <a:prstGeom prst="rect">
            <a:avLst/>
          </a:prstGeom>
          <a:noFill/>
          <a:ln w="0">
            <a:noFill/>
          </a:ln>
        </p:spPr>
        <p:txBody>
          <a:bodyPr anchor="b">
            <a:normAutofit/>
          </a:bodyPr>
          <a:lstStyle/>
          <a:p>
            <a:pPr indent="0" algn="ctr">
              <a:lnSpc>
                <a:spcPct val="90000"/>
              </a:lnSpc>
              <a:buNone/>
            </a:pPr>
            <a:r>
              <a:rPr lang="fr-FR" sz="6000" b="0" strike="noStrike" spc="-1">
                <a:solidFill>
                  <a:srgbClr val="000000"/>
                </a:solidFill>
                <a:latin typeface="Calibri Light"/>
              </a:rPr>
              <a:t>Organisation de la SAE S1.05</a:t>
            </a:r>
            <a:endParaRPr lang="fr-FR" sz="6000" b="0" strike="noStrike" spc="-1">
              <a:solidFill>
                <a:srgbClr val="000000"/>
              </a:solidFill>
              <a:latin typeface="Calibri"/>
            </a:endParaRPr>
          </a:p>
        </p:txBody>
      </p:sp>
      <p:sp>
        <p:nvSpPr>
          <p:cNvPr id="85" name="PlaceHolder 2"/>
          <p:cNvSpPr>
            <a:spLocks noGrp="1"/>
          </p:cNvSpPr>
          <p:nvPr>
            <p:ph type="subTitle"/>
          </p:nvPr>
        </p:nvSpPr>
        <p:spPr>
          <a:xfrm>
            <a:off x="1537200" y="3960720"/>
            <a:ext cx="9117360" cy="1096920"/>
          </a:xfrm>
          <a:prstGeom prst="rect">
            <a:avLst/>
          </a:prstGeom>
          <a:noFill/>
          <a:ln w="0">
            <a:noFill/>
          </a:ln>
        </p:spPr>
        <p:txBody>
          <a:bodyPr anchor="t">
            <a:normAutofit/>
          </a:bodyPr>
          <a:lstStyle/>
          <a:p>
            <a:pPr indent="0" algn="ctr">
              <a:lnSpc>
                <a:spcPct val="90000"/>
              </a:lnSpc>
              <a:spcBef>
                <a:spcPts val="1001"/>
              </a:spcBef>
              <a:buNone/>
              <a:tabLst>
                <a:tab pos="0" algn="l"/>
              </a:tabLst>
            </a:pPr>
            <a:r>
              <a:rPr lang="fr-FR" sz="2400" b="0" strike="noStrike" spc="-1">
                <a:solidFill>
                  <a:srgbClr val="000000"/>
                </a:solidFill>
                <a:latin typeface="Calibri"/>
              </a:rPr>
              <a:t>Recueil de besoins (site web de présentation du BUT informatique)</a:t>
            </a:r>
            <a:endParaRPr lang="fr-FR" sz="2400" b="0" strike="noStrike" spc="-1">
              <a:latin typeface="Arial"/>
            </a:endParaRPr>
          </a:p>
        </p:txBody>
      </p:sp>
      <p:cxnSp>
        <p:nvCxnSpPr>
          <p:cNvPr id="86" name="Straight Connector 13"/>
          <p:cNvCxnSpPr/>
          <p:nvPr/>
        </p:nvCxnSpPr>
        <p:spPr>
          <a:xfrm>
            <a:off x="3352680" y="3771360"/>
            <a:ext cx="5486760" cy="360"/>
          </a:xfrm>
          <a:prstGeom prst="straightConnector1">
            <a:avLst/>
          </a:prstGeom>
          <a:ln w="22225">
            <a:solidFill>
              <a:srgbClr val="000000">
                <a:lumMod val="50000"/>
                <a:lumOff val="50000"/>
              </a:srgbClr>
            </a:solidFill>
          </a:ln>
        </p:spPr>
      </p:cxnSp>
      <p:sp>
        <p:nvSpPr>
          <p:cNvPr id="87" name="PlaceHolder 3"/>
          <p:cNvSpPr>
            <a:spLocks noGrp="1"/>
          </p:cNvSpPr>
          <p:nvPr>
            <p:ph type="ftr" idx="7"/>
          </p:nvPr>
        </p:nvSpPr>
        <p:spPr>
          <a:xfrm>
            <a:off x="3780000" y="6159600"/>
            <a:ext cx="4372920" cy="364680"/>
          </a:xfrm>
          <a:prstGeom prst="rect">
            <a:avLst/>
          </a:prstGeom>
          <a:noFill/>
          <a:ln w="0">
            <a:noFill/>
          </a:ln>
        </p:spPr>
        <p:txBody>
          <a:bodyPr anchor="ctr">
            <a:normAutofit fontScale="86000"/>
          </a:bodyPr>
          <a:lstStyle>
            <a:lvl1pPr indent="0" algn="ctr">
              <a:lnSpc>
                <a:spcPct val="100000"/>
              </a:lnSpc>
              <a:spcAft>
                <a:spcPts val="601"/>
              </a:spcAft>
              <a:buNone/>
              <a:defRPr lang="en-US" sz="1200" b="0" strike="noStrike" spc="-1">
                <a:solidFill>
                  <a:srgbClr val="FFFFFF"/>
                </a:solidFill>
                <a:latin typeface="Calibri"/>
              </a:defRPr>
            </a:lvl1pPr>
          </a:lstStyle>
          <a:p>
            <a:pPr indent="0" algn="ctr">
              <a:lnSpc>
                <a:spcPct val="100000"/>
              </a:lnSpc>
              <a:spcAft>
                <a:spcPts val="601"/>
              </a:spcAft>
              <a:buNone/>
            </a:pPr>
            <a:r>
              <a:rPr lang="en-US" sz="1200" b="0" strike="noStrike" spc="-1">
                <a:solidFill>
                  <a:srgbClr val="FFFFFF"/>
                </a:solidFill>
                <a:latin typeface="Calibri"/>
              </a:rPr>
              <a:t>Aymeric Beck, Antoine Buirey, Tanguy Horard     année scolaire 2022/2023</a:t>
            </a:r>
            <a:endParaRPr lang="fr-FR" sz="1200" b="0" strike="noStrike" spc="-1">
              <a:latin typeface="Times New Roman"/>
            </a:endParaRPr>
          </a:p>
        </p:txBody>
      </p:sp>
      <p:sp>
        <p:nvSpPr>
          <p:cNvPr id="88" name="PlaceHolder 4"/>
          <p:cNvSpPr>
            <a:spLocks noGrp="1"/>
          </p:cNvSpPr>
          <p:nvPr>
            <p:ph type="sldNum" idx="8"/>
          </p:nvPr>
        </p:nvSpPr>
        <p:spPr>
          <a:xfrm>
            <a:off x="8610480" y="6159600"/>
            <a:ext cx="2742840" cy="364680"/>
          </a:xfrm>
          <a:prstGeom prst="rect">
            <a:avLst/>
          </a:prstGeom>
          <a:noFill/>
          <a:ln w="0">
            <a:noFill/>
          </a:ln>
        </p:spPr>
        <p:txBody>
          <a:bodyPr anchor="ctr">
            <a:normAutofit/>
          </a:bodyPr>
          <a:lstStyle>
            <a:lvl1pPr indent="0" algn="r">
              <a:lnSpc>
                <a:spcPct val="100000"/>
              </a:lnSpc>
              <a:spcAft>
                <a:spcPts val="601"/>
              </a:spcAft>
              <a:buNone/>
              <a:defRPr lang="fr-FR" sz="1200" b="0" strike="noStrike" spc="-1">
                <a:solidFill>
                  <a:srgbClr val="FFFFFF"/>
                </a:solidFill>
                <a:latin typeface="Calibri"/>
              </a:defRPr>
            </a:lvl1pPr>
          </a:lstStyle>
          <a:p>
            <a:pPr indent="0" algn="r">
              <a:lnSpc>
                <a:spcPct val="100000"/>
              </a:lnSpc>
              <a:spcAft>
                <a:spcPts val="601"/>
              </a:spcAft>
              <a:buNone/>
            </a:pPr>
            <a:fld id="{B15EDB59-DF86-40C4-ABAB-E9353C0471FB}" type="slidenum">
              <a:rPr lang="fr-FR" sz="1200" b="0" strike="noStrike" spc="-1">
                <a:solidFill>
                  <a:srgbClr val="FFFFFF"/>
                </a:solidFill>
                <a:latin typeface="Calibri"/>
              </a:rPr>
              <a:t>1</a:t>
            </a:fld>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1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0" name="Rectangle 13"/>
          <p:cNvSpPr/>
          <p:nvPr/>
        </p:nvSpPr>
        <p:spPr>
          <a:xfrm>
            <a:off x="0" y="0"/>
            <a:ext cx="2013120" cy="68576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597960" y="2039760"/>
            <a:ext cx="2831040" cy="2778120"/>
          </a:xfrm>
          <a:prstGeom prst="rect">
            <a:avLst/>
          </a:prstGeom>
          <a:solidFill>
            <a:srgbClr val="262626"/>
          </a:solidFill>
          <a:ln w="174600">
            <a:solidFill>
              <a:srgbClr val="262626"/>
            </a:solidFill>
            <a:round/>
          </a:ln>
        </p:spPr>
        <p:txBody>
          <a:bodyPr anchor="ctr">
            <a:normAutofit/>
          </a:bodyPr>
          <a:lstStyle/>
          <a:p>
            <a:pPr indent="0" algn="ctr">
              <a:lnSpc>
                <a:spcPct val="90000"/>
              </a:lnSpc>
              <a:buNone/>
            </a:pPr>
            <a:r>
              <a:rPr lang="en-US" sz="2400" b="0" strike="noStrike" spc="-1">
                <a:solidFill>
                  <a:srgbClr val="FFFFFF"/>
                </a:solidFill>
                <a:latin typeface="Calibri Light"/>
              </a:rPr>
              <a:t>L’organisation :</a:t>
            </a:r>
            <a:br>
              <a:rPr sz="2400"/>
            </a:br>
            <a:r>
              <a:rPr lang="en-US" sz="2400" b="0" strike="noStrike" spc="-1">
                <a:solidFill>
                  <a:srgbClr val="FFFFFF"/>
                </a:solidFill>
                <a:latin typeface="Calibri Light"/>
              </a:rPr>
              <a:t>l’utilisation de l’outil Trello</a:t>
            </a:r>
            <a:endParaRPr lang="fr-FR" sz="2400" b="0" strike="noStrike" spc="-1">
              <a:solidFill>
                <a:srgbClr val="000000"/>
              </a:solidFill>
              <a:latin typeface="Calibri"/>
            </a:endParaRPr>
          </a:p>
        </p:txBody>
      </p:sp>
      <p:pic>
        <p:nvPicPr>
          <p:cNvPr id="92" name="Espace réservé du contenu 6"/>
          <p:cNvPicPr/>
          <p:nvPr/>
        </p:nvPicPr>
        <p:blipFill>
          <a:blip r:embed="rId2">
            <a:extLst>
              <a:ext uri="{28A0092B-C50C-407E-A947-70E740481C1C}">
                <a14:useLocalDpi xmlns:a14="http://schemas.microsoft.com/office/drawing/2010/main" val="0"/>
              </a:ext>
            </a:extLst>
          </a:blip>
          <a:srcRect/>
          <a:stretch/>
        </p:blipFill>
        <p:spPr>
          <a:xfrm>
            <a:off x="3561480" y="1597358"/>
            <a:ext cx="8578800" cy="3849403"/>
          </a:xfrm>
          <a:prstGeom prst="rect">
            <a:avLst/>
          </a:prstGeom>
          <a:ln w="0">
            <a:noFill/>
          </a:ln>
        </p:spPr>
      </p:pic>
      <p:sp>
        <p:nvSpPr>
          <p:cNvPr id="93" name="PlaceHolder 2"/>
          <p:cNvSpPr>
            <a:spLocks noGrp="1"/>
          </p:cNvSpPr>
          <p:nvPr>
            <p:ph type="ftr" idx="9"/>
          </p:nvPr>
        </p:nvSpPr>
        <p:spPr>
          <a:xfrm>
            <a:off x="3600000" y="6356520"/>
            <a:ext cx="5040000" cy="364680"/>
          </a:xfrm>
          <a:prstGeom prst="rect">
            <a:avLst/>
          </a:prstGeom>
          <a:noFill/>
          <a:ln w="0">
            <a:noFill/>
          </a:ln>
        </p:spPr>
        <p:txBody>
          <a:bodyPr anchor="ctr">
            <a:normAutofit/>
          </a:bodyPr>
          <a:lstStyle>
            <a:lvl1pPr indent="0" algn="ctr">
              <a:lnSpc>
                <a:spcPct val="100000"/>
              </a:lnSpc>
              <a:spcAft>
                <a:spcPts val="601"/>
              </a:spcAft>
              <a:buNone/>
              <a:defRPr lang="en-US" sz="1200" b="0" strike="noStrike" spc="-1">
                <a:solidFill>
                  <a:srgbClr val="999999"/>
                </a:solidFill>
                <a:latin typeface="Calibri"/>
              </a:defRPr>
            </a:lvl1pPr>
          </a:lstStyle>
          <a:p>
            <a:pPr indent="0" algn="ctr">
              <a:lnSpc>
                <a:spcPct val="100000"/>
              </a:lnSpc>
              <a:spcAft>
                <a:spcPts val="601"/>
              </a:spcAft>
              <a:buNone/>
            </a:pPr>
            <a:r>
              <a:rPr lang="en-US" sz="1200" b="0" strike="noStrike" spc="-1">
                <a:solidFill>
                  <a:srgbClr val="999999"/>
                </a:solidFill>
                <a:latin typeface="Calibri"/>
              </a:rPr>
              <a:t>Aymeric Beck, Antoine Buirey, Tanguy Horard     année scolaire 2022/2023</a:t>
            </a:r>
            <a:endParaRPr lang="fr-FR" sz="1200" b="0" strike="noStrike" spc="-1">
              <a:solidFill>
                <a:srgbClr val="999999"/>
              </a:solidFill>
              <a:latin typeface="Times New Roman"/>
            </a:endParaRPr>
          </a:p>
        </p:txBody>
      </p:sp>
      <p:sp>
        <p:nvSpPr>
          <p:cNvPr id="94" name="PlaceHolder 3"/>
          <p:cNvSpPr>
            <a:spLocks noGrp="1"/>
          </p:cNvSpPr>
          <p:nvPr>
            <p:ph type="sldNum" idx="10"/>
          </p:nvPr>
        </p:nvSpPr>
        <p:spPr>
          <a:xfrm>
            <a:off x="9180000" y="6356520"/>
            <a:ext cx="2689920" cy="364680"/>
          </a:xfrm>
          <a:prstGeom prst="rect">
            <a:avLst/>
          </a:prstGeom>
          <a:noFill/>
          <a:ln w="0">
            <a:noFill/>
          </a:ln>
        </p:spPr>
        <p:txBody>
          <a:bodyPr anchor="ctr">
            <a:normAutofit/>
          </a:bodyPr>
          <a:lstStyle>
            <a:lvl1pPr indent="0" algn="r">
              <a:lnSpc>
                <a:spcPct val="100000"/>
              </a:lnSpc>
              <a:spcAft>
                <a:spcPts val="601"/>
              </a:spcAft>
              <a:buNone/>
              <a:defRPr lang="en-US" sz="1200" b="0" strike="noStrike" spc="-1">
                <a:solidFill>
                  <a:srgbClr val="898989"/>
                </a:solidFill>
                <a:latin typeface="Calibri"/>
              </a:defRPr>
            </a:lvl1pPr>
          </a:lstStyle>
          <a:p>
            <a:pPr indent="0" algn="r">
              <a:lnSpc>
                <a:spcPct val="100000"/>
              </a:lnSpc>
              <a:spcAft>
                <a:spcPts val="601"/>
              </a:spcAft>
              <a:buNone/>
            </a:pPr>
            <a:fld id="{2D0772AC-5AB1-451C-9DFB-8F135E49518F}" type="slidenum">
              <a:rPr lang="en-US" sz="1200" b="0" strike="noStrike" spc="-1">
                <a:solidFill>
                  <a:srgbClr val="898989"/>
                </a:solidFill>
                <a:latin typeface="Calibri"/>
              </a:rPr>
              <a:t>2</a:t>
            </a:fld>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10"/>
          <p:cNvSpPr/>
          <p:nvPr/>
        </p:nvSpPr>
        <p:spPr>
          <a:xfrm>
            <a:off x="393480" y="338400"/>
            <a:ext cx="11438280" cy="1577520"/>
          </a:xfrm>
          <a:prstGeom prst="rect">
            <a:avLst/>
          </a:prstGeom>
          <a:solidFill>
            <a:schemeClr val="tx1">
              <a:lumMod val="75000"/>
              <a:lumOff val="25000"/>
            </a:schemeClr>
          </a:solidFill>
          <a:ln w="127000" cap="sq">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title"/>
          </p:nvPr>
        </p:nvSpPr>
        <p:spPr>
          <a:xfrm>
            <a:off x="838080" y="467640"/>
            <a:ext cx="10515240" cy="1325160"/>
          </a:xfrm>
          <a:prstGeom prst="rect">
            <a:avLst/>
          </a:prstGeom>
          <a:noFill/>
          <a:ln w="0">
            <a:noFill/>
          </a:ln>
        </p:spPr>
        <p:txBody>
          <a:bodyPr anchor="ctr">
            <a:normAutofit/>
          </a:bodyPr>
          <a:lstStyle/>
          <a:p>
            <a:pPr indent="0">
              <a:lnSpc>
                <a:spcPct val="90000"/>
              </a:lnSpc>
              <a:buNone/>
            </a:pPr>
            <a:r>
              <a:rPr lang="fr-FR" sz="4400" b="0" strike="noStrike" spc="-1">
                <a:solidFill>
                  <a:srgbClr val="FFFFFF"/>
                </a:solidFill>
                <a:latin typeface="Calibri Light"/>
              </a:rPr>
              <a:t>Le temps passé par tâche par personne</a:t>
            </a:r>
            <a:endParaRPr lang="fr-FR" sz="4400" b="0" strike="noStrike" spc="-1">
              <a:solidFill>
                <a:srgbClr val="000000"/>
              </a:solidFill>
              <a:latin typeface="Calibri"/>
            </a:endParaRPr>
          </a:p>
        </p:txBody>
      </p:sp>
      <p:sp>
        <p:nvSpPr>
          <p:cNvPr id="97" name="PlaceHolder 2"/>
          <p:cNvSpPr>
            <a:spLocks noGrp="1"/>
          </p:cNvSpPr>
          <p:nvPr>
            <p:ph type="ftr" idx="11"/>
          </p:nvPr>
        </p:nvSpPr>
        <p:spPr>
          <a:xfrm>
            <a:off x="3600000" y="6356520"/>
            <a:ext cx="4552920" cy="364680"/>
          </a:xfrm>
          <a:prstGeom prst="rect">
            <a:avLst/>
          </a:prstGeom>
          <a:noFill/>
          <a:ln w="0">
            <a:noFill/>
          </a:ln>
        </p:spPr>
        <p:txBody>
          <a:bodyPr anchor="ctr">
            <a:normAutofit fontScale="90500" lnSpcReduction="20000"/>
          </a:bodyPr>
          <a:lstStyle>
            <a:lvl1pPr indent="0" algn="ctr">
              <a:lnSpc>
                <a:spcPct val="100000"/>
              </a:lnSpc>
              <a:spcAft>
                <a:spcPts val="601"/>
              </a:spcAft>
              <a:buNone/>
              <a:defRPr lang="en-US" sz="1400" b="0" strike="noStrike" spc="-1">
                <a:solidFill>
                  <a:srgbClr val="898989"/>
                </a:solidFill>
                <a:latin typeface="Calibri"/>
              </a:defRPr>
            </a:lvl1pPr>
          </a:lstStyle>
          <a:p>
            <a:pPr indent="0" algn="ctr">
              <a:lnSpc>
                <a:spcPct val="100000"/>
              </a:lnSpc>
              <a:spcAft>
                <a:spcPts val="601"/>
              </a:spcAft>
              <a:buNone/>
            </a:pPr>
            <a:r>
              <a:rPr lang="en-US" sz="1400" b="0" strike="noStrike" spc="-1">
                <a:solidFill>
                  <a:srgbClr val="898989"/>
                </a:solidFill>
                <a:latin typeface="Calibri"/>
              </a:rPr>
              <a:t>Aymeric Beck, Antoine Buirey, Tanguy Horard</a:t>
            </a:r>
            <a:r>
              <a:rPr lang="en-US" sz="1200" b="0" strike="noStrike" spc="-1">
                <a:solidFill>
                  <a:srgbClr val="999999"/>
                </a:solidFill>
                <a:latin typeface="Calibri"/>
              </a:rPr>
              <a:t>     année scolaire 2022/2023</a:t>
            </a:r>
            <a:endParaRPr lang="fr-FR" sz="1200" b="0" strike="noStrike" spc="-1">
              <a:latin typeface="Times New Roman"/>
            </a:endParaRPr>
          </a:p>
        </p:txBody>
      </p:sp>
      <p:sp>
        <p:nvSpPr>
          <p:cNvPr id="98" name="PlaceHolder 3"/>
          <p:cNvSpPr>
            <a:spLocks noGrp="1"/>
          </p:cNvSpPr>
          <p:nvPr>
            <p:ph type="sldNum" idx="12"/>
          </p:nvPr>
        </p:nvSpPr>
        <p:spPr>
          <a:xfrm>
            <a:off x="8610480" y="6356520"/>
            <a:ext cx="2742840" cy="364680"/>
          </a:xfrm>
          <a:prstGeom prst="rect">
            <a:avLst/>
          </a:prstGeom>
          <a:noFill/>
          <a:ln w="0">
            <a:noFill/>
          </a:ln>
        </p:spPr>
        <p:txBody>
          <a:bodyPr anchor="ctr">
            <a:normAutofit/>
          </a:bodyPr>
          <a:lstStyle>
            <a:lvl1pPr indent="0" algn="r">
              <a:lnSpc>
                <a:spcPct val="100000"/>
              </a:lnSpc>
              <a:spcAft>
                <a:spcPts val="601"/>
              </a:spcAft>
              <a:buNone/>
              <a:defRPr lang="fr-FR" sz="1200" b="0" strike="noStrike" spc="-1">
                <a:solidFill>
                  <a:srgbClr val="898989"/>
                </a:solidFill>
                <a:latin typeface="Calibri"/>
              </a:defRPr>
            </a:lvl1pPr>
          </a:lstStyle>
          <a:p>
            <a:pPr indent="0" algn="r">
              <a:lnSpc>
                <a:spcPct val="100000"/>
              </a:lnSpc>
              <a:spcAft>
                <a:spcPts val="601"/>
              </a:spcAft>
              <a:buNone/>
            </a:pPr>
            <a:fld id="{2317758B-7392-4BCD-AE0B-DC0DE5C07782}" type="slidenum">
              <a:rPr lang="fr-FR" sz="1200" b="0" strike="noStrike" spc="-1">
                <a:solidFill>
                  <a:srgbClr val="898989"/>
                </a:solidFill>
                <a:latin typeface="Calibri"/>
              </a:rPr>
              <a:t>3</a:t>
            </a:fld>
            <a:endParaRPr lang="fr-FR" sz="1200" b="0" strike="noStrike" spc="-1">
              <a:latin typeface="Times New Roman"/>
            </a:endParaRPr>
          </a:p>
        </p:txBody>
      </p:sp>
      <p:graphicFrame>
        <p:nvGraphicFramePr>
          <p:cNvPr id="99" name="Tableau 6"/>
          <p:cNvGraphicFramePr/>
          <p:nvPr>
            <p:extLst>
              <p:ext uri="{D42A27DB-BD31-4B8C-83A1-F6EECF244321}">
                <p14:modId xmlns:p14="http://schemas.microsoft.com/office/powerpoint/2010/main" val="2119930541"/>
              </p:ext>
            </p:extLst>
          </p:nvPr>
        </p:nvGraphicFramePr>
        <p:xfrm>
          <a:off x="838080" y="2417400"/>
          <a:ext cx="10515240" cy="3666960"/>
        </p:xfrm>
        <a:graphic>
          <a:graphicData uri="http://schemas.openxmlformats.org/drawingml/2006/table">
            <a:tbl>
              <a:tblPr/>
              <a:tblGrid>
                <a:gridCol w="2648880">
                  <a:extLst>
                    <a:ext uri="{9D8B030D-6E8A-4147-A177-3AD203B41FA5}">
                      <a16:colId xmlns:a16="http://schemas.microsoft.com/office/drawing/2014/main" val="20000"/>
                    </a:ext>
                  </a:extLst>
                </a:gridCol>
                <a:gridCol w="2567880">
                  <a:extLst>
                    <a:ext uri="{9D8B030D-6E8A-4147-A177-3AD203B41FA5}">
                      <a16:colId xmlns:a16="http://schemas.microsoft.com/office/drawing/2014/main" val="20001"/>
                    </a:ext>
                  </a:extLst>
                </a:gridCol>
                <a:gridCol w="2648880">
                  <a:extLst>
                    <a:ext uri="{9D8B030D-6E8A-4147-A177-3AD203B41FA5}">
                      <a16:colId xmlns:a16="http://schemas.microsoft.com/office/drawing/2014/main" val="20002"/>
                    </a:ext>
                  </a:extLst>
                </a:gridCol>
                <a:gridCol w="2649600">
                  <a:extLst>
                    <a:ext uri="{9D8B030D-6E8A-4147-A177-3AD203B41FA5}">
                      <a16:colId xmlns:a16="http://schemas.microsoft.com/office/drawing/2014/main" val="20003"/>
                    </a:ext>
                  </a:extLst>
                </a:gridCol>
              </a:tblGrid>
              <a:tr h="405360">
                <a:tc>
                  <a:txBody>
                    <a:bodyPr/>
                    <a:lstStyle/>
                    <a:p>
                      <a:endParaRPr lang="fr-F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a:lnSpc>
                          <a:spcPct val="100000"/>
                        </a:lnSpc>
                      </a:pPr>
                      <a:r>
                        <a:rPr lang="fr-FR" sz="1800" b="1" strike="noStrike" spc="-1">
                          <a:solidFill>
                            <a:schemeClr val="lt1"/>
                          </a:solidFill>
                          <a:latin typeface="Calibri"/>
                        </a:rPr>
                        <a:t>Aymeric Beck</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a:lnSpc>
                          <a:spcPct val="100000"/>
                        </a:lnSpc>
                      </a:pPr>
                      <a:r>
                        <a:rPr lang="fr-FR" sz="1800" b="1" strike="noStrike" spc="-1">
                          <a:solidFill>
                            <a:schemeClr val="lt1"/>
                          </a:solidFill>
                          <a:latin typeface="Calibri"/>
                        </a:rPr>
                        <a:t>Antoine Buirey</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a:lnSpc>
                          <a:spcPct val="100000"/>
                        </a:lnSpc>
                      </a:pPr>
                      <a:r>
                        <a:rPr lang="fr-FR" sz="1800" b="1" strike="noStrike" spc="-1">
                          <a:solidFill>
                            <a:schemeClr val="lt1"/>
                          </a:solidFill>
                          <a:latin typeface="Calibri"/>
                        </a:rPr>
                        <a:t>Tanguy Horard</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extLst>
                  <a:ext uri="{0D108BD9-81ED-4DB2-BD59-A6C34878D82A}">
                    <a16:rowId xmlns:a16="http://schemas.microsoft.com/office/drawing/2014/main" val="10000"/>
                  </a:ext>
                </a:extLst>
              </a:tr>
              <a:tr h="405360">
                <a:tc>
                  <a:txBody>
                    <a:bodyPr/>
                    <a:lstStyle/>
                    <a:p>
                      <a:pPr>
                        <a:lnSpc>
                          <a:spcPct val="100000"/>
                        </a:lnSpc>
                      </a:pPr>
                      <a:r>
                        <a:rPr lang="fr-FR" sz="1800" b="0" strike="noStrike" spc="-1">
                          <a:solidFill>
                            <a:schemeClr val="dk1"/>
                          </a:solidFill>
                          <a:latin typeface="Calibri"/>
                        </a:rPr>
                        <a:t>R1.11 - Flyer</a:t>
                      </a:r>
                      <a:endParaRPr lang="fr-FR" sz="1800" b="0" strike="noStrike" spc="-1">
                        <a:latin typeface="Arial"/>
                      </a:endParaRP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r>
                        <a:rPr lang="fr-FR" sz="1800" b="0" strike="noStrike" spc="-1" dirty="0">
                          <a:latin typeface="Arial"/>
                        </a:rPr>
                        <a:t>-</a:t>
                      </a: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r>
                        <a:rPr lang="fr-FR" sz="1800" b="0" strike="noStrike" spc="-1">
                          <a:latin typeface="Arial"/>
                        </a:rPr>
                        <a:t>-</a:t>
                      </a: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r>
                        <a:rPr lang="fr-FR" dirty="0"/>
                        <a:t>2h</a:t>
                      </a: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405360">
                <a:tc>
                  <a:txBody>
                    <a:bodyPr/>
                    <a:lstStyle/>
                    <a:p>
                      <a:pPr>
                        <a:lnSpc>
                          <a:spcPct val="100000"/>
                        </a:lnSpc>
                      </a:pPr>
                      <a:r>
                        <a:rPr lang="fr-FR" sz="1800" b="0" strike="noStrike" spc="-1">
                          <a:solidFill>
                            <a:schemeClr val="dk1"/>
                          </a:solidFill>
                          <a:latin typeface="Calibri"/>
                        </a:rPr>
                        <a:t>R1.11 - Note d’intention</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dirty="0">
                          <a:latin typeface="Arial"/>
                        </a:rPr>
                        <a:t>35 mn</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681840">
                <a:tc>
                  <a:txBody>
                    <a:bodyPr/>
                    <a:lstStyle/>
                    <a:p>
                      <a:pPr>
                        <a:lnSpc>
                          <a:spcPct val="100000"/>
                        </a:lnSpc>
                      </a:pPr>
                      <a:r>
                        <a:rPr lang="fr-FR" sz="1800" b="0" strike="noStrike" spc="-1">
                          <a:solidFill>
                            <a:schemeClr val="dk1"/>
                          </a:solidFill>
                          <a:latin typeface="Calibri"/>
                        </a:rPr>
                        <a:t>R1.08 - Diagramme des tâches</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sz="1800" b="0" strike="noStrike" spc="-1">
                          <a:latin typeface="Arial"/>
                        </a:rPr>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lnSpc>
                          <a:spcPct val="100000"/>
                        </a:lnSpc>
                      </a:pPr>
                      <a:r>
                        <a:rPr lang="fr-FR" sz="1800" b="0" strike="noStrike" spc="-1" dirty="0">
                          <a:solidFill>
                            <a:schemeClr val="dk1"/>
                          </a:solidFill>
                          <a:latin typeface="Calibri"/>
                        </a:rPr>
                        <a:t>2h</a:t>
                      </a:r>
                      <a:endParaRPr lang="fr-FR" sz="1800" b="0" strike="noStrike" spc="-1" dirty="0">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405360">
                <a:tc>
                  <a:txBody>
                    <a:bodyPr/>
                    <a:lstStyle/>
                    <a:p>
                      <a:pPr>
                        <a:lnSpc>
                          <a:spcPct val="100000"/>
                        </a:lnSpc>
                      </a:pPr>
                      <a:r>
                        <a:rPr lang="fr-FR" sz="1800" b="0" strike="noStrike" spc="-1">
                          <a:solidFill>
                            <a:schemeClr val="dk1"/>
                          </a:solidFill>
                          <a:latin typeface="Calibri"/>
                        </a:rPr>
                        <a:t>R1.08 - Note explicative</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a:latin typeface="Arial"/>
                        </a:rPr>
                        <a:t>30 mn</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a:latin typeface="Arial"/>
                        </a:rPr>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681840">
                <a:tc>
                  <a:txBody>
                    <a:bodyPr/>
                    <a:lstStyle/>
                    <a:p>
                      <a:pPr>
                        <a:lnSpc>
                          <a:spcPct val="100000"/>
                        </a:lnSpc>
                      </a:pPr>
                      <a:r>
                        <a:rPr lang="fr-FR" sz="1800" b="0" strike="noStrike" spc="-1">
                          <a:solidFill>
                            <a:schemeClr val="dk1"/>
                          </a:solidFill>
                          <a:latin typeface="Calibri"/>
                        </a:rPr>
                        <a:t>R1.08 - Présentation PowerPoint</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sz="1800" b="0" strike="noStrike" spc="-1">
                          <a:latin typeface="Arial"/>
                        </a:rPr>
                        <a:t>5 mn</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lnSpc>
                          <a:spcPct val="100000"/>
                        </a:lnSpc>
                      </a:pPr>
                      <a:r>
                        <a:rPr lang="fr-FR" sz="1800" b="0" strike="noStrike" spc="-1" dirty="0">
                          <a:solidFill>
                            <a:schemeClr val="dk1"/>
                          </a:solidFill>
                          <a:latin typeface="Calibri"/>
                        </a:rPr>
                        <a:t>45 mn</a:t>
                      </a:r>
                      <a:endParaRPr lang="fr-FR" sz="1800" b="0" strike="noStrike" spc="-1" dirty="0">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681840">
                <a:tc>
                  <a:txBody>
                    <a:bodyPr/>
                    <a:lstStyle/>
                    <a:p>
                      <a:pPr>
                        <a:lnSpc>
                          <a:spcPct val="100000"/>
                        </a:lnSpc>
                      </a:pPr>
                      <a:r>
                        <a:rPr lang="fr-FR" sz="1800" b="0" strike="noStrike" spc="-1">
                          <a:solidFill>
                            <a:schemeClr val="dk1"/>
                          </a:solidFill>
                          <a:latin typeface="Calibri"/>
                        </a:rPr>
                        <a:t>R1.02 - Site de présentation du BUT</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dirty="0">
                          <a:latin typeface="Arial"/>
                        </a:rPr>
                        <a:t>11h</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lnSpc>
                          <a:spcPct val="100000"/>
                        </a:lnSpc>
                      </a:pPr>
                      <a:r>
                        <a:rPr lang="fr-FR" sz="1800" b="0" strike="noStrike" spc="-1">
                          <a:solidFill>
                            <a:schemeClr val="dk1"/>
                          </a:solidFill>
                          <a:latin typeface="Calibri"/>
                        </a:rPr>
                        <a:t>4h</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2h</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Rectangle 9"/>
          <p:cNvSpPr/>
          <p:nvPr/>
        </p:nvSpPr>
        <p:spPr>
          <a:xfrm>
            <a:off x="0" y="0"/>
            <a:ext cx="12188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1" name="Rectangle 11"/>
          <p:cNvSpPr/>
          <p:nvPr/>
        </p:nvSpPr>
        <p:spPr>
          <a:xfrm>
            <a:off x="321480" y="320040"/>
            <a:ext cx="11548440" cy="6217560"/>
          </a:xfrm>
          <a:prstGeom prst="rect">
            <a:avLst/>
          </a:prstGeom>
          <a:solidFill>
            <a:schemeClr val="bg1"/>
          </a:solidFill>
          <a:ln w="127000" cap="sq">
            <a:solidFill>
              <a:srgbClr val="FFFFFF"/>
            </a:solidFill>
          </a:ln>
        </p:spPr>
        <p:style>
          <a:lnRef idx="2">
            <a:schemeClr val="accent1">
              <a:shade val="50000"/>
            </a:schemeClr>
          </a:lnRef>
          <a:fillRef idx="1">
            <a:schemeClr val="accent1"/>
          </a:fillRef>
          <a:effectRef idx="0">
            <a:schemeClr val="accent1"/>
          </a:effectRef>
          <a:fontRef idx="minor"/>
        </p:style>
      </p:sp>
      <p:sp>
        <p:nvSpPr>
          <p:cNvPr id="102" name="PlaceHolder 1"/>
          <p:cNvSpPr>
            <a:spLocks noGrp="1"/>
          </p:cNvSpPr>
          <p:nvPr>
            <p:ph type="title"/>
          </p:nvPr>
        </p:nvSpPr>
        <p:spPr>
          <a:xfrm>
            <a:off x="838080" y="631800"/>
            <a:ext cx="10515240" cy="1325160"/>
          </a:xfrm>
          <a:prstGeom prst="rect">
            <a:avLst/>
          </a:prstGeom>
          <a:noFill/>
          <a:ln w="0">
            <a:noFill/>
          </a:ln>
        </p:spPr>
        <p:txBody>
          <a:bodyPr anchor="ctr">
            <a:normAutofit/>
          </a:bodyPr>
          <a:lstStyle/>
          <a:p>
            <a:pPr indent="0">
              <a:lnSpc>
                <a:spcPct val="90000"/>
              </a:lnSpc>
              <a:buNone/>
            </a:pPr>
            <a:r>
              <a:rPr lang="fr-FR" sz="4400" b="0" strike="noStrike" spc="-1">
                <a:solidFill>
                  <a:srgbClr val="000000"/>
                </a:solidFill>
                <a:latin typeface="Calibri Light"/>
              </a:rPr>
              <a:t>La Note explicative</a:t>
            </a:r>
            <a:endParaRPr lang="fr-FR" sz="4400" b="0" strike="noStrike" spc="-1">
              <a:solidFill>
                <a:srgbClr val="000000"/>
              </a:solidFill>
              <a:latin typeface="Calibri"/>
            </a:endParaRPr>
          </a:p>
        </p:txBody>
      </p:sp>
      <p:sp>
        <p:nvSpPr>
          <p:cNvPr id="103" name="PlaceHolder 2"/>
          <p:cNvSpPr>
            <a:spLocks noGrp="1"/>
          </p:cNvSpPr>
          <p:nvPr>
            <p:ph/>
          </p:nvPr>
        </p:nvSpPr>
        <p:spPr>
          <a:xfrm>
            <a:off x="838080" y="2057400"/>
            <a:ext cx="10515240" cy="3871440"/>
          </a:xfrm>
          <a:prstGeom prst="rect">
            <a:avLst/>
          </a:prstGeom>
          <a:noFill/>
          <a:ln w="0">
            <a:noFill/>
          </a:ln>
        </p:spPr>
        <p:txBody>
          <a:bodyPr anchor="t">
            <a:normAutofit fontScale="87000" lnSpcReduction="10000"/>
          </a:bodyPr>
          <a:lstStyle/>
          <a:p>
            <a:pPr indent="0" algn="just">
              <a:lnSpc>
                <a:spcPct val="107000"/>
              </a:lnSpc>
              <a:spcBef>
                <a:spcPts val="1001"/>
              </a:spcBef>
              <a:spcAft>
                <a:spcPts val="799"/>
              </a:spcAft>
              <a:buNone/>
              <a:tabLst>
                <a:tab pos="0" algn="l"/>
              </a:tabLst>
            </a:pPr>
            <a:r>
              <a:rPr lang="fr-FR" sz="1800" b="0" strike="noStrike" spc="-1">
                <a:solidFill>
                  <a:srgbClr val="000000"/>
                </a:solidFill>
                <a:latin typeface="Calibri"/>
                <a:ea typeface="Calibri"/>
              </a:rPr>
              <a:t>Pour le contenu du site, toutes les indications étaient données dans le sujet (présenter les SAE, présenter les compétences, faire un glossaire, …). Un morceau de la structure nous était également fourni à savoir faire un menu pour naviguer facilement à travers les différentes rubriques. D’autres choses étaient imposées tels que le responsive design dont on reparlera ainsi que la conformité aux standards du W3C. pour l’aspect graphique, nous avons voulu rester très sobre sans fioriture inutile qui aurait pu amoindrir la compréhension générale du site déjà chargé en information mais également pour rester le plus fidèle à la charte graphique de l’IUT d’Aix-Marseille. Pour les choix techniques, nous avons décidé d’utiliser le Framework bootstrap afin d’avoir une bonne gestion de la mise en page du site et de facilité la mise en place du responsive design. Nous avons également fait le choix d’utiliser un fichier CSS supplémentaire pour des modifications qui n’étaient pas disponible via les classes de bootstrap ou qui étaient trop compliqué à mettre en place. Dans cette SAE, nous n’avons eu que deux problèmes, mais ce sont des problèmes majeur e quelque sorte. Le premier qui a mis presque une semaine à être résolu concerne bootstrap en lui-même. Nous avions la mauvaise version de bootstrap installé (version 4 installé au lieu de la version 5). De ce fait, tous ce que nous faisions ne marchait pas car ce n’était évidemment pas la bonne version. Le second problème majeur concerne cette fois ci le responsive design. En effet notre menu, réalisé grâce aux classes navbar de bootstrap, disparaissait lors du rétrécissement de l’écran et c’est notamment une des raisons pour laquelle nous avons utilisé un fichier CSS tierce. </a:t>
            </a:r>
            <a:endParaRPr lang="fr-FR" sz="1800" b="0" strike="noStrike" spc="-1">
              <a:solidFill>
                <a:srgbClr val="000000"/>
              </a:solidFill>
              <a:latin typeface="Calibri"/>
            </a:endParaRPr>
          </a:p>
        </p:txBody>
      </p:sp>
      <p:sp>
        <p:nvSpPr>
          <p:cNvPr id="104" name="PlaceHolder 3"/>
          <p:cNvSpPr>
            <a:spLocks noGrp="1"/>
          </p:cNvSpPr>
          <p:nvPr>
            <p:ph type="ftr" idx="13"/>
          </p:nvPr>
        </p:nvSpPr>
        <p:spPr>
          <a:xfrm>
            <a:off x="3600000" y="6077520"/>
            <a:ext cx="4552920" cy="364680"/>
          </a:xfrm>
          <a:prstGeom prst="rect">
            <a:avLst/>
          </a:prstGeom>
          <a:noFill/>
          <a:ln w="0">
            <a:noFill/>
          </a:ln>
        </p:spPr>
        <p:txBody>
          <a:bodyPr anchor="ctr">
            <a:normAutofit fontScale="90500" lnSpcReduction="20000"/>
          </a:bodyPr>
          <a:lstStyle>
            <a:lvl1pPr indent="0" algn="ctr">
              <a:lnSpc>
                <a:spcPct val="100000"/>
              </a:lnSpc>
              <a:spcAft>
                <a:spcPts val="601"/>
              </a:spcAft>
              <a:buNone/>
              <a:defRPr lang="en-US" sz="1400" b="0" strike="noStrike" spc="-1">
                <a:solidFill>
                  <a:srgbClr val="000000"/>
                </a:solidFill>
                <a:latin typeface="Calibri"/>
              </a:defRPr>
            </a:lvl1pPr>
          </a:lstStyle>
          <a:p>
            <a:pPr indent="0" algn="ctr">
              <a:lnSpc>
                <a:spcPct val="100000"/>
              </a:lnSpc>
              <a:spcAft>
                <a:spcPts val="601"/>
              </a:spcAft>
              <a:buNone/>
            </a:pPr>
            <a:r>
              <a:rPr lang="en-US" sz="1400" b="0" strike="noStrike" spc="-1">
                <a:solidFill>
                  <a:srgbClr val="000000"/>
                </a:solidFill>
                <a:latin typeface="Calibri"/>
              </a:rPr>
              <a:t>Aymeric Beck, Antoine Buirey, Tanguy Horard</a:t>
            </a:r>
            <a:r>
              <a:rPr lang="en-US" sz="1200" b="0" strike="noStrike" spc="-1">
                <a:solidFill>
                  <a:srgbClr val="000000"/>
                </a:solidFill>
                <a:latin typeface="Calibri"/>
              </a:rPr>
              <a:t>     année scolaire 2022/2023</a:t>
            </a:r>
            <a:endParaRPr lang="fr-FR" sz="1200" b="0" strike="noStrike" spc="-1">
              <a:solidFill>
                <a:srgbClr val="000000"/>
              </a:solidFill>
              <a:latin typeface="Times New Roman"/>
            </a:endParaRPr>
          </a:p>
        </p:txBody>
      </p:sp>
      <p:sp>
        <p:nvSpPr>
          <p:cNvPr id="105" name="PlaceHolder 4"/>
          <p:cNvSpPr>
            <a:spLocks noGrp="1"/>
          </p:cNvSpPr>
          <p:nvPr>
            <p:ph type="sldNum" idx="14"/>
          </p:nvPr>
        </p:nvSpPr>
        <p:spPr>
          <a:xfrm>
            <a:off x="8610480" y="6077520"/>
            <a:ext cx="2742840" cy="364680"/>
          </a:xfrm>
          <a:prstGeom prst="rect">
            <a:avLst/>
          </a:prstGeom>
          <a:noFill/>
          <a:ln w="0">
            <a:noFill/>
          </a:ln>
        </p:spPr>
        <p:txBody>
          <a:bodyPr anchor="ctr">
            <a:normAutofit/>
          </a:bodyPr>
          <a:lstStyle>
            <a:lvl1pPr indent="0" algn="r">
              <a:lnSpc>
                <a:spcPct val="100000"/>
              </a:lnSpc>
              <a:spcAft>
                <a:spcPts val="601"/>
              </a:spcAft>
              <a:buNone/>
              <a:defRPr lang="fr-FR" sz="1200" b="0" strike="noStrike" spc="-1">
                <a:solidFill>
                  <a:srgbClr val="404040"/>
                </a:solidFill>
                <a:latin typeface="Calibri"/>
              </a:defRPr>
            </a:lvl1pPr>
          </a:lstStyle>
          <a:p>
            <a:pPr indent="0" algn="r">
              <a:lnSpc>
                <a:spcPct val="100000"/>
              </a:lnSpc>
              <a:spcAft>
                <a:spcPts val="601"/>
              </a:spcAft>
              <a:buNone/>
            </a:pPr>
            <a:fld id="{16281407-4440-4736-9E77-ADE1782701DB}" type="slidenum">
              <a:rPr lang="fr-FR" sz="1200" b="0" strike="noStrike" spc="-1">
                <a:solidFill>
                  <a:srgbClr val="404040"/>
                </a:solidFill>
                <a:latin typeface="Calibri"/>
              </a:rPr>
              <a:t>4</a:t>
            </a:fld>
            <a:endParaRPr lang="fr-FR" sz="1200" b="0" strike="noStrike" spc="-1">
              <a:latin typeface="Times New Roman"/>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442</Words>
  <Application>Microsoft Office PowerPoint</Application>
  <PresentationFormat>Grand écran</PresentationFormat>
  <Paragraphs>41</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4</vt:i4>
      </vt:variant>
    </vt:vector>
  </HeadingPairs>
  <TitlesOfParts>
    <vt:vector size="12" baseType="lpstr">
      <vt:lpstr>Arial</vt:lpstr>
      <vt:lpstr>Calibri</vt:lpstr>
      <vt:lpstr>Calibri Light</vt:lpstr>
      <vt:lpstr>Symbol</vt:lpstr>
      <vt:lpstr>Times New Roman</vt:lpstr>
      <vt:lpstr>Wingdings</vt:lpstr>
      <vt:lpstr>Thème Office</vt:lpstr>
      <vt:lpstr>Thème Office</vt:lpstr>
      <vt:lpstr>Organisation de la SAE S1.05</vt:lpstr>
      <vt:lpstr>L’organisation : l’utilisation de l’outil Trello</vt:lpstr>
      <vt:lpstr>Le temps passé par tâche par personne</vt:lpstr>
      <vt:lpstr>La Note explicative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Antoine Buirey</dc:creator>
  <dc:description/>
  <cp:lastModifiedBy>Antoine Buirey</cp:lastModifiedBy>
  <cp:revision>7</cp:revision>
  <dcterms:created xsi:type="dcterms:W3CDTF">2023-01-01T13:31:55Z</dcterms:created>
  <dcterms:modified xsi:type="dcterms:W3CDTF">2023-01-02T20:08:14Z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4</vt:i4>
  </property>
</Properties>
</file>