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5"/>
  </p:notesMasterIdLst>
  <p:sldIdLst>
    <p:sldId id="256" r:id="rId2"/>
    <p:sldId id="258" r:id="rId3"/>
    <p:sldId id="259" r:id="rId4"/>
    <p:sldId id="296" r:id="rId5"/>
    <p:sldId id="263" r:id="rId6"/>
    <p:sldId id="304" r:id="rId7"/>
    <p:sldId id="297" r:id="rId8"/>
    <p:sldId id="305" r:id="rId9"/>
    <p:sldId id="306" r:id="rId10"/>
    <p:sldId id="298" r:id="rId11"/>
    <p:sldId id="308" r:id="rId12"/>
    <p:sldId id="309" r:id="rId13"/>
    <p:sldId id="299" r:id="rId14"/>
    <p:sldId id="310" r:id="rId15"/>
    <p:sldId id="300" r:id="rId16"/>
    <p:sldId id="301" r:id="rId17"/>
    <p:sldId id="260" r:id="rId18"/>
    <p:sldId id="261" r:id="rId19"/>
    <p:sldId id="303" r:id="rId20"/>
    <p:sldId id="262" r:id="rId21"/>
    <p:sldId id="302" r:id="rId22"/>
    <p:sldId id="307" r:id="rId23"/>
    <p:sldId id="275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IBM Plex Sans Thai" panose="020B0604020202020204" charset="-34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348A18-0A08-4051-8503-C64196BB4788}">
  <a:tblStyle styleId="{4F348A18-0A08-4051-8503-C64196BB47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E7198D-C19E-45ED-B8E9-AB95D3E73CC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84314" autoAdjust="0"/>
  </p:normalViewPr>
  <p:slideViewPr>
    <p:cSldViewPr snapToGrid="0">
      <p:cViewPr>
        <p:scale>
          <a:sx n="100" d="100"/>
          <a:sy n="100" d="100"/>
        </p:scale>
        <p:origin x="1267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3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842d85b7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842d85b7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29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842d85b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842d85b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686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99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579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59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842d85b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842d85b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842d85b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842d85b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60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842d85b7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842d85b7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49b013f1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49b013f1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433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850b84b5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850b84b5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09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e850b84b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e850b84b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01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842d85b7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842d85b7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842d85b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842d85b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2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3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842d85b7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842d85b7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100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842d85b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842d85b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60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0633" b="497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727250" y="535050"/>
            <a:ext cx="7689300" cy="40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09125" y="3917738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7566500" y="183563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311375" y="1196388"/>
            <a:ext cx="65211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11338" y="3535550"/>
            <a:ext cx="652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99675" y="308125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 rot="10800000">
            <a:off x="0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3486900" y="1624175"/>
            <a:ext cx="2170200" cy="76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2"/>
          </p:nvPr>
        </p:nvSpPr>
        <p:spPr>
          <a:xfrm>
            <a:off x="3486909" y="2435950"/>
            <a:ext cx="217020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3"/>
          </p:nvPr>
        </p:nvSpPr>
        <p:spPr>
          <a:xfrm>
            <a:off x="6253800" y="2435950"/>
            <a:ext cx="217020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4"/>
          </p:nvPr>
        </p:nvSpPr>
        <p:spPr>
          <a:xfrm>
            <a:off x="720000" y="2435950"/>
            <a:ext cx="217020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253794" y="1624175"/>
            <a:ext cx="2170200" cy="76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6"/>
          </p:nvPr>
        </p:nvSpPr>
        <p:spPr>
          <a:xfrm>
            <a:off x="719988" y="1624175"/>
            <a:ext cx="2170200" cy="76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/>
          <p:nvPr/>
        </p:nvSpPr>
        <p:spPr>
          <a:xfrm flipH="1">
            <a:off x="7570738" y="3912616"/>
            <a:ext cx="1349400" cy="10404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 flipH="1">
            <a:off x="223921" y="183653"/>
            <a:ext cx="933300" cy="7197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798390" y="1382650"/>
            <a:ext cx="3445500" cy="3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2"/>
          </p:nvPr>
        </p:nvSpPr>
        <p:spPr>
          <a:xfrm>
            <a:off x="798375" y="1673609"/>
            <a:ext cx="3445500" cy="9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3"/>
          </p:nvPr>
        </p:nvSpPr>
        <p:spPr>
          <a:xfrm>
            <a:off x="4900125" y="1673609"/>
            <a:ext cx="3445500" cy="9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4"/>
          </p:nvPr>
        </p:nvSpPr>
        <p:spPr>
          <a:xfrm>
            <a:off x="798375" y="3316600"/>
            <a:ext cx="3445500" cy="9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5"/>
          </p:nvPr>
        </p:nvSpPr>
        <p:spPr>
          <a:xfrm>
            <a:off x="4900125" y="3316604"/>
            <a:ext cx="3445500" cy="9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6"/>
          </p:nvPr>
        </p:nvSpPr>
        <p:spPr>
          <a:xfrm>
            <a:off x="798390" y="3025602"/>
            <a:ext cx="3445500" cy="3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4900134" y="1382650"/>
            <a:ext cx="3445500" cy="3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8"/>
          </p:nvPr>
        </p:nvSpPr>
        <p:spPr>
          <a:xfrm>
            <a:off x="4900134" y="3025605"/>
            <a:ext cx="3445500" cy="3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 rot="10800000" flipH="1">
            <a:off x="223921" y="183653"/>
            <a:ext cx="933300" cy="7197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8485175" y="4431650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 rotWithShape="1">
          <a:blip r:embed="rId2">
            <a:alphaModFix/>
          </a:blip>
          <a:srcRect t="10633" b="497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1"/>
          </p:nvPr>
        </p:nvSpPr>
        <p:spPr>
          <a:xfrm>
            <a:off x="2425050" y="1600775"/>
            <a:ext cx="42939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3046350" y="3725875"/>
            <a:ext cx="305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0"/>
          <p:cNvSpPr/>
          <p:nvPr/>
        </p:nvSpPr>
        <p:spPr>
          <a:xfrm rot="10800000">
            <a:off x="7583378" y="183563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26003" y="3918038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 rot="10800000">
            <a:off x="8167628" y="4358676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 rot="10800000">
            <a:off x="7583378" y="183563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226003" y="3918038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 rot="10800000">
            <a:off x="379278" y="360451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09125" y="3917738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 rot="10800000">
            <a:off x="7566500" y="183563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727250" y="535050"/>
            <a:ext cx="7689300" cy="40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02025" y="265350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223913" y="183558"/>
            <a:ext cx="1349400" cy="10407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1233125" y="1006650"/>
            <a:ext cx="2674800" cy="313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3"/>
          <p:cNvSpPr/>
          <p:nvPr/>
        </p:nvSpPr>
        <p:spPr>
          <a:xfrm flipH="1">
            <a:off x="7570738" y="3912616"/>
            <a:ext cx="1349400" cy="10404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171800" y="2334600"/>
            <a:ext cx="2727900" cy="4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244284" y="2334600"/>
            <a:ext cx="2727900" cy="4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171812" y="2715096"/>
            <a:ext cx="27279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244295" y="2715095"/>
            <a:ext cx="27279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 flipH="1">
            <a:off x="223921" y="183653"/>
            <a:ext cx="933300" cy="7197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flipH="1">
            <a:off x="7570738" y="3912616"/>
            <a:ext cx="1349400" cy="10404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20000" y="1626950"/>
            <a:ext cx="29700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4628925" y="1536650"/>
            <a:ext cx="3795000" cy="270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t="10633" b="497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209125" y="3917738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7566500" y="183563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t="10633" b="497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 rot="10800000">
            <a:off x="379278" y="360451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583378" y="183563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226003" y="3918038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241450" y="1240188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79425" y="360450"/>
            <a:ext cx="8385300" cy="442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900" y="749325"/>
            <a:ext cx="3433800" cy="10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hasCustomPrompt="1"/>
          </p:nvPr>
        </p:nvSpPr>
        <p:spPr>
          <a:xfrm>
            <a:off x="875274" y="3536200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78119" y="1613775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875274" y="2613087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32500" y="3595638"/>
            <a:ext cx="26760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543724" y="1673237"/>
            <a:ext cx="26760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6"/>
          </p:nvPr>
        </p:nvSpPr>
        <p:spPr>
          <a:xfrm>
            <a:off x="1543724" y="2672538"/>
            <a:ext cx="26760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4938250" y="3536196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4941084" y="1613775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938250" y="2613085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5592650" y="3595638"/>
            <a:ext cx="26649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03828" y="1673237"/>
            <a:ext cx="26649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603828" y="2672538"/>
            <a:ext cx="26649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 rot="10800000" flipH="1">
            <a:off x="223921" y="183653"/>
            <a:ext cx="933300" cy="7197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8424000" y="4472250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65" r:id="rId12"/>
    <p:sldLayoutId id="2147483666" r:id="rId13"/>
    <p:sldLayoutId id="2147483667" r:id="rId14"/>
    <p:sldLayoutId id="214748366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ctrTitle"/>
          </p:nvPr>
        </p:nvSpPr>
        <p:spPr>
          <a:xfrm>
            <a:off x="1311338" y="1285751"/>
            <a:ext cx="65211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FINALE </a:t>
            </a:r>
            <a:br>
              <a:rPr lang="fr-FR" dirty="0"/>
            </a:br>
            <a:r>
              <a:rPr lang="fr-FR" dirty="0"/>
              <a:t>SAE 3.01 : Gestionnaire de tâches personnel.</a:t>
            </a: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1311338" y="3535550"/>
            <a:ext cx="652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PIERROT Nathan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PINOT Gaëtan					           S3A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TROHA Stanislas</a:t>
            </a:r>
            <a:endParaRPr dirty="0"/>
          </a:p>
        </p:txBody>
      </p:sp>
      <p:sp>
        <p:nvSpPr>
          <p:cNvPr id="187" name="Google Shape;187;p26"/>
          <p:cNvSpPr/>
          <p:nvPr/>
        </p:nvSpPr>
        <p:spPr>
          <a:xfrm>
            <a:off x="7669300" y="38825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948" y="3679700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186" y="1429989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237425" y="1112252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F7C0C-017D-AE21-9C8F-F1B640FE3CA2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602025" y="2653500"/>
            <a:ext cx="33088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3</a:t>
            </a:r>
            <a:r>
              <a:rPr lang="fr-FR" sz="4000" baseline="30000" dirty="0"/>
              <a:t>ème</a:t>
            </a:r>
            <a:r>
              <a:rPr lang="fr-FR" sz="4000" dirty="0"/>
              <a:t> itération</a:t>
            </a:r>
            <a:endParaRPr sz="4000"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30" name="Google Shape;230;p29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7569" r="27569"/>
          <a:stretch/>
        </p:blipFill>
        <p:spPr>
          <a:xfrm>
            <a:off x="1233125" y="1006650"/>
            <a:ext cx="2674801" cy="3130201"/>
          </a:xfrm>
          <a:prstGeom prst="rect">
            <a:avLst/>
          </a:prstGeom>
        </p:spPr>
      </p:pic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96F685-29AB-B8FD-123C-A1C7DD3EA05D}"/>
              </a:ext>
            </a:extLst>
          </p:cNvPr>
          <p:cNvSpPr txBox="1"/>
          <p:nvPr/>
        </p:nvSpPr>
        <p:spPr>
          <a:xfrm>
            <a:off x="8368456" y="4562674"/>
            <a:ext cx="54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421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subTitle" idx="1"/>
          </p:nvPr>
        </p:nvSpPr>
        <p:spPr>
          <a:xfrm>
            <a:off x="798390" y="1382650"/>
            <a:ext cx="34455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2"/>
          </p:nvPr>
        </p:nvSpPr>
        <p:spPr>
          <a:xfrm>
            <a:off x="798390" y="1696117"/>
            <a:ext cx="3445500" cy="1206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Sérialisation de l’application (toutes les données)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Contrôle des cohérences de dates (dépendances chronologiques)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Archivage (tâches/sections)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Restauration (tâches/sections)</a:t>
            </a:r>
            <a:endParaRPr dirty="0"/>
          </a:p>
        </p:txBody>
      </p:sp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itération </a:t>
            </a:r>
            <a:endParaRPr dirty="0"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6"/>
          </p:nvPr>
        </p:nvSpPr>
        <p:spPr>
          <a:xfrm>
            <a:off x="765385" y="3178544"/>
            <a:ext cx="34455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</a:t>
            </a:r>
            <a:endParaRPr dirty="0"/>
          </a:p>
        </p:txBody>
      </p:sp>
      <p:sp>
        <p:nvSpPr>
          <p:cNvPr id="279" name="Google Shape;279;p33"/>
          <p:cNvSpPr txBox="1">
            <a:spLocks noGrp="1"/>
          </p:cNvSpPr>
          <p:nvPr>
            <p:ph type="subTitle" idx="4"/>
          </p:nvPr>
        </p:nvSpPr>
        <p:spPr>
          <a:xfrm>
            <a:off x="752277" y="3592395"/>
            <a:ext cx="34455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Continuement du développement en suivant MVC</a:t>
            </a:r>
            <a:endParaRPr dirty="0"/>
          </a:p>
        </p:txBody>
      </p:sp>
      <p:sp>
        <p:nvSpPr>
          <p:cNvPr id="283" name="Google Shape;283;p33"/>
          <p:cNvSpPr/>
          <p:nvPr/>
        </p:nvSpPr>
        <p:spPr>
          <a:xfrm>
            <a:off x="7933442" y="840217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5;p33">
            <a:extLst>
              <a:ext uri="{FF2B5EF4-FFF2-40B4-BE49-F238E27FC236}">
                <a16:creationId xmlns:a16="http://schemas.microsoft.com/office/drawing/2014/main" id="{BC0BA40F-B30A-218A-3822-72F35D4FAEF3}"/>
              </a:ext>
            </a:extLst>
          </p:cNvPr>
          <p:cNvSpPr txBox="1">
            <a:spLocks/>
          </p:cNvSpPr>
          <p:nvPr/>
        </p:nvSpPr>
        <p:spPr>
          <a:xfrm>
            <a:off x="4783650" y="1673609"/>
            <a:ext cx="3445500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5" name="Google Shape;274;p33">
            <a:extLst>
              <a:ext uri="{FF2B5EF4-FFF2-40B4-BE49-F238E27FC236}">
                <a16:creationId xmlns:a16="http://schemas.microsoft.com/office/drawing/2014/main" id="{60067D9D-44DF-C52A-AEA2-84F02B33DC02}"/>
              </a:ext>
            </a:extLst>
          </p:cNvPr>
          <p:cNvSpPr txBox="1">
            <a:spLocks/>
          </p:cNvSpPr>
          <p:nvPr/>
        </p:nvSpPr>
        <p:spPr>
          <a:xfrm>
            <a:off x="4783650" y="1698383"/>
            <a:ext cx="3445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Fonctionnalités</a:t>
            </a:r>
          </a:p>
        </p:txBody>
      </p:sp>
      <p:sp>
        <p:nvSpPr>
          <p:cNvPr id="10" name="Google Shape;275;p33">
            <a:extLst>
              <a:ext uri="{FF2B5EF4-FFF2-40B4-BE49-F238E27FC236}">
                <a16:creationId xmlns:a16="http://schemas.microsoft.com/office/drawing/2014/main" id="{E43B33F4-A368-76AA-178C-CB8B11DDFD38}"/>
              </a:ext>
            </a:extLst>
          </p:cNvPr>
          <p:cNvSpPr txBox="1">
            <a:spLocks/>
          </p:cNvSpPr>
          <p:nvPr/>
        </p:nvSpPr>
        <p:spPr>
          <a:xfrm>
            <a:off x="4783650" y="2090357"/>
            <a:ext cx="3445500" cy="156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 dirty="0"/>
              <a:t>Sérialiser l'application</a:t>
            </a:r>
          </a:p>
          <a:p>
            <a:pPr marL="0" indent="0"/>
            <a:r>
              <a:rPr lang="fr-FR" dirty="0"/>
              <a:t>Supprimer une tâche (</a:t>
            </a:r>
            <a:r>
              <a:rPr lang="fr-FR" dirty="0" err="1"/>
              <a:t>JavaFX</a:t>
            </a:r>
            <a:r>
              <a:rPr lang="fr-FR" dirty="0"/>
              <a:t>) </a:t>
            </a:r>
          </a:p>
          <a:p>
            <a:pPr marL="0" indent="0"/>
            <a:r>
              <a:rPr lang="fr-FR" dirty="0"/>
              <a:t>Modifier une tâche (</a:t>
            </a:r>
            <a:r>
              <a:rPr lang="fr-FR" dirty="0" err="1"/>
              <a:t>JavaFX</a:t>
            </a:r>
            <a:r>
              <a:rPr lang="fr-FR" dirty="0"/>
              <a:t>)</a:t>
            </a:r>
          </a:p>
          <a:p>
            <a:pPr marL="0" indent="0"/>
            <a:r>
              <a:rPr lang="fr-FR" dirty="0"/>
              <a:t>Contrôle des cohérences des dates</a:t>
            </a:r>
          </a:p>
          <a:p>
            <a:pPr marL="0" indent="0"/>
            <a:r>
              <a:rPr lang="fr-FR" dirty="0"/>
              <a:t>Archivage de tâche et section</a:t>
            </a:r>
          </a:p>
          <a:p>
            <a:pPr marL="0" indent="0"/>
            <a:r>
              <a:rPr lang="fr-FR" dirty="0"/>
              <a:t>Restauration de tâche et section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138B2-7331-477E-5612-CCE50C37FD5D}"/>
              </a:ext>
            </a:extLst>
          </p:cNvPr>
          <p:cNvSpPr txBox="1"/>
          <p:nvPr/>
        </p:nvSpPr>
        <p:spPr>
          <a:xfrm>
            <a:off x="8321040" y="4435448"/>
            <a:ext cx="45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7303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0AD2CC-511B-E720-208E-FFCABFCD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5C0BE-46A7-D4F1-9645-CE2831588CE3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04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602025" y="2653500"/>
            <a:ext cx="33088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4</a:t>
            </a:r>
            <a:r>
              <a:rPr lang="fr-FR" sz="4000" baseline="30000" dirty="0"/>
              <a:t>ème</a:t>
            </a:r>
            <a:r>
              <a:rPr lang="fr-FR" sz="4000" dirty="0"/>
              <a:t> itération</a:t>
            </a:r>
            <a:endParaRPr sz="4000"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30" name="Google Shape;230;p29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7569" r="27569"/>
          <a:stretch/>
        </p:blipFill>
        <p:spPr>
          <a:xfrm>
            <a:off x="1233125" y="1006650"/>
            <a:ext cx="2674801" cy="3130201"/>
          </a:xfrm>
          <a:prstGeom prst="rect">
            <a:avLst/>
          </a:prstGeom>
        </p:spPr>
      </p:pic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BA5E8B-9F37-983F-455D-466DF4D121DA}"/>
              </a:ext>
            </a:extLst>
          </p:cNvPr>
          <p:cNvSpPr txBox="1"/>
          <p:nvPr/>
        </p:nvSpPr>
        <p:spPr>
          <a:xfrm>
            <a:off x="8282940" y="4435448"/>
            <a:ext cx="48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3238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0887FA-0FF7-E519-1CEA-429D5773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5C1D0-67FB-96E7-F3F1-7DFA20F0FF73}"/>
              </a:ext>
            </a:extLst>
          </p:cNvPr>
          <p:cNvSpPr txBox="1"/>
          <p:nvPr/>
        </p:nvSpPr>
        <p:spPr>
          <a:xfrm>
            <a:off x="8382000" y="4435448"/>
            <a:ext cx="39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400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602025" y="2653500"/>
            <a:ext cx="33088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5</a:t>
            </a:r>
            <a:r>
              <a:rPr lang="fr-FR" sz="4000" baseline="30000" dirty="0"/>
              <a:t>ème</a:t>
            </a:r>
            <a:r>
              <a:rPr lang="fr-FR" sz="4000" dirty="0"/>
              <a:t> itération</a:t>
            </a:r>
            <a:endParaRPr sz="4000"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30" name="Google Shape;230;p29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7569" r="27569"/>
          <a:stretch/>
        </p:blipFill>
        <p:spPr>
          <a:xfrm>
            <a:off x="1233125" y="1006650"/>
            <a:ext cx="2674801" cy="3130201"/>
          </a:xfrm>
          <a:prstGeom prst="rect">
            <a:avLst/>
          </a:prstGeom>
        </p:spPr>
      </p:pic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F3AF8-E7C0-BD94-9FFD-E74542BDB5E8}"/>
              </a:ext>
            </a:extLst>
          </p:cNvPr>
          <p:cNvSpPr txBox="1"/>
          <p:nvPr/>
        </p:nvSpPr>
        <p:spPr>
          <a:xfrm>
            <a:off x="8298180" y="4435448"/>
            <a:ext cx="47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4432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602025" y="2653500"/>
            <a:ext cx="33088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Analyse /</a:t>
            </a:r>
            <a:br>
              <a:rPr lang="fr-FR" sz="4000" dirty="0"/>
            </a:br>
            <a:r>
              <a:rPr lang="fr-FR" sz="4000" dirty="0"/>
              <a:t>Réalisation</a:t>
            </a:r>
            <a:endParaRPr sz="4000"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30" name="Google Shape;230;p29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7274" r="7274"/>
          <a:stretch/>
        </p:blipFill>
        <p:spPr>
          <a:xfrm>
            <a:off x="1233125" y="1006650"/>
            <a:ext cx="2674801" cy="3130201"/>
          </a:xfrm>
          <a:prstGeom prst="rect">
            <a:avLst/>
          </a:prstGeom>
        </p:spPr>
      </p:pic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2E7936-020E-7196-DCE3-DF57A98BDE39}"/>
              </a:ext>
            </a:extLst>
          </p:cNvPr>
          <p:cNvSpPr txBox="1"/>
          <p:nvPr/>
        </p:nvSpPr>
        <p:spPr>
          <a:xfrm>
            <a:off x="8282940" y="4435448"/>
            <a:ext cx="48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6990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Partie Analyse	         Réalisation</a:t>
            </a:r>
            <a:endParaRPr dirty="0"/>
          </a:p>
        </p:txBody>
      </p:sp>
      <p:pic>
        <p:nvPicPr>
          <p:cNvPr id="241" name="Google Shape;241;p3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3655" r="13655"/>
          <a:stretch/>
        </p:blipFill>
        <p:spPr>
          <a:xfrm>
            <a:off x="620805" y="1337781"/>
            <a:ext cx="3795000" cy="2709900"/>
          </a:xfrm>
          <a:prstGeom prst="rect">
            <a:avLst/>
          </a:prstGeom>
        </p:spPr>
      </p:pic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30436" y="4403389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41;p30">
            <a:extLst>
              <a:ext uri="{FF2B5EF4-FFF2-40B4-BE49-F238E27FC236}">
                <a16:creationId xmlns:a16="http://schemas.microsoft.com/office/drawing/2014/main" id="{3ADAEABC-700B-5E5B-2B37-D91FC13BC12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rcRect l="11200" r="11200"/>
          <a:stretch/>
        </p:blipFill>
        <p:spPr>
          <a:xfrm>
            <a:off x="4764398" y="1355525"/>
            <a:ext cx="3795000" cy="270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CECD1A-E325-DE7F-C5BF-0609DEA0F3F3}"/>
              </a:ext>
            </a:extLst>
          </p:cNvPr>
          <p:cNvSpPr txBox="1"/>
          <p:nvPr/>
        </p:nvSpPr>
        <p:spPr>
          <a:xfrm>
            <a:off x="8351520" y="4435448"/>
            <a:ext cx="42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879CFE-B27C-147A-2A71-3FE56BA6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B5C85-9A82-8A8F-22FF-33F705D16E0F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879CFE-B27C-147A-2A71-3FE56BA6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7F0988-FB96-36B3-25AD-0D452C85743F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62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1532485" y="2896738"/>
            <a:ext cx="26760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</a:t>
            </a:r>
            <a:r>
              <a:rPr lang="fr-FR" baseline="30000" dirty="0"/>
              <a:t>nde</a:t>
            </a:r>
            <a:r>
              <a:rPr lang="fr-FR" dirty="0"/>
              <a:t> itération</a:t>
            </a:r>
            <a:endParaRPr dirty="0"/>
          </a:p>
        </p:txBody>
      </p:sp>
      <p:sp>
        <p:nvSpPr>
          <p:cNvPr id="207" name="Google Shape;207;p28"/>
          <p:cNvSpPr txBox="1">
            <a:spLocks noGrp="1"/>
          </p:cNvSpPr>
          <p:nvPr>
            <p:ph type="subTitle" idx="5"/>
          </p:nvPr>
        </p:nvSpPr>
        <p:spPr>
          <a:xfrm>
            <a:off x="1543709" y="1017725"/>
            <a:ext cx="2676000" cy="787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globale de l’application</a:t>
            </a:r>
            <a:endParaRPr dirty="0"/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6"/>
          </p:nvPr>
        </p:nvSpPr>
        <p:spPr>
          <a:xfrm>
            <a:off x="1543709" y="2042886"/>
            <a:ext cx="26760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itération</a:t>
            </a:r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875259" y="2837300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 idx="2"/>
          </p:nvPr>
        </p:nvSpPr>
        <p:spPr>
          <a:xfrm>
            <a:off x="878104" y="1138413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3"/>
          </p:nvPr>
        </p:nvSpPr>
        <p:spPr>
          <a:xfrm>
            <a:off x="875259" y="1983435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4"/>
          </p:nvPr>
        </p:nvSpPr>
        <p:spPr>
          <a:xfrm>
            <a:off x="720000" y="3832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7"/>
          </p:nvPr>
        </p:nvSpPr>
        <p:spPr>
          <a:xfrm>
            <a:off x="4938235" y="2837296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8"/>
          </p:nvPr>
        </p:nvSpPr>
        <p:spPr>
          <a:xfrm>
            <a:off x="4941069" y="1138413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9"/>
          </p:nvPr>
        </p:nvSpPr>
        <p:spPr>
          <a:xfrm>
            <a:off x="4938235" y="1983433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13"/>
          </p:nvPr>
        </p:nvSpPr>
        <p:spPr>
          <a:xfrm>
            <a:off x="5623938" y="2771881"/>
            <a:ext cx="2664900" cy="771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Etude préalable / Réalisation</a:t>
            </a:r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14"/>
          </p:nvPr>
        </p:nvSpPr>
        <p:spPr>
          <a:xfrm>
            <a:off x="5603813" y="1197875"/>
            <a:ext cx="26649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</a:t>
            </a:r>
            <a:r>
              <a:rPr lang="fr-FR" baseline="30000" dirty="0"/>
              <a:t>ème</a:t>
            </a:r>
            <a:r>
              <a:rPr lang="fr-FR" dirty="0"/>
              <a:t> itération</a:t>
            </a:r>
            <a:endParaRPr dirty="0"/>
          </a:p>
        </p:txBody>
      </p:sp>
      <p:sp>
        <p:nvSpPr>
          <p:cNvPr id="218" name="Google Shape;218;p28"/>
          <p:cNvSpPr txBox="1">
            <a:spLocks noGrp="1"/>
          </p:cNvSpPr>
          <p:nvPr>
            <p:ph type="subTitle" idx="15"/>
          </p:nvPr>
        </p:nvSpPr>
        <p:spPr>
          <a:xfrm>
            <a:off x="5603813" y="2042886"/>
            <a:ext cx="26649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5</a:t>
            </a:r>
            <a:r>
              <a:rPr lang="fr-FR" baseline="30000" dirty="0"/>
              <a:t>ème</a:t>
            </a:r>
            <a:r>
              <a:rPr lang="fr-FR" dirty="0"/>
              <a:t> itération</a:t>
            </a:r>
            <a:endParaRPr dirty="0"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22349" y="904879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236" y="4274989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3;p28">
            <a:extLst>
              <a:ext uri="{FF2B5EF4-FFF2-40B4-BE49-F238E27FC236}">
                <a16:creationId xmlns:a16="http://schemas.microsoft.com/office/drawing/2014/main" id="{B124F0DB-96E8-70B0-9CFD-4620010CE47E}"/>
              </a:ext>
            </a:extLst>
          </p:cNvPr>
          <p:cNvSpPr txBox="1">
            <a:spLocks/>
          </p:cNvSpPr>
          <p:nvPr/>
        </p:nvSpPr>
        <p:spPr>
          <a:xfrm>
            <a:off x="862520" y="3796546"/>
            <a:ext cx="7377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accent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216;p28">
            <a:extLst>
              <a:ext uri="{FF2B5EF4-FFF2-40B4-BE49-F238E27FC236}">
                <a16:creationId xmlns:a16="http://schemas.microsoft.com/office/drawing/2014/main" id="{A3636558-49C7-80B2-AC28-A9796F29F52C}"/>
              </a:ext>
            </a:extLst>
          </p:cNvPr>
          <p:cNvSpPr txBox="1">
            <a:spLocks/>
          </p:cNvSpPr>
          <p:nvPr/>
        </p:nvSpPr>
        <p:spPr>
          <a:xfrm>
            <a:off x="1516920" y="3855988"/>
            <a:ext cx="2664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pPr marL="0" indent="0"/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itération</a:t>
            </a:r>
          </a:p>
        </p:txBody>
      </p:sp>
      <p:sp>
        <p:nvSpPr>
          <p:cNvPr id="6" name="Google Shape;213;p28">
            <a:extLst>
              <a:ext uri="{FF2B5EF4-FFF2-40B4-BE49-F238E27FC236}">
                <a16:creationId xmlns:a16="http://schemas.microsoft.com/office/drawing/2014/main" id="{05D1ADF9-8C9B-3AA3-B5F8-AE5984BB6100}"/>
              </a:ext>
            </a:extLst>
          </p:cNvPr>
          <p:cNvSpPr txBox="1">
            <a:spLocks/>
          </p:cNvSpPr>
          <p:nvPr/>
        </p:nvSpPr>
        <p:spPr>
          <a:xfrm>
            <a:off x="4969538" y="3767379"/>
            <a:ext cx="7377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accent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Thai"/>
              <a:buNone/>
              <a:defRPr sz="3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7" name="Google Shape;216;p28">
            <a:extLst>
              <a:ext uri="{FF2B5EF4-FFF2-40B4-BE49-F238E27FC236}">
                <a16:creationId xmlns:a16="http://schemas.microsoft.com/office/drawing/2014/main" id="{7A11FF48-958F-180A-9D7E-FAB78F742404}"/>
              </a:ext>
            </a:extLst>
          </p:cNvPr>
          <p:cNvSpPr txBox="1">
            <a:spLocks/>
          </p:cNvSpPr>
          <p:nvPr/>
        </p:nvSpPr>
        <p:spPr>
          <a:xfrm>
            <a:off x="5623938" y="3826821"/>
            <a:ext cx="2664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pPr marL="0" indent="0"/>
            <a:r>
              <a:rPr lang="fr-FR" dirty="0"/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923C3-92C2-F82D-8F1D-ECA387CCEF7E}"/>
              </a:ext>
            </a:extLst>
          </p:cNvPr>
          <p:cNvSpPr txBox="1"/>
          <p:nvPr/>
        </p:nvSpPr>
        <p:spPr>
          <a:xfrm>
            <a:off x="8537663" y="444306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subTitle" idx="1"/>
          </p:nvPr>
        </p:nvSpPr>
        <p:spPr>
          <a:xfrm>
            <a:off x="4830987" y="1405182"/>
            <a:ext cx="3598848" cy="7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Réalisation de l’application</a:t>
            </a:r>
            <a:endParaRPr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6"/>
          </p:nvPr>
        </p:nvSpPr>
        <p:spPr>
          <a:xfrm>
            <a:off x="994308" y="1364389"/>
            <a:ext cx="2170200" cy="7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Partie Analyse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2079408" y="505606"/>
            <a:ext cx="5193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Conceptions différentes</a:t>
            </a:r>
            <a:endParaRPr dirty="0"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4559808" y="2352591"/>
            <a:ext cx="412242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Dépendances chronologiques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“Seules les tâches du plus haut niveau, directement contenues dans le sections, peuvent en avoir”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Patron d’architecture MVC et Singleton (VuePrincipale, getScene()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Patron composite pour la notion de sous-tâche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617220" y="2489290"/>
            <a:ext cx="395478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Dépendances chronologiques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“N’importe quelle tâche peut avoir des dépendances chronologiques”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Patron d’architecture MVC.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Patron composite pour la notion de sous-tâche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630411" y="10177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D232C-9CC2-0391-90F2-DA88336B00A9}"/>
              </a:ext>
            </a:extLst>
          </p:cNvPr>
          <p:cNvSpPr txBox="1"/>
          <p:nvPr/>
        </p:nvSpPr>
        <p:spPr>
          <a:xfrm>
            <a:off x="8336280" y="4435448"/>
            <a:ext cx="43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602025" y="2653500"/>
            <a:ext cx="33088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Conclusion</a:t>
            </a:r>
            <a:endParaRPr sz="4000"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30" name="Google Shape;230;p29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7274" r="7274"/>
          <a:stretch/>
        </p:blipFill>
        <p:spPr>
          <a:xfrm>
            <a:off x="1233125" y="1006650"/>
            <a:ext cx="2674801" cy="3130201"/>
          </a:xfrm>
          <a:prstGeom prst="rect">
            <a:avLst/>
          </a:prstGeom>
        </p:spPr>
      </p:pic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D37E78-6F02-0F5A-E748-0F1601C175C8}"/>
              </a:ext>
            </a:extLst>
          </p:cNvPr>
          <p:cNvSpPr txBox="1"/>
          <p:nvPr/>
        </p:nvSpPr>
        <p:spPr>
          <a:xfrm>
            <a:off x="8321040" y="4435448"/>
            <a:ext cx="45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73099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443" name="Google Shape;443;p42"/>
          <p:cNvSpPr/>
          <p:nvPr/>
        </p:nvSpPr>
        <p:spPr>
          <a:xfrm>
            <a:off x="713225" y="1128900"/>
            <a:ext cx="7717500" cy="34752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2052432" y="1740014"/>
            <a:ext cx="2224177" cy="9273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algn="bl" rotWithShape="0">
              <a:schemeClr val="accent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Collaborer</a:t>
            </a:r>
            <a:endParaRPr sz="2000" dirty="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2052432" y="3111614"/>
            <a:ext cx="2224177" cy="9273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algn="bl" rotWithShape="0">
              <a:schemeClr val="accent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Conceptualiser une application et faire évoluer sa conception</a:t>
            </a:r>
            <a:endParaRPr sz="1600" dirty="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450" name="Google Shape;450;p42"/>
          <p:cNvSpPr/>
          <p:nvPr/>
        </p:nvSpPr>
        <p:spPr>
          <a:xfrm>
            <a:off x="4809115" y="3116580"/>
            <a:ext cx="2224177" cy="9085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algn="bl" rotWithShape="0">
              <a:schemeClr val="accent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Se familiariser avec </a:t>
            </a:r>
            <a:r>
              <a:rPr lang="fr-FR" sz="1600" dirty="0" err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IntelliJ</a:t>
            </a:r>
            <a:r>
              <a:rPr lang="fr-FR" sz="1600" dirty="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Idea</a:t>
            </a:r>
            <a:r>
              <a:rPr lang="fr-FR" sz="1600" dirty="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et Git</a:t>
            </a:r>
            <a:endParaRPr sz="1600" dirty="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451" name="Google Shape;451;p42"/>
          <p:cNvSpPr/>
          <p:nvPr/>
        </p:nvSpPr>
        <p:spPr>
          <a:xfrm>
            <a:off x="4809082" y="1744980"/>
            <a:ext cx="2224177" cy="9085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algn="bl" rotWithShape="0">
              <a:schemeClr val="accent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S’adapter à des systèmes contraignants (JavaFX)</a:t>
            </a:r>
            <a:endParaRPr dirty="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452" name="Google Shape;452;p42"/>
          <p:cNvSpPr/>
          <p:nvPr/>
        </p:nvSpPr>
        <p:spPr>
          <a:xfrm>
            <a:off x="1127850" y="13162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3" name="Google Shape;4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063880" y="4325804"/>
            <a:ext cx="2173394" cy="164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F77334-5718-E041-6EF5-210CA01D5877}"/>
              </a:ext>
            </a:extLst>
          </p:cNvPr>
          <p:cNvSpPr txBox="1"/>
          <p:nvPr/>
        </p:nvSpPr>
        <p:spPr>
          <a:xfrm>
            <a:off x="8298180" y="4435448"/>
            <a:ext cx="47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56458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"/>
          <p:cNvSpPr txBox="1">
            <a:spLocks noGrp="1"/>
          </p:cNvSpPr>
          <p:nvPr>
            <p:ph type="title"/>
          </p:nvPr>
        </p:nvSpPr>
        <p:spPr>
          <a:xfrm>
            <a:off x="2346960" y="1772343"/>
            <a:ext cx="43281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Merci pour votre écoute</a:t>
            </a:r>
            <a:endParaRPr sz="4000" b="1" dirty="0"/>
          </a:p>
        </p:txBody>
      </p:sp>
      <p:sp>
        <p:nvSpPr>
          <p:cNvPr id="518" name="Google Shape;518;p45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9" name="Google Shape;5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161" y="987526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97161" y="2763439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100" y="322969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5"/>
          <p:cNvSpPr/>
          <p:nvPr/>
        </p:nvSpPr>
        <p:spPr>
          <a:xfrm>
            <a:off x="1002525" y="949723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2148D-4895-43D5-1DC1-99CEBE194A85}"/>
              </a:ext>
            </a:extLst>
          </p:cNvPr>
          <p:cNvSpPr txBox="1"/>
          <p:nvPr/>
        </p:nvSpPr>
        <p:spPr>
          <a:xfrm>
            <a:off x="8313420" y="4435448"/>
            <a:ext cx="45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602025" y="2588852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Tralleno : Présentation générale</a:t>
            </a:r>
            <a:endParaRPr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30" name="Google Shape;230;p29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8637" r="28637"/>
          <a:stretch/>
        </p:blipFill>
        <p:spPr>
          <a:xfrm>
            <a:off x="1233125" y="1006650"/>
            <a:ext cx="2674801" cy="3130201"/>
          </a:xfrm>
          <a:prstGeom prst="rect">
            <a:avLst/>
          </a:prstGeom>
        </p:spPr>
      </p:pic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EDBA1-6279-0E16-8F10-F55197FCC8AA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602025" y="2653500"/>
            <a:ext cx="33088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1</a:t>
            </a:r>
            <a:r>
              <a:rPr lang="fr-FR" sz="4000" baseline="30000" dirty="0"/>
              <a:t>ère</a:t>
            </a:r>
            <a:r>
              <a:rPr lang="fr-FR" sz="4000" dirty="0"/>
              <a:t> itération </a:t>
            </a:r>
            <a:endParaRPr sz="4000"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30" name="Google Shape;230;p29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7569" r="27569"/>
          <a:stretch/>
        </p:blipFill>
        <p:spPr>
          <a:xfrm>
            <a:off x="1233125" y="1006650"/>
            <a:ext cx="2674801" cy="3130201"/>
          </a:xfrm>
          <a:prstGeom prst="rect">
            <a:avLst/>
          </a:prstGeom>
        </p:spPr>
      </p:pic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B6297-AC17-BA60-4572-689FADCDD20A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888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subTitle" idx="1"/>
          </p:nvPr>
        </p:nvSpPr>
        <p:spPr>
          <a:xfrm>
            <a:off x="798390" y="1382650"/>
            <a:ext cx="34455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2"/>
          </p:nvPr>
        </p:nvSpPr>
        <p:spPr>
          <a:xfrm>
            <a:off x="798375" y="1673609"/>
            <a:ext cx="34455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Mise en place d’MVC.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Vues et contrôleurs à développer plus tard.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 et architecture de l’application.</a:t>
            </a:r>
            <a:endParaRPr dirty="0"/>
          </a:p>
        </p:txBody>
      </p:sp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itération </a:t>
            </a:r>
            <a:endParaRPr dirty="0"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6"/>
          </p:nvPr>
        </p:nvSpPr>
        <p:spPr>
          <a:xfrm>
            <a:off x="798390" y="2912381"/>
            <a:ext cx="34455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Sérialisation</a:t>
            </a:r>
            <a:endParaRPr dirty="0"/>
          </a:p>
        </p:txBody>
      </p:sp>
      <p:sp>
        <p:nvSpPr>
          <p:cNvPr id="279" name="Google Shape;279;p33"/>
          <p:cNvSpPr txBox="1">
            <a:spLocks noGrp="1"/>
          </p:cNvSpPr>
          <p:nvPr>
            <p:ph type="subTitle" idx="4"/>
          </p:nvPr>
        </p:nvSpPr>
        <p:spPr>
          <a:xfrm>
            <a:off x="798375" y="3203379"/>
            <a:ext cx="34455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Mise en place d’un package dédié à la sérialisation.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utiliser plus tard pour la sérialisation de l’application globale.</a:t>
            </a:r>
            <a:endParaRPr dirty="0"/>
          </a:p>
        </p:txBody>
      </p:sp>
      <p:sp>
        <p:nvSpPr>
          <p:cNvPr id="283" name="Google Shape;283;p33"/>
          <p:cNvSpPr/>
          <p:nvPr/>
        </p:nvSpPr>
        <p:spPr>
          <a:xfrm>
            <a:off x="7933442" y="840217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78;p33">
            <a:extLst>
              <a:ext uri="{FF2B5EF4-FFF2-40B4-BE49-F238E27FC236}">
                <a16:creationId xmlns:a16="http://schemas.microsoft.com/office/drawing/2014/main" id="{EE310411-04F6-C814-7BD8-2D64AC67ED56}"/>
              </a:ext>
            </a:extLst>
          </p:cNvPr>
          <p:cNvSpPr txBox="1">
            <a:spLocks/>
          </p:cNvSpPr>
          <p:nvPr/>
        </p:nvSpPr>
        <p:spPr>
          <a:xfrm>
            <a:off x="7218128" y="850356"/>
            <a:ext cx="3445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Composite</a:t>
            </a:r>
          </a:p>
        </p:txBody>
      </p:sp>
      <p:sp>
        <p:nvSpPr>
          <p:cNvPr id="9" name="Google Shape;279;p33">
            <a:extLst>
              <a:ext uri="{FF2B5EF4-FFF2-40B4-BE49-F238E27FC236}">
                <a16:creationId xmlns:a16="http://schemas.microsoft.com/office/drawing/2014/main" id="{B4FC7F8E-439E-CD4B-B5E4-97547FF24BF2}"/>
              </a:ext>
            </a:extLst>
          </p:cNvPr>
          <p:cNvSpPr txBox="1">
            <a:spLocks/>
          </p:cNvSpPr>
          <p:nvPr/>
        </p:nvSpPr>
        <p:spPr>
          <a:xfrm>
            <a:off x="7246329" y="1189331"/>
            <a:ext cx="1437744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 dirty="0"/>
              <a:t>Mise en place du patron composite</a:t>
            </a:r>
          </a:p>
          <a:p>
            <a:pPr marL="0" indent="0"/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4CAA60-F5AF-A087-2EC9-C98DB4F1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79" y="688320"/>
            <a:ext cx="2999059" cy="3766860"/>
          </a:xfrm>
          <a:prstGeom prst="rect">
            <a:avLst/>
          </a:prstGeom>
        </p:spPr>
      </p:pic>
      <p:sp>
        <p:nvSpPr>
          <p:cNvPr id="12" name="Google Shape;278;p33">
            <a:extLst>
              <a:ext uri="{FF2B5EF4-FFF2-40B4-BE49-F238E27FC236}">
                <a16:creationId xmlns:a16="http://schemas.microsoft.com/office/drawing/2014/main" id="{400C1713-90DC-E2EC-E30A-201238A1DD38}"/>
              </a:ext>
            </a:extLst>
          </p:cNvPr>
          <p:cNvSpPr txBox="1">
            <a:spLocks/>
          </p:cNvSpPr>
          <p:nvPr/>
        </p:nvSpPr>
        <p:spPr>
          <a:xfrm>
            <a:off x="7167399" y="2351862"/>
            <a:ext cx="1595603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Cas d’utilisation</a:t>
            </a:r>
          </a:p>
        </p:txBody>
      </p:sp>
      <p:sp>
        <p:nvSpPr>
          <p:cNvPr id="13" name="Google Shape;279;p33">
            <a:extLst>
              <a:ext uri="{FF2B5EF4-FFF2-40B4-BE49-F238E27FC236}">
                <a16:creationId xmlns:a16="http://schemas.microsoft.com/office/drawing/2014/main" id="{B6C71A70-9D3A-E5AF-8C2A-DEF606BD3A38}"/>
              </a:ext>
            </a:extLst>
          </p:cNvPr>
          <p:cNvSpPr txBox="1">
            <a:spLocks/>
          </p:cNvSpPr>
          <p:nvPr/>
        </p:nvSpPr>
        <p:spPr>
          <a:xfrm>
            <a:off x="7218128" y="2634239"/>
            <a:ext cx="1437744" cy="164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 dirty="0"/>
              <a:t>- Créer tâche </a:t>
            </a:r>
          </a:p>
          <a:p>
            <a:pPr marL="0" indent="0"/>
            <a:r>
              <a:rPr lang="fr-FR" dirty="0"/>
              <a:t>- Modifier tâche</a:t>
            </a:r>
          </a:p>
          <a:p>
            <a:pPr marL="0" indent="0"/>
            <a:r>
              <a:rPr lang="fr-FR" dirty="0"/>
              <a:t>- Supprimer tâche</a:t>
            </a:r>
          </a:p>
          <a:p>
            <a:pPr marL="0" indent="0"/>
            <a:r>
              <a:rPr lang="fr-FR" dirty="0"/>
              <a:t>- Créer section</a:t>
            </a:r>
          </a:p>
          <a:p>
            <a:pPr marL="0" indent="0"/>
            <a:r>
              <a:rPr lang="fr-FR" dirty="0"/>
              <a:t>- Modifier section</a:t>
            </a:r>
          </a:p>
          <a:p>
            <a:pPr marL="0" indent="0"/>
            <a:r>
              <a:rPr lang="fr-FR" dirty="0"/>
              <a:t>- Supprimer section</a:t>
            </a:r>
          </a:p>
          <a:p>
            <a:pPr marL="0" indent="0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58A77-E034-4985-70A4-0BABE0125619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879CFE-B27C-147A-2A71-3FE56BA6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CEA74C-B22D-08B2-8983-283C15A8A946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528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602025" y="2653500"/>
            <a:ext cx="33088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2</a:t>
            </a:r>
            <a:r>
              <a:rPr lang="fr-FR" sz="4000" baseline="30000" dirty="0"/>
              <a:t>ème</a:t>
            </a:r>
            <a:r>
              <a:rPr lang="fr-FR" sz="4000" dirty="0"/>
              <a:t> itération</a:t>
            </a:r>
            <a:endParaRPr sz="4000"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30" name="Google Shape;230;p29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7569" r="27569"/>
          <a:stretch/>
        </p:blipFill>
        <p:spPr>
          <a:xfrm>
            <a:off x="1233125" y="1006650"/>
            <a:ext cx="2674801" cy="3130201"/>
          </a:xfrm>
          <a:prstGeom prst="rect">
            <a:avLst/>
          </a:prstGeom>
        </p:spPr>
      </p:pic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47980D-6BA9-7D18-50AB-115DFCAE4977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6812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subTitle" idx="1"/>
          </p:nvPr>
        </p:nvSpPr>
        <p:spPr>
          <a:xfrm>
            <a:off x="798390" y="1382650"/>
            <a:ext cx="34455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Graphisme</a:t>
            </a:r>
            <a:endParaRPr dirty="0"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2"/>
          </p:nvPr>
        </p:nvSpPr>
        <p:spPr>
          <a:xfrm>
            <a:off x="798375" y="1673609"/>
            <a:ext cx="34455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Mise en place de la base de l’application graphique.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Créer/modifier/supprimer une tâche en JavaFX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Créer/modifier/supprimer une section en JavaFX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itération </a:t>
            </a:r>
            <a:endParaRPr dirty="0"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6"/>
          </p:nvPr>
        </p:nvSpPr>
        <p:spPr>
          <a:xfrm>
            <a:off x="765385" y="3178544"/>
            <a:ext cx="34455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Programmation</a:t>
            </a:r>
            <a:endParaRPr dirty="0"/>
          </a:p>
        </p:txBody>
      </p:sp>
      <p:sp>
        <p:nvSpPr>
          <p:cNvPr id="279" name="Google Shape;279;p33"/>
          <p:cNvSpPr txBox="1">
            <a:spLocks noGrp="1"/>
          </p:cNvSpPr>
          <p:nvPr>
            <p:ph type="subTitle" idx="4"/>
          </p:nvPr>
        </p:nvSpPr>
        <p:spPr>
          <a:xfrm>
            <a:off x="752277" y="3592395"/>
            <a:ext cx="34455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Ajout de notion de dépendances chronologiques entre les tâches.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33"/>
          <p:cNvSpPr/>
          <p:nvPr/>
        </p:nvSpPr>
        <p:spPr>
          <a:xfrm>
            <a:off x="7933442" y="840217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74;p33">
            <a:extLst>
              <a:ext uri="{FF2B5EF4-FFF2-40B4-BE49-F238E27FC236}">
                <a16:creationId xmlns:a16="http://schemas.microsoft.com/office/drawing/2014/main" id="{957E77BF-E767-ED53-FB35-4278E59677D8}"/>
              </a:ext>
            </a:extLst>
          </p:cNvPr>
          <p:cNvSpPr txBox="1">
            <a:spLocks/>
          </p:cNvSpPr>
          <p:nvPr/>
        </p:nvSpPr>
        <p:spPr>
          <a:xfrm>
            <a:off x="4783650" y="1328918"/>
            <a:ext cx="3445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Vues et contrôleurs </a:t>
            </a:r>
          </a:p>
        </p:txBody>
      </p:sp>
      <p:sp>
        <p:nvSpPr>
          <p:cNvPr id="4" name="Google Shape;275;p33">
            <a:extLst>
              <a:ext uri="{FF2B5EF4-FFF2-40B4-BE49-F238E27FC236}">
                <a16:creationId xmlns:a16="http://schemas.microsoft.com/office/drawing/2014/main" id="{BC0BA40F-B30A-218A-3822-72F35D4FAEF3}"/>
              </a:ext>
            </a:extLst>
          </p:cNvPr>
          <p:cNvSpPr txBox="1">
            <a:spLocks/>
          </p:cNvSpPr>
          <p:nvPr/>
        </p:nvSpPr>
        <p:spPr>
          <a:xfrm>
            <a:off x="4783650" y="1673609"/>
            <a:ext cx="3445500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 dirty="0"/>
              <a:t>Premières vues et premiers contrôleurs programmés.</a:t>
            </a:r>
            <a:br>
              <a:rPr lang="fr-FR" dirty="0"/>
            </a:br>
            <a:r>
              <a:rPr lang="fr-FR" dirty="0"/>
              <a:t>Uniquement une </a:t>
            </a:r>
            <a:r>
              <a:rPr lang="fr-FR" dirty="0" err="1"/>
              <a:t>VueTableau</a:t>
            </a:r>
            <a:r>
              <a:rPr lang="fr-FR" dirty="0"/>
              <a:t> pour représenter l’application créée dans le main.</a:t>
            </a:r>
          </a:p>
          <a:p>
            <a:pPr marL="0" indent="0"/>
            <a:endParaRPr lang="fr-FR" dirty="0"/>
          </a:p>
        </p:txBody>
      </p:sp>
      <p:sp>
        <p:nvSpPr>
          <p:cNvPr id="5" name="Google Shape;274;p33">
            <a:extLst>
              <a:ext uri="{FF2B5EF4-FFF2-40B4-BE49-F238E27FC236}">
                <a16:creationId xmlns:a16="http://schemas.microsoft.com/office/drawing/2014/main" id="{60067D9D-44DF-C52A-AEA2-84F02B33DC02}"/>
              </a:ext>
            </a:extLst>
          </p:cNvPr>
          <p:cNvSpPr txBox="1">
            <a:spLocks/>
          </p:cNvSpPr>
          <p:nvPr/>
        </p:nvSpPr>
        <p:spPr>
          <a:xfrm>
            <a:off x="4722842" y="2902611"/>
            <a:ext cx="3445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Fonctionnalités</a:t>
            </a:r>
          </a:p>
        </p:txBody>
      </p:sp>
      <p:sp>
        <p:nvSpPr>
          <p:cNvPr id="10" name="Google Shape;275;p33">
            <a:extLst>
              <a:ext uri="{FF2B5EF4-FFF2-40B4-BE49-F238E27FC236}">
                <a16:creationId xmlns:a16="http://schemas.microsoft.com/office/drawing/2014/main" id="{E43B33F4-A368-76AA-178C-CB8B11DDFD38}"/>
              </a:ext>
            </a:extLst>
          </p:cNvPr>
          <p:cNvSpPr txBox="1">
            <a:spLocks/>
          </p:cNvSpPr>
          <p:nvPr/>
        </p:nvSpPr>
        <p:spPr>
          <a:xfrm>
            <a:off x="4722842" y="3195599"/>
            <a:ext cx="3445500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/>
              <a:t>Créer une tâche (JavaFX)</a:t>
            </a:r>
          </a:p>
          <a:p>
            <a:pPr marL="0" indent="0"/>
            <a:r>
              <a:rPr lang="fr-FR"/>
              <a:t>Créer une section (JavaFX)</a:t>
            </a:r>
          </a:p>
          <a:p>
            <a:pPr marL="0" indent="0"/>
            <a:r>
              <a:rPr lang="fr-FR"/>
              <a:t>Modifier une section (JavaFX)</a:t>
            </a:r>
          </a:p>
          <a:p>
            <a:pPr marL="0" indent="0"/>
            <a:r>
              <a:rPr lang="fr-FR"/>
              <a:t>Supprimer une section (JavaFX)</a:t>
            </a:r>
          </a:p>
          <a:p>
            <a:pPr marL="0" indent="0"/>
            <a:r>
              <a:rPr lang="fr-FR"/>
              <a:t>Supprimer une tâche (dépendances etc… mais pas encore implémenté en JavaFX)</a:t>
            </a:r>
          </a:p>
          <a:p>
            <a:pPr marL="0" indent="0"/>
            <a:r>
              <a:rPr lang="fr-FR"/>
              <a:t>Création d’un main pour l’interface graphique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605A8-C5AE-61D7-8811-1A70764DD327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4905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8A0FB2-5A46-8273-DE1B-CC9405BF8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0"/>
            <a:ext cx="923544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71B2F-CD07-FF23-88A6-F920DC25FA72}"/>
              </a:ext>
            </a:extLst>
          </p:cNvPr>
          <p:cNvSpPr txBox="1"/>
          <p:nvPr/>
        </p:nvSpPr>
        <p:spPr>
          <a:xfrm>
            <a:off x="8537663" y="4435448"/>
            <a:ext cx="23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75977981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uous Improvement Software Business Plan by Slidesgo">
  <a:themeElements>
    <a:clrScheme name="Simple Light">
      <a:dk1>
        <a:srgbClr val="FFFFFF"/>
      </a:dk1>
      <a:lt1>
        <a:srgbClr val="0B1435"/>
      </a:lt1>
      <a:dk2>
        <a:srgbClr val="331247"/>
      </a:dk2>
      <a:lt2>
        <a:srgbClr val="C308B7"/>
      </a:lt2>
      <a:accent1>
        <a:srgbClr val="38F1F3"/>
      </a:accent1>
      <a:accent2>
        <a:srgbClr val="38687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469</Words>
  <Application>Microsoft Office PowerPoint</Application>
  <PresentationFormat>On-screen Show (16:9)</PresentationFormat>
  <Paragraphs>136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Bebas Neue</vt:lpstr>
      <vt:lpstr>Open Sans</vt:lpstr>
      <vt:lpstr>Arial</vt:lpstr>
      <vt:lpstr>IBM Plex Sans Thai</vt:lpstr>
      <vt:lpstr>Continuous Improvement Software Business Plan by Slidesgo</vt:lpstr>
      <vt:lpstr>SOUTENANCE FINALE  SAE 3.01 : Gestionnaire de tâches personnel.</vt:lpstr>
      <vt:lpstr>03</vt:lpstr>
      <vt:lpstr>Tralleno : Présentation générale</vt:lpstr>
      <vt:lpstr>1ère itération </vt:lpstr>
      <vt:lpstr>1ère itération </vt:lpstr>
      <vt:lpstr>PowerPoint Presentation</vt:lpstr>
      <vt:lpstr>2ème itération</vt:lpstr>
      <vt:lpstr>2ème itération </vt:lpstr>
      <vt:lpstr>PowerPoint Presentation</vt:lpstr>
      <vt:lpstr>3ème itération</vt:lpstr>
      <vt:lpstr>3ème itération </vt:lpstr>
      <vt:lpstr>PowerPoint Presentation</vt:lpstr>
      <vt:lpstr>4ème itération</vt:lpstr>
      <vt:lpstr>PowerPoint Presentation</vt:lpstr>
      <vt:lpstr>5ème itération</vt:lpstr>
      <vt:lpstr>Analyse / Réalisation</vt:lpstr>
      <vt:lpstr>   Partie Analyse          Réalisation</vt:lpstr>
      <vt:lpstr>PowerPoint Presentation</vt:lpstr>
      <vt:lpstr>PowerPoint Presentation</vt:lpstr>
      <vt:lpstr>Conceptions différentes</vt:lpstr>
      <vt:lpstr>Conclusion</vt:lpstr>
      <vt:lpstr>Conclusion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FINALE  SAE 3.01 : Gestionnaire de tâches personnel.</dc:title>
  <cp:lastModifiedBy>Stanislas Troha</cp:lastModifiedBy>
  <cp:revision>3</cp:revision>
  <dcterms:modified xsi:type="dcterms:W3CDTF">2024-01-11T10:11:57Z</dcterms:modified>
</cp:coreProperties>
</file>