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0" r:id="rId1"/>
  </p:sldMasterIdLst>
  <p:notesMasterIdLst>
    <p:notesMasterId r:id="rId2"/>
  </p:notesMasterIdLst>
  <p:handoutMasterIdLst>
    <p:handoutMasterId r:id="rId3"/>
  </p:handoutMasterIdLst>
  <p:sldIdLst>
    <p:sldId id="277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27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31" y="72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FBD626-7868-4573-9C94-072F39000BA8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BC575BC-1D44-49D9-861E-79693A2EEA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FBD626-7868-4573-9C94-072F39000BA8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BC575BC-1D44-49D9-861E-79693A2EEA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및 내용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0927669-FA22-473A-BB68-3E7BBF08943A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B47670-D13E-4824-8D69-61BEF12CDED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FBD626-7868-4573-9C94-072F39000BA8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BC575BC-1D44-49D9-861E-79693A2EEA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FBD626-7868-4573-9C94-072F39000BA8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BC575BC-1D44-49D9-861E-79693A2EEA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FBD626-7868-4573-9C94-072F39000BA8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BC575BC-1D44-49D9-861E-79693A2EEA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FBD626-7868-4573-9C94-072F39000BA8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BC575BC-1D44-49D9-861E-79693A2EEA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FBD626-7868-4573-9C94-072F39000BA8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BC575BC-1D44-49D9-861E-79693A2EEA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FBD626-7868-4573-9C94-072F39000BA8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BC575BC-1D44-49D9-861E-79693A2EEA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CAFBD626-7868-4573-9C94-072F39000BA8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BC575BC-1D44-49D9-861E-79693A2EEAA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default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gif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prezi.com/jahd1hz7xl1p/presentation/?frame=816292b27cb3c2d2dc837c07cc68b5d1023de09a" TargetMode="External" /><Relationship Id="rId3" Type="http://schemas.openxmlformats.org/officeDocument/2006/relationships/hyperlink" Target="https://m.blog.naver.com/bcbu3kixd/220671572011" TargetMode="External" /><Relationship Id="rId4" Type="http://schemas.openxmlformats.org/officeDocument/2006/relationships/hyperlink" Target="https://m.terms.naver.com/entry.naver?docId=3343496&amp;amp;cid=47338&amp;amp;categoryId=47338" TargetMode="External" /><Relationship Id="rId5" Type="http://schemas.openxmlformats.org/officeDocument/2006/relationships/hyperlink" Target="https://m.terms.naver.com/entry.naver?docId=940834&amp;amp;cid=47338&amp;amp;categoryId=4733" TargetMode="External" /><Relationship Id="rId6" Type="http://schemas.openxmlformats.org/officeDocument/2006/relationships/hyperlink" Target="https://m.blog.naver.com/ktojja/221967026981" TargetMode="External" /><Relationship Id="rId7" Type="http://schemas.openxmlformats.org/officeDocument/2006/relationships/hyperlink" Target="https://m.terms.naver.com/entry.naver?docId=338588&amp;amp;cid=50314&amp;amp;categoryId=50314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3b5997"/>
          </a:solidFill>
          <a:ln>
            <a:solidFill>
              <a:srgbClr val="3b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사각형: 둥근 모서리 2"/>
          <p:cNvSpPr/>
          <p:nvPr/>
        </p:nvSpPr>
        <p:spPr>
          <a:xfrm>
            <a:off x="4473504" y="493049"/>
            <a:ext cx="3207983" cy="897647"/>
          </a:xfrm>
          <a:prstGeom prst="roundRect">
            <a:avLst>
              <a:gd name="adj" fmla="val 16667"/>
            </a:avLst>
          </a:prstGeom>
          <a:solidFill>
            <a:srgbClr val="bfbfbf">
              <a:alpha val="298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사각형: 둥근 모서리 3"/>
          <p:cNvSpPr/>
          <p:nvPr/>
        </p:nvSpPr>
        <p:spPr>
          <a:xfrm>
            <a:off x="4185712" y="2136745"/>
            <a:ext cx="3793090" cy="747969"/>
          </a:xfrm>
          <a:prstGeom prst="roundRect">
            <a:avLst>
              <a:gd name="adj" fmla="val 16667"/>
            </a:avLst>
          </a:prstGeom>
          <a:solidFill>
            <a:srgbClr val="bfbfbf">
              <a:alpha val="298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4556213" y="570551"/>
            <a:ext cx="3079573" cy="69219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공학설계입문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4268422" y="2225050"/>
            <a:ext cx="3655155" cy="54679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 지정주제 설계제안서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13" name="사각형: 둥근 모서리 3"/>
          <p:cNvSpPr/>
          <p:nvPr/>
        </p:nvSpPr>
        <p:spPr>
          <a:xfrm>
            <a:off x="9944255" y="4022518"/>
            <a:ext cx="2010555" cy="2231148"/>
          </a:xfrm>
          <a:prstGeom prst="roundRect">
            <a:avLst>
              <a:gd name="adj" fmla="val 16667"/>
            </a:avLst>
          </a:prstGeom>
          <a:solidFill>
            <a:srgbClr val="bfbfbf">
              <a:alpha val="298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10492736" y="4193539"/>
            <a:ext cx="1017276" cy="19196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이은범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장경찬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정희암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이민우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서수원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3b5997"/>
          </a:solidFill>
          <a:ln>
            <a:solidFill>
              <a:srgbClr val="3b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26569" y="2232027"/>
            <a:ext cx="4621531" cy="17303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붕사는 </a:t>
            </a:r>
            <a:endParaRPr lang="ko-KR" altLang="en-US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  <a:p>
            <a:pPr>
              <a:defRPr/>
            </a:pPr>
            <a:r>
              <a:rPr lang="ko-KR" altLang="en-US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테트라붕산나트륨이라는</a:t>
            </a:r>
            <a:endParaRPr lang="ko-KR" altLang="en-US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  <a:p>
            <a:pPr>
              <a:defRPr/>
            </a:pPr>
            <a:r>
              <a:rPr lang="ko-KR" altLang="en-US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붕산의 원료 광물로써</a:t>
            </a:r>
            <a:endParaRPr lang="ko-KR" altLang="en-US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  <a:p>
            <a:pPr>
              <a:defRPr/>
            </a:pPr>
            <a:r>
              <a:rPr lang="ko-KR" altLang="en-US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굳어진 붕사는 하얀색이고</a:t>
            </a:r>
            <a:endParaRPr lang="ko-KR" altLang="en-US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  <a:p>
            <a:pPr>
              <a:defRPr/>
            </a:pPr>
            <a:r>
              <a:rPr lang="ko-KR" altLang="en-US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물에 녹으면 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Ph9</a:t>
            </a:r>
            <a:r>
              <a:rPr lang="ko-KR" altLang="en-US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 정도의 염기성 용액이 된다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.</a:t>
            </a:r>
            <a:endParaRPr lang="en-US" altLang="ko-KR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  <a:p>
            <a:pPr>
              <a:defRPr/>
            </a:pPr>
            <a:r>
              <a:rPr lang="ko-KR" altLang="en-US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화학식은 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Na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202124"/>
                </a:solidFill>
                <a:latin typeface="나눔고딕"/>
                <a:ea typeface="나눔고딕"/>
                <a:cs typeface="나눔고딕"/>
              </a:rPr>
              <a:t>₂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[B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202124"/>
                </a:solidFill>
                <a:latin typeface="나눔고딕"/>
                <a:ea typeface="나눔고딕"/>
                <a:cs typeface="나눔고딕"/>
              </a:rPr>
              <a:t>₄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O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202124"/>
                </a:solidFill>
                <a:latin typeface="나눔고딕"/>
                <a:ea typeface="나눔고딕"/>
                <a:cs typeface="나눔고딕"/>
              </a:rPr>
              <a:t>₅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(OH)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202124"/>
                </a:solidFill>
                <a:latin typeface="나눔고딕"/>
                <a:ea typeface="나눔고딕"/>
                <a:cs typeface="나눔고딕"/>
              </a:rPr>
              <a:t>₄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]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202124"/>
                </a:solidFill>
                <a:latin typeface="나눔고딕"/>
                <a:ea typeface="나눔고딕"/>
                <a:cs typeface="나눔고딕"/>
              </a:rPr>
              <a:t>·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8H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202124"/>
                </a:solidFill>
                <a:latin typeface="나눔고딕"/>
                <a:ea typeface="나눔고딕"/>
                <a:cs typeface="나눔고딕"/>
              </a:rPr>
              <a:t>₂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O</a:t>
            </a:r>
            <a:r>
              <a:rPr lang="ko-KR" altLang="en-US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이다</a:t>
            </a:r>
            <a:r>
              <a:rPr lang="en-US" altLang="ko-KR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.</a:t>
            </a:r>
            <a:endParaRPr lang="ko-KR" altLang="en-US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08609" y="1040154"/>
            <a:ext cx="9067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붕사</a:t>
            </a:r>
            <a:endParaRPr lang="ko-KR" altLang="en-US" sz="2800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18" name="직사각형 10"/>
          <p:cNvSpPr/>
          <p:nvPr/>
        </p:nvSpPr>
        <p:spPr>
          <a:xfrm>
            <a:off x="318137" y="221923"/>
            <a:ext cx="3611877" cy="466480"/>
          </a:xfrm>
          <a:prstGeom prst="rect">
            <a:avLst/>
          </a:prstGeom>
          <a:noFill/>
          <a:ln w="3175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타원 13"/>
          <p:cNvSpPr/>
          <p:nvPr/>
        </p:nvSpPr>
        <p:spPr>
          <a:xfrm>
            <a:off x="473980" y="409361"/>
            <a:ext cx="73942" cy="73942"/>
          </a:xfrm>
          <a:prstGeom prst="ellipse">
            <a:avLst/>
          </a:prstGeom>
          <a:noFill/>
          <a:ln w="1905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연결선 14"/>
          <p:cNvCxnSpPr>
            <a:stCxn id="19" idx="5"/>
          </p:cNvCxnSpPr>
          <p:nvPr/>
        </p:nvCxnSpPr>
        <p:spPr>
          <a:xfrm>
            <a:off x="537094" y="472475"/>
            <a:ext cx="33406" cy="33406"/>
          </a:xfrm>
          <a:prstGeom prst="line">
            <a:avLst/>
          </a:prstGeom>
          <a:noFill/>
          <a:ln w="19050" cap="flat" cmpd="sng" algn="ctr">
            <a:solidFill>
              <a:srgbClr val="bfbfbf">
                <a:alpha val="100000"/>
              </a:srgbClr>
            </a:solidFill>
            <a:prstDash val="solid"/>
            <a:miter/>
          </a:ln>
        </p:spPr>
      </p:cxnSp>
      <p:sp>
        <p:nvSpPr>
          <p:cNvPr id="21" name="TextBox 5"/>
          <p:cNvSpPr txBox="1"/>
          <p:nvPr/>
        </p:nvSpPr>
        <p:spPr>
          <a:xfrm>
            <a:off x="818491" y="238833"/>
            <a:ext cx="2825774" cy="3889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lt1"/>
                </a:solidFill>
                <a:latin typeface="나눔고딕"/>
                <a:ea typeface="나눔고딕"/>
                <a:cs typeface="맑은 고딕"/>
              </a:rPr>
              <a:t>저점을 최대로 하는 설계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lt1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257175" y="2081317"/>
            <a:ext cx="5410200" cy="1918336"/>
          </a:xfrm>
          <a:prstGeom prst="rect">
            <a:avLst/>
          </a:prstGeom>
        </p:spPr>
        <p:txBody>
          <a:bodyPr wrap="square">
            <a:spAutoFit/>
          </a:bodyPr>
          <a:p>
            <a:pPr marL="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PVA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는 비닐알코올이 반복되는 구조를 갖는 고분자화합물로 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  <a:p>
            <a:pPr marL="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폴리아세트산비닐을 가수분해하여 얻어지는 무색 가루이다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. </a:t>
            </a:r>
            <a:endParaRPr xmlns:mc="http://schemas.openxmlformats.org/markup-compatibility/2006" xmlns:hp="http://schemas.haansoft.com/office/presentation/8.0" lang="EN-US" sz="1500" b="0" i="0" u="none" strike="noStrike" mc:Ignorable="hp" hp:hslEmbossed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  <a:p>
            <a:pPr marL="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화학식은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(CH2CHOH)n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이다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. PVA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구조에는 수산화기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(-OH)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가 </a:t>
            </a:r>
            <a:endParaRPr xmlns:mc="http://schemas.openxmlformats.org/markup-compatibility/2006" xmlns:hp="http://schemas.haansoft.com/office/presentation/8.0" sz="1500" b="0" i="0" u="none" strike="noStrike" mc:Ignorable="hp" hp:hslEmbossed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  <a:p>
            <a:pPr marL="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있어 물에 잘 녹고 유기용매에 잘 녹지 않는 성질이 있다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.</a:t>
            </a:r>
            <a:endParaRPr xmlns:mc="http://schemas.openxmlformats.org/markup-compatibility/2006" xmlns:hp="http://schemas.haansoft.com/office/presentation/8.0" lang="EN-US" sz="1500" b="0" i="0" u="none" strike="noStrike" mc:Ignorable="hp" hp:hslEmbossed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  <a:p>
            <a:pPr marL="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비닐론의 원료이고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도료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접착제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, </a:t>
            </a:r>
            <a:r>
              <a:rPr xmlns:mc="http://schemas.openxmlformats.org/markup-compatibility/2006" xmlns:hp="http://schemas.haansoft.com/office/presentation/8.0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유화액 등에 사용된다</a:t>
            </a:r>
            <a:r>
              <a:rPr xmlns:mc="http://schemas.openxmlformats.org/markup-compatibility/2006" xmlns:hp="http://schemas.haansoft.com/office/presentation/8.0" lang="EN-US" sz="1500" b="0" i="0" u="none" strike="noStrike" mc:Ignorable="hp" hp:hslEmbossed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chemeClr val="lt1"/>
              </a:solidFill>
              <a:latin typeface="나눔고딕"/>
              <a:ea typeface="나눔고딕"/>
              <a:cs typeface="맑은 고딕"/>
            </a:endParaRPr>
          </a:p>
        </p:txBody>
      </p:sp>
      <p:pic>
        <p:nvPicPr>
          <p:cNvPr id="23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121386" y="4343400"/>
            <a:ext cx="2661285" cy="164033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TextBox 5"/>
          <p:cNvSpPr txBox="1"/>
          <p:nvPr/>
        </p:nvSpPr>
        <p:spPr>
          <a:xfrm>
            <a:off x="389867" y="1600909"/>
            <a:ext cx="3292498" cy="3889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와 붕사의 화학식과 성질</a:t>
            </a:r>
            <a:endParaRPr xmlns:mc="http://schemas.openxmlformats.org/markup-compatibility/2006" xmlns:hp="http://schemas.haansoft.com/office/presentation/8.0" kumimoji="0" lang="ko-KR" altLang="en-US" sz="200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38761" y="1000833"/>
            <a:ext cx="889964" cy="51279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PVA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pic>
        <p:nvPicPr>
          <p:cNvPr id="28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7819025" y="4133849"/>
            <a:ext cx="2623185" cy="19674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9" name="TextBox 4"/>
          <p:cNvSpPr txBox="1"/>
          <p:nvPr/>
        </p:nvSpPr>
        <p:spPr>
          <a:xfrm>
            <a:off x="11952328" y="6618564"/>
            <a:ext cx="239671" cy="237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9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9161" y="260805"/>
            <a:ext cx="334517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65004" y="4482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928118" y="5113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047590" y="306290"/>
            <a:ext cx="3063899" cy="41570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와 붕사의 화학 반응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295275" y="1273016"/>
            <a:ext cx="11601450" cy="3157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붕사가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와 결합하면 붕사가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분자 사이로 끼어들면서 굳어진다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즉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분자 사이를 거대한 사슬로 연결시키는 가교 결합이 일어난다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lang="ko-KR" altLang="en-US" sz="1500"/>
          </a:p>
        </p:txBody>
      </p:sp>
      <p:sp>
        <p:nvSpPr>
          <p:cNvPr id="32" name=""/>
          <p:cNvSpPr txBox="1"/>
          <p:nvPr/>
        </p:nvSpPr>
        <p:spPr>
          <a:xfrm>
            <a:off x="4676775" y="1696403"/>
            <a:ext cx="2838449" cy="3114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물속에서 붕산과 수산이온 생성</a:t>
            </a:r>
            <a:endParaRPr lang="ko-KR" altLang="en-US" sz="1500"/>
          </a:p>
        </p:txBody>
      </p:sp>
      <p:pic>
        <p:nvPicPr>
          <p:cNvPr id="33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667250" y="2009774"/>
            <a:ext cx="2857500" cy="3276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10"/>
          <p:cNvSpPr txBox="1"/>
          <p:nvPr/>
        </p:nvSpPr>
        <p:spPr>
          <a:xfrm>
            <a:off x="4528184" y="2257424"/>
            <a:ext cx="3135631" cy="31242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물과 더 반응하여 붕사 음이온 생성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pic>
        <p:nvPicPr>
          <p:cNvPr id="35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795838" y="2590799"/>
            <a:ext cx="2600324" cy="3276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"/>
          <p:cNvSpPr txBox="1"/>
          <p:nvPr/>
        </p:nvSpPr>
        <p:spPr>
          <a:xfrm>
            <a:off x="295275" y="2892266"/>
            <a:ext cx="11601450" cy="3157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붕사와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가루를 섞으면 붕사가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분자 사이에 스며들어 분자사슬 고리를 만들게 되며 고분자 화합물인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가 탄성이 커진다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pic>
        <p:nvPicPr>
          <p:cNvPr id="37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269805" y="3267074"/>
            <a:ext cx="5652388" cy="136601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9" name=""/>
          <p:cNvSpPr txBox="1"/>
          <p:nvPr/>
        </p:nvSpPr>
        <p:spPr>
          <a:xfrm>
            <a:off x="295275" y="4797266"/>
            <a:ext cx="11601450" cy="10015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이 물질을 플러버라고 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플러버라는 이름은 고무의 성질을 가지고 있으면서 자유롭게 모양을 바꿀 수 있는 성질을 가졌기 때문에 플라스틱과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rubber(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고무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를 합쳐 플러버라고 불린다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계속 손으로 반죽을 하는 동안 수분이 빠지면서 분자들 사이에서는 결합이 일어난다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플러버를 낮은 온도에서 잡아당기면 결합들이 잘 끊어지지 않아서 힘을 가장 많이 받는 부위가 갑자기 끊어지고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반죽을 충분히 하지 않으면 결합이 일어나지 않아 부서질 수 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11761829" y="6620469"/>
            <a:ext cx="430171" cy="237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9161" y="260805"/>
            <a:ext cx="2535552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65004" y="4482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928118" y="5113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426062" y="306290"/>
            <a:ext cx="1339875" cy="415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가교 결합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395288" y="1514951"/>
            <a:ext cx="11296649" cy="25503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붕사가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와 결합하는 것은 가교결합이다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가교 결합은 사슬모양의 고분자 사이를 화학결합을 통해 연결시키는 화학반응이다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분자끼리 다리를 놓는 것처럼 결합하기 때문에 가교결합이라고 불린다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가교 결합의 수가 많아질수록 사슬 모양 고분자에 특유한 가용성과 열가소성은 줄어들지만 반면에 강도는 커진다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또한 가교결합이 알맞게 이루어지면 고분자 화합물의 탄성이 커진다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pic>
        <p:nvPicPr>
          <p:cNvPr id="40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244404" y="4372428"/>
            <a:ext cx="3703192" cy="20542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TextBox 4"/>
          <p:cNvSpPr txBox="1"/>
          <p:nvPr/>
        </p:nvSpPr>
        <p:spPr>
          <a:xfrm>
            <a:off x="11761829" y="6620469"/>
            <a:ext cx="430171" cy="237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4305" y="270330"/>
            <a:ext cx="1640202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369197" y="438718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5432311" y="501832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724204" y="306290"/>
            <a:ext cx="743591" cy="415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탄성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542925" y="1791176"/>
            <a:ext cx="11106149" cy="902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고무줄이나 용수철에서 힘을 작용하면 늘어나거나 줄어든다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작용한 힘을 없애면 물체는 원래 모습으로 되돌아가는데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이러한 성질을 탄성이라고 한다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고무줄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용수철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고무풍선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피부 등 탄성을 가진 물체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탄성체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가 원래 상태로 되돌아가는 힘을 탄성력이라고 한다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614362" y="1255871"/>
            <a:ext cx="962023" cy="390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탄성력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42925" y="2977753"/>
            <a:ext cx="11106149" cy="9024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탱탱볼은 탄성력을 가진 물체가 외부로 충격을 받아도 흡수할 수 있도록 하는 성질을 가지고 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고무줄에 빗대어 설명하자면 고무줄 또한 일정한 약간의 길이까지는 힘으로도 늘어나지만 늘리던 손을 놓으면 탄성으로 줄어들고 쉽게 복원이 일어난다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탱탱볼은 이러한 탄성의 성질을 가지고 있기에 튀어 오를 수 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pic>
        <p:nvPicPr>
          <p:cNvPr id="43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575621" y="4191000"/>
            <a:ext cx="5040757" cy="21902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TextBox 4"/>
          <p:cNvSpPr txBox="1"/>
          <p:nvPr/>
        </p:nvSpPr>
        <p:spPr>
          <a:xfrm>
            <a:off x="11761829" y="6620469"/>
            <a:ext cx="430171" cy="2356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99599" y="298905"/>
            <a:ext cx="3392802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574491" y="46729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637605" y="53040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4929498" y="334865"/>
            <a:ext cx="2734317" cy="415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작용과 반작용의 법칙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542925" y="1791176"/>
            <a:ext cx="11106149" cy="63579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어떤 물체에 힘이 작용할 때에는 항상 두 물체가 관련되어 한 쌍의 힘으로 나타나는데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그 중 한 힘을 작용이라고 한다면 다른 힘은 반작용이 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566737" y="1265396"/>
            <a:ext cx="4867272" cy="390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작용과 반작용의 법칙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뉴턴운동 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법칙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42925" y="2572226"/>
            <a:ext cx="11106149" cy="11787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작용 반작용의 법칙의 예를 들면 손바닥 밀기 놀이를 할 때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한 명의 친구가 다른 친구의 손을 밀면 뒤쪽으로 밀리는 것뿐만 아니라 밀었던 친구 역시 뒤쪽으로 밀리는 것을 경험할 수 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탱탱볼은 중력에 의해 바닥에 부딪힌다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탱탱볼이 바닥에 부딪히는 힘을 작용이라고 하고 이 힘에 대한 반작용으로 탱탱볼이 위로 튀어 오르게 된다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pic>
        <p:nvPicPr>
          <p:cNvPr id="4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605976" y="3990974"/>
            <a:ext cx="6980047" cy="247675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TextBox 4"/>
          <p:cNvSpPr txBox="1"/>
          <p:nvPr/>
        </p:nvSpPr>
        <p:spPr>
          <a:xfrm>
            <a:off x="11761829" y="6620469"/>
            <a:ext cx="430171" cy="237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32330" y="317955"/>
            <a:ext cx="258317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07222" y="4863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870336" y="5494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162229" y="353915"/>
            <a:ext cx="1867541" cy="415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탱탱볼의 특성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542925" y="1791176"/>
            <a:ext cx="11106149" cy="39219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와 붕사가 결합하면 긴 사슬구조가 만들어지는데 이것이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고무의 특징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을 갖게 만든다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합성 고무는 말랑함이 있고 탄성이 크다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따라서 탱탱볼이 통통 튀게 되는 것이다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고무는 원래 길이의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배까지 늘어나는데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고무를 이루는 분자는 길고 가늘어서 늘였을 때 잘 정렬이 되기 때문이다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그러나 늘리는 힘이 없어지면 정렬된 상태를 벗어나 규칙성을 잃고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원래의 모양으로 되돌아가려는 성질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이 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또 하나의 성질은 바로 탱탱볼이 가지고 있는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마찰력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때문이다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탱탱볼은 탄성이 매우 좋을 뿐만 아니라 마찰력도 다른 공에 비해 매우 높다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이 때문에 공을 튀길 때 바닥에 작은 돌맹이나 턱이 있어도 미끄러지지 않고 바닥과 접촉하는 순간 볼이 일그러지면서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강한 탄성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을 낸다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즉 일반 공을 바닥으로 튀길 때는 중력의 수직 방향으로 마찰력이 발생하며 이 때 발생하는 마찰력은 공이 나가고자 하는 방향의 힘보다 강하지않다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이 때문에 공을 바닥에 그냥 튀기거나 한쪽으로 회전을 줘 튀긴다고 하더라도 좌우로 튀지 않고 공의 회전 방향으로 안정적으로 튀기며 가게 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하지만 탱탱볼은 마찰력이 매우 강하기 때문에 공이 바닥에 부딪히는 순간 진행 방향으로 가는 힘을 상쇄시키며 진행 방향에 반대되는 회전력이 발생하게 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이 때문에 탱탱볼을 바닥에 튀기거나 회전을 줘 던지면 탱탱볼은 회전 방향으로 튀기는 것이 아니라 앞으로 갔다 뒤로 가거나 좌우로 흔들리며 튀기게 되는 것이다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11761829" y="6620469"/>
            <a:ext cx="430171" cy="237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96333" y="317955"/>
            <a:ext cx="212597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71225" y="4863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5134339" y="5494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426232" y="353915"/>
            <a:ext cx="1339536" cy="415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설계 방법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542924" y="1181575"/>
            <a:ext cx="11106149" cy="7691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회차 실험으로 가늠할 수 있는 표준 탱탱볼 재료 양을 기준으로 설정하여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각 구성 재료마다 양을 변경해본다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이때 표준 탱탱볼 재료 양은 부서지지 않음을 우선적으로 보아 기준으로 삼는다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표준 탱탱볼 재료 양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200ml,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붕사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10g,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 40g,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물 온도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70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℃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설정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42925" y="2067400"/>
            <a:ext cx="11106149" cy="311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붕사의 양을 다르게 제작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200ml, PVA 40g,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물 온도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70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℃ 설정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641350" y="2434166"/>
          <a:ext cx="10931011" cy="7303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23207"/>
                <a:gridCol w="1814406"/>
                <a:gridCol w="1823207"/>
                <a:gridCol w="1823207"/>
                <a:gridCol w="1823492"/>
                <a:gridCol w="1823492"/>
              </a:tblGrid>
              <a:tr h="2950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붕사</a:t>
                      </a: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(g)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1g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5g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10g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15g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20g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627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예상 결과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붕사의 양이 많을수록 탱탱볼의 경도가 커지고 고체화가 빨리되며 양이 적을수록 말랑해지며 퍼질 것으로 예상된다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.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47" name=""/>
          <p:cNvGraphicFramePr>
            <a:graphicFrameLocks noGrp="1"/>
          </p:cNvGraphicFramePr>
          <p:nvPr/>
        </p:nvGraphicFramePr>
        <p:xfrm>
          <a:off x="630493" y="3672416"/>
          <a:ext cx="10921487" cy="8591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23207"/>
                <a:gridCol w="3032760"/>
                <a:gridCol w="3032760"/>
                <a:gridCol w="3032760"/>
              </a:tblGrid>
              <a:tr h="2950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PVA(g)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40g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50g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60g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627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예상 결과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PVA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는 단위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그램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당 부피 차이가 붕사보다 크기 때문에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(=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입자가 크기 때문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10g</a:t>
                      </a: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씩 증가할수록 탱탱볼의 크기가 커질 것으로 예상된다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.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8" name=""/>
          <p:cNvSpPr txBox="1"/>
          <p:nvPr/>
        </p:nvSpPr>
        <p:spPr>
          <a:xfrm>
            <a:off x="542924" y="3271003"/>
            <a:ext cx="11106149" cy="3180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의 양을 다르게 제작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200ml,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붕사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10g,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물 온도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70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℃ 설정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42925" y="4629625"/>
            <a:ext cx="11106149" cy="311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붕사와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PVA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의 비율을 다르게 제작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200ml,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붕사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10g,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비율 변동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물 온도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70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℃ 설정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graphicFrame>
        <p:nvGraphicFramePr>
          <p:cNvPr id="50" name=""/>
          <p:cNvGraphicFramePr>
            <a:graphicFrameLocks noGrp="1"/>
          </p:cNvGraphicFramePr>
          <p:nvPr/>
        </p:nvGraphicFramePr>
        <p:xfrm>
          <a:off x="635255" y="4967816"/>
          <a:ext cx="10921487" cy="68276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23207"/>
                <a:gridCol w="1010920"/>
                <a:gridCol w="1010920"/>
                <a:gridCol w="1010920"/>
                <a:gridCol w="1010920"/>
                <a:gridCol w="1010920"/>
                <a:gridCol w="1010920"/>
                <a:gridCol w="1010920"/>
                <a:gridCol w="1010920"/>
                <a:gridCol w="1010920"/>
              </a:tblGrid>
              <a:tr h="2950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비율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1:1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1:1.5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1:2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1:2.5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1:3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1:3.5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1:4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1:4.5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1:5</a:t>
                      </a:r>
                      <a:endParaRPr lang="en-US" altLang="ko-KR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627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500"/>
                        <a:t>예상 결과</a:t>
                      </a:r>
                      <a:endParaRPr lang="ko-KR" altLang="en-US" sz="1500"/>
                    </a:p>
                  </a:txBody>
                  <a:tcPr marL="91440" marR="91440"/>
                </a:tc>
                <a:tc gridSpan="9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/>
                        <a:t>비율 차이가 클수록 크기가 커지며 고체화가 빨리 될 것으로 예상된다</a:t>
                      </a:r>
                      <a:r>
                        <a:rPr lang="en-US" altLang="ko-KR" sz="1300"/>
                        <a:t>.</a:t>
                      </a:r>
                      <a:endParaRPr lang="en-US" altLang="ko-KR" sz="1300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1" name="TextBox 4"/>
          <p:cNvSpPr txBox="1"/>
          <p:nvPr/>
        </p:nvSpPr>
        <p:spPr>
          <a:xfrm>
            <a:off x="11761829" y="6620469"/>
            <a:ext cx="430171" cy="3880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96333" y="317955"/>
            <a:ext cx="212597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71225" y="4863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5134339" y="5494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426232" y="353915"/>
            <a:ext cx="1339536" cy="415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설계 방법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42925" y="1153000"/>
            <a:ext cx="11106149" cy="311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물의 양을 다르게 제작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붕사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10g, PVA 40g,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물 온도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70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℃ 설정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631446" y="1443566"/>
          <a:ext cx="10929107" cy="65776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23207"/>
                <a:gridCol w="1821180"/>
                <a:gridCol w="1821180"/>
                <a:gridCol w="1821180"/>
                <a:gridCol w="1821180"/>
                <a:gridCol w="1821180"/>
              </a:tblGrid>
              <a:tr h="2950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물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(ml)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100ml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200ml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300ml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400ml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500ml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627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예상 결과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 grid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물이 많을수록 붕소의 양이 상대적으로 적기 때문에 반죽이 잘 될 것으로 예상된다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.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47" name=""/>
          <p:cNvGraphicFramePr>
            <a:graphicFrameLocks noGrp="1"/>
          </p:cNvGraphicFramePr>
          <p:nvPr/>
        </p:nvGraphicFramePr>
        <p:xfrm>
          <a:off x="633412" y="2405591"/>
          <a:ext cx="10925175" cy="7007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21180"/>
                <a:gridCol w="2278380"/>
                <a:gridCol w="2278380"/>
                <a:gridCol w="2278380"/>
                <a:gridCol w="2268855"/>
              </a:tblGrid>
              <a:tr h="29503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물 온도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아리따-돋움(TTF)-Light"/>
                          <a:ea typeface="아리따-돋움(TTF)-Light"/>
                        </a:rPr>
                        <a:t>℃</a:t>
                      </a: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30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아리따-돋움(TTF)-Light"/>
                          <a:ea typeface="아리따-돋움(TTF)-Light"/>
                        </a:rPr>
                        <a:t>℃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50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아리따-돋움(TTF)-Light"/>
                          <a:ea typeface="아리따-돋움(TTF)-Light"/>
                        </a:rPr>
                        <a:t>℃</a:t>
                      </a:r>
                      <a:endParaRPr lang="en-US" altLang="ko-KR" sz="130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70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아리따-돋움(TTF)-Light"/>
                          <a:ea typeface="아리따-돋움(TTF)-Light"/>
                        </a:rPr>
                        <a:t>℃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90</a:t>
                      </a:r>
                      <a:r>
          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  <a:solidFill>
                            <a:schemeClr val="lt1"/>
                          </a:solidFill>
                          <a:latin typeface="아리따-돋움(TTF)-Light"/>
                          <a:ea typeface="아리따-돋움(TTF)-Light"/>
                        </a:rPr>
                        <a:t>℃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627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예상 결과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 grid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온도가 높을수록 분자 운동이 활발해지므로 결합이 잘 이루어질 것으로 예상된다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8" name=""/>
          <p:cNvSpPr txBox="1"/>
          <p:nvPr/>
        </p:nvSpPr>
        <p:spPr>
          <a:xfrm>
            <a:off x="542925" y="2118478"/>
            <a:ext cx="11106149" cy="3180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물 온도를 다르게 제작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물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200ml,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붕사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10g,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PVA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40g)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42925" y="3116580"/>
            <a:ext cx="11106149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6.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반죽하는 방법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graphicFrame>
        <p:nvGraphicFramePr>
          <p:cNvPr id="51" name=""/>
          <p:cNvGraphicFramePr>
            <a:graphicFrameLocks noGrp="1"/>
          </p:cNvGraphicFramePr>
          <p:nvPr/>
        </p:nvGraphicFramePr>
        <p:xfrm>
          <a:off x="610235" y="3429000"/>
          <a:ext cx="10971529" cy="12172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44675"/>
                <a:gridCol w="9126854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1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붕사를 녹인 물에 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rPr>
                        <a:t>PVA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를 넣고 교반 막대로 구멍을 뚫어가며 물이 잘 스며들 수 있도록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2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고체 덩어리가 생기면 장갑을 끼고 손으로 반죽한다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3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판 위나 책상 위에서 굴려준다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2" name=""/>
          <p:cNvSpPr txBox="1"/>
          <p:nvPr/>
        </p:nvSpPr>
        <p:spPr>
          <a:xfrm>
            <a:off x="542925" y="4714875"/>
            <a:ext cx="11106149" cy="312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7.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굳히는 방법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graphicFrame>
        <p:nvGraphicFramePr>
          <p:cNvPr id="53" name=""/>
          <p:cNvGraphicFramePr>
            <a:graphicFrameLocks noGrp="1"/>
          </p:cNvGraphicFramePr>
          <p:nvPr/>
        </p:nvGraphicFramePr>
        <p:xfrm>
          <a:off x="608647" y="5024966"/>
          <a:ext cx="10974704" cy="15411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47850"/>
                <a:gridCol w="9126854"/>
              </a:tblGrid>
              <a:tr h="33554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1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딱딱한 탱탱볼은 그대로 두어 굳힌다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chemeClr val="lt1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solidFill>
                          <a:schemeClr val="l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3355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latin typeface="나눔고딕"/>
                          <a:ea typeface="나눔고딕"/>
                        </a:rPr>
                        <a:t>2</a:t>
                      </a:r>
                      <a:endParaRPr lang="en-US" altLang="ko-KR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말랑말랑한 탱탱볼은 스타킹에 넣고 굳힌다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603352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굳히는 시간을 길게 할수록 탱탱볼에 탄력이 생길 것으로 예상된다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그러나 너무 건조되거나 속에 비해 겉만 빨리 건조된다면 충격을 가했을 때 쉽게 깨질 것으로 예상된다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4" name="TextBox 4"/>
          <p:cNvSpPr txBox="1"/>
          <p:nvPr/>
        </p:nvSpPr>
        <p:spPr>
          <a:xfrm>
            <a:off x="11761829" y="6620469"/>
            <a:ext cx="430171" cy="2356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29558" y="317955"/>
            <a:ext cx="363092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204451" y="4863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267565" y="5494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4559457" y="353914"/>
            <a:ext cx="3073085" cy="415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저점을 최소로 하는 설계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542925" y="1257775"/>
            <a:ext cx="11106149" cy="46553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자유 낙하 운동과 현실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자유낙하 운동은 물체가 외부의 힘은 받지 않고 중력에 의해서만 낙하하는 운동을 말한다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자유 낙하 운동을 하는 물체의 속력은 매초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9.8m/s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씩 일정하게 증가한다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그러나 현실에서는 공기 저항이 있기 때문에 모든 물체는 낙하 시 속도가 점점 증가하다가 어느 정도 속도에 다다르면 더 이상 증가하지 못하고 일정한 속도를 유지하게 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탱탱볼도 이러한 환경에서 낙하하게 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종단속도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물체가 외부의 다른 힘때문에 일정한 속도로 이동하는 것을 종단속도라고 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종단 속도는 지구가 물체를 잡아당기는 힘인 중력과 공기 저항력이 같을 때의 속도이다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탱탱볼의 낙하 시간을 줄이기 위해서는 종단 속도를 느리게 해야 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따라서 탱탱볼에 공기 저항력을 크게 받는 기구를 만들어 붙여야 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공기 저항력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공기 속을 운동하는 물체가 공기로부터 받는 저항을 공기저항이라고 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그렇다면 공기 저항력을 늘리려면 어떻게 해야 할까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먼저 공기 저항력을 구하기 위해서는 고려해야 할 변수가 많다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물체가 지나가는 공기의 밀도와 공기와의 접촉 단면적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물체의 재질 등이 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간단하게 정리하면 접촉 면적이 크고 유체의 밀도가 클수록 큰 저항을 받는다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제한된 조건 내에서 공기 저항력을 크게 받도록 하기 위해서는 공기와의 접촉 면적이 넓은 기구를 설계하여 탱탱볼에 붙여야 할 것이다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낙하산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낙하산은 공기저항을 이용해 떨어지는 속력을 늦춘다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낙하산은 떨어지는 물체가 닿는 공기의 면적을 넓혀 공기의 저항을 크게 하여 종단속도를 줄인다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11761829" y="6620469"/>
            <a:ext cx="430171" cy="2356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29558" y="317955"/>
            <a:ext cx="363092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204451" y="4863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267565" y="5494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4559457" y="353914"/>
            <a:ext cx="3073085" cy="41570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저점을 최소로 하는 설계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542925" y="1772125"/>
            <a:ext cx="11106149" cy="3740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물체에 작용한 힘과 시간을 곱한 물리량을 충격량이라 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	      질량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m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인 물체에 힘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F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가 시간 △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동안 작용하여 속도가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V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。에서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V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로 변했다면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가속도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a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는 	        이다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그러므로 뉴턴의 운동 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법칙에 의해서 물체에 작용하는 힘은 			     이다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즉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충격량은 운동량의 변화량을 나타낸다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위의 이론에 의하면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낙하 장치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탱탱볼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가 받는 충격량을 감소시키려면 운동량의 변화량을 감소시켜야 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운동량의 변화량은 속도 변화가 작을수록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질량이 작을수록 줄어든다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낙하산을 낙하 장치에 부착하면 낙하속도가 줄어 속도 변화가 작다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그 결과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운동량의 변화량이 줄어들어 충격량을 감소시킬 수 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완충 작용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충격에 의한 에너지를 일시적으로 흡수하여 이것을 다른 에너지로 변환하거나 또는 그 후 서서히 방출하게하여 충격 효과를 완화시키는 작용을 말한다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pic>
        <p:nvPicPr>
          <p:cNvPr id="47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609599" y="2095500"/>
            <a:ext cx="498983" cy="152400"/>
          </a:xfrm>
          <a:prstGeom prst="rect">
            <a:avLst/>
          </a:prstGeom>
        </p:spPr>
      </p:pic>
      <p:sp>
        <p:nvSpPr>
          <p:cNvPr id="48" name=""/>
          <p:cNvSpPr txBox="1"/>
          <p:nvPr/>
        </p:nvSpPr>
        <p:spPr>
          <a:xfrm>
            <a:off x="1076324" y="2000250"/>
            <a:ext cx="914400" cy="91440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(</a:t>
            </a:r>
            <a:r>
              <a:rPr xmlns:mc="http://schemas.openxmlformats.org/markup-compatibility/2006" xmlns:hp="http://schemas.haansoft.com/office/presentation/8.0" sz="1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단위</a:t>
            </a:r>
            <a:r>
              <a:rPr xmlns:mc="http://schemas.openxmlformats.org/markup-compatibility/2006" xmlns:hp="http://schemas.haansoft.com/office/presentation/8.0" lang="EN-US" sz="1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: N</a:t>
            </a:r>
            <a:r>
              <a:rPr xmlns:mc="http://schemas.openxmlformats.org/markup-compatibility/2006" xmlns:hp="http://schemas.haansoft.com/office/presentation/8.0" sz="1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․</a:t>
            </a:r>
            <a:r>
              <a:rPr xmlns:mc="http://schemas.openxmlformats.org/markup-compatibility/2006" xmlns:hp="http://schemas.haansoft.com/office/presentation/8.0" lang="EN-US" sz="1000" b="0" i="0" u="none" strike="noStrike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s)</a:t>
            </a:r>
            <a:endParaRPr xmlns:mc="http://schemas.openxmlformats.org/markup-compatibility/2006" xmlns:hp="http://schemas.haansoft.com/office/presentation/8.0" lang="EN-US" sz="1000" b="0" i="0" u="none" strike="noStrike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</p:txBody>
      </p:sp>
      <p:pic>
        <p:nvPicPr>
          <p:cNvPr id="4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334502" y="2009775"/>
            <a:ext cx="787654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836920" y="2324100"/>
            <a:ext cx="51816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286500" y="2276475"/>
            <a:ext cx="567436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838950" y="2276475"/>
            <a:ext cx="1328928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4248150" y="2771775"/>
            <a:ext cx="145224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4"/>
          <p:cNvSpPr txBox="1"/>
          <p:nvPr/>
        </p:nvSpPr>
        <p:spPr>
          <a:xfrm>
            <a:off x="11761829" y="6620469"/>
            <a:ext cx="430171" cy="237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0" y="-22272"/>
            <a:ext cx="9523960" cy="3573337"/>
          </a:xfrm>
          <a:prstGeom prst="rect">
            <a:avLst/>
          </a:prstGeom>
          <a:solidFill>
            <a:srgbClr val="3b5997"/>
          </a:solidFill>
          <a:ln>
            <a:solidFill>
              <a:srgbClr val="3b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6263" y="4208452"/>
            <a:ext cx="6880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01</a:t>
            </a:r>
            <a:endParaRPr lang="ko-KR" altLang="en-US" sz="3600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88783" y="4208452"/>
            <a:ext cx="73129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02</a:t>
            </a:r>
            <a:endParaRPr lang="ko-KR" altLang="en-US" sz="3600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93745" y="4208452"/>
            <a:ext cx="7296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03</a:t>
            </a:r>
            <a:endParaRPr lang="ko-KR" altLang="en-US" sz="3600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98706" y="4208452"/>
            <a:ext cx="72808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04</a:t>
            </a:r>
            <a:endParaRPr lang="ko-KR" altLang="en-US" sz="3600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5801" y="4968630"/>
            <a:ext cx="523220" cy="523220"/>
          </a:xfrm>
          <a:prstGeom prst="rect">
            <a:avLst/>
          </a:prstGeom>
          <a:noFill/>
          <a:ln>
            <a:solidFill>
              <a:srgbClr val="3b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46860" y="4910378"/>
            <a:ext cx="1373505" cy="316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50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프로젝트 개요</a:t>
            </a:r>
            <a:endParaRPr lang="ko-KR" altLang="en-US" sz="150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19670" y="4340919"/>
            <a:ext cx="706755" cy="388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서론</a:t>
            </a:r>
            <a:endParaRPr lang="ko-KR" altLang="en-US" sz="2000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10121" y="4948310"/>
            <a:ext cx="523220" cy="523220"/>
          </a:xfrm>
          <a:prstGeom prst="rect">
            <a:avLst/>
          </a:prstGeom>
          <a:noFill/>
          <a:ln>
            <a:solidFill>
              <a:srgbClr val="3b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477838" y="4347812"/>
            <a:ext cx="7067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본론</a:t>
            </a:r>
            <a:endParaRPr lang="ko-KR" altLang="en-US" sz="2000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83801" y="4927990"/>
            <a:ext cx="523220" cy="523220"/>
          </a:xfrm>
          <a:prstGeom prst="rect">
            <a:avLst/>
          </a:prstGeom>
          <a:noFill/>
          <a:ln>
            <a:solidFill>
              <a:srgbClr val="3b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268664" y="4341099"/>
            <a:ext cx="706755" cy="386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결론</a:t>
            </a:r>
            <a:endParaRPr lang="ko-KR" altLang="en-US" sz="2000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398121" y="4907670"/>
            <a:ext cx="523220" cy="523220"/>
          </a:xfrm>
          <a:prstGeom prst="rect">
            <a:avLst/>
          </a:prstGeom>
          <a:noFill/>
          <a:ln>
            <a:solidFill>
              <a:srgbClr val="3b5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066293" y="4347994"/>
            <a:ext cx="954405" cy="386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rgbClr val="3b5997"/>
                </a:solidFill>
                <a:latin typeface="아리따-돋움(TTF)-Bold"/>
                <a:ea typeface="아리따-돋움(TTF)-Bold"/>
                <a:cs typeface="+mn-cs"/>
              </a:rPr>
              <a:t>마무리</a:t>
            </a:r>
            <a:endParaRPr lang="ko-KR" altLang="en-US" sz="2000">
              <a:solidFill>
                <a:srgbClr val="3b5997"/>
              </a:solidFill>
              <a:latin typeface="아리따-돋움(TTF)-Bold"/>
              <a:ea typeface="아리따-돋움(TTF)-Bold"/>
              <a:cs typeface="+mn-cs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69934" y="4981452"/>
            <a:ext cx="379593" cy="37959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7581" y="5043039"/>
            <a:ext cx="368300" cy="3683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3390" y="5003168"/>
            <a:ext cx="448042" cy="44804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51684" y="5016193"/>
            <a:ext cx="387453" cy="387453"/>
          </a:xfrm>
          <a:prstGeom prst="rect">
            <a:avLst/>
          </a:prstGeom>
        </p:spPr>
      </p:pic>
      <p:sp>
        <p:nvSpPr>
          <p:cNvPr id="59" name="사각형: 둥근 모서리 3"/>
          <p:cNvSpPr/>
          <p:nvPr/>
        </p:nvSpPr>
        <p:spPr>
          <a:xfrm>
            <a:off x="4095905" y="1310792"/>
            <a:ext cx="1343804" cy="761575"/>
          </a:xfrm>
          <a:prstGeom prst="roundRect">
            <a:avLst>
              <a:gd name="adj" fmla="val 16667"/>
            </a:avLst>
          </a:prstGeom>
          <a:solidFill>
            <a:srgbClr val="bfbfbf">
              <a:alpha val="298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TextBox 5"/>
          <p:cNvSpPr txBox="1"/>
          <p:nvPr/>
        </p:nvSpPr>
        <p:spPr>
          <a:xfrm>
            <a:off x="4178614" y="1399097"/>
            <a:ext cx="1314727" cy="5420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목   차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62" name="TextBox 22"/>
          <p:cNvSpPr txBox="1"/>
          <p:nvPr/>
        </p:nvSpPr>
        <p:spPr>
          <a:xfrm>
            <a:off x="1546860" y="5144421"/>
            <a:ext cx="1373505" cy="31149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프로젝트 주제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63" name="TextBox 22"/>
          <p:cNvSpPr txBox="1"/>
          <p:nvPr/>
        </p:nvSpPr>
        <p:spPr>
          <a:xfrm>
            <a:off x="1546860" y="5378465"/>
            <a:ext cx="1373505" cy="3155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프로젝트 목적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64" name="TextBox 22"/>
          <p:cNvSpPr txBox="1"/>
          <p:nvPr/>
        </p:nvSpPr>
        <p:spPr>
          <a:xfrm>
            <a:off x="4465592" y="4831457"/>
            <a:ext cx="1002030" cy="31694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설계 재료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65" name="TextBox 22"/>
          <p:cNvSpPr txBox="1"/>
          <p:nvPr/>
        </p:nvSpPr>
        <p:spPr>
          <a:xfrm>
            <a:off x="4447632" y="5079106"/>
            <a:ext cx="1430655" cy="31149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설계 구성 요소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66" name="TextBox 22"/>
          <p:cNvSpPr txBox="1"/>
          <p:nvPr/>
        </p:nvSpPr>
        <p:spPr>
          <a:xfrm>
            <a:off x="4462600" y="5353973"/>
            <a:ext cx="1373505" cy="3155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설계 제한조건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67" name="TextBox 22"/>
          <p:cNvSpPr txBox="1"/>
          <p:nvPr/>
        </p:nvSpPr>
        <p:spPr>
          <a:xfrm>
            <a:off x="4466683" y="5574406"/>
            <a:ext cx="1002030" cy="31966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설계 내용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68" name="TextBox 22"/>
          <p:cNvSpPr txBox="1"/>
          <p:nvPr/>
        </p:nvSpPr>
        <p:spPr>
          <a:xfrm>
            <a:off x="7233285" y="4858669"/>
            <a:ext cx="954405" cy="31150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설계일정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69" name="TextBox 22"/>
          <p:cNvSpPr txBox="1"/>
          <p:nvPr/>
        </p:nvSpPr>
        <p:spPr>
          <a:xfrm>
            <a:off x="7233285" y="5092712"/>
            <a:ext cx="954405" cy="31558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역할분담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70" name="TextBox 22"/>
          <p:cNvSpPr txBox="1"/>
          <p:nvPr/>
        </p:nvSpPr>
        <p:spPr>
          <a:xfrm>
            <a:off x="7233285" y="5326756"/>
            <a:ext cx="954405" cy="31966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참고자료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71" name="TextBox 22"/>
          <p:cNvSpPr txBox="1"/>
          <p:nvPr/>
        </p:nvSpPr>
        <p:spPr>
          <a:xfrm>
            <a:off x="10024110" y="4894048"/>
            <a:ext cx="954405" cy="31422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참고자료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9077725" y="444896"/>
            <a:ext cx="3559173" cy="2669380"/>
          </a:xfrm>
          <a:prstGeom prst="rect">
            <a:avLst/>
          </a:prstGeom>
        </p:spPr>
      </p:pic>
      <p:sp>
        <p:nvSpPr>
          <p:cNvPr id="75" name="TextBox 4"/>
          <p:cNvSpPr txBox="1"/>
          <p:nvPr/>
        </p:nvSpPr>
        <p:spPr>
          <a:xfrm>
            <a:off x="11952329" y="6618564"/>
            <a:ext cx="239671" cy="23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96333" y="232230"/>
            <a:ext cx="2249802" cy="47600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71225" y="400618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5134339" y="463732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426232" y="268190"/>
            <a:ext cx="1339536" cy="415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설계 방법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graphicFrame>
        <p:nvGraphicFramePr>
          <p:cNvPr id="44" name=""/>
          <p:cNvGraphicFramePr>
            <a:graphicFrameLocks noGrp="1"/>
          </p:cNvGraphicFramePr>
          <p:nvPr/>
        </p:nvGraphicFramePr>
        <p:xfrm>
          <a:off x="279400" y="1405890"/>
          <a:ext cx="11623674" cy="513206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74558"/>
                <a:gridCol w="3874558"/>
                <a:gridCol w="3874558"/>
              </a:tblGrid>
              <a:tr h="67698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기구</a:t>
                      </a: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기구 구상도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227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3b5997"/>
                          </a:solidFill>
                          <a:latin typeface="아리따-돋움(TTF)-Light"/>
                          <a:ea typeface="아리따-돋움(TTF)-Light"/>
                        </a:rPr>
                        <a:t>낙하산</a:t>
                      </a: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3b5997"/>
                          </a:solidFill>
                          <a:latin typeface="아리따-돋움(TTF)-Light"/>
                          <a:ea typeface="아리따-돋움(TTF)-Light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3b5997"/>
                          </a:solidFill>
                          <a:latin typeface="아리따-돋움(TTF)-Light"/>
                          <a:ea typeface="아리따-돋움(TTF)-Light"/>
                        </a:rPr>
                        <a:t>주어진 재료를 활용하여 낙하산 모양의 구조물을 탱탱볼과 결합한 형태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22753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3b5997"/>
                          </a:solidFill>
                          <a:latin typeface="아리따-돋움(TTF)-Light"/>
                          <a:ea typeface="아리따-돋움(TTF)-Light"/>
                        </a:rPr>
                        <a:t>낙하산</a:t>
                      </a: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  <a:solidFill>
                            <a:srgbClr val="3b5997"/>
                          </a:solidFill>
                          <a:latin typeface="아리따-돋움(TTF)-Light"/>
                          <a:ea typeface="아리따-돋움(TTF)-Light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  <a:p>
                      <a:pPr marL="0" indent="0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3b5997"/>
                          </a:solidFill>
                          <a:latin typeface="아리따-돋움(TTF)-Light"/>
                          <a:ea typeface="아리따-돋움(TTF)-Light"/>
                        </a:rPr>
                        <a:t>빨대를 여러 등분하여 탱탱볼과 결합시킨 형태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3b5997"/>
                        </a:solidFill>
                        <a:latin typeface="아리따-돋움(TTF)-Light"/>
                        <a:ea typeface="아리따-돋움(TTF)-Light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5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5147627" y="2352675"/>
            <a:ext cx="1896745" cy="156248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586605" y="4762500"/>
            <a:ext cx="3018790" cy="13949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TextBox 4"/>
          <p:cNvSpPr txBox="1"/>
          <p:nvPr/>
        </p:nvSpPr>
        <p:spPr>
          <a:xfrm>
            <a:off x="11761829" y="6620469"/>
            <a:ext cx="430171" cy="237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19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96333" y="232230"/>
            <a:ext cx="2249802" cy="47600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71225" y="400618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5134339" y="463732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426232" y="268190"/>
            <a:ext cx="1339536" cy="415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설계 일정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graphicFrame>
        <p:nvGraphicFramePr>
          <p:cNvPr id="47" name=""/>
          <p:cNvGraphicFramePr>
            <a:graphicFrameLocks noGrp="1"/>
          </p:cNvGraphicFramePr>
          <p:nvPr/>
        </p:nvGraphicFramePr>
        <p:xfrm>
          <a:off x="298450" y="1364615"/>
          <a:ext cx="11565255" cy="512888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535555"/>
                <a:gridCol w="1003300"/>
                <a:gridCol w="1003300"/>
                <a:gridCol w="1003300"/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6411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11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자료수집 및 의견수립</a:t>
                      </a:r>
                      <a:endParaRPr lang="ko-KR" altLang="en-US" sz="1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11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최대 저점 탱탱볼 설계</a:t>
                      </a:r>
                      <a:endParaRPr lang="ko-KR" altLang="en-US" sz="1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11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최소 저점 탱탱볼 설계</a:t>
                      </a:r>
                      <a:endParaRPr lang="ko-KR" altLang="en-US" sz="1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11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설계제안서 작성 및 발표</a:t>
                      </a:r>
                      <a:endParaRPr lang="ko-KR" altLang="en-US" sz="1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11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테스트 및 보완</a:t>
                      </a:r>
                      <a:endParaRPr lang="ko-KR" altLang="en-US" sz="1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11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최종 보고서 작성</a:t>
                      </a:r>
                      <a:endParaRPr lang="ko-KR" altLang="en-US" sz="1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</a:tr>
              <a:tr h="6411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</a:rPr>
                        <a:t>시작품 동영상 촬영</a:t>
                      </a:r>
                      <a:endParaRPr lang="ko-KR" altLang="en-US" sz="1600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800080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"/>
          <p:cNvSpPr txBox="1"/>
          <p:nvPr/>
        </p:nvSpPr>
        <p:spPr>
          <a:xfrm>
            <a:off x="11761829" y="6620469"/>
            <a:ext cx="430171" cy="237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96333" y="232230"/>
            <a:ext cx="2249802" cy="47600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71225" y="400618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5134339" y="463732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426232" y="268190"/>
            <a:ext cx="1339536" cy="415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역할 분담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334010" y="1297304"/>
          <a:ext cx="11523980" cy="54079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58975"/>
                <a:gridCol w="9565005"/>
              </a:tblGrid>
              <a:tr h="8550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이름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역할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550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이은범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회의 진행 및 회의록 수정 및 보완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지정 주제 설계제안서 수정 및 보완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실험 기록지 작성 및 재료 분배 담당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550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장경찬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지정주제 설계제안서 초안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지정주제 이론 및 자료조사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저점이 최소가 되기 위한 탱탱볼 제작 담당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550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정희암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재료 배합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반죽 담당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회의록 수정 및 보완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저점이 최소가 되기 위한 탱탱볼 제작 담당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550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이민우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회의록 작성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재료 배합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반죽 담당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저점이 최대가 되기 위한 탱탱볼 제작 담당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550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서수원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지정주제 이론 및 자료조사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회의 및 실험을 위한 미디어자료 담당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저점이 최소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최대가 되기 위한 탱탱볼 제작 담당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9" name="TextBox 4"/>
          <p:cNvSpPr txBox="1"/>
          <p:nvPr/>
        </p:nvSpPr>
        <p:spPr>
          <a:xfrm>
            <a:off x="11761829" y="6620469"/>
            <a:ext cx="430171" cy="2356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21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96333" y="232230"/>
            <a:ext cx="2249802" cy="47600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71225" y="400618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5134339" y="463732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426232" y="268190"/>
            <a:ext cx="1339536" cy="41570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참고 자료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33362" y="1213483"/>
            <a:ext cx="11725276" cy="53473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 출처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-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탱탱볼 만들어지는 원리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sng" strike="noStrike" mc:Ignorable="hp" hp:hslEmbossed="0">
                <a:solidFill>
                  <a:srgbClr val="0000ff"/>
                </a:solidFill>
                <a:latin typeface="나눔고딕"/>
                <a:ea typeface="나눔고딕"/>
                <a:cs typeface="나눔고딕"/>
                <a:hlinkClick r:id="rId2"/>
              </a:rPr>
              <a:t>https://prezi.com/jahd1hz7xl1p/presentation/?frame=816292b27cb3c2d2dc837c07cc68b5d1023de09a</a:t>
            </a:r>
            <a:endParaRPr xmlns:mc="http://schemas.openxmlformats.org/markup-compatibility/2006" xmlns:hp="http://schemas.haansoft.com/office/presentation/8.0" lang="EN-US" sz="1500" b="0" i="0" u="sng" strike="noStrike" mc:Ignorable="hp" hp:hslEmbossed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sng" strike="noStrike" mc:Ignorable="hp" hp:hslEmbossed="0">
                <a:solidFill>
                  <a:srgbClr val="0000ff"/>
                </a:solidFill>
                <a:latin typeface="나눔고딕"/>
                <a:ea typeface="나눔고딕"/>
                <a:cs typeface="나눔고딕"/>
                <a:hlinkClick r:id="rId3"/>
              </a:rPr>
              <a:t>https://m.blog.naver.com/bcbu3kixd/220671572011</a:t>
            </a:r>
            <a:endParaRPr xmlns:mc="http://schemas.openxmlformats.org/markup-compatibility/2006" xmlns:hp="http://schemas.haansoft.com/office/presentation/8.0" lang="EN-US" sz="1500" b="0" i="0" u="sng" strike="noStrike" mc:Ignorable="hp" hp:hslEmbossed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500" b="0" i="0" u="sng" strike="noStrike" mc:Ignorable="hp" hp:hslEmbossed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탄성력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sng" strike="noStrike" mc:Ignorable="hp" hp:hslEmbossed="0">
                <a:solidFill>
                  <a:srgbClr val="0000ff"/>
                </a:solidFill>
                <a:latin typeface="나눔고딕"/>
                <a:ea typeface="나눔고딕"/>
                <a:cs typeface="나눔고딕"/>
                <a:hlinkClick r:id="rId4"/>
              </a:rPr>
              <a:t>https://m.terms.naver.com/entry.naver?docId=3343496&amp;cid=47338&amp;categoryId=47338</a:t>
            </a:r>
            <a:endParaRPr xmlns:mc="http://schemas.openxmlformats.org/markup-compatibility/2006" xmlns:hp="http://schemas.haansoft.com/office/presentation/8.0" lang="EN-US" sz="1500" b="0" i="0" u="sng" strike="noStrike" mc:Ignorable="hp" hp:hslEmbossed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500" b="0" i="0" u="sng" strike="noStrike" mc:Ignorable="hp" hp:hslEmbossed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작용 반작용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sng" strike="noStrike" mc:Ignorable="hp" hp:hslEmbossed="0">
                <a:solidFill>
                  <a:srgbClr val="0000ff"/>
                </a:solidFill>
                <a:latin typeface="나눔고딕"/>
                <a:ea typeface="나눔고딕"/>
                <a:cs typeface="나눔고딕"/>
                <a:hlinkClick r:id="rId5"/>
              </a:rPr>
              <a:t>https://m.terms.naver.com/entry.naver?docId=940834&amp;cid=47338&amp;categoryId=4733</a:t>
            </a:r>
            <a:endParaRPr xmlns:mc="http://schemas.openxmlformats.org/markup-compatibility/2006" xmlns:hp="http://schemas.haansoft.com/office/presentation/8.0" lang="EN-US" sz="1500" b="0" i="0" u="sng" strike="noStrike" mc:Ignorable="hp" hp:hslEmbossed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500" b="0" i="0" u="sng" strike="noStrike" mc:Ignorable="hp" hp:hslEmbossed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사진 자료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sng" strike="noStrike" mc:Ignorable="hp" hp:hslEmbossed="0">
                <a:solidFill>
                  <a:srgbClr val="0000ff"/>
                </a:solidFill>
                <a:latin typeface="나눔고딕"/>
                <a:ea typeface="나눔고딕"/>
                <a:cs typeface="나눔고딕"/>
                <a:hlinkClick r:id="rId6"/>
              </a:rPr>
              <a:t>https://m.blog.naver.com/ktojja/221967026981</a:t>
            </a:r>
            <a:endParaRPr xmlns:mc="http://schemas.openxmlformats.org/markup-compatibility/2006" xmlns:hp="http://schemas.haansoft.com/office/presentation/8.0" lang="EN-US" sz="1500" b="0" i="0" u="sng" strike="noStrike" mc:Ignorable="hp" hp:hslEmbossed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500" b="0" i="0" u="sng" strike="noStrike" mc:Ignorable="hp" hp:hslEmbossed="0">
              <a:solidFill>
                <a:srgbClr val="0000ff"/>
              </a:solidFill>
              <a:latin typeface="나눔고딕"/>
              <a:ea typeface="나눔고딕"/>
              <a:cs typeface="나눔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완충 작용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Light"/>
                <a:ea typeface="아리따-돋움(TTF)-Light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500" b="0" i="0" u="sng" strike="noStrike" mc:Ignorable="hp" hp:hslEmbossed="0">
                <a:solidFill>
                  <a:srgbClr val="0000ff"/>
                </a:solidFill>
                <a:latin typeface="나눔고딕"/>
                <a:ea typeface="나눔고딕"/>
                <a:cs typeface="나눔고딕"/>
                <a:hlinkClick r:id="rId7"/>
              </a:rPr>
              <a:t>https://m.terms.naver.com/entry.naver?docId=338588&amp;cid=50314&amp;categoryId=50314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Light"/>
              <a:ea typeface="아리따-돋움(TTF)-Light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11761829" y="6620469"/>
            <a:ext cx="430171" cy="2356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22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b59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2"/>
          <p:cNvSpPr/>
          <p:nvPr/>
        </p:nvSpPr>
        <p:spPr>
          <a:xfrm>
            <a:off x="2244109" y="2980176"/>
            <a:ext cx="7703782" cy="897647"/>
          </a:xfrm>
          <a:prstGeom prst="roundRect">
            <a:avLst>
              <a:gd name="adj" fmla="val 16667"/>
            </a:avLst>
          </a:prstGeom>
          <a:solidFill>
            <a:srgbClr val="bfbfbf">
              <a:alpha val="29800"/>
            </a:srgbClr>
          </a:solidFill>
          <a:ln w="12700" cap="flat" cmpd="sng" algn="ctr">
            <a:solidFill>
              <a:srgbClr val="f2f2f2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4794611" y="3019577"/>
            <a:ext cx="2602777" cy="694369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감사합니다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11761829" y="6620469"/>
            <a:ext cx="430171" cy="2356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9161" y="260805"/>
            <a:ext cx="277367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65004" y="4482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928118" y="5113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209515" y="277716"/>
            <a:ext cx="2090468" cy="4686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프로젝트 개요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81911" y="2212022"/>
            <a:ext cx="12028177" cy="2433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프로젝트의 과제는 프로젝트 주제를 반영하여 설계 구성요소와 설계 제한 요건을 만족하는 기능을 갖도록 설계하는 것이다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문제해결 중심의 프로젝트를 수행하도록 하며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 실험 및 실습을 위해 선수 조사를 바탕으로 프로젝트를 실시하도록 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조사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 기획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 제작과정에서 모든 절차를 문서화해야 하며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 이를 구두로 발표하도록 해야 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</p:txBody>
      </p:sp>
      <p:sp>
        <p:nvSpPr>
          <p:cNvPr id="31" name="TextBox 4"/>
          <p:cNvSpPr txBox="1"/>
          <p:nvPr/>
        </p:nvSpPr>
        <p:spPr>
          <a:xfrm>
            <a:off x="11952329" y="6618564"/>
            <a:ext cx="239671" cy="23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9161" y="260805"/>
            <a:ext cx="277367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65004" y="4482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928118" y="5113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209515" y="277716"/>
            <a:ext cx="2092350" cy="4686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프로젝트 주제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1911" y="1202214"/>
            <a:ext cx="12028177" cy="445357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주어진 재료를 가지고 탱탱볼을 제작하고 낙하하는 실험을 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탱탱볼 제작 원료의 양을 다르게 하여 저점이 최대가 되는 탱탱볼을 만든다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이 탱탱볼을 저점이 최소가 되게 낙하하도록 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이를 실현할 수 있는 아이디어를 모색하고 구현할 수 있도록 설계를 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설계 방법을 과학적 이론에 근거로 두어 실험 결과를 예측한다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그 다음 설계 방법에 대한 구체적인 설계도를 그려보고 주어진 재료를 이용하여 기구를 만든다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실험을 통해 가설과 비교하여 결과를 확인하고 검토하도록 한다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11952329" y="6618564"/>
            <a:ext cx="239671" cy="23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9161" y="260805"/>
            <a:ext cx="277367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65004" y="4482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928118" y="5113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209515" y="277716"/>
            <a:ext cx="2092350" cy="4686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프로젝트 목적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32" name="TextBox 10"/>
          <p:cNvSpPr txBox="1"/>
          <p:nvPr/>
        </p:nvSpPr>
        <p:spPr>
          <a:xfrm>
            <a:off x="81911" y="1707515"/>
            <a:ext cx="12028177" cy="344296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탱탱볼 제작 재료의 특성을 알고 물질의 화학반응에 따른  탱탱볼 제작 원리를 안다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탱탱볼의 저점이 최대가 되는 탱탱볼을 만들기 위해 제작 원리를 이해하고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,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이를 이용하여 문제를 해결하여 과학적 이해력과 응용력을 기른다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이 탱탱볼을 이용하여 저점을 최소로 만들 수 있는 다양한 방법을 떠올리며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창의력과 문제 해결 능력을 기른다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또한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 과학적 이론을 바탕으로 설계 방법을 세우고 실험을 통해 확인하며 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공학에 대한 이해도를 높인다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3b5997"/>
                </a:solidFill>
                <a:latin typeface="아리따-돋움(TTF)-Bold"/>
                <a:ea typeface="아리따-돋움(TTF)-Bold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3b5997"/>
              </a:solidFill>
              <a:latin typeface="아리따-돋움(TTF)-Bold"/>
              <a:ea typeface="아리따-돋움(TTF)-Bold"/>
              <a:cs typeface="맑은 고딕"/>
            </a:endParaRPr>
          </a:p>
        </p:txBody>
      </p:sp>
      <p:sp>
        <p:nvSpPr>
          <p:cNvPr id="33" name="TextBox 4"/>
          <p:cNvSpPr txBox="1"/>
          <p:nvPr/>
        </p:nvSpPr>
        <p:spPr>
          <a:xfrm>
            <a:off x="11952329" y="6618564"/>
            <a:ext cx="239671" cy="23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4746" y="269875"/>
            <a:ext cx="2138678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000589" y="45731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5063703" y="52042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345100" y="286786"/>
            <a:ext cx="1501799" cy="4686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설계 재료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85062" y="1151467"/>
          <a:ext cx="11626215" cy="5467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92505"/>
                <a:gridCol w="1706880"/>
                <a:gridCol w="8926830"/>
              </a:tblGrid>
              <a:tr h="4874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저점 최대 재료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설명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79004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1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붕사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붕사는 붕소 화합물이다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백색 가루 형태이고 물에 잘 녹는 성질이 있다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붕사는 세제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화장품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비누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살충제 등 세척과 관련 있는 제품에서 쓰이고 유리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도자기 및 유약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난연재료에도 쓰인다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실험에서는 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PVA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분자 사이를 연결하는 역할을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6853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2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PVA</a:t>
                      </a:r>
                      <a:endParaRPr lang="en-US" altLang="ko-KR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폴리비닐알코올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폴리비닐알코올은 비닐알코올이 반복되는 구조를 갖는 고분자이다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물에 잘 녹고 유기용매에 잘 녹지 않는 성질이 있다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주로 코팅제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접착제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, PVA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섬유 등에 사용된다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실험에서 탱탱볼의 주원료가 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874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3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물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물은 붕사를 녹이는 용도로 사용된다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또한 붕사를 녹인 물에서 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PVA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를 섞어 탱탱볼을 만든다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874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4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비커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물과 붕사를 녹인 물을 담거나 옮기는 용도이다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비커의 눈금을 통해 물의 양을 알 수 있다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874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5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온도계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물의 온도를 측정할 때 사용한다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874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6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전자저울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붕사와 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PVA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의 양을 측정할 때 사용한다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874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7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시약 스푼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붕사와 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PVA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를 담을 때 사용한다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874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8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교반 막대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붕사를 물에 녹일 때 저어 주는 용도이다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또 붕사를 녹인 물에 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PVA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를 섞어 줄 때 사용한다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48748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9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실험용 장갑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화학약품을 다루는 실험에서 손을 안전하게 보호하는 역할을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Arial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3" name="TextBox 4"/>
          <p:cNvSpPr txBox="1"/>
          <p:nvPr/>
        </p:nvSpPr>
        <p:spPr>
          <a:xfrm>
            <a:off x="11952329" y="6618564"/>
            <a:ext cx="239671" cy="23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56461" y="260805"/>
            <a:ext cx="7169992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03838" y="4482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2366952" y="5113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2489598" y="272423"/>
            <a:ext cx="6721500" cy="4686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저점이 최소가 되기 위한 설계에 필요한 추가재료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85062" y="1151467"/>
          <a:ext cx="11626215" cy="52776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92505"/>
                <a:gridCol w="1706880"/>
                <a:gridCol w="8926830"/>
              </a:tblGrid>
              <a:tr h="8491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저점 최대 재료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설명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137621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1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빨대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xmlns:mc="http://schemas.openxmlformats.org/markup-compatibility/2006" xmlns:hp="http://schemas.haansoft.com/office/presentation/8.0" sz="1500" b="0" i="0" u="none" strike="noStrike" mc:Ignorable="hp" hp:hslEmbossed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함초롬바탕"/>
                      </a:endParaRPr>
                    </a:p>
                    <a:p>
                      <a:pPr marL="1270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낙하산이나 프로펠러의 뼈대를 만드는 부분에 사용된다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13539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2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A4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용지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공기 저항력을 늘리는 면적을 제작하기 위해 사용되고 낙하산 프로펠러 종이비행기의 본체를 구성하거나 뼈대를 이어주는 역할을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8491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3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접착테이프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종이와 종이 또는 종이와 빨대 또는 탱탱볼과 기구를 연결하기 위한 용도이다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8491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13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300">
                          <a:latin typeface="나눔고딕"/>
                          <a:ea typeface="나눔고딕"/>
                        </a:rPr>
                        <a:t>4</a:t>
                      </a:r>
                      <a:endParaRPr lang="en-US" altLang="ko-KR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나눔고딕"/>
                          <a:ea typeface="나눔고딕"/>
                        </a:rPr>
                        <a:t>가위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270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종이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빨대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테이프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스타킹을 필요한 양만큼 절단하기 위한 용도이다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" name="TextBox 4"/>
          <p:cNvSpPr txBox="1"/>
          <p:nvPr/>
        </p:nvSpPr>
        <p:spPr>
          <a:xfrm>
            <a:off x="11952329" y="6618564"/>
            <a:ext cx="239671" cy="2375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9161" y="260805"/>
            <a:ext cx="277367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65004" y="4482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928118" y="5113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209515" y="277716"/>
            <a:ext cx="2092350" cy="4686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설계 구성요소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85062" y="1151467"/>
          <a:ext cx="11702415" cy="547939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55081"/>
                <a:gridCol w="4134099"/>
                <a:gridCol w="6013235"/>
              </a:tblGrid>
              <a:tr h="7594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설계 구성요소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해석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적용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123078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설계 목표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xmlns:mc="http://schemas.openxmlformats.org/markup-compatibility/2006" xmlns:hp="http://schemas.haansoft.com/office/presentation/8.0" sz="1300" b="0" i="0" u="none" strike="noStrike" mc:Ignorable="hp" hp:hslEmbossed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함초롬바탕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설계 구성요소와 설계 제한조건을 고려한 설계여야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xmlns:mc="http://schemas.openxmlformats.org/markup-compatibility/2006" xmlns:hp="http://schemas.haansoft.com/office/presentation/8.0" sz="1300" b="0" i="0" u="none" strike="noStrike" mc:Ignorable="hp" hp:hslEmbossed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함초롬바탕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개발 범위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합성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시험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제작을 적용해야 하며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경제성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제품화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환경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안정성을 만족시키도록 제작해야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12108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en-US" altLang="ko-KR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개발 범위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xmlns:mc="http://schemas.openxmlformats.org/markup-compatibility/2006" xmlns:hp="http://schemas.haansoft.com/office/presentation/8.0" sz="1300" b="0" i="0" u="none" strike="noStrike" mc:Ignorable="hp" hp:hslEmbossed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함초롬바탕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주어진 주제에 적합한 기능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디자인이 설정되어 기능하도록 설계해야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en-US" altLang="ko-KR" sz="13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xmlns:mc="http://schemas.openxmlformats.org/markup-compatibility/2006" xmlns:hp="http://schemas.haansoft.com/office/presentation/8.0" sz="1300" b="0" i="0" u="none" strike="noStrike" mc:Ignorable="hp" hp:hslEmbossed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함초롬바탕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주어진 재료만을 사용하여 크기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디자인 규격을 지켜야 하며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최대한 튀어 오르도록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최대한 튀어 오르지 않도록 제작해야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7594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합성</a:t>
                      </a: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분석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필요한 이론을 조사 분석하고 이를 합성하여 최적 설계를 하도록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붕사와 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PVA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특성을 조사하여 비율에 따른 결과를 예측 및 응용하여 제작에 참고한다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7594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시험</a:t>
                      </a: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평가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결과물의 설계 목표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구현 정도를 평가한다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최대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최소 저점 모두 동일한 결과물을 활용하여 동일한 위치에서 동일한 낙하 방법으로 평가를 진행한다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7594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제작</a:t>
                      </a:r>
                      <a:r>
                        <a:rPr lang="en-US" altLang="ko-KR" sz="1500">
                          <a:latin typeface="나눔고딕"/>
                          <a:ea typeface="나눔고딕"/>
                        </a:rPr>
                        <a:t>/</a:t>
                      </a: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구현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설계 개발 범위 내에서 최적의 제작을 해야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최대한 튀어 오르게 하기 위해 재료의 비율을 고려해야 하며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최대한 튀어 오르지 않게 하기 위해 탄성력을 줄여줄 기구를 제작해야 한다</a:t>
                      </a:r>
                      <a:r>
                        <a:rPr xmlns:mc="http://schemas.openxmlformats.org/markup-compatibility/2006" xmlns:hp="http://schemas.haansoft.com/office/presentation/8.0" lang="EN-US" sz="13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" name="TextBox 4"/>
          <p:cNvSpPr txBox="1"/>
          <p:nvPr/>
        </p:nvSpPr>
        <p:spPr>
          <a:xfrm>
            <a:off x="11952330" y="6618564"/>
            <a:ext cx="239671" cy="23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42"/>
          <p:cNvSpPr/>
          <p:nvPr/>
        </p:nvSpPr>
        <p:spPr>
          <a:xfrm>
            <a:off x="0" y="-22272"/>
            <a:ext cx="12192000" cy="1108741"/>
          </a:xfrm>
          <a:prstGeom prst="rect">
            <a:avLst/>
          </a:prstGeom>
          <a:solidFill>
            <a:srgbClr val="3b5997">
              <a:alpha val="100000"/>
            </a:srgbClr>
          </a:solidFill>
          <a:ln w="12700" cap="flat" cmpd="sng" algn="ctr">
            <a:solidFill>
              <a:srgbClr val="3b5997">
                <a:alpha val="100000"/>
              </a:srgbClr>
            </a:solidFill>
            <a:prstDash val="solid"/>
            <a:miter/>
          </a:ln>
        </p:spPr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9161" y="260805"/>
            <a:ext cx="2773677" cy="4664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65004" y="448243"/>
            <a:ext cx="73942" cy="73942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>
            <a:stCxn id="14" idx="5"/>
          </p:cNvCxnSpPr>
          <p:nvPr/>
        </p:nvCxnSpPr>
        <p:spPr>
          <a:xfrm>
            <a:off x="4928118" y="511357"/>
            <a:ext cx="33406" cy="334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9921242" y="512768"/>
            <a:ext cx="295348" cy="2953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 rot="18900000">
            <a:off x="10005284" y="625826"/>
            <a:ext cx="127264" cy="6923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하트 17"/>
          <p:cNvSpPr/>
          <p:nvPr/>
        </p:nvSpPr>
        <p:spPr>
          <a:xfrm>
            <a:off x="10412982" y="565910"/>
            <a:ext cx="213009" cy="192526"/>
          </a:xfrm>
          <a:prstGeom prst="hear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 rot="0">
            <a:off x="10844366" y="565910"/>
            <a:ext cx="166604" cy="214207"/>
            <a:chOff x="8699563" y="3312795"/>
            <a:chExt cx="200025" cy="257176"/>
          </a:xfrm>
        </p:grpSpPr>
        <p:sp>
          <p:nvSpPr>
            <p:cNvPr id="20" name="타원 19"/>
            <p:cNvSpPr/>
            <p:nvPr/>
          </p:nvSpPr>
          <p:spPr>
            <a:xfrm>
              <a:off x="8750046" y="3312795"/>
              <a:ext cx="99060" cy="9906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8699563" y="3446146"/>
              <a:ext cx="200025" cy="12382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62280" y="1097280"/>
            <a:ext cx="1126744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5"/>
          <p:cNvSpPr txBox="1"/>
          <p:nvPr/>
        </p:nvSpPr>
        <p:spPr>
          <a:xfrm>
            <a:off x="5209515" y="277716"/>
            <a:ext cx="2187599" cy="4686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  <a:cs typeface="맑은 고딕"/>
              </a:rPr>
              <a:t>설계 제한 조건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  <a:cs typeface="맑은 고딕"/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285062" y="1151467"/>
          <a:ext cx="11626215" cy="54628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44955"/>
                <a:gridCol w="4107180"/>
                <a:gridCol w="5974080"/>
              </a:tblGrid>
              <a:tr h="8789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300">
                          <a:latin typeface="나눔고딕"/>
                          <a:ea typeface="나눔고딕"/>
                        </a:rPr>
                        <a:t>설계 제한 조건</a:t>
                      </a:r>
                      <a:endParaRPr lang="ko-KR" altLang="en-US" sz="13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해석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  <a:latin typeface="나눔고딕"/>
                          <a:ea typeface="나눔고딕"/>
                        </a:rPr>
                        <a:t>적용</a:t>
                      </a:r>
          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14245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ko-KR" altLang="en-US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경제성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비용을 최소화하기 위해 제공된 재료만을 사용해야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시간을 최소화해야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190500" indent="-6350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A4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용지와 빨대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테이프를 활용하여 저점을 최소로 하는 탱탱볼을 제작한다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2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주 이내에 설계해야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14014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endParaRPr lang="ko-KR" altLang="en-US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제품화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xmlns:mc="http://schemas.openxmlformats.org/markup-compatibility/2006" xmlns:hp="http://schemas.haansoft.com/office/presentation/8.0" sz="1500" b="0" i="0" u="none" strike="noStrike" mc:Ignorable="hp" hp:hslEmbossed="0">
                        <a:solidFill>
                          <a:srgbClr val="000000"/>
                        </a:solidFill>
                        <a:latin typeface="나눔고딕"/>
                        <a:ea typeface="나눔고딕"/>
                        <a:cs typeface="함초롬바탕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완벽한 제품 형태로 제작해야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en-US" altLang="ko-KR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탱탱볼의 직경은 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5cm ~ 5.5cm 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여야하며 구의 형태를 띠고 있어야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8789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환경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주어진 실험환경을 고려한 설계여야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건물 내 강의실에서 제작해야 하며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건물의 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층에서 탱탱볼을 낙하해야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  <a:tr h="87898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500"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500">
                          <a:latin typeface="나눔고딕"/>
                          <a:ea typeface="나눔고딕"/>
                        </a:rPr>
                        <a:t>안정성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제품이 오동작하거나 망가지는 위험 요소를 고려해야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  <a:cs typeface="함초롬바탕"/>
                        </a:rPr>
                        <a:t>여러 번의 테스트에도 부서지지 않고 원형을 유지해야 한다</a:t>
                      </a:r>
                      <a:r>
                        <a:rPr xmlns:mc="http://schemas.openxmlformats.org/markup-compatibility/2006" xmlns:hp="http://schemas.haansoft.com/office/presentation/8.0" lang="EN-US" sz="1500" b="0" i="0" u="none" strike="noStrike" mc:Ignorable="hp" hp:hslEmbossed="0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lang="ko-KR" altLang="en-US" sz="1500">
                        <a:latin typeface="나눔고딕"/>
                        <a:ea typeface="나눔고딕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2" name="TextBox 4"/>
          <p:cNvSpPr txBox="1"/>
          <p:nvPr/>
        </p:nvSpPr>
        <p:spPr>
          <a:xfrm>
            <a:off x="11952330" y="6618564"/>
            <a:ext cx="239671" cy="23943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  <a:cs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"/>
              <a:ea typeface="나눔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1922</ep:Words>
  <ep:PresentationFormat>와이드스크린</ep:PresentationFormat>
  <ep:Paragraphs>170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default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2017-12-01T13:05:38.000</dcterms:created>
  <dc:creator>JONGOH KIM</dc:creator>
  <cp:lastModifiedBy>Lee</cp:lastModifiedBy>
  <dcterms:modified xsi:type="dcterms:W3CDTF">2022-10-31T13:52:48.050</dcterms:modified>
  <cp:revision>236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