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62" r:id="rId2"/>
    <p:sldId id="256" r:id="rId3"/>
    <p:sldId id="260" r:id="rId4"/>
  </p:sldIdLst>
  <p:sldSz cx="8229600" cy="5486400"/>
  <p:notesSz cx="6858000" cy="9144000"/>
  <p:defaultTextStyle>
    <a:defPPr>
      <a:defRPr lang="en-US"/>
    </a:defPPr>
    <a:lvl1pPr marL="0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1866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83732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75598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67464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59331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708" y="-90"/>
      </p:cViewPr>
      <p:guideLst>
        <p:guide orient="horz" pos="172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DCCBF-7F54-422D-BA67-D0395C8B58CF}" type="datetimeFigureOut">
              <a:rPr lang="en-GB" smtClean="0"/>
              <a:pPr/>
              <a:t>27/09/2016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6413D-39BC-4A09-8E7E-982B6FB79F7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00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91866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83732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75598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67464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59331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7837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4.pn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1.xml"/><Relationship Id="rId15" Type="http://schemas.openxmlformats.org/officeDocument/2006/relationships/image" Target="../media/image6.png"/><Relationship Id="rId10" Type="http://schemas.openxmlformats.org/officeDocument/2006/relationships/image" Target="../media/image3.jpeg"/><Relationship Id="rId4" Type="http://schemas.openxmlformats.org/officeDocument/2006/relationships/tags" Target="../tags/tag10.xml"/><Relationship Id="rId9" Type="http://schemas.openxmlformats.org/officeDocument/2006/relationships/slideMaster" Target="../slideMasters/slideMaster1.xml"/><Relationship Id="rId1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38.xml"/><Relationship Id="rId7" Type="http://schemas.openxmlformats.org/officeDocument/2006/relationships/image" Target="../media/image7.jpeg"/><Relationship Id="rId2" Type="http://schemas.openxmlformats.org/officeDocument/2006/relationships/tags" Target="../tags/tag37.xml"/><Relationship Id="rId1" Type="http://schemas.openxmlformats.org/officeDocument/2006/relationships/vmlDrawing" Target="../drawings/vmlDrawing10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9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2.xml"/><Relationship Id="rId7" Type="http://schemas.openxmlformats.org/officeDocument/2006/relationships/oleObject" Target="../embeddings/oleObject11.bin"/><Relationship Id="rId2" Type="http://schemas.openxmlformats.org/officeDocument/2006/relationships/tags" Target="../tags/tag4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1.emf"/><Relationship Id="rId2" Type="http://schemas.openxmlformats.org/officeDocument/2006/relationships/tags" Target="../tags/tag4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.emf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5.bin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6.bin"/><Relationship Id="rId2" Type="http://schemas.openxmlformats.org/officeDocument/2006/relationships/tags" Target="../tags/tag24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7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T Cover.jpg"/>
          <p:cNvPicPr>
            <a:picLocks noChangeAspect="1"/>
          </p:cNvPicPr>
          <p:nvPr/>
        </p:nvPicPr>
        <p:blipFill>
          <a:blip r:embed="rId10" cstate="print"/>
          <a:srcRect r="1268"/>
          <a:stretch>
            <a:fillRect/>
          </a:stretch>
        </p:blipFill>
        <p:spPr>
          <a:xfrm>
            <a:off x="-1" y="996468"/>
            <a:ext cx="8229601" cy="4489933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0"/>
          <a:ext cx="131884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31884" cy="12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776963" y="2005839"/>
            <a:ext cx="5190979" cy="1277874"/>
          </a:xfrm>
        </p:spPr>
        <p:txBody>
          <a:bodyPr vert="horz" lIns="30856" tIns="30856" rIns="308556" bIns="30856" rtlCol="0" anchor="ctr">
            <a:noAutofit/>
          </a:bodyPr>
          <a:lstStyle>
            <a:lvl1pPr algn="r" defTabSz="853406" rtl="0" eaLnBrk="1" latinLnBrk="0" hangingPunct="1">
              <a:spcBef>
                <a:spcPct val="0"/>
              </a:spcBef>
              <a:buNone/>
              <a:defRPr lang="en-US" sz="3100" b="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/>
            <p:custDataLst>
              <p:tags r:id="rId4"/>
            </p:custDataLst>
          </p:nvPr>
        </p:nvSpPr>
        <p:spPr>
          <a:xfrm>
            <a:off x="4172117" y="3078303"/>
            <a:ext cx="3795826" cy="758115"/>
          </a:xfrm>
        </p:spPr>
        <p:txBody>
          <a:bodyPr vert="horz" lIns="30856" tIns="30856" rIns="308556" bIns="30856" rtlCol="0">
            <a:noAutofit/>
          </a:bodyPr>
          <a:lstStyle>
            <a:lvl1pPr marL="0" indent="0" algn="r" defTabSz="853406" rtl="0" eaLnBrk="1" latinLnBrk="0" hangingPunct="1">
              <a:spcBef>
                <a:spcPts val="0"/>
              </a:spcBef>
              <a:buFontTx/>
              <a:buNone/>
              <a:defRPr lang="fr-FR" sz="2100" b="0" kern="1200" baseline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>
            <p:custDataLst>
              <p:tags r:id="rId5"/>
            </p:custDataLst>
          </p:nvPr>
        </p:nvSpPr>
        <p:spPr bwMode="auto">
          <a:xfrm>
            <a:off x="-1705" y="1"/>
            <a:ext cx="8231308" cy="214642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28335" tIns="36835" rIns="28335" bIns="36835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9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2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595028" y="522427"/>
            <a:ext cx="2493145" cy="555752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>
            <p:custDataLst>
              <p:tags r:id="rId7"/>
            </p:custDataLst>
          </p:nvPr>
        </p:nvSpPr>
        <p:spPr>
          <a:xfrm>
            <a:off x="0" y="5120705"/>
            <a:ext cx="8229600" cy="36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70" tIns="35985" rIns="71970" bIns="35985" rtlCol="0" anchor="ctr"/>
          <a:lstStyle/>
          <a:p>
            <a:pPr algn="ctr"/>
            <a:endParaRPr lang="en-US" sz="11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5457980" y="5216560"/>
            <a:ext cx="2493491" cy="191217"/>
          </a:xfrm>
          <a:prstGeom prst="rect">
            <a:avLst/>
          </a:prstGeom>
          <a:noFill/>
        </p:spPr>
      </p:pic>
      <p:pic>
        <p:nvPicPr>
          <p:cNvPr id="2" name="Picture 3" descr="D:\Work Folder\U K  - P R O J E C T S\11201-13-Digital Identity\Changes 14 June 2013\Final Digital\04-Digital-Insurance-Logo-20-June\03-Digital-Insurance-Logo-20-June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958864" y="428457"/>
            <a:ext cx="3013300" cy="70133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test3.jpg"/>
          <p:cNvPicPr>
            <a:picLocks noChangeAspect="1"/>
          </p:cNvPicPr>
          <p:nvPr/>
        </p:nvPicPr>
        <p:blipFill>
          <a:blip r:embed="rId7" cstate="print"/>
          <a:srcRect l="120" t="188" r="380" b="564"/>
          <a:stretch>
            <a:fillRect/>
          </a:stretch>
        </p:blipFill>
        <p:spPr>
          <a:xfrm>
            <a:off x="0" y="0"/>
            <a:ext cx="8229600" cy="50826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"/>
            <a:ext cx="8229600" cy="517523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rtlCol="0" anchor="ctr"/>
          <a:lstStyle/>
          <a:p>
            <a:pPr algn="ctr"/>
            <a:endParaRPr lang="en-US" sz="21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0"/>
          <a:ext cx="131884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31884" cy="12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" y="541121"/>
            <a:ext cx="8229599" cy="582498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85335" tIns="42668" rIns="85335" bIns="42668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0" hasCustomPrompt="1"/>
            <p:custDataLst>
              <p:tags r:id="rId5"/>
            </p:custDataLst>
          </p:nvPr>
        </p:nvSpPr>
        <p:spPr>
          <a:xfrm>
            <a:off x="268746" y="1201587"/>
            <a:ext cx="5655587" cy="2360201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ver-1.jpg"/>
          <p:cNvPicPr>
            <a:picLocks noChangeAspect="1"/>
          </p:cNvPicPr>
          <p:nvPr/>
        </p:nvPicPr>
        <p:blipFill>
          <a:blip r:embed="rId6" cstate="print"/>
          <a:srcRect t="2782" b="18800"/>
          <a:stretch>
            <a:fillRect/>
          </a:stretch>
        </p:blipFill>
        <p:spPr>
          <a:xfrm>
            <a:off x="0" y="0"/>
            <a:ext cx="8229600" cy="4176146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0"/>
          <a:ext cx="131884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31884" cy="12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/>
          <p:nvPr>
            <p:custDataLst>
              <p:tags r:id="rId3"/>
            </p:custDataLst>
          </p:nvPr>
        </p:nvSpPr>
        <p:spPr bwMode="auto">
          <a:xfrm flipV="1">
            <a:off x="-974" y="2707931"/>
            <a:ext cx="8230577" cy="2778471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28335" tIns="36835" rIns="28335" bIns="36835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9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3592403"/>
            <a:ext cx="8229600" cy="1089678"/>
          </a:xfrm>
          <a:prstGeom prst="rect">
            <a:avLst/>
          </a:prstGeom>
        </p:spPr>
        <p:txBody>
          <a:bodyPr vert="horz" lIns="708367" tIns="28335" rIns="56670" bIns="28335" rtlCol="0" anchor="ctr" anchorCtr="0">
            <a:noAutofit/>
          </a:bodyPr>
          <a:lstStyle>
            <a:lvl1pPr algn="l" defTabSz="783683" rtl="0" eaLnBrk="1" latinLnBrk="0" hangingPunct="1">
              <a:spcBef>
                <a:spcPct val="0"/>
              </a:spcBef>
              <a:buNone/>
              <a:defRPr lang="en-US" sz="34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1"/>
          <a:ext cx="122176" cy="11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1"/>
                        <a:ext cx="122176" cy="11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68665" y="1195814"/>
            <a:ext cx="7960936" cy="371500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16591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0"/>
          <a:ext cx="131884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31884" cy="12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1"/>
          <a:ext cx="122176" cy="11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1"/>
                        <a:ext cx="122176" cy="11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68665" y="1195814"/>
            <a:ext cx="7960936" cy="371500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1"/>
          <a:ext cx="122176" cy="11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1"/>
                        <a:ext cx="122176" cy="11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68665" y="1689565"/>
            <a:ext cx="7960936" cy="322124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68745" y="1196357"/>
            <a:ext cx="7974257" cy="51489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0"/>
          <a:ext cx="131884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31884" cy="12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61451" y="1226755"/>
            <a:ext cx="3740238" cy="37724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172821" y="1226753"/>
            <a:ext cx="3740238" cy="378046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0"/>
          <a:ext cx="131884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31884" cy="12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61451" y="1765562"/>
            <a:ext cx="3740238" cy="323359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172821" y="1766715"/>
            <a:ext cx="3740238" cy="324050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61452" y="1234123"/>
            <a:ext cx="3740238" cy="522427"/>
          </a:xfrm>
        </p:spPr>
        <p:txBody>
          <a:bodyPr anchor="ctr"/>
          <a:lstStyle>
            <a:lvl1pPr algn="ctr">
              <a:buNone/>
              <a:defRPr sz="1500" b="1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173076" y="1226755"/>
            <a:ext cx="3740238" cy="522427"/>
          </a:xfrm>
        </p:spPr>
        <p:txBody>
          <a:bodyPr anchor="ctr"/>
          <a:lstStyle>
            <a:lvl1pPr algn="ctr">
              <a:buNone/>
              <a:defRPr lang="fr-FR" sz="1500" b="1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7336" y="1149532"/>
            <a:ext cx="3859684" cy="414504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91866" indent="0">
              <a:buNone/>
              <a:defRPr sz="1700" b="1"/>
            </a:lvl2pPr>
            <a:lvl3pPr marL="783732" indent="0">
              <a:buNone/>
              <a:defRPr sz="1500" b="1"/>
            </a:lvl3pPr>
            <a:lvl4pPr marL="1175598" indent="0">
              <a:buNone/>
              <a:defRPr sz="1400" b="1"/>
            </a:lvl4pPr>
            <a:lvl5pPr marL="1567464" indent="0">
              <a:buNone/>
              <a:defRPr sz="1400" b="1"/>
            </a:lvl5pPr>
            <a:lvl6pPr marL="1959331" indent="0">
              <a:buNone/>
              <a:defRPr sz="1400" b="1"/>
            </a:lvl6pPr>
            <a:lvl7pPr marL="2351197" indent="0">
              <a:buNone/>
              <a:defRPr sz="1400" b="1"/>
            </a:lvl7pPr>
            <a:lvl8pPr marL="2743063" indent="0">
              <a:buNone/>
              <a:defRPr sz="1400" b="1"/>
            </a:lvl8pPr>
            <a:lvl9pPr marL="3134929" indent="0">
              <a:buNone/>
              <a:defRPr sz="14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97336" y="1522088"/>
            <a:ext cx="3859684" cy="1489495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78373"/>
          <a:lstStyle>
            <a:lvl1pPr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 baseline="0"/>
            </a:lvl4pPr>
            <a:lvl5pPr>
              <a:defRPr sz="1000" baseline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196510" y="1149532"/>
            <a:ext cx="3859684" cy="414504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78373" tIns="39187" rIns="78373" bIns="39187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4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91866" indent="0">
              <a:buNone/>
              <a:defRPr sz="1700" b="1"/>
            </a:lvl2pPr>
            <a:lvl3pPr marL="783732" indent="0">
              <a:buNone/>
              <a:defRPr sz="1500" b="1"/>
            </a:lvl3pPr>
            <a:lvl4pPr marL="1175598" indent="0">
              <a:buNone/>
              <a:defRPr sz="1400" b="1"/>
            </a:lvl4pPr>
            <a:lvl5pPr marL="1567464" indent="0">
              <a:buNone/>
              <a:defRPr sz="1400" b="1"/>
            </a:lvl5pPr>
            <a:lvl6pPr marL="1959331" indent="0">
              <a:buNone/>
              <a:defRPr sz="1400" b="1"/>
            </a:lvl6pPr>
            <a:lvl7pPr marL="2351197" indent="0">
              <a:buNone/>
              <a:defRPr sz="1400" b="1"/>
            </a:lvl7pPr>
            <a:lvl8pPr marL="2743063" indent="0">
              <a:buNone/>
              <a:defRPr sz="1400" b="1"/>
            </a:lvl8pPr>
            <a:lvl9pPr marL="3134929" indent="0">
              <a:buNone/>
              <a:defRPr sz="14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196510" y="1522088"/>
            <a:ext cx="3859684" cy="1489495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78373"/>
          <a:lstStyle>
            <a:lvl1pPr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 baseline="0"/>
            </a:lvl4pPr>
            <a:lvl5pPr>
              <a:defRPr sz="900" baseline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97336" y="3056712"/>
            <a:ext cx="3859684" cy="414504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91866" indent="0">
              <a:buNone/>
              <a:defRPr sz="1700" b="1"/>
            </a:lvl2pPr>
            <a:lvl3pPr marL="783732" indent="0">
              <a:buNone/>
              <a:defRPr sz="1500" b="1"/>
            </a:lvl3pPr>
            <a:lvl4pPr marL="1175598" indent="0">
              <a:buNone/>
              <a:defRPr sz="1400" b="1"/>
            </a:lvl4pPr>
            <a:lvl5pPr marL="1567464" indent="0">
              <a:buNone/>
              <a:defRPr sz="1400" b="1"/>
            </a:lvl5pPr>
            <a:lvl6pPr marL="1959331" indent="0">
              <a:buNone/>
              <a:defRPr sz="1400" b="1"/>
            </a:lvl6pPr>
            <a:lvl7pPr marL="2351197" indent="0">
              <a:buNone/>
              <a:defRPr sz="1400" b="1"/>
            </a:lvl7pPr>
            <a:lvl8pPr marL="2743063" indent="0">
              <a:buNone/>
              <a:defRPr sz="1400" b="1"/>
            </a:lvl8pPr>
            <a:lvl9pPr marL="3134929" indent="0">
              <a:buNone/>
              <a:defRPr sz="14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197336" y="3429267"/>
            <a:ext cx="3859684" cy="1609344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78373"/>
          <a:lstStyle>
            <a:lvl1pPr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 baseline="0"/>
            </a:lvl4pPr>
            <a:lvl5pPr>
              <a:defRPr sz="900" baseline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196510" y="3056712"/>
            <a:ext cx="3859684" cy="414504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78373" tIns="39187" rIns="78373" bIns="39187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4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91866" indent="0">
              <a:buNone/>
              <a:defRPr sz="1700" b="1"/>
            </a:lvl2pPr>
            <a:lvl3pPr marL="783732" indent="0">
              <a:buNone/>
              <a:defRPr sz="1500" b="1"/>
            </a:lvl3pPr>
            <a:lvl4pPr marL="1175598" indent="0">
              <a:buNone/>
              <a:defRPr sz="1400" b="1"/>
            </a:lvl4pPr>
            <a:lvl5pPr marL="1567464" indent="0">
              <a:buNone/>
              <a:defRPr sz="1400" b="1"/>
            </a:lvl5pPr>
            <a:lvl6pPr marL="1959331" indent="0">
              <a:buNone/>
              <a:defRPr sz="1400" b="1"/>
            </a:lvl6pPr>
            <a:lvl7pPr marL="2351197" indent="0">
              <a:buNone/>
              <a:defRPr sz="1400" b="1"/>
            </a:lvl7pPr>
            <a:lvl8pPr marL="2743063" indent="0">
              <a:buNone/>
              <a:defRPr sz="1400" b="1"/>
            </a:lvl8pPr>
            <a:lvl9pPr marL="3134929" indent="0">
              <a:buNone/>
              <a:defRPr sz="14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196510" y="3429267"/>
            <a:ext cx="3859684" cy="1609344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78373"/>
          <a:lstStyle>
            <a:lvl1pPr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 baseline="0"/>
            </a:lvl4pPr>
            <a:lvl5pPr>
              <a:defRPr sz="900" baseline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0"/>
          <a:ext cx="131884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31884" cy="12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1"/>
          <a:ext cx="122176" cy="11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1"/>
                        <a:ext cx="122176" cy="11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0" y="5080000"/>
            <a:ext cx="8229600" cy="0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2" y="0"/>
          <a:ext cx="131884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think-cell Slide" r:id="rId22" imgW="360" imgH="360" progId="">
                  <p:embed/>
                </p:oleObj>
              </mc:Choice>
              <mc:Fallback>
                <p:oleObj name="think-cell Slide" r:id="rId22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0"/>
                        <a:ext cx="131884" cy="12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3" y="1"/>
            <a:ext cx="8229599" cy="801708"/>
          </a:xfrm>
          <a:prstGeom prst="rect">
            <a:avLst/>
          </a:prstGeom>
        </p:spPr>
        <p:txBody>
          <a:bodyPr vert="horz" lIns="255012" tIns="28335" rIns="141673" bIns="28335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268665" y="1201582"/>
            <a:ext cx="7960936" cy="3709232"/>
          </a:xfrm>
          <a:prstGeom prst="rect">
            <a:avLst/>
          </a:prstGeom>
        </p:spPr>
        <p:txBody>
          <a:bodyPr vert="horz" lIns="0" tIns="28335" rIns="28335" bIns="28335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8"/>
            </p:custDataLst>
          </p:nvPr>
        </p:nvSpPr>
        <p:spPr>
          <a:xfrm>
            <a:off x="7947035" y="5326280"/>
            <a:ext cx="94578" cy="9233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600" smtClean="0">
                <a:solidFill>
                  <a:schemeClr val="tx2"/>
                </a:solidFill>
              </a:rPr>
              <a:pPr algn="ctr"/>
              <a:t>‹#›</a:t>
            </a:fld>
            <a:endParaRPr lang="en-US" sz="6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4" y="541121"/>
            <a:ext cx="8229599" cy="582498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85335" tIns="42668" rIns="85335" bIns="42668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600908" y="5298724"/>
            <a:ext cx="2210381" cy="1468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0853" tIns="30853" rIns="30853" bIns="30853" anchor="b" anchorCtr="0">
            <a:noAutofit/>
          </a:bodyPr>
          <a:lstStyle/>
          <a:p>
            <a:pPr marL="0" marR="0" lvl="0" indent="0" algn="r" defTabSz="853196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1"/>
                </a:solidFill>
                <a:latin typeface="+mj-lt"/>
                <a:cs typeface="Helvetica Light"/>
              </a:rPr>
              <a:t>Copyright © Capgemini 2014. All Rights Reserved</a:t>
            </a:r>
          </a:p>
        </p:txBody>
      </p:sp>
      <p:pic>
        <p:nvPicPr>
          <p:cNvPr id="14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21"/>
            </p:custDataLst>
          </p:nvPr>
        </p:nvPicPr>
        <p:blipFill>
          <a:blip r:embed="rId24" cstate="email"/>
          <a:srcRect/>
          <a:stretch>
            <a:fillRect/>
          </a:stretch>
        </p:blipFill>
        <p:spPr bwMode="auto">
          <a:xfrm>
            <a:off x="132067" y="5154549"/>
            <a:ext cx="1088818" cy="25654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783683" rtl="0" eaLnBrk="1" latinLnBrk="0" hangingPunct="1">
        <a:lnSpc>
          <a:spcPct val="85000"/>
        </a:lnSpc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376" indent="-201376" algn="l" defTabSz="783683" rtl="0" eaLnBrk="1" latinLnBrk="0" hangingPunct="1">
        <a:spcBef>
          <a:spcPts val="0"/>
        </a:spcBef>
        <a:buClr>
          <a:schemeClr val="accent1"/>
        </a:buClr>
        <a:buFont typeface="Wingdings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91866" indent="-190490" algn="l" defTabSz="783683" rtl="0" eaLnBrk="1" latinLnBrk="0" hangingPunct="1">
        <a:spcBef>
          <a:spcPts val="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3242" indent="-201376" algn="l" defTabSz="783683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74208" indent="-180966" algn="l" defTabSz="783683" rtl="0" eaLnBrk="1" latinLnBrk="0" hangingPunct="1">
        <a:spcBef>
          <a:spcPts val="0"/>
        </a:spcBef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9609" indent="-165989" algn="l" defTabSz="783683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500" kern="1200">
          <a:solidFill>
            <a:srgbClr val="494949"/>
          </a:solidFill>
          <a:latin typeface="+mn-lt"/>
          <a:ea typeface="+mn-ea"/>
          <a:cs typeface="+mn-cs"/>
        </a:defRPr>
      </a:lvl5pPr>
      <a:lvl6pPr marL="2155127" indent="-195921" algn="l" defTabSz="78368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969" indent="-195921" algn="l" defTabSz="78368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810" indent="-195921" algn="l" defTabSz="78368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30651" indent="-195921" algn="l" defTabSz="78368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8368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1841" algn="l" defTabSz="78368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3683" algn="l" defTabSz="78368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5524" algn="l" defTabSz="78368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7365" algn="l" defTabSz="78368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9206" algn="l" defTabSz="78368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1048" algn="l" defTabSz="78368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2890" algn="l" defTabSz="78368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34731" algn="l" defTabSz="78368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6448" y="1519064"/>
            <a:ext cx="5655587" cy="2360201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IV3 – </a:t>
            </a:r>
            <a:r>
              <a:rPr lang="en-US" sz="4000" dirty="0" err="1" smtClean="0"/>
              <a:t>DataLake</a:t>
            </a:r>
            <a:r>
              <a:rPr lang="en-US" sz="4000" dirty="0" smtClean="0"/>
              <a:t> Management Tool for Media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364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/>
            </a:r>
            <a:br>
              <a:rPr lang="en-US" b="1" dirty="0" smtClean="0">
                <a:solidFill>
                  <a:srgbClr val="00B0F0"/>
                </a:solidFill>
              </a:rPr>
            </a:br>
            <a:r>
              <a:rPr lang="en-US" b="1" dirty="0" smtClean="0">
                <a:solidFill>
                  <a:srgbClr val="00B0F0"/>
                </a:solidFill>
              </a:rPr>
              <a:t>IV3- </a:t>
            </a:r>
            <a:r>
              <a:rPr lang="en-US" b="1" dirty="0">
                <a:solidFill>
                  <a:srgbClr val="00B0F0"/>
                </a:solidFill>
              </a:rPr>
              <a:t>Logical Architecture and Business Use case</a:t>
            </a:r>
            <a:br>
              <a:rPr lang="en-US" b="1" dirty="0">
                <a:solidFill>
                  <a:srgbClr val="00B0F0"/>
                </a:solidFill>
              </a:rPr>
            </a:b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6631" y="1358990"/>
            <a:ext cx="7970218" cy="3248681"/>
            <a:chOff x="135804" y="1143000"/>
            <a:chExt cx="8855796" cy="3050977"/>
          </a:xfrm>
        </p:grpSpPr>
        <p:sp>
          <p:nvSpPr>
            <p:cNvPr id="7" name="Rectangle 6"/>
            <p:cNvSpPr/>
            <p:nvPr/>
          </p:nvSpPr>
          <p:spPr>
            <a:xfrm>
              <a:off x="2286000" y="1216223"/>
              <a:ext cx="4045628" cy="2977754"/>
            </a:xfrm>
            <a:prstGeom prst="rect">
              <a:avLst/>
            </a:prstGeom>
            <a:ln w="9525"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400778" y="1478892"/>
              <a:ext cx="5229999" cy="2442228"/>
              <a:chOff x="2400778" y="1478892"/>
              <a:chExt cx="5229999" cy="2442228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2482900" y="2880950"/>
                <a:ext cx="3694176" cy="1040170"/>
              </a:xfrm>
              <a:prstGeom prst="roundRect">
                <a:avLst/>
              </a:prstGeom>
              <a:solidFill>
                <a:schemeClr val="bg2"/>
              </a:solidFill>
              <a:ln w="3175"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2400778" y="1478892"/>
                <a:ext cx="3695221" cy="1207205"/>
              </a:xfrm>
              <a:prstGeom prst="roundRect">
                <a:avLst/>
              </a:prstGeom>
              <a:solidFill>
                <a:schemeClr val="bg2"/>
              </a:solidFill>
              <a:ln w="3175"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2514600" y="1770930"/>
                <a:ext cx="890409" cy="313324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lIns="119283" tIns="59642" rIns="119283" bIns="59642" anchor="ctr"/>
              <a:lstStyle/>
              <a:p>
                <a:pPr algn="ctr">
                  <a:defRPr/>
                </a:pPr>
                <a:r>
                  <a:rPr lang="en-US" sz="900" dirty="0">
                    <a:latin typeface="Candara" panose="020E0502030303020204" pitchFamily="34" charset="0"/>
                  </a:rPr>
                  <a:t>Repair Data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470336" y="1779989"/>
                <a:ext cx="859652" cy="29520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lIns="119283" tIns="59642" rIns="119283" bIns="59642" anchor="ctr"/>
              <a:lstStyle/>
              <a:p>
                <a:pPr algn="ctr">
                  <a:defRPr/>
                </a:pPr>
                <a:r>
                  <a:rPr lang="en-US" sz="900" dirty="0">
                    <a:latin typeface="Candara" panose="020E0502030303020204" pitchFamily="34" charset="0"/>
                  </a:rPr>
                  <a:t>Maintenance Data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785494" y="1497440"/>
                <a:ext cx="1333610" cy="257642"/>
              </a:xfrm>
              <a:prstGeom prst="rect">
                <a:avLst/>
              </a:prstGeom>
              <a:noFill/>
            </p:spPr>
            <p:txBody>
              <a:bodyPr wrap="square" lIns="119283" tIns="59642" rIns="119283" bIns="59642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prstClr val="black"/>
                    </a:solidFill>
                    <a:latin typeface="Candara" panose="020E0502030303020204" pitchFamily="34" charset="0"/>
                  </a:rPr>
                  <a:t>HDFS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2576386" y="2159298"/>
                <a:ext cx="1615700" cy="253403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lIns="119283" tIns="59642" rIns="119283" bIns="59642" anchor="ctr"/>
              <a:lstStyle/>
              <a:p>
                <a:pPr algn="ctr">
                  <a:defRPr/>
                </a:pPr>
                <a:r>
                  <a:rPr lang="en-US" sz="900" dirty="0">
                    <a:latin typeface="Candara" panose="020E0502030303020204" pitchFamily="34" charset="0"/>
                  </a:rPr>
                  <a:t>Diagnostics Log Files</a:t>
                </a:r>
              </a:p>
            </p:txBody>
          </p:sp>
          <p:sp>
            <p:nvSpPr>
              <p:cNvPr id="41" name="Flowchart: Magnetic Disk 40"/>
              <p:cNvSpPr/>
              <p:nvPr/>
            </p:nvSpPr>
            <p:spPr>
              <a:xfrm>
                <a:off x="4572000" y="1676400"/>
                <a:ext cx="1333610" cy="832611"/>
              </a:xfrm>
              <a:prstGeom prst="flowChartMagneticDisk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19283" tIns="59642" rIns="119283" bIns="59642" rtlCol="0" anchor="ctr"/>
              <a:lstStyle/>
              <a:p>
                <a:pPr algn="ctr"/>
                <a:r>
                  <a:rPr lang="en-US" dirty="0" smtClean="0">
                    <a:latin typeface="Candara" panose="020E0502030303020204" pitchFamily="34" charset="0"/>
                  </a:rPr>
                  <a:t>Hive</a:t>
                </a:r>
                <a:endParaRPr lang="en-US"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2557163" y="3188825"/>
                <a:ext cx="890409" cy="313324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lIns="119283" tIns="59642" rIns="119283" bIns="59642" anchor="ctr"/>
              <a:lstStyle/>
              <a:p>
                <a:pPr algn="ctr">
                  <a:defRPr/>
                </a:pPr>
                <a:r>
                  <a:rPr lang="en-US" sz="900" dirty="0">
                    <a:latin typeface="Candara" panose="020E0502030303020204" pitchFamily="34" charset="0"/>
                  </a:rPr>
                  <a:t>Flume</a:t>
                </a:r>
              </a:p>
            </p:txBody>
          </p:sp>
          <p:sp>
            <p:nvSpPr>
              <p:cNvPr id="43" name="Right Arrow 42"/>
              <p:cNvSpPr/>
              <p:nvPr/>
            </p:nvSpPr>
            <p:spPr>
              <a:xfrm>
                <a:off x="3490289" y="3269287"/>
                <a:ext cx="309104" cy="156662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815602" y="3175136"/>
                <a:ext cx="890409" cy="313324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lIns="119283" tIns="59642" rIns="119283" bIns="59642" anchor="ctr"/>
              <a:lstStyle/>
              <a:p>
                <a:pPr algn="ctr">
                  <a:defRPr/>
                </a:pPr>
                <a:r>
                  <a:rPr lang="en-US" sz="900" dirty="0">
                    <a:latin typeface="Candara" panose="020E0502030303020204" pitchFamily="34" charset="0"/>
                  </a:rPr>
                  <a:t>Kafka</a:t>
                </a:r>
              </a:p>
            </p:txBody>
          </p:sp>
          <p:sp>
            <p:nvSpPr>
              <p:cNvPr id="45" name="Right Arrow 44"/>
              <p:cNvSpPr/>
              <p:nvPr/>
            </p:nvSpPr>
            <p:spPr>
              <a:xfrm>
                <a:off x="4724400" y="3270207"/>
                <a:ext cx="309104" cy="156662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5053191" y="3191876"/>
                <a:ext cx="890409" cy="313324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lIns="119283" tIns="59642" rIns="119283" bIns="59642" anchor="ctr"/>
              <a:lstStyle/>
              <a:p>
                <a:pPr algn="ctr">
                  <a:defRPr/>
                </a:pPr>
                <a:r>
                  <a:rPr lang="en-US" sz="900" dirty="0">
                    <a:latin typeface="Candara" panose="020E0502030303020204" pitchFamily="34" charset="0"/>
                  </a:rPr>
                  <a:t>Storm</a:t>
                </a:r>
              </a:p>
            </p:txBody>
          </p:sp>
          <p:sp>
            <p:nvSpPr>
              <p:cNvPr id="47" name="Right Arrow 46"/>
              <p:cNvSpPr/>
              <p:nvPr/>
            </p:nvSpPr>
            <p:spPr>
              <a:xfrm>
                <a:off x="4248388" y="2174215"/>
                <a:ext cx="309104" cy="156662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Arrow 47"/>
              <p:cNvSpPr/>
              <p:nvPr/>
            </p:nvSpPr>
            <p:spPr>
              <a:xfrm>
                <a:off x="6177076" y="2604665"/>
                <a:ext cx="309104" cy="156662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ight Arrow 48"/>
              <p:cNvSpPr/>
              <p:nvPr/>
            </p:nvSpPr>
            <p:spPr>
              <a:xfrm>
                <a:off x="7321673" y="2583168"/>
                <a:ext cx="309104" cy="156662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299504" y="1216223"/>
              <a:ext cx="2532236" cy="260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ndara" panose="020E0502030303020204" pitchFamily="34" charset="0"/>
                </a:rPr>
                <a:t>Batch Data Processing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54165" y="3886200"/>
              <a:ext cx="3222912" cy="260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Streaming  Data Processing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5410200" y="2514460"/>
              <a:ext cx="0" cy="66067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5804" y="1161549"/>
              <a:ext cx="2264973" cy="260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ndara" panose="020E0502030303020204" pitchFamily="34" charset="0"/>
                </a:rPr>
                <a:t>Data Sources</a:t>
              </a:r>
            </a:p>
          </p:txBody>
        </p:sp>
        <p:grpSp>
          <p:nvGrpSpPr>
            <p:cNvPr id="13" name="Group 54"/>
            <p:cNvGrpSpPr/>
            <p:nvPr/>
          </p:nvGrpSpPr>
          <p:grpSpPr>
            <a:xfrm>
              <a:off x="135804" y="1143000"/>
              <a:ext cx="8855796" cy="3050977"/>
              <a:chOff x="-1566851" y="1492204"/>
              <a:chExt cx="11512996" cy="3686041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-1566851" y="1920421"/>
                <a:ext cx="1832531" cy="884945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119283" tIns="59642" rIns="119283" bIns="59642" anchor="ctr"/>
              <a:lstStyle/>
              <a:p>
                <a:pPr algn="ctr">
                  <a:defRPr/>
                </a:pPr>
                <a:r>
                  <a:rPr lang="en-US" sz="1000" dirty="0" smtClean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Social data</a:t>
                </a:r>
                <a:endParaRPr lang="en-US" sz="1000" dirty="0">
                  <a:solidFill>
                    <a:schemeClr val="bg1"/>
                  </a:solidFill>
                  <a:latin typeface="Candara" panose="020E0502030303020204" pitchFamily="34" charset="0"/>
                </a:endParaRPr>
              </a:p>
            </p:txBody>
          </p:sp>
          <p:grpSp>
            <p:nvGrpSpPr>
              <p:cNvPr id="21" name="Group 227"/>
              <p:cNvGrpSpPr/>
              <p:nvPr/>
            </p:nvGrpSpPr>
            <p:grpSpPr>
              <a:xfrm>
                <a:off x="6776096" y="1861683"/>
                <a:ext cx="3170049" cy="3316562"/>
                <a:chOff x="6563870" y="1658276"/>
                <a:chExt cx="2229212" cy="2889197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7543800" y="1709214"/>
                  <a:ext cx="1149527" cy="283825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80655">
                    <a:defRPr/>
                  </a:pPr>
                  <a:endParaRPr lang="en-US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451465" y="1658276"/>
                  <a:ext cx="1304156" cy="2433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defTabSz="1080655">
                    <a:defRPr/>
                  </a:pPr>
                  <a:r>
                    <a:rPr lang="en-US" sz="1000" b="1" dirty="0">
                      <a:latin typeface="Candara" panose="020E0502030303020204" pitchFamily="34" charset="0"/>
                    </a:rPr>
                    <a:t>Reports</a:t>
                  </a: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563870" y="1709445"/>
                  <a:ext cx="696628" cy="283802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80655">
                    <a:defRPr/>
                  </a:pPr>
                  <a:endParaRPr lang="en-US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7488924" y="2615049"/>
                  <a:ext cx="1304156" cy="2433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defTabSz="1080655">
                    <a:defRPr/>
                  </a:pPr>
                  <a:r>
                    <a:rPr lang="en-US" sz="1000" b="1" dirty="0">
                      <a:latin typeface="Candara" panose="020E0502030303020204" pitchFamily="34" charset="0"/>
                    </a:rPr>
                    <a:t>D3.js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488926" y="3742357"/>
                  <a:ext cx="1304156" cy="2433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defTabSz="1080655">
                    <a:defRPr/>
                  </a:pPr>
                  <a:r>
                    <a:rPr lang="en-US" sz="1000" b="1" dirty="0">
                      <a:latin typeface="Candara" panose="020E0502030303020204" pitchFamily="34" charset="0"/>
                    </a:rPr>
                    <a:t>Tableau</a:t>
                  </a:r>
                </a:p>
              </p:txBody>
            </p:sp>
          </p:grpSp>
          <p:cxnSp>
            <p:nvCxnSpPr>
              <p:cNvPr id="22" name="Straight Connector 21"/>
              <p:cNvCxnSpPr/>
              <p:nvPr/>
            </p:nvCxnSpPr>
            <p:spPr>
              <a:xfrm>
                <a:off x="699120" y="2360798"/>
                <a:ext cx="0" cy="1825487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265680" y="2345063"/>
                <a:ext cx="433440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265680" y="4186284"/>
                <a:ext cx="433440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699120" y="2424352"/>
                <a:ext cx="678613" cy="833184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8066963" y="1492204"/>
                <a:ext cx="1842124" cy="346192"/>
              </a:xfrm>
              <a:prstGeom prst="rect">
                <a:avLst/>
              </a:prstGeom>
              <a:noFill/>
            </p:spPr>
            <p:txBody>
              <a:bodyPr wrap="square" lIns="119283" tIns="59642" rIns="119283" bIns="59642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prstClr val="black"/>
                    </a:solidFill>
                    <a:latin typeface="Candara" panose="020E0502030303020204" pitchFamily="34" charset="0"/>
                  </a:rPr>
                  <a:t>Visualization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-1566851" y="3725977"/>
                <a:ext cx="1832531" cy="918450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119283" tIns="59642" rIns="119283" bIns="59642" anchor="ctr"/>
              <a:lstStyle/>
              <a:p>
                <a:pPr algn="ctr">
                  <a:defRPr/>
                </a:pPr>
                <a:r>
                  <a:rPr lang="en-US" sz="1000" dirty="0" err="1" smtClean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ClickStream</a:t>
                </a:r>
                <a:r>
                  <a:rPr lang="en-US" sz="1000" dirty="0" smtClean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 Data</a:t>
                </a:r>
                <a:endParaRPr lang="en-US" sz="1000" dirty="0">
                  <a:solidFill>
                    <a:schemeClr val="bg1"/>
                  </a:solidFill>
                  <a:latin typeface="Candara" panose="020E0502030303020204" pitchFamily="34" charset="0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699120" y="3273542"/>
                <a:ext cx="785376" cy="94671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355454" y="1514613"/>
                <a:ext cx="1842123" cy="346192"/>
              </a:xfrm>
              <a:prstGeom prst="rect">
                <a:avLst/>
              </a:prstGeom>
              <a:noFill/>
            </p:spPr>
            <p:txBody>
              <a:bodyPr wrap="square" lIns="119283" tIns="59642" rIns="119283" bIns="59642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prstClr val="black"/>
                    </a:solidFill>
                    <a:latin typeface="Candara" panose="020E0502030303020204" pitchFamily="34" charset="0"/>
                  </a:rPr>
                  <a:t>Analytics</a:t>
                </a:r>
              </a:p>
            </p:txBody>
          </p:sp>
        </p:grp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160" y="1759992"/>
              <a:ext cx="490079" cy="49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62" y="2784611"/>
              <a:ext cx="29527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553200" y="3219032"/>
              <a:ext cx="737527" cy="216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NLP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39932" y="2265562"/>
              <a:ext cx="988536" cy="31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R </a:t>
              </a:r>
            </a:p>
            <a:p>
              <a:pPr algn="ctr"/>
              <a:r>
                <a:rPr lang="en-US" sz="800" dirty="0"/>
                <a:t>Programming</a:t>
              </a:r>
            </a:p>
          </p:txBody>
        </p:sp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8726" y="1848921"/>
              <a:ext cx="677259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9137" y="2844798"/>
              <a:ext cx="896436" cy="535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" name="Rounded Rectangle 49"/>
          <p:cNvSpPr/>
          <p:nvPr/>
        </p:nvSpPr>
        <p:spPr>
          <a:xfrm>
            <a:off x="1985858" y="1231032"/>
            <a:ext cx="3794489" cy="208832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9283" tIns="59642" rIns="119283" bIns="59642" anchor="ctr"/>
          <a:lstStyle/>
          <a:p>
            <a:pPr algn="ctr">
              <a:defRPr/>
            </a:pPr>
            <a:r>
              <a:rPr lang="en-US" sz="1000" dirty="0" smtClean="0">
                <a:solidFill>
                  <a:schemeClr val="bg1"/>
                </a:solidFill>
                <a:latin typeface="Candara" panose="020E0502030303020204" pitchFamily="34" charset="0"/>
              </a:rPr>
              <a:t>IV3 on top of Hadoop Distributed File System</a:t>
            </a:r>
            <a:endParaRPr lang="en-US" sz="1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89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6448" y="1519064"/>
            <a:ext cx="5655587" cy="2360201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2630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z3YXo3l0OkLMYAWunui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heme/theme1.xml><?xml version="1.0" encoding="utf-8"?>
<a:theme xmlns:a="http://schemas.openxmlformats.org/drawingml/2006/main" name="Capgemini template">
  <a:themeElements>
    <a:clrScheme name="FF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0098CC"/>
      </a:accent1>
      <a:accent2>
        <a:srgbClr val="FFBC1D"/>
      </a:accent2>
      <a:accent3>
        <a:srgbClr val="E47E1A"/>
      </a:accent3>
      <a:accent4>
        <a:srgbClr val="AC2B37"/>
      </a:accent4>
      <a:accent5>
        <a:srgbClr val="762C7C"/>
      </a:accent5>
      <a:accent6>
        <a:srgbClr val="B7BE16"/>
      </a:accent6>
      <a:hlink>
        <a:srgbClr val="A2BFAF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2817</TotalTime>
  <Words>49</Words>
  <Application>Microsoft Office PowerPoint</Application>
  <PresentationFormat>Custom</PresentationFormat>
  <Paragraphs>25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Capgemini template</vt:lpstr>
      <vt:lpstr>think-cell Slide</vt:lpstr>
      <vt:lpstr>PowerPoint Presentation</vt:lpstr>
      <vt:lpstr> IV3- Logical Architecture and Business Use case </vt:lpstr>
      <vt:lpstr>PowerPoint Presentation</vt:lpstr>
    </vt:vector>
  </TitlesOfParts>
  <Company>Capgemini GCC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Battlecard: Template</dc:title>
  <dc:creator>Baker, Joanne</dc:creator>
  <cp:lastModifiedBy>Hariharan Ramachandran</cp:lastModifiedBy>
  <cp:revision>47</cp:revision>
  <dcterms:created xsi:type="dcterms:W3CDTF">2014-03-04T14:06:25Z</dcterms:created>
  <dcterms:modified xsi:type="dcterms:W3CDTF">2016-09-27T16:06:56Z</dcterms:modified>
</cp:coreProperties>
</file>