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979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10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544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17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8666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22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79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14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52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83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4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74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7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55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10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8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61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10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629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764895"/>
            <a:ext cx="6620968" cy="3329581"/>
          </a:xfrm>
        </p:spPr>
        <p:txBody>
          <a:bodyPr/>
          <a:lstStyle/>
          <a:p>
            <a:r>
              <a:rPr sz="6600" dirty="0"/>
              <a:t>AI Operating Model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Strategic Recommendations Briefing Deck</a:t>
            </a:r>
          </a:p>
          <a:p>
            <a:r>
              <a:rPr dirty="0"/>
              <a:t>Ivana Gibson – Q2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Phased AI transformation roadmap for a global professional services firm.</a:t>
            </a:r>
          </a:p>
          <a:p>
            <a:r>
              <a:t>Focus: Business value, stakeholder alignment, and scalable enablement.</a:t>
            </a:r>
          </a:p>
          <a:p>
            <a:r>
              <a:t>Includes maturity model, CoE framework, and change management strategy.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Leverage AI for operational agility and scalability</a:t>
            </a:r>
          </a:p>
          <a:p>
            <a:r>
              <a:t>Improve stakeholder alignment and decision transparency</a:t>
            </a:r>
          </a:p>
          <a:p>
            <a:r>
              <a:t>Ensure ethical, secure, and scalable AI deployment</a:t>
            </a:r>
          </a:p>
          <a:p>
            <a:r>
              <a:t>Achieve measurable business value through phased execution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Maturity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052925"/>
            <a:ext cx="7540796" cy="4195481"/>
          </a:xfrm>
        </p:spPr>
        <p:txBody>
          <a:bodyPr>
            <a:normAutofit/>
          </a:bodyPr>
          <a:lstStyle/>
          <a:p>
            <a:r>
              <a:rPr b="1" dirty="0"/>
              <a:t>Level 1: </a:t>
            </a:r>
            <a:r>
              <a:rPr dirty="0"/>
              <a:t>Ad Hoc – Isolated pilots, no strategy</a:t>
            </a:r>
          </a:p>
          <a:p>
            <a:r>
              <a:rPr b="1" dirty="0"/>
              <a:t>Level 2: </a:t>
            </a:r>
            <a:r>
              <a:rPr dirty="0"/>
              <a:t>Emerging – Executive interest, early data pipelines</a:t>
            </a:r>
          </a:p>
          <a:p>
            <a:r>
              <a:rPr b="1" dirty="0"/>
              <a:t>Level 3: </a:t>
            </a:r>
            <a:r>
              <a:rPr dirty="0"/>
              <a:t>Defined – AI aligned to KPIs, initial policies and roadmap</a:t>
            </a:r>
          </a:p>
          <a:p>
            <a:r>
              <a:rPr b="1" dirty="0"/>
              <a:t>Level 4: </a:t>
            </a:r>
            <a:r>
              <a:rPr dirty="0"/>
              <a:t>Integrated – Cross-functional delivery, tracked metrics</a:t>
            </a:r>
          </a:p>
          <a:p>
            <a:r>
              <a:rPr b="1" dirty="0"/>
              <a:t>Level 5: </a:t>
            </a:r>
            <a:r>
              <a:rPr dirty="0"/>
              <a:t>Optimized – Strategic advantage, continuous learning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5" name="Oval 74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856" y="5473064"/>
            <a:ext cx="6619243" cy="8347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dirty="0"/>
              <a:t>Strategic Roadmap</a:t>
            </a:r>
          </a:p>
        </p:txBody>
      </p:sp>
      <p:pic>
        <p:nvPicPr>
          <p:cNvPr id="5" name="Picture 4" descr="A diagram of a project&#10;&#10;AI-generated content may be incorrect.">
            <a:extLst>
              <a:ext uri="{FF2B5EF4-FFF2-40B4-BE49-F238E27FC236}">
                <a16:creationId xmlns:a16="http://schemas.microsoft.com/office/drawing/2014/main" id="{B22D05CC-CEE6-5D95-0289-29FF2081432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468" r="2" b="2"/>
          <a:stretch>
            <a:fillRect/>
          </a:stretch>
        </p:blipFill>
        <p:spPr>
          <a:xfrm>
            <a:off x="288295" y="354496"/>
            <a:ext cx="7655811" cy="5191288"/>
          </a:xfrm>
          <a:prstGeom prst="rect">
            <a:avLst/>
          </a:prstGeom>
          <a:effectLst>
            <a:outerShdw blurRad="50800" dist="50800" dir="5400000" algn="tl" rotWithShape="0">
              <a:prstClr val="black">
                <a:alpha val="43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Center of Excellence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Functions: </a:t>
            </a:r>
            <a:r>
              <a:rPr dirty="0"/>
              <a:t>Governance, Innovation, Tools, Talent, Risk Management</a:t>
            </a:r>
          </a:p>
          <a:p>
            <a:r>
              <a:rPr b="1" dirty="0"/>
              <a:t>Structure: </a:t>
            </a:r>
            <a:r>
              <a:rPr dirty="0"/>
              <a:t>Federated with central </a:t>
            </a:r>
            <a:r>
              <a:rPr dirty="0" err="1"/>
              <a:t>CoE</a:t>
            </a:r>
            <a:r>
              <a:rPr dirty="0"/>
              <a:t> + business line liaisons</a:t>
            </a:r>
          </a:p>
          <a:p>
            <a:r>
              <a:rPr b="1" dirty="0"/>
              <a:t>Deliverables: </a:t>
            </a:r>
            <a:r>
              <a:rPr dirty="0"/>
              <a:t>AI policy handbook, training, dashboards, reusable assets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Change Management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Phase-based engagement, communication, and capability building</a:t>
            </a:r>
          </a:p>
          <a:p>
            <a:r>
              <a:t>Comms tailored by audience (execs, managers, end users)</a:t>
            </a:r>
          </a:p>
          <a:p>
            <a:r>
              <a:t>Metrics: adoption, sentiment, training, alignment with KPIs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AI Use Case Targeting </a:t>
            </a:r>
            <a:r>
              <a:rPr dirty="0"/>
              <a:t>– Prioritize high-impact, low-effort cases</a:t>
            </a:r>
          </a:p>
          <a:p>
            <a:r>
              <a:rPr b="1" dirty="0"/>
              <a:t>Governance &amp; Risk </a:t>
            </a:r>
            <a:r>
              <a:rPr dirty="0"/>
              <a:t>– Establish AI Governance Council</a:t>
            </a:r>
          </a:p>
          <a:p>
            <a:r>
              <a:rPr b="1" dirty="0"/>
              <a:t>Org Design &amp; Talent </a:t>
            </a:r>
            <a:r>
              <a:rPr dirty="0"/>
              <a:t>– Create hybrid roles (AI translators, etc.)</a:t>
            </a:r>
          </a:p>
          <a:p>
            <a:r>
              <a:rPr b="1" dirty="0"/>
              <a:t>Measurement</a:t>
            </a:r>
            <a:r>
              <a:rPr dirty="0"/>
              <a:t> – Track adoption and KPIs aligned to value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&amp; Measurement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Proceed to KPI definition and dashboarding (Folder 08)</a:t>
            </a:r>
          </a:p>
          <a:p>
            <a:r>
              <a:t>Set AI usage, efficiency, and sentiment targets</a:t>
            </a:r>
          </a:p>
          <a:p>
            <a:r>
              <a:t>Launch quarterly value realization reviews to track ROI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9</TotalTime>
  <Words>289</Words>
  <Application>Microsoft Office PowerPoint</Application>
  <PresentationFormat>On-screen Show (4:3)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Ion</vt:lpstr>
      <vt:lpstr>AI Operating Model Transformation</vt:lpstr>
      <vt:lpstr>Executive Summary</vt:lpstr>
      <vt:lpstr>Strategic Objectives</vt:lpstr>
      <vt:lpstr>AI Maturity Model</vt:lpstr>
      <vt:lpstr>Strategic Roadmap</vt:lpstr>
      <vt:lpstr>AI Center of Excellence Framework</vt:lpstr>
      <vt:lpstr>Change Management Strategy</vt:lpstr>
      <vt:lpstr>Final Recommendations</vt:lpstr>
      <vt:lpstr>Next Steps &amp; Measurement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Ivana Gibson</dc:creator>
  <cp:keywords/>
  <dc:description>generated using python-pptx</dc:description>
  <cp:lastModifiedBy>Ivana Gibson</cp:lastModifiedBy>
  <cp:revision>2</cp:revision>
  <dcterms:created xsi:type="dcterms:W3CDTF">2013-01-27T09:14:16Z</dcterms:created>
  <dcterms:modified xsi:type="dcterms:W3CDTF">2025-05-30T19:03:17Z</dcterms:modified>
  <cp:category/>
</cp:coreProperties>
</file>