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317" r:id="rId3"/>
    <p:sldId id="318" r:id="rId4"/>
    <p:sldId id="305" r:id="rId5"/>
    <p:sldId id="31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E699"/>
    <a:srgbClr val="DD462F"/>
    <a:srgbClr val="E7E6E6"/>
    <a:srgbClr val="404040"/>
    <a:srgbClr val="FF9B45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028" autoAdjust="0"/>
    <p:restoredTop sz="94241" autoAdjust="0"/>
  </p:normalViewPr>
  <p:slideViewPr>
    <p:cSldViewPr snapToGrid="0">
      <p:cViewPr varScale="1">
        <p:scale>
          <a:sx n="100" d="100"/>
          <a:sy n="100" d="100"/>
        </p:scale>
        <p:origin x="114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1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mas59/cave" TargetMode="External"/><Relationship Id="rId2" Type="http://schemas.openxmlformats.org/officeDocument/2006/relationships/hyperlink" Target="https://vaccines.shinyapps.io/cav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sonmorphett.substack.com/" TargetMode="External"/><Relationship Id="rId5" Type="http://schemas.openxmlformats.org/officeDocument/2006/relationships/hyperlink" Target="https://vaers.hhs.gov/data/datasets.html" TargetMode="External"/><Relationship Id="rId4" Type="http://schemas.openxmlformats.org/officeDocument/2006/relationships/hyperlink" Target="https://www.gov.uk/government/publications/coronavirus-covid-19-vaccine-adverse-reaction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aers.hhs.gov/data/dataset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accines.shinyapps.io/cav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CAVE app: Shiny/R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Coronavirus Adverse Vaccine Events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latin typeface="+mj-lt"/>
              </a:rPr>
              <a:t>Jason Morphett, PhD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9014-F320-468C-9FC0-43A2B9D6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0BD6-289F-4D40-A6BF-CD76A1E9DE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6396763" cy="3977640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</a:rPr>
              <a:t>Motivation for CAVE (MHRA ‘Yellow Card’)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CAVE Data source: CDC / FDA data (VAERS)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</a:rPr>
              <a:t>CAVE Implementation: demo and code dive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74CFD-08B9-4B3B-9C1E-6114C63939D9}"/>
              </a:ext>
            </a:extLst>
          </p:cNvPr>
          <p:cNvSpPr txBox="1"/>
          <p:nvPr/>
        </p:nvSpPr>
        <p:spPr>
          <a:xfrm>
            <a:off x="797501" y="4809506"/>
            <a:ext cx="998479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Further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CAVE website: </a:t>
            </a:r>
            <a:r>
              <a:rPr lang="en-GB" sz="1400" dirty="0">
                <a:hlinkClick r:id="rId2"/>
              </a:rPr>
              <a:t>https://vaccines.shinyapps.io/cave/</a:t>
            </a:r>
            <a:r>
              <a:rPr lang="en-GB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CAVE on GitHub: </a:t>
            </a:r>
            <a:r>
              <a:rPr lang="en-GB" sz="1400" dirty="0">
                <a:hlinkClick r:id="rId3"/>
              </a:rPr>
              <a:t>https://github.com/onmas59/cave</a:t>
            </a:r>
            <a:r>
              <a:rPr lang="en-GB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MHRA (Yellow Card): </a:t>
            </a:r>
            <a:r>
              <a:rPr lang="en-GB" sz="1400" dirty="0">
                <a:hlinkClick r:id="rId4"/>
              </a:rPr>
              <a:t>https://www.gov.uk/government/publications/coronavirus-covid-19-vaccine-adverse-reactions</a:t>
            </a:r>
            <a:r>
              <a:rPr lang="en-GB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VAERS: </a:t>
            </a:r>
            <a:r>
              <a:rPr lang="en-GB" sz="1400" dirty="0">
                <a:hlinkClick r:id="rId5"/>
              </a:rPr>
              <a:t>https://vaers.hhs.gov/data/datasets.html</a:t>
            </a:r>
            <a:r>
              <a:rPr lang="en-GB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Substack</a:t>
            </a:r>
            <a:r>
              <a:rPr lang="en-GB" sz="1400" dirty="0"/>
              <a:t>: </a:t>
            </a:r>
            <a:r>
              <a:rPr lang="en-GB" sz="1400" dirty="0">
                <a:hlinkClick r:id="rId6"/>
              </a:rPr>
              <a:t>https://jasonmorphett.substack.com/</a:t>
            </a:r>
            <a:r>
              <a:rPr lang="en-GB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C01FB7-FA6A-4485-A927-37D6CFAE542E}"/>
              </a:ext>
            </a:extLst>
          </p:cNvPr>
          <p:cNvCxnSpPr/>
          <p:nvPr/>
        </p:nvCxnSpPr>
        <p:spPr>
          <a:xfrm>
            <a:off x="638175" y="4505325"/>
            <a:ext cx="2667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68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6C6B-2552-4095-ADB0-9DB4B6F0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Motivation for CAVE (MHRA ‘Yellow Card’)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362B4-8B84-4156-BBF2-CBCB090F114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4689729" cy="3977640"/>
          </a:xfrm>
        </p:spPr>
        <p:txBody>
          <a:bodyPr/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Yellow Card</a:t>
            </a:r>
            <a:r>
              <a:rPr lang="en-GB" dirty="0"/>
              <a:t> is the UK’s primary pharmacovigilance scheme.  It is run by the Medicines and Healthcare products Regulatory Agency (MHRA) which is a government organisation.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MHRA produce WEEKLY report but overwrite pdfs </a:t>
            </a:r>
            <a:r>
              <a:rPr lang="en-GB" sz="1600" dirty="0">
                <a:sym typeface="Wingdings" panose="05000000000000000000" pitchFamily="2" charset="2"/>
              </a:rPr>
              <a:t> …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From February-May 2021, I began researching my personal vaccination </a:t>
            </a:r>
            <a:r>
              <a:rPr lang="en-GB" dirty="0" err="1">
                <a:sym typeface="Wingdings" panose="05000000000000000000" pitchFamily="2" charset="2"/>
              </a:rPr>
              <a:t>risk:benefit</a:t>
            </a:r>
            <a:r>
              <a:rPr lang="en-GB" dirty="0">
                <a:sym typeface="Wingdings" panose="05000000000000000000" pitchFamily="2" charset="2"/>
              </a:rPr>
              <a:t> using the Yellow Card and calculating weekly deltas to aid my own decision making.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In ~August 2021, I released CAVE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8D210-CFD1-46D6-AC09-591C82CB23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1966" y="1435608"/>
            <a:ext cx="5381068" cy="3557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6F1F89-0B12-40E1-ADCF-5476A1AEE0BA}"/>
              </a:ext>
            </a:extLst>
          </p:cNvPr>
          <p:cNvSpPr txBox="1"/>
          <p:nvPr/>
        </p:nvSpPr>
        <p:spPr>
          <a:xfrm>
            <a:off x="774851" y="5413247"/>
            <a:ext cx="101026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There must be a better way than this for the general public to assess their risks of adverse events from the data?</a:t>
            </a:r>
          </a:p>
        </p:txBody>
      </p:sp>
    </p:spTree>
    <p:extLst>
      <p:ext uri="{BB962C8B-B14F-4D97-AF65-F5344CB8AC3E}">
        <p14:creationId xmlns:p14="http://schemas.microsoft.com/office/powerpoint/2010/main" val="315417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CC998D69-2111-4F9F-B5F2-72FE3422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67" y="1767379"/>
            <a:ext cx="8429625" cy="1507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69F944-9556-4D71-A072-9767E052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53" y="508073"/>
            <a:ext cx="8832194" cy="640080"/>
          </a:xfrm>
        </p:spPr>
        <p:txBody>
          <a:bodyPr>
            <a:normAutofit fontScale="90000"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CAVE Data source: CDC / FDA data (VAERS)</a:t>
            </a:r>
            <a:b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GB" sz="2000" dirty="0">
                <a:hlinkClick r:id="rId3"/>
              </a:rPr>
              <a:t>https://vaers.hhs.gov/data/datasets.html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359F9-3655-416F-942B-A3210254CC9F}"/>
              </a:ext>
            </a:extLst>
          </p:cNvPr>
          <p:cNvSpPr txBox="1"/>
          <p:nvPr/>
        </p:nvSpPr>
        <p:spPr>
          <a:xfrm>
            <a:off x="9552039" y="1397084"/>
            <a:ext cx="222189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b="1" dirty="0"/>
              <a:t>VAERSDATA:</a:t>
            </a:r>
            <a:br>
              <a:rPr lang="en-GB" sz="1100" dirty="0"/>
            </a:br>
            <a:r>
              <a:rPr lang="en-GB" sz="1100" dirty="0"/>
              <a:t>This holds 1 entry </a:t>
            </a:r>
          </a:p>
          <a:p>
            <a:r>
              <a:rPr lang="en-GB" sz="1100" dirty="0"/>
              <a:t>per person (VAERS_ID) </a:t>
            </a:r>
          </a:p>
          <a:p>
            <a:r>
              <a:rPr lang="en-GB" sz="1100" dirty="0"/>
              <a:t>and </a:t>
            </a:r>
            <a:r>
              <a:rPr lang="en-GB" sz="1100" b="1" dirty="0"/>
              <a:t>should</a:t>
            </a:r>
            <a:r>
              <a:rPr lang="en-GB" sz="1100" dirty="0"/>
              <a:t> only hold </a:t>
            </a:r>
            <a:r>
              <a:rPr lang="en-GB" sz="1100" b="1" dirty="0"/>
              <a:t>static</a:t>
            </a:r>
            <a:r>
              <a:rPr lang="en-GB" sz="1100" dirty="0"/>
              <a:t> information such as age, gender etc.</a:t>
            </a:r>
            <a:br>
              <a:rPr lang="en-GB" sz="1100" dirty="0"/>
            </a:br>
            <a:br>
              <a:rPr lang="en-GB" sz="1100" dirty="0"/>
            </a:br>
            <a:r>
              <a:rPr lang="en-GB" sz="1100" dirty="0"/>
              <a:t>It </a:t>
            </a:r>
            <a:r>
              <a:rPr lang="en-GB" sz="1100" b="1" dirty="0"/>
              <a:t>should</a:t>
            </a:r>
            <a:r>
              <a:rPr lang="en-GB" sz="1100" dirty="0"/>
              <a:t> </a:t>
            </a:r>
            <a:r>
              <a:rPr lang="en-GB" sz="1100" b="1" dirty="0"/>
              <a:t>not</a:t>
            </a:r>
            <a:r>
              <a:rPr lang="en-GB" sz="1100" dirty="0"/>
              <a:t> hold dates pertaining to vaccine adverse event reports such as VAX_DATE or symptom text as this is dose specific information</a:t>
            </a:r>
            <a:endParaRPr lang="en-GB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28B9C1-CB36-41ED-ACDB-C94501AB1C0E}"/>
              </a:ext>
            </a:extLst>
          </p:cNvPr>
          <p:cNvSpPr txBox="1"/>
          <p:nvPr/>
        </p:nvSpPr>
        <p:spPr>
          <a:xfrm>
            <a:off x="7105741" y="3416286"/>
            <a:ext cx="2393004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b="1" dirty="0"/>
              <a:t>VAERSVAX: </a:t>
            </a:r>
            <a:br>
              <a:rPr lang="en-GB" sz="1100" dirty="0"/>
            </a:br>
            <a:r>
              <a:rPr lang="en-GB" sz="1100" dirty="0"/>
              <a:t>This holds vax dose specific information pertaining to each dose of any vaccine report, for each VAERS_ID. It </a:t>
            </a:r>
            <a:r>
              <a:rPr lang="en-GB" sz="1100" b="1" dirty="0"/>
              <a:t>should</a:t>
            </a:r>
            <a:r>
              <a:rPr lang="en-GB" sz="1100" dirty="0"/>
              <a:t> hold dates pertaining to vaccine adverse event reports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0193FB-D69F-476D-A4CD-CF158DBE6BD1}"/>
              </a:ext>
            </a:extLst>
          </p:cNvPr>
          <p:cNvGrpSpPr/>
          <p:nvPr/>
        </p:nvGrpSpPr>
        <p:grpSpPr>
          <a:xfrm>
            <a:off x="7019310" y="5378040"/>
            <a:ext cx="3603295" cy="1302104"/>
            <a:chOff x="7019310" y="5378040"/>
            <a:chExt cx="3603295" cy="130210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B48CBD-E60D-4B58-8B16-61AEF725ADFD}"/>
                </a:ext>
              </a:extLst>
            </p:cNvPr>
            <p:cNvSpPr txBox="1"/>
            <p:nvPr/>
          </p:nvSpPr>
          <p:spPr>
            <a:xfrm>
              <a:off x="7119382" y="5378040"/>
              <a:ext cx="2393004" cy="9387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VAERSSYMPTOMS : </a:t>
              </a:r>
              <a:br>
                <a:rPr lang="en-GB" sz="1100" b="1" dirty="0"/>
              </a:br>
              <a:r>
                <a:rPr lang="en-GB" sz="1100" dirty="0"/>
                <a:t>Holds symptoms for each VAERS_ID. It </a:t>
              </a:r>
              <a:r>
                <a:rPr lang="en-GB" sz="1100" b="1" dirty="0"/>
                <a:t>should</a:t>
              </a:r>
              <a:r>
                <a:rPr lang="en-GB" sz="1100" dirty="0"/>
                <a:t> associate symptoms with each AE report but does not.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585D25-F8A4-4C90-8604-6AAEE06EF497}"/>
                </a:ext>
              </a:extLst>
            </p:cNvPr>
            <p:cNvSpPr txBox="1"/>
            <p:nvPr/>
          </p:nvSpPr>
          <p:spPr>
            <a:xfrm>
              <a:off x="7019310" y="6418534"/>
              <a:ext cx="36032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*Symptoms are lookups from MedDRA codebook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99AD218-739B-40D1-B8E1-C64F9E97B931}"/>
              </a:ext>
            </a:extLst>
          </p:cNvPr>
          <p:cNvGrpSpPr/>
          <p:nvPr/>
        </p:nvGrpSpPr>
        <p:grpSpPr>
          <a:xfrm>
            <a:off x="301067" y="1397084"/>
            <a:ext cx="8429625" cy="1752478"/>
            <a:chOff x="301067" y="1397084"/>
            <a:chExt cx="8429625" cy="17524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9D1E59-A66A-44A4-85C0-D5931BF4614A}"/>
                </a:ext>
              </a:extLst>
            </p:cNvPr>
            <p:cNvSpPr txBox="1"/>
            <p:nvPr/>
          </p:nvSpPr>
          <p:spPr>
            <a:xfrm>
              <a:off x="381704" y="1397084"/>
              <a:ext cx="4350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rgbClr val="C00000"/>
                  </a:solidFill>
                </a:rPr>
                <a:t>Table: VAERSDATA – 35 columns   This is the </a:t>
              </a:r>
              <a:r>
                <a:rPr lang="en-GB" sz="1200" b="1" dirty="0">
                  <a:solidFill>
                    <a:srgbClr val="C00000"/>
                  </a:solidFill>
                </a:rPr>
                <a:t>Primary</a:t>
              </a:r>
              <a:r>
                <a:rPr lang="en-GB" sz="1200" dirty="0">
                  <a:solidFill>
                    <a:srgbClr val="C00000"/>
                  </a:solidFill>
                </a:rPr>
                <a:t> table 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8B0AD38-BEBE-4680-8A99-8753E8451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067" y="1642231"/>
              <a:ext cx="8429625" cy="1507331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71A5B6F-99DE-4EFE-859B-1E3736CFA65E}"/>
              </a:ext>
            </a:extLst>
          </p:cNvPr>
          <p:cNvGrpSpPr/>
          <p:nvPr/>
        </p:nvGrpSpPr>
        <p:grpSpPr>
          <a:xfrm>
            <a:off x="892340" y="3141115"/>
            <a:ext cx="6163911" cy="1858943"/>
            <a:chOff x="892340" y="3141115"/>
            <a:chExt cx="6163911" cy="185894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D5CD49-1E14-4E75-AC56-1A714BDFA6A1}"/>
                </a:ext>
              </a:extLst>
            </p:cNvPr>
            <p:cNvSpPr txBox="1"/>
            <p:nvPr/>
          </p:nvSpPr>
          <p:spPr>
            <a:xfrm>
              <a:off x="892340" y="3141115"/>
              <a:ext cx="5155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rgbClr val="C00000"/>
                  </a:solidFill>
                </a:rPr>
                <a:t>Table: VAERSVAX – 8 columns – Adverse events for each dose of a vaccine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1666F34-A627-4197-9737-49532E5C3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9776" y="3399858"/>
              <a:ext cx="6086475" cy="1600200"/>
            </a:xfrm>
            <a:prstGeom prst="rect">
              <a:avLst/>
            </a:prstGeom>
          </p:spPr>
        </p:pic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3A8F44A-E6CE-44D4-B9C3-73D9BE901A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-55264" y="3251608"/>
            <a:ext cx="1695918" cy="613061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43D5FC0-BF25-44B3-9F7E-CFCAEEF03A48}"/>
              </a:ext>
            </a:extLst>
          </p:cNvPr>
          <p:cNvGrpSpPr/>
          <p:nvPr/>
        </p:nvGrpSpPr>
        <p:grpSpPr>
          <a:xfrm>
            <a:off x="359993" y="5168661"/>
            <a:ext cx="7306039" cy="1720037"/>
            <a:chOff x="359993" y="5168661"/>
            <a:chExt cx="7306039" cy="1720037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4C27F2F-E37D-469B-8B97-63AF58B9F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421" y="5445660"/>
              <a:ext cx="6536531" cy="144303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D95451-E185-4933-9E5D-F9C18CFF5F3C}"/>
                </a:ext>
              </a:extLst>
            </p:cNvPr>
            <p:cNvSpPr txBox="1"/>
            <p:nvPr/>
          </p:nvSpPr>
          <p:spPr>
            <a:xfrm>
              <a:off x="359993" y="5168661"/>
              <a:ext cx="73060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rgbClr val="C00000"/>
                  </a:solidFill>
                </a:rPr>
                <a:t>Table: VAERSSYMPTOMS* – 5 columns for entering symptoms but NOT linked to vax dose or manufacturer</a:t>
              </a:r>
            </a:p>
          </p:txBody>
        </p: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540C91C-3DC1-4339-9446-50CC02AC0B57}"/>
              </a:ext>
            </a:extLst>
          </p:cNvPr>
          <p:cNvCxnSpPr>
            <a:cxnSpLocks/>
          </p:cNvCxnSpPr>
          <p:nvPr/>
        </p:nvCxnSpPr>
        <p:spPr>
          <a:xfrm rot="5400000">
            <a:off x="-46382" y="5395947"/>
            <a:ext cx="1964103" cy="342681"/>
          </a:xfrm>
          <a:prstGeom prst="bentConnector3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CAVE Implementation: demo and code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https://vaccines.shinyapps.io/cave/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 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4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0375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{19487CDF-9952-4CC6-AEBF-E23D45CEDABE}tf10001108_win32</Template>
  <TotalTime>11202</TotalTime>
  <Words>427</Words>
  <Application>Microsoft Office PowerPoint</Application>
  <PresentationFormat>Widescreen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CAVE app: Shiny/R</vt:lpstr>
      <vt:lpstr>Outline</vt:lpstr>
      <vt:lpstr>Motivation for CAVE (MHRA ‘Yellow Card’)</vt:lpstr>
      <vt:lpstr>CAVE Data source: CDC / FDA data (VAERS) https://vaers.hhs.gov/data/datasets.html</vt:lpstr>
      <vt:lpstr>CAVE Implementation: demo and code dive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Marek Pawlewski</dc:creator>
  <cp:keywords/>
  <cp:lastModifiedBy>Jason Morphett</cp:lastModifiedBy>
  <cp:revision>138</cp:revision>
  <dcterms:created xsi:type="dcterms:W3CDTF">2022-02-28T23:49:22Z</dcterms:created>
  <dcterms:modified xsi:type="dcterms:W3CDTF">2022-03-18T16:13:25Z</dcterms:modified>
  <cp:version/>
</cp:coreProperties>
</file>