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notesSlides/notesSlide6.xml" ContentType="application/vnd.openxmlformats-officedocument.presentationml.notesSlide+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14.xml" ContentType="application/vnd.openxmlformats-officedocument.drawingml.chart+xml"/>
  <Override PartName="/ppt/charts/style9.xml" ContentType="application/vnd.ms-office.chartstyle+xml"/>
  <Override PartName="/ppt/charts/colors9.xml" ContentType="application/vnd.ms-office.chartcolorstyle+xml"/>
  <Override PartName="/ppt/charts/chart15.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2.xml" ContentType="application/vnd.openxmlformats-officedocument.drawingml.chartshapes+xml"/>
  <Override PartName="/ppt/charts/chart20.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3.xml" ContentType="application/vnd.openxmlformats-officedocument.drawingml.chartshapes+xml"/>
  <Override PartName="/ppt/charts/chart21.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4.xml" ContentType="application/vnd.openxmlformats-officedocument.drawingml.chartshapes+xml"/>
  <Override PartName="/ppt/charts/chart22.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5.xml" ContentType="application/vnd.openxmlformats-officedocument.drawingml.chartshapes+xml"/>
  <Override PartName="/ppt/charts/chart23.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6.xml" ContentType="application/vnd.openxmlformats-officedocument.drawingml.chartshapes+xml"/>
  <Override PartName="/ppt/charts/chart24.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56" r:id="rId5"/>
    <p:sldId id="258" r:id="rId6"/>
    <p:sldId id="296" r:id="rId7"/>
    <p:sldId id="304" r:id="rId8"/>
    <p:sldId id="298" r:id="rId9"/>
    <p:sldId id="305" r:id="rId10"/>
    <p:sldId id="306" r:id="rId11"/>
    <p:sldId id="307" r:id="rId12"/>
    <p:sldId id="300" r:id="rId13"/>
    <p:sldId id="301" r:id="rId14"/>
    <p:sldId id="308" r:id="rId15"/>
    <p:sldId id="313" r:id="rId16"/>
    <p:sldId id="302" r:id="rId17"/>
    <p:sldId id="315" r:id="rId18"/>
    <p:sldId id="311" r:id="rId19"/>
    <p:sldId id="312" r:id="rId20"/>
    <p:sldId id="314" r:id="rId21"/>
    <p:sldId id="316" r:id="rId22"/>
    <p:sldId id="317" r:id="rId23"/>
    <p:sldId id="318" r:id="rId24"/>
    <p:sldId id="319" r:id="rId25"/>
    <p:sldId id="276" r:id="rId26"/>
    <p:sldId id="295" r:id="rId27"/>
    <p:sldId id="299" r:id="rId28"/>
    <p:sldId id="277" r:id="rId29"/>
    <p:sldId id="284" r:id="rId30"/>
    <p:sldId id="285" r:id="rId31"/>
    <p:sldId id="286" r:id="rId32"/>
    <p:sldId id="287" r:id="rId33"/>
    <p:sldId id="278" r:id="rId34"/>
    <p:sldId id="279" r:id="rId35"/>
    <p:sldId id="288" r:id="rId36"/>
    <p:sldId id="280" r:id="rId37"/>
    <p:sldId id="281" r:id="rId38"/>
    <p:sldId id="282" r:id="rId39"/>
    <p:sldId id="289" r:id="rId40"/>
    <p:sldId id="263" r:id="rId41"/>
    <p:sldId id="292" r:id="rId42"/>
    <p:sldId id="269" r:id="rId43"/>
    <p:sldId id="257" r:id="rId44"/>
    <p:sldId id="260" r:id="rId45"/>
    <p:sldId id="270" r:id="rId46"/>
    <p:sldId id="272" r:id="rId47"/>
    <p:sldId id="32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9FDCEF-10C9-427C-A105-946AACD6F981}" v="330" dt="2022-03-04T20:45:18.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6821" autoAdjust="0"/>
  </p:normalViewPr>
  <p:slideViewPr>
    <p:cSldViewPr snapToGrid="0">
      <p:cViewPr>
        <p:scale>
          <a:sx n="114" d="100"/>
          <a:sy n="114" d="100"/>
        </p:scale>
        <p:origin x="88" y="436"/>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uofnelincoln-my.sharepoint.com/personal/gfriesen2_unl_edu/Documents/Desktop/COVID%20Studies/SOA%20data/Copy%20of%20SOA%20Group%20Life%20Mortality%20&amp;%20Vax%20Rate%20Data%20feb24.xlsb"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https://uofnelincoln-my.sharepoint.com/personal/gfriesen2_unl_edu/Documents/Desktop/COVID%20Studies/SOA%20data/Copy%20of%20SOA%20Group%20Life%20Mortality%20&amp;%20Vax%20Rate%20Data%20feb24.xlsb"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https://uofnelincoln-my.sharepoint.com/personal/gfriesen2_unl_edu/Documents/Desktop/COVID%20Studies/SOA%20data/Copy%20of%20SOA%20Group%20Life%20Mortality%20&amp;%20Vax%20Rate%20Data%20feb24.xlsb"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https://uofnelincoln-my.sharepoint.com/personal/gfriesen2_unl_edu/Documents/Desktop/COVID%20Studies/SOA%20data/Copy%20of%20SOA%20Group%20Life%20Mortality%20&amp;%20Vax%20Rate%20Data%20feb24.xlsb"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Book1.xlsx" TargetMode="External"/><Relationship Id="rId2" Type="http://schemas.microsoft.com/office/2011/relationships/chartColorStyle" Target="colors8.xml"/><Relationship Id="rId1" Type="http://schemas.microsoft.com/office/2011/relationships/chartStyle" Target="style8.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oleObject" Target="https://uofnelincoln-my.sharepoint.com/personal/gfriesen2_unl_edu/Documents/Desktop/COVID%20Studies/SOA%20data/Copy%20of%20SOA%20Group%20Life%20Mortality%20&amp;%20Vax%20Rate%20Data%20feb24.xlsb"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3.xml"/></Relationships>
</file>

<file path=ppt/charts/_rels/chart2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4.xml"/></Relationships>
</file>

<file path=ppt/charts/_rels/chart2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5.xml"/></Relationships>
</file>

<file path=ppt/charts/_rels/chart2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6.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3.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https://uofnelincoln-my.sharepoint.com/personal/gfriesen2_unl_edu/Documents/Desktop/COVID%20Studies/SOA%20data/Copy%20of%20SOA%20Group%20Life%20Mortality%20&amp;%20Vax%20Rate%20Data%20feb24.xlsb"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Fully Vaccinated as of 6/30/21 Line Fit  Plot</a:t>
            </a:r>
          </a:p>
        </c:rich>
      </c:tx>
      <c:overlay val="0"/>
    </c:title>
    <c:autoTitleDeleted val="0"/>
    <c:plotArea>
      <c:layout/>
      <c:scatterChart>
        <c:scatterStyle val="lineMarker"/>
        <c:varyColors val="0"/>
        <c:ser>
          <c:idx val="0"/>
          <c:order val="0"/>
          <c:tx>
            <c:v>Group Life Survey Excess Mortality Data Jul-Sept 21</c:v>
          </c:tx>
          <c:spPr>
            <a:ln w="19050">
              <a:noFill/>
            </a:ln>
          </c:spPr>
          <c:xVal>
            <c:numRef>
              <c:f>'AE data'!$E$60:$E$69</c:f>
              <c:numCache>
                <c:formatCode>0.0%</c:formatCode>
                <c:ptCount val="10"/>
                <c:pt idx="0">
                  <c:v>0.49810000000000004</c:v>
                </c:pt>
                <c:pt idx="1">
                  <c:v>0.45829999999999999</c:v>
                </c:pt>
                <c:pt idx="2">
                  <c:v>0.36590000000000006</c:v>
                </c:pt>
                <c:pt idx="3">
                  <c:v>0.4617</c:v>
                </c:pt>
                <c:pt idx="4">
                  <c:v>0.47070000000000001</c:v>
                </c:pt>
                <c:pt idx="5">
                  <c:v>0.54020000000000001</c:v>
                </c:pt>
                <c:pt idx="6">
                  <c:v>0.44719999999999999</c:v>
                </c:pt>
                <c:pt idx="7">
                  <c:v>0.49570000000000003</c:v>
                </c:pt>
                <c:pt idx="8">
                  <c:v>0.35369999999999996</c:v>
                </c:pt>
                <c:pt idx="9">
                  <c:v>0.41149999999999998</c:v>
                </c:pt>
              </c:numCache>
            </c:numRef>
          </c:xVal>
          <c:yVal>
            <c:numRef>
              <c:f>'AE data'!$D$60:$D$69</c:f>
              <c:numCache>
                <c:formatCode>0%</c:formatCode>
                <c:ptCount val="10"/>
                <c:pt idx="0">
                  <c:v>8.3663414039169215E-2</c:v>
                </c:pt>
                <c:pt idx="1">
                  <c:v>0.95955915654430002</c:v>
                </c:pt>
                <c:pt idx="2">
                  <c:v>0.95156195246876241</c:v>
                </c:pt>
                <c:pt idx="3">
                  <c:v>0.25175706609679649</c:v>
                </c:pt>
                <c:pt idx="4">
                  <c:v>0.27653611220929442</c:v>
                </c:pt>
                <c:pt idx="5">
                  <c:v>2.5246518840558618E-2</c:v>
                </c:pt>
                <c:pt idx="6">
                  <c:v>0.22721676214421715</c:v>
                </c:pt>
                <c:pt idx="7">
                  <c:v>0.17477093098099883</c:v>
                </c:pt>
                <c:pt idx="8">
                  <c:v>0.70486679439316835</c:v>
                </c:pt>
                <c:pt idx="9">
                  <c:v>0.528393601579634</c:v>
                </c:pt>
              </c:numCache>
            </c:numRef>
          </c:yVal>
          <c:smooth val="0"/>
          <c:extLst>
            <c:ext xmlns:c16="http://schemas.microsoft.com/office/drawing/2014/chart" uri="{C3380CC4-5D6E-409C-BE32-E72D297353CC}">
              <c16:uniqueId val="{00000000-46A6-4663-9FEB-EC596B6FD8D1}"/>
            </c:ext>
          </c:extLst>
        </c:ser>
        <c:ser>
          <c:idx val="1"/>
          <c:order val="1"/>
          <c:tx>
            <c:v>Predicted Group Life Survey Excess Mortality Data Jul-Sept 21</c:v>
          </c:tx>
          <c:spPr>
            <a:ln w="19050">
              <a:solidFill>
                <a:schemeClr val="accent2"/>
              </a:solidFill>
            </a:ln>
          </c:spPr>
          <c:xVal>
            <c:numRef>
              <c:f>'AE data'!$E$60:$E$69</c:f>
              <c:numCache>
                <c:formatCode>0.0%</c:formatCode>
                <c:ptCount val="10"/>
                <c:pt idx="0">
                  <c:v>0.49810000000000004</c:v>
                </c:pt>
                <c:pt idx="1">
                  <c:v>0.45829999999999999</c:v>
                </c:pt>
                <c:pt idx="2">
                  <c:v>0.36590000000000006</c:v>
                </c:pt>
                <c:pt idx="3">
                  <c:v>0.4617</c:v>
                </c:pt>
                <c:pt idx="4">
                  <c:v>0.47070000000000001</c:v>
                </c:pt>
                <c:pt idx="5">
                  <c:v>0.54020000000000001</c:v>
                </c:pt>
                <c:pt idx="6">
                  <c:v>0.44719999999999999</c:v>
                </c:pt>
                <c:pt idx="7">
                  <c:v>0.49570000000000003</c:v>
                </c:pt>
                <c:pt idx="8">
                  <c:v>0.35369999999999996</c:v>
                </c:pt>
                <c:pt idx="9">
                  <c:v>0.41149999999999998</c:v>
                </c:pt>
              </c:numCache>
            </c:numRef>
          </c:xVal>
          <c:yVal>
            <c:numRef>
              <c:f>'10State_vax%'!$B$25:$B$34</c:f>
              <c:numCache>
                <c:formatCode>General</c:formatCode>
                <c:ptCount val="10"/>
                <c:pt idx="0">
                  <c:v>0.20374999598516785</c:v>
                </c:pt>
                <c:pt idx="1">
                  <c:v>0.38243970206868205</c:v>
                </c:pt>
                <c:pt idx="2">
                  <c:v>0.79728716041332226</c:v>
                </c:pt>
                <c:pt idx="3">
                  <c:v>0.36717475230275376</c:v>
                </c:pt>
                <c:pt idx="4">
                  <c:v>0.3267675323341197</c:v>
                </c:pt>
                <c:pt idx="5">
                  <c:v>1.4734000354114318E-2</c:v>
                </c:pt>
                <c:pt idx="6">
                  <c:v>0.43227527336333038</c:v>
                </c:pt>
                <c:pt idx="7">
                  <c:v>0.21452525464347039</c:v>
                </c:pt>
                <c:pt idx="8">
                  <c:v>0.85206139192635977</c:v>
                </c:pt>
                <c:pt idx="9">
                  <c:v>0.5925572459055779</c:v>
                </c:pt>
              </c:numCache>
            </c:numRef>
          </c:yVal>
          <c:smooth val="0"/>
          <c:extLst>
            <c:ext xmlns:c16="http://schemas.microsoft.com/office/drawing/2014/chart" uri="{C3380CC4-5D6E-409C-BE32-E72D297353CC}">
              <c16:uniqueId val="{00000001-46A6-4663-9FEB-EC596B6FD8D1}"/>
            </c:ext>
          </c:extLst>
        </c:ser>
        <c:dLbls>
          <c:showLegendKey val="0"/>
          <c:showVal val="0"/>
          <c:showCatName val="0"/>
          <c:showSerName val="0"/>
          <c:showPercent val="0"/>
          <c:showBubbleSize val="0"/>
        </c:dLbls>
        <c:axId val="777515519"/>
        <c:axId val="777507199"/>
      </c:scatterChart>
      <c:valAx>
        <c:axId val="777515519"/>
        <c:scaling>
          <c:orientation val="minMax"/>
        </c:scaling>
        <c:delete val="0"/>
        <c:axPos val="b"/>
        <c:title>
          <c:tx>
            <c:rich>
              <a:bodyPr/>
              <a:lstStyle/>
              <a:p>
                <a:pPr>
                  <a:defRPr/>
                </a:pPr>
                <a:r>
                  <a:rPr lang="en-US"/>
                  <a:t>Fully Vaccinated as of 6/30/21</a:t>
                </a:r>
              </a:p>
            </c:rich>
          </c:tx>
          <c:overlay val="0"/>
        </c:title>
        <c:numFmt formatCode="0.0%" sourceLinked="1"/>
        <c:majorTickMark val="out"/>
        <c:minorTickMark val="none"/>
        <c:tickLblPos val="nextTo"/>
        <c:crossAx val="777507199"/>
        <c:crosses val="autoZero"/>
        <c:crossBetween val="midCat"/>
      </c:valAx>
      <c:valAx>
        <c:axId val="777507199"/>
        <c:scaling>
          <c:orientation val="minMax"/>
        </c:scaling>
        <c:delete val="0"/>
        <c:axPos val="l"/>
        <c:title>
          <c:tx>
            <c:rich>
              <a:bodyPr/>
              <a:lstStyle/>
              <a:p>
                <a:pPr>
                  <a:defRPr/>
                </a:pPr>
                <a:r>
                  <a:rPr lang="en-US"/>
                  <a:t>Group Life Survey Excess Mortality Data Jul-Sept 21</a:t>
                </a:r>
              </a:p>
            </c:rich>
          </c:tx>
          <c:overlay val="0"/>
        </c:title>
        <c:numFmt formatCode="0%" sourceLinked="1"/>
        <c:majorTickMark val="out"/>
        <c:minorTickMark val="none"/>
        <c:tickLblPos val="nextTo"/>
        <c:crossAx val="777515519"/>
        <c:crosses val="autoZero"/>
        <c:crossBetween val="midCat"/>
      </c:valAx>
    </c:plotArea>
    <c:legend>
      <c:legendPos val="r"/>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Fully Vaccinated as of 6/30/21 Line Fit  Plot</a:t>
            </a:r>
          </a:p>
        </c:rich>
      </c:tx>
      <c:overlay val="0"/>
    </c:title>
    <c:autoTitleDeleted val="0"/>
    <c:plotArea>
      <c:layout/>
      <c:scatterChart>
        <c:scatterStyle val="lineMarker"/>
        <c:varyColors val="0"/>
        <c:ser>
          <c:idx val="0"/>
          <c:order val="0"/>
          <c:tx>
            <c:v>Group Life Survey Excess Mortality Data Jul-Sept 21</c:v>
          </c:tx>
          <c:spPr>
            <a:ln w="19050">
              <a:noFill/>
            </a:ln>
          </c:spPr>
          <c:xVal>
            <c:numRef>
              <c:f>'VAERS count'!$G$7:$G$18</c:f>
              <c:numCache>
                <c:formatCode>0.0%</c:formatCode>
                <c:ptCount val="12"/>
                <c:pt idx="0">
                  <c:v>0.43479999999999996</c:v>
                </c:pt>
                <c:pt idx="1">
                  <c:v>0.41149999999999998</c:v>
                </c:pt>
                <c:pt idx="2">
                  <c:v>0.45829999999999999</c:v>
                </c:pt>
                <c:pt idx="3">
                  <c:v>0.35369999999999996</c:v>
                </c:pt>
                <c:pt idx="4">
                  <c:v>0.36590000000000006</c:v>
                </c:pt>
                <c:pt idx="5">
                  <c:v>0.49810000000000004</c:v>
                </c:pt>
                <c:pt idx="6">
                  <c:v>0.47070000000000001</c:v>
                </c:pt>
                <c:pt idx="7">
                  <c:v>0.51790000000000003</c:v>
                </c:pt>
                <c:pt idx="8">
                  <c:v>0.70599999999999996</c:v>
                </c:pt>
                <c:pt idx="9">
                  <c:v>0.3906</c:v>
                </c:pt>
                <c:pt idx="10">
                  <c:v>0.54020000000000001</c:v>
                </c:pt>
                <c:pt idx="11">
                  <c:v>0.34119999999999995</c:v>
                </c:pt>
              </c:numCache>
            </c:numRef>
          </c:xVal>
          <c:yVal>
            <c:numRef>
              <c:f>'VAERS count'!$F$7:$F$18</c:f>
              <c:numCache>
                <c:formatCode>0%</c:formatCode>
                <c:ptCount val="12"/>
                <c:pt idx="0">
                  <c:v>0.3674429367042451</c:v>
                </c:pt>
                <c:pt idx="1">
                  <c:v>0.528393601579634</c:v>
                </c:pt>
                <c:pt idx="2">
                  <c:v>0.95955915654430002</c:v>
                </c:pt>
                <c:pt idx="3">
                  <c:v>0.70486679439316835</c:v>
                </c:pt>
                <c:pt idx="4">
                  <c:v>0.95156195246876241</c:v>
                </c:pt>
                <c:pt idx="5">
                  <c:v>8.3663414039169215E-2</c:v>
                </c:pt>
                <c:pt idx="6">
                  <c:v>0.27653611220929442</c:v>
                </c:pt>
                <c:pt idx="7">
                  <c:v>0.10500243589173053</c:v>
                </c:pt>
                <c:pt idx="8">
                  <c:v>-3.3077184591812081E-3</c:v>
                </c:pt>
                <c:pt idx="9">
                  <c:v>0.35184113317592791</c:v>
                </c:pt>
                <c:pt idx="10">
                  <c:v>2.5246518840558618E-2</c:v>
                </c:pt>
                <c:pt idx="11">
                  <c:v>0.32709432500043811</c:v>
                </c:pt>
              </c:numCache>
            </c:numRef>
          </c:yVal>
          <c:smooth val="0"/>
          <c:extLst>
            <c:ext xmlns:c16="http://schemas.microsoft.com/office/drawing/2014/chart" uri="{C3380CC4-5D6E-409C-BE32-E72D297353CC}">
              <c16:uniqueId val="{00000000-3C5A-4A5D-A3F8-32166F6B9545}"/>
            </c:ext>
          </c:extLst>
        </c:ser>
        <c:ser>
          <c:idx val="1"/>
          <c:order val="1"/>
          <c:tx>
            <c:v>Predicted Group Life Survey Excess Mortality Data Jul-Sept 21</c:v>
          </c:tx>
          <c:spPr>
            <a:ln w="19050">
              <a:solidFill>
                <a:srgbClr val="FF0000"/>
              </a:solidFill>
            </a:ln>
          </c:spPr>
          <c:xVal>
            <c:numRef>
              <c:f>'VAERS count'!$G$7:$G$18</c:f>
              <c:numCache>
                <c:formatCode>0.0%</c:formatCode>
                <c:ptCount val="12"/>
                <c:pt idx="0">
                  <c:v>0.43479999999999996</c:v>
                </c:pt>
                <c:pt idx="1">
                  <c:v>0.41149999999999998</c:v>
                </c:pt>
                <c:pt idx="2">
                  <c:v>0.45829999999999999</c:v>
                </c:pt>
                <c:pt idx="3">
                  <c:v>0.35369999999999996</c:v>
                </c:pt>
                <c:pt idx="4">
                  <c:v>0.36590000000000006</c:v>
                </c:pt>
                <c:pt idx="5">
                  <c:v>0.49810000000000004</c:v>
                </c:pt>
                <c:pt idx="6">
                  <c:v>0.47070000000000001</c:v>
                </c:pt>
                <c:pt idx="7">
                  <c:v>0.51790000000000003</c:v>
                </c:pt>
                <c:pt idx="8">
                  <c:v>0.70599999999999996</c:v>
                </c:pt>
                <c:pt idx="9">
                  <c:v>0.3906</c:v>
                </c:pt>
                <c:pt idx="10">
                  <c:v>0.54020000000000001</c:v>
                </c:pt>
                <c:pt idx="11">
                  <c:v>0.34119999999999995</c:v>
                </c:pt>
              </c:numCache>
            </c:numRef>
          </c:xVal>
          <c:yVal>
            <c:numRef>
              <c:f>'larg_VAERScount_vax%'!$B$25:$B$36</c:f>
              <c:numCache>
                <c:formatCode>General</c:formatCode>
                <c:ptCount val="12"/>
                <c:pt idx="0">
                  <c:v>0.43722235938272214</c:v>
                </c:pt>
                <c:pt idx="1">
                  <c:v>0.48606971010062694</c:v>
                </c:pt>
                <c:pt idx="2">
                  <c:v>0.38795571810071505</c:v>
                </c:pt>
                <c:pt idx="3">
                  <c:v>0.6072446831261592</c:v>
                </c:pt>
                <c:pt idx="4">
                  <c:v>0.58166795871592547</c:v>
                </c:pt>
                <c:pt idx="5">
                  <c:v>0.30451689584437958</c:v>
                </c:pt>
                <c:pt idx="6">
                  <c:v>0.36195970312637937</c:v>
                </c:pt>
                <c:pt idx="7">
                  <c:v>0.26300712999826303</c:v>
                </c:pt>
                <c:pt idx="8">
                  <c:v>-0.13133564553984423</c:v>
                </c:pt>
                <c:pt idx="9">
                  <c:v>0.52988557404930547</c:v>
                </c:pt>
                <c:pt idx="10">
                  <c:v>0.21625623210086919</c:v>
                </c:pt>
                <c:pt idx="11">
                  <c:v>0.63345034338254591</c:v>
                </c:pt>
              </c:numCache>
            </c:numRef>
          </c:yVal>
          <c:smooth val="0"/>
          <c:extLst>
            <c:ext xmlns:c16="http://schemas.microsoft.com/office/drawing/2014/chart" uri="{C3380CC4-5D6E-409C-BE32-E72D297353CC}">
              <c16:uniqueId val="{00000001-3C5A-4A5D-A3F8-32166F6B9545}"/>
            </c:ext>
          </c:extLst>
        </c:ser>
        <c:dLbls>
          <c:showLegendKey val="0"/>
          <c:showVal val="0"/>
          <c:showCatName val="0"/>
          <c:showSerName val="0"/>
          <c:showPercent val="0"/>
          <c:showBubbleSize val="0"/>
        </c:dLbls>
        <c:axId val="1831055344"/>
        <c:axId val="1831056176"/>
      </c:scatterChart>
      <c:valAx>
        <c:axId val="1831055344"/>
        <c:scaling>
          <c:orientation val="minMax"/>
        </c:scaling>
        <c:delete val="0"/>
        <c:axPos val="b"/>
        <c:title>
          <c:tx>
            <c:rich>
              <a:bodyPr/>
              <a:lstStyle/>
              <a:p>
                <a:pPr>
                  <a:defRPr/>
                </a:pPr>
                <a:r>
                  <a:rPr lang="en-US"/>
                  <a:t>Fully Vaccinated as of 6/30/21</a:t>
                </a:r>
              </a:p>
            </c:rich>
          </c:tx>
          <c:overlay val="0"/>
        </c:title>
        <c:numFmt formatCode="0.0%" sourceLinked="1"/>
        <c:majorTickMark val="out"/>
        <c:minorTickMark val="none"/>
        <c:tickLblPos val="nextTo"/>
        <c:crossAx val="1831056176"/>
        <c:crosses val="autoZero"/>
        <c:crossBetween val="midCat"/>
      </c:valAx>
      <c:valAx>
        <c:axId val="1831056176"/>
        <c:scaling>
          <c:orientation val="minMax"/>
        </c:scaling>
        <c:delete val="0"/>
        <c:axPos val="l"/>
        <c:title>
          <c:tx>
            <c:rich>
              <a:bodyPr/>
              <a:lstStyle/>
              <a:p>
                <a:pPr>
                  <a:defRPr/>
                </a:pPr>
                <a:r>
                  <a:rPr lang="en-US"/>
                  <a:t>Group Life Survey Excess Mortality Data Jul-Sept 21</a:t>
                </a:r>
              </a:p>
            </c:rich>
          </c:tx>
          <c:overlay val="0"/>
        </c:title>
        <c:numFmt formatCode="0%" sourceLinked="1"/>
        <c:majorTickMark val="out"/>
        <c:minorTickMark val="none"/>
        <c:tickLblPos val="nextTo"/>
        <c:crossAx val="1831055344"/>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3Q Vaers Death Reports Line Fit  Plot</a:t>
            </a:r>
          </a:p>
        </c:rich>
      </c:tx>
      <c:overlay val="0"/>
    </c:title>
    <c:autoTitleDeleted val="0"/>
    <c:plotArea>
      <c:layout/>
      <c:scatterChart>
        <c:scatterStyle val="lineMarker"/>
        <c:varyColors val="0"/>
        <c:ser>
          <c:idx val="0"/>
          <c:order val="0"/>
          <c:tx>
            <c:v>Group Life Survey Excess Mortality Data Jul-Sept 21</c:v>
          </c:tx>
          <c:spPr>
            <a:ln w="19050">
              <a:noFill/>
            </a:ln>
          </c:spPr>
          <c:xVal>
            <c:numRef>
              <c:f>'VAERS count'!$H$7:$H$18</c:f>
              <c:numCache>
                <c:formatCode>General</c:formatCode>
                <c:ptCount val="12"/>
                <c:pt idx="0">
                  <c:v>236</c:v>
                </c:pt>
                <c:pt idx="1">
                  <c:v>232</c:v>
                </c:pt>
                <c:pt idx="2">
                  <c:v>199</c:v>
                </c:pt>
                <c:pt idx="3">
                  <c:v>165</c:v>
                </c:pt>
                <c:pt idx="4">
                  <c:v>144</c:v>
                </c:pt>
                <c:pt idx="5">
                  <c:v>121</c:v>
                </c:pt>
                <c:pt idx="6">
                  <c:v>86</c:v>
                </c:pt>
                <c:pt idx="7">
                  <c:v>86</c:v>
                </c:pt>
                <c:pt idx="8">
                  <c:v>72</c:v>
                </c:pt>
                <c:pt idx="9">
                  <c:v>62</c:v>
                </c:pt>
                <c:pt idx="10">
                  <c:v>61</c:v>
                </c:pt>
                <c:pt idx="11">
                  <c:v>52</c:v>
                </c:pt>
              </c:numCache>
            </c:numRef>
          </c:xVal>
          <c:yVal>
            <c:numRef>
              <c:f>'VAERS count'!$F$7:$F$18</c:f>
              <c:numCache>
                <c:formatCode>0%</c:formatCode>
                <c:ptCount val="12"/>
                <c:pt idx="0">
                  <c:v>0.3674429367042451</c:v>
                </c:pt>
                <c:pt idx="1">
                  <c:v>0.528393601579634</c:v>
                </c:pt>
                <c:pt idx="2">
                  <c:v>0.95955915654430002</c:v>
                </c:pt>
                <c:pt idx="3">
                  <c:v>0.70486679439316835</c:v>
                </c:pt>
                <c:pt idx="4">
                  <c:v>0.95156195246876241</c:v>
                </c:pt>
                <c:pt idx="5">
                  <c:v>8.3663414039169215E-2</c:v>
                </c:pt>
                <c:pt idx="6">
                  <c:v>0.27653611220929442</c:v>
                </c:pt>
                <c:pt idx="7">
                  <c:v>0.10500243589173053</c:v>
                </c:pt>
                <c:pt idx="8">
                  <c:v>-3.3077184591812081E-3</c:v>
                </c:pt>
                <c:pt idx="9">
                  <c:v>0.35184113317592791</c:v>
                </c:pt>
                <c:pt idx="10">
                  <c:v>2.5246518840558618E-2</c:v>
                </c:pt>
                <c:pt idx="11">
                  <c:v>0.32709432500043811</c:v>
                </c:pt>
              </c:numCache>
            </c:numRef>
          </c:yVal>
          <c:smooth val="0"/>
          <c:extLst>
            <c:ext xmlns:c16="http://schemas.microsoft.com/office/drawing/2014/chart" uri="{C3380CC4-5D6E-409C-BE32-E72D297353CC}">
              <c16:uniqueId val="{00000000-35AC-4A3E-9726-29E3A6E1EEBF}"/>
            </c:ext>
          </c:extLst>
        </c:ser>
        <c:ser>
          <c:idx val="1"/>
          <c:order val="1"/>
          <c:tx>
            <c:v>Predicted Group Life Survey Excess Mortality Data Jul-Sept 21</c:v>
          </c:tx>
          <c:spPr>
            <a:ln w="19050">
              <a:solidFill>
                <a:srgbClr val="FF0000"/>
              </a:solidFill>
            </a:ln>
          </c:spPr>
          <c:xVal>
            <c:numRef>
              <c:f>'VAERS count'!$H$7:$H$18</c:f>
              <c:numCache>
                <c:formatCode>General</c:formatCode>
                <c:ptCount val="12"/>
                <c:pt idx="0">
                  <c:v>236</c:v>
                </c:pt>
                <c:pt idx="1">
                  <c:v>232</c:v>
                </c:pt>
                <c:pt idx="2">
                  <c:v>199</c:v>
                </c:pt>
                <c:pt idx="3">
                  <c:v>165</c:v>
                </c:pt>
                <c:pt idx="4">
                  <c:v>144</c:v>
                </c:pt>
                <c:pt idx="5">
                  <c:v>121</c:v>
                </c:pt>
                <c:pt idx="6">
                  <c:v>86</c:v>
                </c:pt>
                <c:pt idx="7">
                  <c:v>86</c:v>
                </c:pt>
                <c:pt idx="8">
                  <c:v>72</c:v>
                </c:pt>
                <c:pt idx="9">
                  <c:v>62</c:v>
                </c:pt>
                <c:pt idx="10">
                  <c:v>61</c:v>
                </c:pt>
                <c:pt idx="11">
                  <c:v>52</c:v>
                </c:pt>
              </c:numCache>
            </c:numRef>
          </c:xVal>
          <c:yVal>
            <c:numRef>
              <c:f>larg_VAERScount_deaths!$B$25:$B$36</c:f>
              <c:numCache>
                <c:formatCode>General</c:formatCode>
                <c:ptCount val="12"/>
                <c:pt idx="0">
                  <c:v>0.70649854355171737</c:v>
                </c:pt>
                <c:pt idx="1">
                  <c:v>0.69494814276073702</c:v>
                </c:pt>
                <c:pt idx="2">
                  <c:v>0.59965733623514839</c:v>
                </c:pt>
                <c:pt idx="3">
                  <c:v>0.50147892951181472</c:v>
                </c:pt>
                <c:pt idx="4">
                  <c:v>0.44083932535916753</c:v>
                </c:pt>
                <c:pt idx="5">
                  <c:v>0.37442452081103006</c:v>
                </c:pt>
                <c:pt idx="6">
                  <c:v>0.27335851388995125</c:v>
                </c:pt>
                <c:pt idx="7">
                  <c:v>0.27335851388995125</c:v>
                </c:pt>
                <c:pt idx="8">
                  <c:v>0.23293211112151976</c:v>
                </c:pt>
                <c:pt idx="9">
                  <c:v>0.20405610914406869</c:v>
                </c:pt>
                <c:pt idx="10">
                  <c:v>0.20116850894632357</c:v>
                </c:pt>
                <c:pt idx="11">
                  <c:v>0.17518010716661761</c:v>
                </c:pt>
              </c:numCache>
            </c:numRef>
          </c:yVal>
          <c:smooth val="0"/>
          <c:extLst>
            <c:ext xmlns:c16="http://schemas.microsoft.com/office/drawing/2014/chart" uri="{C3380CC4-5D6E-409C-BE32-E72D297353CC}">
              <c16:uniqueId val="{00000001-35AC-4A3E-9726-29E3A6E1EEBF}"/>
            </c:ext>
          </c:extLst>
        </c:ser>
        <c:dLbls>
          <c:showLegendKey val="0"/>
          <c:showVal val="0"/>
          <c:showCatName val="0"/>
          <c:showSerName val="0"/>
          <c:showPercent val="0"/>
          <c:showBubbleSize val="0"/>
        </c:dLbls>
        <c:axId val="1775597248"/>
        <c:axId val="1775595584"/>
      </c:scatterChart>
      <c:valAx>
        <c:axId val="1775597248"/>
        <c:scaling>
          <c:orientation val="minMax"/>
        </c:scaling>
        <c:delete val="0"/>
        <c:axPos val="b"/>
        <c:title>
          <c:tx>
            <c:rich>
              <a:bodyPr/>
              <a:lstStyle/>
              <a:p>
                <a:pPr>
                  <a:defRPr/>
                </a:pPr>
                <a:r>
                  <a:rPr lang="en-US"/>
                  <a:t>3Q Vaers Death Reports</a:t>
                </a:r>
              </a:p>
            </c:rich>
          </c:tx>
          <c:overlay val="0"/>
        </c:title>
        <c:numFmt formatCode="General" sourceLinked="1"/>
        <c:majorTickMark val="out"/>
        <c:minorTickMark val="none"/>
        <c:tickLblPos val="nextTo"/>
        <c:crossAx val="1775595584"/>
        <c:crosses val="autoZero"/>
        <c:crossBetween val="midCat"/>
      </c:valAx>
      <c:valAx>
        <c:axId val="1775595584"/>
        <c:scaling>
          <c:orientation val="minMax"/>
        </c:scaling>
        <c:delete val="0"/>
        <c:axPos val="l"/>
        <c:title>
          <c:tx>
            <c:rich>
              <a:bodyPr/>
              <a:lstStyle/>
              <a:p>
                <a:pPr>
                  <a:defRPr/>
                </a:pPr>
                <a:r>
                  <a:rPr lang="en-US"/>
                  <a:t>Group Life Survey Excess Mortality Data Jul-Sept 21</a:t>
                </a:r>
              </a:p>
            </c:rich>
          </c:tx>
          <c:overlay val="0"/>
        </c:title>
        <c:numFmt formatCode="0%" sourceLinked="1"/>
        <c:majorTickMark val="out"/>
        <c:minorTickMark val="none"/>
        <c:tickLblPos val="nextTo"/>
        <c:crossAx val="1775597248"/>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Fully Vaccinated as of 6/30/21 Line Fit  Plot</a:t>
            </a:r>
          </a:p>
        </c:rich>
      </c:tx>
      <c:overlay val="0"/>
    </c:title>
    <c:autoTitleDeleted val="0"/>
    <c:plotArea>
      <c:layout/>
      <c:scatterChart>
        <c:scatterStyle val="lineMarker"/>
        <c:varyColors val="0"/>
        <c:ser>
          <c:idx val="0"/>
          <c:order val="0"/>
          <c:tx>
            <c:v>3Q Vaers Death Reports</c:v>
          </c:tx>
          <c:spPr>
            <a:ln w="19050">
              <a:noFill/>
            </a:ln>
          </c:spPr>
          <c:xVal>
            <c:numRef>
              <c:f>'VAERS count'!$G$7:$G$18</c:f>
              <c:numCache>
                <c:formatCode>0.0%</c:formatCode>
                <c:ptCount val="12"/>
                <c:pt idx="0">
                  <c:v>0.43479999999999996</c:v>
                </c:pt>
                <c:pt idx="1">
                  <c:v>0.41149999999999998</c:v>
                </c:pt>
                <c:pt idx="2">
                  <c:v>0.45829999999999999</c:v>
                </c:pt>
                <c:pt idx="3">
                  <c:v>0.35369999999999996</c:v>
                </c:pt>
                <c:pt idx="4">
                  <c:v>0.36590000000000006</c:v>
                </c:pt>
                <c:pt idx="5">
                  <c:v>0.49810000000000004</c:v>
                </c:pt>
                <c:pt idx="6">
                  <c:v>0.47070000000000001</c:v>
                </c:pt>
                <c:pt idx="7">
                  <c:v>0.51790000000000003</c:v>
                </c:pt>
                <c:pt idx="8">
                  <c:v>0.70599999999999996</c:v>
                </c:pt>
                <c:pt idx="9">
                  <c:v>0.3906</c:v>
                </c:pt>
                <c:pt idx="10">
                  <c:v>0.54020000000000001</c:v>
                </c:pt>
                <c:pt idx="11">
                  <c:v>0.34119999999999995</c:v>
                </c:pt>
              </c:numCache>
            </c:numRef>
          </c:xVal>
          <c:yVal>
            <c:numRef>
              <c:f>'VAERS count'!$H$7:$H$18</c:f>
              <c:numCache>
                <c:formatCode>General</c:formatCode>
                <c:ptCount val="12"/>
                <c:pt idx="0">
                  <c:v>236</c:v>
                </c:pt>
                <c:pt idx="1">
                  <c:v>232</c:v>
                </c:pt>
                <c:pt idx="2">
                  <c:v>199</c:v>
                </c:pt>
                <c:pt idx="3">
                  <c:v>165</c:v>
                </c:pt>
                <c:pt idx="4">
                  <c:v>144</c:v>
                </c:pt>
                <c:pt idx="5">
                  <c:v>121</c:v>
                </c:pt>
                <c:pt idx="6">
                  <c:v>86</c:v>
                </c:pt>
                <c:pt idx="7">
                  <c:v>86</c:v>
                </c:pt>
                <c:pt idx="8">
                  <c:v>72</c:v>
                </c:pt>
                <c:pt idx="9">
                  <c:v>62</c:v>
                </c:pt>
                <c:pt idx="10">
                  <c:v>61</c:v>
                </c:pt>
                <c:pt idx="11">
                  <c:v>52</c:v>
                </c:pt>
              </c:numCache>
            </c:numRef>
          </c:yVal>
          <c:smooth val="0"/>
          <c:extLst>
            <c:ext xmlns:c16="http://schemas.microsoft.com/office/drawing/2014/chart" uri="{C3380CC4-5D6E-409C-BE32-E72D297353CC}">
              <c16:uniqueId val="{00000000-8151-4100-98E2-D5794FEFCDA2}"/>
            </c:ext>
          </c:extLst>
        </c:ser>
        <c:ser>
          <c:idx val="1"/>
          <c:order val="1"/>
          <c:tx>
            <c:v>Predicted 3Q Vaers Death Reports</c:v>
          </c:tx>
          <c:spPr>
            <a:ln w="19050">
              <a:solidFill>
                <a:srgbClr val="FF0000"/>
              </a:solidFill>
            </a:ln>
          </c:spPr>
          <c:xVal>
            <c:numRef>
              <c:f>'VAERS count'!$G$7:$G$18</c:f>
              <c:numCache>
                <c:formatCode>0.0%</c:formatCode>
                <c:ptCount val="12"/>
                <c:pt idx="0">
                  <c:v>0.43479999999999996</c:v>
                </c:pt>
                <c:pt idx="1">
                  <c:v>0.41149999999999998</c:v>
                </c:pt>
                <c:pt idx="2">
                  <c:v>0.45829999999999999</c:v>
                </c:pt>
                <c:pt idx="3">
                  <c:v>0.35369999999999996</c:v>
                </c:pt>
                <c:pt idx="4">
                  <c:v>0.36590000000000006</c:v>
                </c:pt>
                <c:pt idx="5">
                  <c:v>0.49810000000000004</c:v>
                </c:pt>
                <c:pt idx="6">
                  <c:v>0.47070000000000001</c:v>
                </c:pt>
                <c:pt idx="7">
                  <c:v>0.51790000000000003</c:v>
                </c:pt>
                <c:pt idx="8">
                  <c:v>0.70599999999999996</c:v>
                </c:pt>
                <c:pt idx="9">
                  <c:v>0.3906</c:v>
                </c:pt>
                <c:pt idx="10">
                  <c:v>0.54020000000000001</c:v>
                </c:pt>
                <c:pt idx="11">
                  <c:v>0.34119999999999995</c:v>
                </c:pt>
              </c:numCache>
            </c:numRef>
          </c:xVal>
          <c:yVal>
            <c:numRef>
              <c:f>Sheet15!$B$25:$B$36</c:f>
              <c:numCache>
                <c:formatCode>General</c:formatCode>
                <c:ptCount val="12"/>
                <c:pt idx="0">
                  <c:v>130.71458651697952</c:v>
                </c:pt>
                <c:pt idx="1">
                  <c:v>135.22987730263182</c:v>
                </c:pt>
                <c:pt idx="2">
                  <c:v>126.16053787050616</c:v>
                </c:pt>
                <c:pt idx="3">
                  <c:v>146.43089907991521</c:v>
                </c:pt>
                <c:pt idx="4">
                  <c:v>144.06666956983116</c:v>
                </c:pt>
                <c:pt idx="5">
                  <c:v>118.44772356711724</c:v>
                </c:pt>
                <c:pt idx="6">
                  <c:v>123.75755049960107</c:v>
                </c:pt>
                <c:pt idx="7">
                  <c:v>114.61069534583331</c:v>
                </c:pt>
                <c:pt idx="8">
                  <c:v>78.158927243635958</c:v>
                </c:pt>
                <c:pt idx="9">
                  <c:v>139.28007375843151</c:v>
                </c:pt>
                <c:pt idx="10">
                  <c:v>110.28919386428626</c:v>
                </c:pt>
                <c:pt idx="11">
                  <c:v>148.85326538123084</c:v>
                </c:pt>
              </c:numCache>
            </c:numRef>
          </c:yVal>
          <c:smooth val="0"/>
          <c:extLst>
            <c:ext xmlns:c16="http://schemas.microsoft.com/office/drawing/2014/chart" uri="{C3380CC4-5D6E-409C-BE32-E72D297353CC}">
              <c16:uniqueId val="{00000001-8151-4100-98E2-D5794FEFCDA2}"/>
            </c:ext>
          </c:extLst>
        </c:ser>
        <c:dLbls>
          <c:showLegendKey val="0"/>
          <c:showVal val="0"/>
          <c:showCatName val="0"/>
          <c:showSerName val="0"/>
          <c:showPercent val="0"/>
          <c:showBubbleSize val="0"/>
        </c:dLbls>
        <c:axId val="1678738432"/>
        <c:axId val="1128767744"/>
      </c:scatterChart>
      <c:valAx>
        <c:axId val="1678738432"/>
        <c:scaling>
          <c:orientation val="minMax"/>
        </c:scaling>
        <c:delete val="0"/>
        <c:axPos val="b"/>
        <c:title>
          <c:tx>
            <c:rich>
              <a:bodyPr/>
              <a:lstStyle/>
              <a:p>
                <a:pPr>
                  <a:defRPr/>
                </a:pPr>
                <a:r>
                  <a:rPr lang="en-US"/>
                  <a:t>Fully Vaccinated as of 6/30/21</a:t>
                </a:r>
              </a:p>
            </c:rich>
          </c:tx>
          <c:overlay val="0"/>
        </c:title>
        <c:numFmt formatCode="0.0%" sourceLinked="1"/>
        <c:majorTickMark val="out"/>
        <c:minorTickMark val="none"/>
        <c:tickLblPos val="nextTo"/>
        <c:crossAx val="1128767744"/>
        <c:crosses val="autoZero"/>
        <c:crossBetween val="midCat"/>
      </c:valAx>
      <c:valAx>
        <c:axId val="1128767744"/>
        <c:scaling>
          <c:orientation val="minMax"/>
        </c:scaling>
        <c:delete val="0"/>
        <c:axPos val="l"/>
        <c:title>
          <c:tx>
            <c:rich>
              <a:bodyPr/>
              <a:lstStyle/>
              <a:p>
                <a:pPr>
                  <a:defRPr/>
                </a:pPr>
                <a:r>
                  <a:rPr lang="en-US"/>
                  <a:t>3Q Vaers Death Reports</a:t>
                </a:r>
              </a:p>
            </c:rich>
          </c:tx>
          <c:overlay val="0"/>
        </c:title>
        <c:numFmt formatCode="General" sourceLinked="1"/>
        <c:majorTickMark val="out"/>
        <c:minorTickMark val="none"/>
        <c:tickLblPos val="nextTo"/>
        <c:crossAx val="1678738432"/>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[Book1.xlsx]Sheet16!PivotTable2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3Q 2021 VAERS</a:t>
            </a:r>
            <a:r>
              <a:rPr lang="en-US" baseline="0" dirty="0"/>
              <a:t> Deaths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Sheet16!$B$3</c:f>
              <c:strCache>
                <c:ptCount val="1"/>
                <c:pt idx="0">
                  <c:v>Total</c:v>
                </c:pt>
              </c:strCache>
            </c:strRef>
          </c:tx>
          <c:spPr>
            <a:solidFill>
              <a:schemeClr val="accent1"/>
            </a:solidFill>
            <a:ln>
              <a:noFill/>
            </a:ln>
            <a:effectLst/>
          </c:spPr>
          <c:invertIfNegative val="0"/>
          <c:cat>
            <c:strRef>
              <c:f>Sheet16!$A$4:$A$56</c:f>
              <c:strCache>
                <c:ptCount val="52"/>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Northern Mariana Islands</c:v>
                </c:pt>
                <c:pt idx="36">
                  <c:v>Ohio</c:v>
                </c:pt>
                <c:pt idx="37">
                  <c:v>Oklahoma</c:v>
                </c:pt>
                <c:pt idx="38">
                  <c:v>Oregon</c:v>
                </c:pt>
                <c:pt idx="39">
                  <c:v>Pennsylvania</c:v>
                </c:pt>
                <c:pt idx="40">
                  <c:v>Puerto Rico</c:v>
                </c:pt>
                <c:pt idx="41">
                  <c:v>Rhode Island</c:v>
                </c:pt>
                <c:pt idx="42">
                  <c:v>South Carolina</c:v>
                </c:pt>
                <c:pt idx="43">
                  <c:v>South Dakota</c:v>
                </c:pt>
                <c:pt idx="44">
                  <c:v>Tennessee</c:v>
                </c:pt>
                <c:pt idx="45">
                  <c:v>Texas</c:v>
                </c:pt>
                <c:pt idx="46">
                  <c:v>Utah</c:v>
                </c:pt>
                <c:pt idx="47">
                  <c:v>Virginia</c:v>
                </c:pt>
                <c:pt idx="48">
                  <c:v>Washington</c:v>
                </c:pt>
                <c:pt idx="49">
                  <c:v>West Virginia</c:v>
                </c:pt>
                <c:pt idx="50">
                  <c:v>Wisconsin</c:v>
                </c:pt>
                <c:pt idx="51">
                  <c:v>Wyoming</c:v>
                </c:pt>
              </c:strCache>
            </c:strRef>
          </c:cat>
          <c:val>
            <c:numRef>
              <c:f>Sheet16!$B$4:$B$56</c:f>
              <c:numCache>
                <c:formatCode>General</c:formatCode>
                <c:ptCount val="52"/>
                <c:pt idx="0">
                  <c:v>9</c:v>
                </c:pt>
                <c:pt idx="1">
                  <c:v>1</c:v>
                </c:pt>
                <c:pt idx="2">
                  <c:v>26</c:v>
                </c:pt>
                <c:pt idx="3">
                  <c:v>52</c:v>
                </c:pt>
                <c:pt idx="4">
                  <c:v>121</c:v>
                </c:pt>
                <c:pt idx="5">
                  <c:v>20</c:v>
                </c:pt>
                <c:pt idx="6">
                  <c:v>10</c:v>
                </c:pt>
                <c:pt idx="7">
                  <c:v>12</c:v>
                </c:pt>
                <c:pt idx="8">
                  <c:v>3</c:v>
                </c:pt>
                <c:pt idx="9">
                  <c:v>199</c:v>
                </c:pt>
                <c:pt idx="10">
                  <c:v>144</c:v>
                </c:pt>
                <c:pt idx="11">
                  <c:v>7</c:v>
                </c:pt>
                <c:pt idx="12">
                  <c:v>7</c:v>
                </c:pt>
                <c:pt idx="13">
                  <c:v>47</c:v>
                </c:pt>
                <c:pt idx="14">
                  <c:v>16</c:v>
                </c:pt>
                <c:pt idx="15">
                  <c:v>14</c:v>
                </c:pt>
                <c:pt idx="16">
                  <c:v>4</c:v>
                </c:pt>
                <c:pt idx="17">
                  <c:v>236</c:v>
                </c:pt>
                <c:pt idx="18">
                  <c:v>13</c:v>
                </c:pt>
                <c:pt idx="19">
                  <c:v>9</c:v>
                </c:pt>
                <c:pt idx="20">
                  <c:v>12</c:v>
                </c:pt>
                <c:pt idx="21">
                  <c:v>17</c:v>
                </c:pt>
                <c:pt idx="22">
                  <c:v>86</c:v>
                </c:pt>
                <c:pt idx="23">
                  <c:v>86</c:v>
                </c:pt>
                <c:pt idx="24">
                  <c:v>12</c:v>
                </c:pt>
                <c:pt idx="25">
                  <c:v>62</c:v>
                </c:pt>
                <c:pt idx="26">
                  <c:v>24</c:v>
                </c:pt>
                <c:pt idx="27">
                  <c:v>7</c:v>
                </c:pt>
                <c:pt idx="28">
                  <c:v>6</c:v>
                </c:pt>
                <c:pt idx="29">
                  <c:v>2</c:v>
                </c:pt>
                <c:pt idx="30">
                  <c:v>43</c:v>
                </c:pt>
                <c:pt idx="31">
                  <c:v>3</c:v>
                </c:pt>
                <c:pt idx="32">
                  <c:v>61</c:v>
                </c:pt>
                <c:pt idx="33">
                  <c:v>33</c:v>
                </c:pt>
                <c:pt idx="34">
                  <c:v>4</c:v>
                </c:pt>
                <c:pt idx="35">
                  <c:v>15</c:v>
                </c:pt>
                <c:pt idx="36">
                  <c:v>35</c:v>
                </c:pt>
                <c:pt idx="37">
                  <c:v>11</c:v>
                </c:pt>
                <c:pt idx="38">
                  <c:v>14</c:v>
                </c:pt>
                <c:pt idx="39">
                  <c:v>46</c:v>
                </c:pt>
                <c:pt idx="40">
                  <c:v>2</c:v>
                </c:pt>
                <c:pt idx="41">
                  <c:v>2</c:v>
                </c:pt>
                <c:pt idx="42">
                  <c:v>19</c:v>
                </c:pt>
                <c:pt idx="43">
                  <c:v>18</c:v>
                </c:pt>
                <c:pt idx="44">
                  <c:v>165</c:v>
                </c:pt>
                <c:pt idx="45">
                  <c:v>232</c:v>
                </c:pt>
                <c:pt idx="46">
                  <c:v>11</c:v>
                </c:pt>
                <c:pt idx="47">
                  <c:v>28</c:v>
                </c:pt>
                <c:pt idx="48">
                  <c:v>72</c:v>
                </c:pt>
                <c:pt idx="49">
                  <c:v>16</c:v>
                </c:pt>
                <c:pt idx="50">
                  <c:v>46</c:v>
                </c:pt>
                <c:pt idx="51">
                  <c:v>2</c:v>
                </c:pt>
              </c:numCache>
            </c:numRef>
          </c:val>
          <c:extLst>
            <c:ext xmlns:c16="http://schemas.microsoft.com/office/drawing/2014/chart" uri="{C3380CC4-5D6E-409C-BE32-E72D297353CC}">
              <c16:uniqueId val="{00000000-6504-475D-99F6-8410392C8C59}"/>
            </c:ext>
          </c:extLst>
        </c:ser>
        <c:dLbls>
          <c:showLegendKey val="0"/>
          <c:showVal val="0"/>
          <c:showCatName val="0"/>
          <c:showSerName val="0"/>
          <c:showPercent val="0"/>
          <c:showBubbleSize val="0"/>
        </c:dLbls>
        <c:gapWidth val="219"/>
        <c:overlap val="-27"/>
        <c:axId val="436197119"/>
        <c:axId val="436197535"/>
      </c:barChart>
      <c:catAx>
        <c:axId val="43619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197535"/>
        <c:crosses val="autoZero"/>
        <c:auto val="1"/>
        <c:lblAlgn val="ctr"/>
        <c:lblOffset val="100"/>
        <c:noMultiLvlLbl val="0"/>
      </c:catAx>
      <c:valAx>
        <c:axId val="436197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197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400" b="0" i="0" u="none" strike="noStrike" baseline="0">
                <a:solidFill>
                  <a:sysClr val="windowText" lastClr="000000">
                    <a:lumMod val="65000"/>
                    <a:lumOff val="35000"/>
                  </a:sysClr>
                </a:solidFill>
                <a:latin typeface="Calibri" panose="020F0502020204030204"/>
              </a:rPr>
              <a:t>VAERS Reported Deaths by Month</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63500">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'Deaths by Month'!$C$3:$C$37</c:f>
              <c:numCache>
                <c:formatCode>m/d/yyyy</c:formatCode>
                <c:ptCount val="35"/>
                <c:pt idx="0">
                  <c:v>44197</c:v>
                </c:pt>
                <c:pt idx="1">
                  <c:v>44228</c:v>
                </c:pt>
                <c:pt idx="2">
                  <c:v>44228</c:v>
                </c:pt>
                <c:pt idx="3">
                  <c:v>44256</c:v>
                </c:pt>
                <c:pt idx="4">
                  <c:v>44256</c:v>
                </c:pt>
                <c:pt idx="5">
                  <c:v>44287</c:v>
                </c:pt>
                <c:pt idx="6">
                  <c:v>44287</c:v>
                </c:pt>
                <c:pt idx="7">
                  <c:v>44287</c:v>
                </c:pt>
                <c:pt idx="8">
                  <c:v>44317</c:v>
                </c:pt>
                <c:pt idx="9">
                  <c:v>44317</c:v>
                </c:pt>
                <c:pt idx="10">
                  <c:v>44317</c:v>
                </c:pt>
                <c:pt idx="11">
                  <c:v>44348</c:v>
                </c:pt>
                <c:pt idx="12">
                  <c:v>44348</c:v>
                </c:pt>
                <c:pt idx="13">
                  <c:v>44348</c:v>
                </c:pt>
                <c:pt idx="14">
                  <c:v>44378</c:v>
                </c:pt>
                <c:pt idx="15">
                  <c:v>44378</c:v>
                </c:pt>
                <c:pt idx="16">
                  <c:v>44378</c:v>
                </c:pt>
                <c:pt idx="17">
                  <c:v>44409</c:v>
                </c:pt>
                <c:pt idx="18">
                  <c:v>44409</c:v>
                </c:pt>
                <c:pt idx="19">
                  <c:v>44409</c:v>
                </c:pt>
                <c:pt idx="20">
                  <c:v>44440</c:v>
                </c:pt>
                <c:pt idx="21">
                  <c:v>44440</c:v>
                </c:pt>
                <c:pt idx="22">
                  <c:v>44440</c:v>
                </c:pt>
                <c:pt idx="23">
                  <c:v>44470</c:v>
                </c:pt>
                <c:pt idx="24">
                  <c:v>44470</c:v>
                </c:pt>
                <c:pt idx="25">
                  <c:v>44470</c:v>
                </c:pt>
                <c:pt idx="26">
                  <c:v>44501</c:v>
                </c:pt>
                <c:pt idx="27">
                  <c:v>44501</c:v>
                </c:pt>
                <c:pt idx="28">
                  <c:v>44501</c:v>
                </c:pt>
                <c:pt idx="29">
                  <c:v>44531</c:v>
                </c:pt>
                <c:pt idx="30">
                  <c:v>44531</c:v>
                </c:pt>
                <c:pt idx="31">
                  <c:v>44531</c:v>
                </c:pt>
                <c:pt idx="32">
                  <c:v>44562</c:v>
                </c:pt>
                <c:pt idx="33">
                  <c:v>44562</c:v>
                </c:pt>
                <c:pt idx="34">
                  <c:v>44562</c:v>
                </c:pt>
              </c:numCache>
            </c:numRef>
          </c:cat>
          <c:val>
            <c:numRef>
              <c:f>'Deaths by Month'!$I$3:$I$37</c:f>
              <c:numCache>
                <c:formatCode>General</c:formatCode>
                <c:ptCount val="35"/>
                <c:pt idx="0">
                  <c:v>855</c:v>
                </c:pt>
                <c:pt idx="2">
                  <c:v>1557</c:v>
                </c:pt>
                <c:pt idx="4">
                  <c:v>2192</c:v>
                </c:pt>
                <c:pt idx="7">
                  <c:v>2516</c:v>
                </c:pt>
                <c:pt idx="10">
                  <c:v>1790</c:v>
                </c:pt>
                <c:pt idx="13">
                  <c:v>2024</c:v>
                </c:pt>
                <c:pt idx="16">
                  <c:v>2020</c:v>
                </c:pt>
                <c:pt idx="19">
                  <c:v>2166</c:v>
                </c:pt>
                <c:pt idx="22">
                  <c:v>2057</c:v>
                </c:pt>
                <c:pt idx="25">
                  <c:v>2127</c:v>
                </c:pt>
                <c:pt idx="28">
                  <c:v>1655</c:v>
                </c:pt>
                <c:pt idx="31">
                  <c:v>1893</c:v>
                </c:pt>
                <c:pt idx="34">
                  <c:v>2120</c:v>
                </c:pt>
              </c:numCache>
            </c:numRef>
          </c:val>
          <c:extLst>
            <c:ext xmlns:c16="http://schemas.microsoft.com/office/drawing/2014/chart" uri="{C3380CC4-5D6E-409C-BE32-E72D297353CC}">
              <c16:uniqueId val="{00000000-7A1D-4B81-B0D9-3D81D6EF4A9F}"/>
            </c:ext>
          </c:extLst>
        </c:ser>
        <c:dLbls>
          <c:dLblPos val="outEnd"/>
          <c:showLegendKey val="0"/>
          <c:showVal val="1"/>
          <c:showCatName val="0"/>
          <c:showSerName val="0"/>
          <c:showPercent val="0"/>
          <c:showBubbleSize val="0"/>
        </c:dLbls>
        <c:gapWidth val="0"/>
        <c:axId val="228748271"/>
        <c:axId val="228747855"/>
      </c:barChart>
      <c:dateAx>
        <c:axId val="22874827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228747855"/>
        <c:crosses val="autoZero"/>
        <c:auto val="1"/>
        <c:lblOffset val="100"/>
        <c:baseTimeUnit val="days"/>
      </c:dateAx>
      <c:valAx>
        <c:axId val="228747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228748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California Reported VAERS</a:t>
            </a:r>
            <a:r>
              <a:rPr lang="en-US" baseline="0" dirty="0"/>
              <a:t> Deaths by Month </a:t>
            </a:r>
            <a:r>
              <a:rPr lang="en-US" baseline="0"/>
              <a:t>and Manufacturer</a:t>
            </a:r>
            <a:r>
              <a:rPr lang="en-US"/>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California!$H$4:$H$47</c:f>
              <c:numCache>
                <c:formatCode>General</c:formatCode>
                <c:ptCount val="44"/>
                <c:pt idx="0">
                  <c:v>1</c:v>
                </c:pt>
                <c:pt idx="1">
                  <c:v>1</c:v>
                </c:pt>
                <c:pt idx="2">
                  <c:v>24</c:v>
                </c:pt>
                <c:pt idx="3">
                  <c:v>17</c:v>
                </c:pt>
                <c:pt idx="4">
                  <c:v>33</c:v>
                </c:pt>
                <c:pt idx="5">
                  <c:v>31</c:v>
                </c:pt>
                <c:pt idx="6">
                  <c:v>1</c:v>
                </c:pt>
                <c:pt idx="7">
                  <c:v>51</c:v>
                </c:pt>
                <c:pt idx="8">
                  <c:v>22</c:v>
                </c:pt>
                <c:pt idx="9">
                  <c:v>4</c:v>
                </c:pt>
                <c:pt idx="10">
                  <c:v>41</c:v>
                </c:pt>
                <c:pt idx="11">
                  <c:v>28</c:v>
                </c:pt>
                <c:pt idx="12">
                  <c:v>16</c:v>
                </c:pt>
                <c:pt idx="13">
                  <c:v>36</c:v>
                </c:pt>
                <c:pt idx="14">
                  <c:v>16</c:v>
                </c:pt>
                <c:pt idx="15">
                  <c:v>7</c:v>
                </c:pt>
                <c:pt idx="16">
                  <c:v>31</c:v>
                </c:pt>
                <c:pt idx="17">
                  <c:v>22</c:v>
                </c:pt>
                <c:pt idx="18">
                  <c:v>5</c:v>
                </c:pt>
                <c:pt idx="19">
                  <c:v>15</c:v>
                </c:pt>
                <c:pt idx="20">
                  <c:v>13</c:v>
                </c:pt>
                <c:pt idx="21">
                  <c:v>2</c:v>
                </c:pt>
                <c:pt idx="22">
                  <c:v>1</c:v>
                </c:pt>
                <c:pt idx="23">
                  <c:v>18</c:v>
                </c:pt>
                <c:pt idx="24">
                  <c:v>14</c:v>
                </c:pt>
                <c:pt idx="25">
                  <c:v>8</c:v>
                </c:pt>
                <c:pt idx="26">
                  <c:v>24</c:v>
                </c:pt>
                <c:pt idx="27">
                  <c:v>21</c:v>
                </c:pt>
                <c:pt idx="28">
                  <c:v>5</c:v>
                </c:pt>
                <c:pt idx="29">
                  <c:v>16</c:v>
                </c:pt>
                <c:pt idx="30">
                  <c:v>15</c:v>
                </c:pt>
                <c:pt idx="31">
                  <c:v>4</c:v>
                </c:pt>
                <c:pt idx="32">
                  <c:v>16</c:v>
                </c:pt>
                <c:pt idx="33">
                  <c:v>10</c:v>
                </c:pt>
                <c:pt idx="34">
                  <c:v>8</c:v>
                </c:pt>
                <c:pt idx="35">
                  <c:v>8</c:v>
                </c:pt>
                <c:pt idx="36">
                  <c:v>6</c:v>
                </c:pt>
                <c:pt idx="37">
                  <c:v>2</c:v>
                </c:pt>
                <c:pt idx="38">
                  <c:v>15</c:v>
                </c:pt>
                <c:pt idx="39">
                  <c:v>10</c:v>
                </c:pt>
                <c:pt idx="40">
                  <c:v>1</c:v>
                </c:pt>
                <c:pt idx="41">
                  <c:v>4</c:v>
                </c:pt>
                <c:pt idx="42">
                  <c:v>3</c:v>
                </c:pt>
                <c:pt idx="43">
                  <c:v>1</c:v>
                </c:pt>
              </c:numCache>
            </c:numRef>
          </c:val>
          <c:extLst>
            <c:ext xmlns:c16="http://schemas.microsoft.com/office/drawing/2014/chart" uri="{C3380CC4-5D6E-409C-BE32-E72D297353CC}">
              <c16:uniqueId val="{00000000-C722-4F3D-8248-2FCC55C3A047}"/>
            </c:ext>
          </c:extLst>
        </c:ser>
        <c:dLbls>
          <c:showLegendKey val="0"/>
          <c:showVal val="0"/>
          <c:showCatName val="0"/>
          <c:showSerName val="0"/>
          <c:showPercent val="0"/>
          <c:showBubbleSize val="0"/>
        </c:dLbls>
        <c:gapWidth val="219"/>
        <c:overlap val="-27"/>
        <c:axId val="439226367"/>
        <c:axId val="439228863"/>
      </c:barChart>
      <c:catAx>
        <c:axId val="439226367"/>
        <c:scaling>
          <c:orientation val="minMax"/>
        </c:scaling>
        <c:delete val="1"/>
        <c:axPos val="b"/>
        <c:numFmt formatCode="m/d/yyyy" sourceLinked="1"/>
        <c:majorTickMark val="none"/>
        <c:minorTickMark val="none"/>
        <c:tickLblPos val="nextTo"/>
        <c:crossAx val="439228863"/>
        <c:crosses val="autoZero"/>
        <c:auto val="1"/>
        <c:lblAlgn val="ctr"/>
        <c:lblOffset val="100"/>
        <c:noMultiLvlLbl val="0"/>
      </c:catAx>
      <c:valAx>
        <c:axId val="439228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226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38100">
              <a:solidFill>
                <a:schemeClr val="accent1"/>
              </a:solidFill>
            </a:ln>
            <a:effectLst/>
          </c:spPr>
          <c:invertIfNegative val="0"/>
          <c:val>
            <c:numRef>
              <c:f>'New York'!$I$4:$I$45</c:f>
              <c:numCache>
                <c:formatCode>General</c:formatCode>
                <c:ptCount val="42"/>
                <c:pt idx="0">
                  <c:v>1</c:v>
                </c:pt>
                <c:pt idx="1">
                  <c:v>12</c:v>
                </c:pt>
                <c:pt idx="2">
                  <c:v>6</c:v>
                </c:pt>
                <c:pt idx="3">
                  <c:v>1</c:v>
                </c:pt>
                <c:pt idx="4">
                  <c:v>14</c:v>
                </c:pt>
                <c:pt idx="5">
                  <c:v>12</c:v>
                </c:pt>
                <c:pt idx="6">
                  <c:v>1</c:v>
                </c:pt>
                <c:pt idx="7">
                  <c:v>24</c:v>
                </c:pt>
                <c:pt idx="8">
                  <c:v>21</c:v>
                </c:pt>
                <c:pt idx="9">
                  <c:v>6</c:v>
                </c:pt>
                <c:pt idx="10">
                  <c:v>27</c:v>
                </c:pt>
                <c:pt idx="11">
                  <c:v>20</c:v>
                </c:pt>
                <c:pt idx="12">
                  <c:v>15</c:v>
                </c:pt>
                <c:pt idx="13">
                  <c:v>17</c:v>
                </c:pt>
                <c:pt idx="14">
                  <c:v>14</c:v>
                </c:pt>
                <c:pt idx="15">
                  <c:v>11</c:v>
                </c:pt>
                <c:pt idx="16">
                  <c:v>1</c:v>
                </c:pt>
                <c:pt idx="17">
                  <c:v>7</c:v>
                </c:pt>
                <c:pt idx="18">
                  <c:v>5</c:v>
                </c:pt>
                <c:pt idx="19">
                  <c:v>1</c:v>
                </c:pt>
                <c:pt idx="20">
                  <c:v>10</c:v>
                </c:pt>
                <c:pt idx="21">
                  <c:v>9</c:v>
                </c:pt>
                <c:pt idx="22">
                  <c:v>6</c:v>
                </c:pt>
                <c:pt idx="23">
                  <c:v>13</c:v>
                </c:pt>
                <c:pt idx="24">
                  <c:v>2</c:v>
                </c:pt>
                <c:pt idx="25">
                  <c:v>1</c:v>
                </c:pt>
                <c:pt idx="26">
                  <c:v>11</c:v>
                </c:pt>
                <c:pt idx="27">
                  <c:v>7</c:v>
                </c:pt>
                <c:pt idx="28">
                  <c:v>2</c:v>
                </c:pt>
                <c:pt idx="29">
                  <c:v>15</c:v>
                </c:pt>
                <c:pt idx="30">
                  <c:v>9</c:v>
                </c:pt>
                <c:pt idx="31">
                  <c:v>7</c:v>
                </c:pt>
                <c:pt idx="32">
                  <c:v>7</c:v>
                </c:pt>
                <c:pt idx="33">
                  <c:v>4</c:v>
                </c:pt>
                <c:pt idx="34">
                  <c:v>14</c:v>
                </c:pt>
                <c:pt idx="35">
                  <c:v>3</c:v>
                </c:pt>
                <c:pt idx="36">
                  <c:v>2</c:v>
                </c:pt>
                <c:pt idx="37">
                  <c:v>13</c:v>
                </c:pt>
                <c:pt idx="38">
                  <c:v>6</c:v>
                </c:pt>
                <c:pt idx="39">
                  <c:v>1</c:v>
                </c:pt>
                <c:pt idx="40">
                  <c:v>2</c:v>
                </c:pt>
                <c:pt idx="41">
                  <c:v>1</c:v>
                </c:pt>
              </c:numCache>
            </c:numRef>
          </c:val>
          <c:extLst>
            <c:ext xmlns:c16="http://schemas.microsoft.com/office/drawing/2014/chart" uri="{C3380CC4-5D6E-409C-BE32-E72D297353CC}">
              <c16:uniqueId val="{00000000-47DC-4C72-9730-FE960CEEA96A}"/>
            </c:ext>
          </c:extLst>
        </c:ser>
        <c:dLbls>
          <c:showLegendKey val="0"/>
          <c:showVal val="0"/>
          <c:showCatName val="0"/>
          <c:showSerName val="0"/>
          <c:showPercent val="0"/>
          <c:showBubbleSize val="0"/>
        </c:dLbls>
        <c:gapWidth val="219"/>
        <c:overlap val="-27"/>
        <c:axId val="451016015"/>
        <c:axId val="451037647"/>
      </c:barChart>
      <c:catAx>
        <c:axId val="4510160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037647"/>
        <c:crosses val="autoZero"/>
        <c:auto val="1"/>
        <c:lblAlgn val="ctr"/>
        <c:lblOffset val="100"/>
        <c:noMultiLvlLbl val="0"/>
      </c:catAx>
      <c:valAx>
        <c:axId val="451037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01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Pennsylvania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Pennsylvania!$I$25:$I$63</c:f>
              <c:numCache>
                <c:formatCode>General</c:formatCode>
                <c:ptCount val="39"/>
                <c:pt idx="0">
                  <c:v>1</c:v>
                </c:pt>
                <c:pt idx="1">
                  <c:v>9</c:v>
                </c:pt>
                <c:pt idx="2">
                  <c:v>1</c:v>
                </c:pt>
                <c:pt idx="3">
                  <c:v>11</c:v>
                </c:pt>
                <c:pt idx="4">
                  <c:v>10</c:v>
                </c:pt>
                <c:pt idx="5">
                  <c:v>19</c:v>
                </c:pt>
                <c:pt idx="6">
                  <c:v>11</c:v>
                </c:pt>
                <c:pt idx="7">
                  <c:v>3</c:v>
                </c:pt>
                <c:pt idx="8">
                  <c:v>21</c:v>
                </c:pt>
                <c:pt idx="9">
                  <c:v>17</c:v>
                </c:pt>
                <c:pt idx="10">
                  <c:v>8</c:v>
                </c:pt>
                <c:pt idx="11">
                  <c:v>14</c:v>
                </c:pt>
                <c:pt idx="12">
                  <c:v>12</c:v>
                </c:pt>
                <c:pt idx="13">
                  <c:v>2</c:v>
                </c:pt>
                <c:pt idx="14">
                  <c:v>1</c:v>
                </c:pt>
                <c:pt idx="15">
                  <c:v>16</c:v>
                </c:pt>
                <c:pt idx="16">
                  <c:v>7</c:v>
                </c:pt>
                <c:pt idx="17">
                  <c:v>2</c:v>
                </c:pt>
                <c:pt idx="18">
                  <c:v>7</c:v>
                </c:pt>
                <c:pt idx="19">
                  <c:v>5</c:v>
                </c:pt>
                <c:pt idx="20">
                  <c:v>7</c:v>
                </c:pt>
                <c:pt idx="21">
                  <c:v>3</c:v>
                </c:pt>
                <c:pt idx="22">
                  <c:v>2</c:v>
                </c:pt>
                <c:pt idx="23">
                  <c:v>11</c:v>
                </c:pt>
                <c:pt idx="24">
                  <c:v>7</c:v>
                </c:pt>
                <c:pt idx="25">
                  <c:v>4</c:v>
                </c:pt>
                <c:pt idx="26">
                  <c:v>11</c:v>
                </c:pt>
                <c:pt idx="27">
                  <c:v>4</c:v>
                </c:pt>
                <c:pt idx="28">
                  <c:v>2</c:v>
                </c:pt>
                <c:pt idx="29">
                  <c:v>6</c:v>
                </c:pt>
                <c:pt idx="30">
                  <c:v>2</c:v>
                </c:pt>
                <c:pt idx="31">
                  <c:v>12</c:v>
                </c:pt>
                <c:pt idx="32">
                  <c:v>5</c:v>
                </c:pt>
                <c:pt idx="33">
                  <c:v>4</c:v>
                </c:pt>
                <c:pt idx="34">
                  <c:v>8</c:v>
                </c:pt>
                <c:pt idx="35">
                  <c:v>6</c:v>
                </c:pt>
                <c:pt idx="36">
                  <c:v>1</c:v>
                </c:pt>
                <c:pt idx="37">
                  <c:v>1</c:v>
                </c:pt>
                <c:pt idx="38">
                  <c:v>1</c:v>
                </c:pt>
              </c:numCache>
            </c:numRef>
          </c:val>
          <c:extLst>
            <c:ext xmlns:c16="http://schemas.microsoft.com/office/drawing/2014/chart" uri="{C3380CC4-5D6E-409C-BE32-E72D297353CC}">
              <c16:uniqueId val="{00000000-F3C3-4818-A20E-83171AEC8556}"/>
            </c:ext>
          </c:extLst>
        </c:ser>
        <c:dLbls>
          <c:showLegendKey val="0"/>
          <c:showVal val="0"/>
          <c:showCatName val="0"/>
          <c:showSerName val="0"/>
          <c:showPercent val="0"/>
          <c:showBubbleSize val="0"/>
        </c:dLbls>
        <c:gapWidth val="219"/>
        <c:overlap val="-27"/>
        <c:axId val="436197951"/>
        <c:axId val="436200863"/>
      </c:barChart>
      <c:catAx>
        <c:axId val="436197951"/>
        <c:scaling>
          <c:orientation val="minMax"/>
        </c:scaling>
        <c:delete val="1"/>
        <c:axPos val="b"/>
        <c:numFmt formatCode="m/d/yyyy" sourceLinked="1"/>
        <c:majorTickMark val="none"/>
        <c:minorTickMark val="none"/>
        <c:tickLblPos val="nextTo"/>
        <c:crossAx val="436200863"/>
        <c:crosses val="autoZero"/>
        <c:auto val="1"/>
        <c:lblAlgn val="ctr"/>
        <c:lblOffset val="100"/>
        <c:noMultiLvlLbl val="0"/>
      </c:catAx>
      <c:valAx>
        <c:axId val="436200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19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Ohio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Ohio!$J$22:$J$61</c:f>
              <c:numCache>
                <c:formatCode>General</c:formatCode>
                <c:ptCount val="40"/>
                <c:pt idx="0">
                  <c:v>1</c:v>
                </c:pt>
                <c:pt idx="1">
                  <c:v>20</c:v>
                </c:pt>
                <c:pt idx="2">
                  <c:v>8</c:v>
                </c:pt>
                <c:pt idx="3">
                  <c:v>21</c:v>
                </c:pt>
                <c:pt idx="4">
                  <c:v>17</c:v>
                </c:pt>
                <c:pt idx="5">
                  <c:v>17</c:v>
                </c:pt>
                <c:pt idx="6">
                  <c:v>14</c:v>
                </c:pt>
                <c:pt idx="7">
                  <c:v>1</c:v>
                </c:pt>
                <c:pt idx="8">
                  <c:v>13</c:v>
                </c:pt>
                <c:pt idx="9">
                  <c:v>11</c:v>
                </c:pt>
                <c:pt idx="10">
                  <c:v>10</c:v>
                </c:pt>
                <c:pt idx="11">
                  <c:v>7</c:v>
                </c:pt>
                <c:pt idx="12">
                  <c:v>7</c:v>
                </c:pt>
                <c:pt idx="13">
                  <c:v>6</c:v>
                </c:pt>
                <c:pt idx="14">
                  <c:v>11</c:v>
                </c:pt>
                <c:pt idx="15">
                  <c:v>5</c:v>
                </c:pt>
                <c:pt idx="16">
                  <c:v>2</c:v>
                </c:pt>
                <c:pt idx="17">
                  <c:v>7</c:v>
                </c:pt>
                <c:pt idx="18">
                  <c:v>2</c:v>
                </c:pt>
                <c:pt idx="19">
                  <c:v>1</c:v>
                </c:pt>
                <c:pt idx="20">
                  <c:v>8</c:v>
                </c:pt>
                <c:pt idx="21">
                  <c:v>1</c:v>
                </c:pt>
                <c:pt idx="22">
                  <c:v>7</c:v>
                </c:pt>
                <c:pt idx="23">
                  <c:v>6</c:v>
                </c:pt>
                <c:pt idx="24">
                  <c:v>3</c:v>
                </c:pt>
                <c:pt idx="25">
                  <c:v>13</c:v>
                </c:pt>
                <c:pt idx="26">
                  <c:v>6</c:v>
                </c:pt>
                <c:pt idx="27">
                  <c:v>3</c:v>
                </c:pt>
                <c:pt idx="28">
                  <c:v>17</c:v>
                </c:pt>
                <c:pt idx="29">
                  <c:v>16</c:v>
                </c:pt>
                <c:pt idx="30">
                  <c:v>3</c:v>
                </c:pt>
                <c:pt idx="31">
                  <c:v>12</c:v>
                </c:pt>
                <c:pt idx="32">
                  <c:v>8</c:v>
                </c:pt>
                <c:pt idx="33">
                  <c:v>5</c:v>
                </c:pt>
                <c:pt idx="34">
                  <c:v>18</c:v>
                </c:pt>
                <c:pt idx="35">
                  <c:v>5</c:v>
                </c:pt>
                <c:pt idx="36">
                  <c:v>3</c:v>
                </c:pt>
                <c:pt idx="37">
                  <c:v>1</c:v>
                </c:pt>
                <c:pt idx="38">
                  <c:v>2</c:v>
                </c:pt>
                <c:pt idx="39">
                  <c:v>1</c:v>
                </c:pt>
              </c:numCache>
            </c:numRef>
          </c:val>
          <c:extLst>
            <c:ext xmlns:c16="http://schemas.microsoft.com/office/drawing/2014/chart" uri="{C3380CC4-5D6E-409C-BE32-E72D297353CC}">
              <c16:uniqueId val="{00000000-4658-4A2C-A88F-99123CBD6745}"/>
            </c:ext>
          </c:extLst>
        </c:ser>
        <c:dLbls>
          <c:showLegendKey val="0"/>
          <c:showVal val="0"/>
          <c:showCatName val="0"/>
          <c:showSerName val="0"/>
          <c:showPercent val="0"/>
          <c:showBubbleSize val="0"/>
        </c:dLbls>
        <c:gapWidth val="219"/>
        <c:overlap val="-27"/>
        <c:axId val="427554511"/>
        <c:axId val="446830159"/>
      </c:barChart>
      <c:catAx>
        <c:axId val="427554511"/>
        <c:scaling>
          <c:orientation val="minMax"/>
        </c:scaling>
        <c:delete val="1"/>
        <c:axPos val="b"/>
        <c:numFmt formatCode="m/d/yyyy" sourceLinked="1"/>
        <c:majorTickMark val="none"/>
        <c:minorTickMark val="none"/>
        <c:tickLblPos val="nextTo"/>
        <c:crossAx val="446830159"/>
        <c:crosses val="autoZero"/>
        <c:auto val="1"/>
        <c:lblAlgn val="ctr"/>
        <c:lblOffset val="100"/>
        <c:noMultiLvlLbl val="0"/>
      </c:catAx>
      <c:valAx>
        <c:axId val="44683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55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Florida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a:glow>
                <a:schemeClr val="accent1">
                  <a:alpha val="40000"/>
                </a:schemeClr>
              </a:glow>
              <a:outerShdw blurRad="50800" dist="50800" dir="5400000" sx="17000" sy="17000" algn="ctr" rotWithShape="0">
                <a:srgbClr val="000000">
                  <a:alpha val="43137"/>
                </a:srgbClr>
              </a:outerShdw>
            </a:effectLst>
          </c:spPr>
          <c:invertIfNegative val="0"/>
          <c:val>
            <c:numRef>
              <c:f>Florida!$J$4:$J$44</c:f>
              <c:numCache>
                <c:formatCode>General</c:formatCode>
                <c:ptCount val="41"/>
                <c:pt idx="0">
                  <c:v>18</c:v>
                </c:pt>
                <c:pt idx="1">
                  <c:v>12</c:v>
                </c:pt>
                <c:pt idx="2">
                  <c:v>26</c:v>
                </c:pt>
                <c:pt idx="3">
                  <c:v>23</c:v>
                </c:pt>
                <c:pt idx="4">
                  <c:v>27</c:v>
                </c:pt>
                <c:pt idx="5">
                  <c:v>17</c:v>
                </c:pt>
                <c:pt idx="6">
                  <c:v>3</c:v>
                </c:pt>
                <c:pt idx="7">
                  <c:v>1</c:v>
                </c:pt>
                <c:pt idx="8">
                  <c:v>28</c:v>
                </c:pt>
                <c:pt idx="9">
                  <c:v>15</c:v>
                </c:pt>
                <c:pt idx="10">
                  <c:v>14</c:v>
                </c:pt>
                <c:pt idx="11">
                  <c:v>1</c:v>
                </c:pt>
                <c:pt idx="12">
                  <c:v>14</c:v>
                </c:pt>
                <c:pt idx="13">
                  <c:v>10</c:v>
                </c:pt>
                <c:pt idx="14">
                  <c:v>8</c:v>
                </c:pt>
                <c:pt idx="15">
                  <c:v>8</c:v>
                </c:pt>
                <c:pt idx="16">
                  <c:v>6</c:v>
                </c:pt>
                <c:pt idx="17">
                  <c:v>5</c:v>
                </c:pt>
                <c:pt idx="18">
                  <c:v>13</c:v>
                </c:pt>
                <c:pt idx="19">
                  <c:v>12</c:v>
                </c:pt>
                <c:pt idx="20">
                  <c:v>5</c:v>
                </c:pt>
                <c:pt idx="21">
                  <c:v>54</c:v>
                </c:pt>
                <c:pt idx="22">
                  <c:v>37</c:v>
                </c:pt>
                <c:pt idx="23">
                  <c:v>14</c:v>
                </c:pt>
                <c:pt idx="24">
                  <c:v>33</c:v>
                </c:pt>
                <c:pt idx="25">
                  <c:v>21</c:v>
                </c:pt>
                <c:pt idx="26">
                  <c:v>9</c:v>
                </c:pt>
                <c:pt idx="27">
                  <c:v>1</c:v>
                </c:pt>
                <c:pt idx="28">
                  <c:v>17</c:v>
                </c:pt>
                <c:pt idx="29">
                  <c:v>14</c:v>
                </c:pt>
                <c:pt idx="30">
                  <c:v>5</c:v>
                </c:pt>
                <c:pt idx="31">
                  <c:v>14</c:v>
                </c:pt>
                <c:pt idx="32">
                  <c:v>8</c:v>
                </c:pt>
                <c:pt idx="33">
                  <c:v>7</c:v>
                </c:pt>
                <c:pt idx="34">
                  <c:v>4</c:v>
                </c:pt>
                <c:pt idx="35">
                  <c:v>2</c:v>
                </c:pt>
                <c:pt idx="36">
                  <c:v>11</c:v>
                </c:pt>
                <c:pt idx="37">
                  <c:v>8</c:v>
                </c:pt>
                <c:pt idx="38">
                  <c:v>4</c:v>
                </c:pt>
                <c:pt idx="39">
                  <c:v>8</c:v>
                </c:pt>
                <c:pt idx="40">
                  <c:v>7</c:v>
                </c:pt>
              </c:numCache>
            </c:numRef>
          </c:val>
          <c:extLst>
            <c:ext xmlns:c16="http://schemas.microsoft.com/office/drawing/2014/chart" uri="{C3380CC4-5D6E-409C-BE32-E72D297353CC}">
              <c16:uniqueId val="{00000000-E21F-4BCF-B156-64C37ECA6BE0}"/>
            </c:ext>
          </c:extLst>
        </c:ser>
        <c:dLbls>
          <c:showLegendKey val="0"/>
          <c:showVal val="0"/>
          <c:showCatName val="0"/>
          <c:showSerName val="0"/>
          <c:showPercent val="0"/>
          <c:showBubbleSize val="0"/>
        </c:dLbls>
        <c:gapWidth val="219"/>
        <c:overlap val="-27"/>
        <c:axId val="225999007"/>
        <c:axId val="226004831"/>
      </c:barChart>
      <c:catAx>
        <c:axId val="225999007"/>
        <c:scaling>
          <c:orientation val="minMax"/>
        </c:scaling>
        <c:delete val="1"/>
        <c:axPos val="b"/>
        <c:numFmt formatCode="m/d/yyyy" sourceLinked="1"/>
        <c:majorTickMark val="none"/>
        <c:minorTickMark val="none"/>
        <c:tickLblPos val="nextTo"/>
        <c:crossAx val="226004831"/>
        <c:crosses val="autoZero"/>
        <c:auto val="1"/>
        <c:lblAlgn val="ctr"/>
        <c:lblOffset val="100"/>
        <c:noMultiLvlLbl val="0"/>
      </c:catAx>
      <c:valAx>
        <c:axId val="226004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999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glow rad="88900">
        <a:schemeClr val="accent1">
          <a:alpha val="40000"/>
        </a:schemeClr>
      </a:glow>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Q3 VAERS Deaths Line Fit  Plot</a:t>
            </a:r>
          </a:p>
        </c:rich>
      </c:tx>
      <c:overlay val="0"/>
    </c:title>
    <c:autoTitleDeleted val="0"/>
    <c:plotArea>
      <c:layout/>
      <c:scatterChart>
        <c:scatterStyle val="lineMarker"/>
        <c:varyColors val="0"/>
        <c:ser>
          <c:idx val="0"/>
          <c:order val="0"/>
          <c:tx>
            <c:v>Group Life Survey Excess Mortality Data Jul-Sept 21</c:v>
          </c:tx>
          <c:spPr>
            <a:ln w="19050">
              <a:noFill/>
            </a:ln>
          </c:spPr>
          <c:xVal>
            <c:numRef>
              <c:f>'AE data'!$J$60:$J$69</c:f>
              <c:numCache>
                <c:formatCode>General</c:formatCode>
                <c:ptCount val="10"/>
                <c:pt idx="0">
                  <c:v>121</c:v>
                </c:pt>
                <c:pt idx="1">
                  <c:v>199</c:v>
                </c:pt>
                <c:pt idx="2">
                  <c:v>144</c:v>
                </c:pt>
                <c:pt idx="3">
                  <c:v>47</c:v>
                </c:pt>
                <c:pt idx="4">
                  <c:v>86</c:v>
                </c:pt>
                <c:pt idx="5">
                  <c:v>61</c:v>
                </c:pt>
                <c:pt idx="6">
                  <c:v>35</c:v>
                </c:pt>
                <c:pt idx="7">
                  <c:v>46</c:v>
                </c:pt>
                <c:pt idx="8">
                  <c:v>165</c:v>
                </c:pt>
                <c:pt idx="9">
                  <c:v>232</c:v>
                </c:pt>
              </c:numCache>
            </c:numRef>
          </c:xVal>
          <c:yVal>
            <c:numRef>
              <c:f>'AE data'!$D$60:$D$69</c:f>
              <c:numCache>
                <c:formatCode>0%</c:formatCode>
                <c:ptCount val="10"/>
                <c:pt idx="0">
                  <c:v>8.3663414039169215E-2</c:v>
                </c:pt>
                <c:pt idx="1">
                  <c:v>0.95955915654430002</c:v>
                </c:pt>
                <c:pt idx="2">
                  <c:v>0.95156195246876241</c:v>
                </c:pt>
                <c:pt idx="3">
                  <c:v>0.25175706609679649</c:v>
                </c:pt>
                <c:pt idx="4">
                  <c:v>0.27653611220929442</c:v>
                </c:pt>
                <c:pt idx="5">
                  <c:v>2.5246518840558618E-2</c:v>
                </c:pt>
                <c:pt idx="6">
                  <c:v>0.22721676214421715</c:v>
                </c:pt>
                <c:pt idx="7">
                  <c:v>0.17477093098099883</c:v>
                </c:pt>
                <c:pt idx="8">
                  <c:v>0.70486679439316835</c:v>
                </c:pt>
                <c:pt idx="9">
                  <c:v>0.528393601579634</c:v>
                </c:pt>
              </c:numCache>
            </c:numRef>
          </c:yVal>
          <c:smooth val="0"/>
          <c:extLst>
            <c:ext xmlns:c16="http://schemas.microsoft.com/office/drawing/2014/chart" uri="{C3380CC4-5D6E-409C-BE32-E72D297353CC}">
              <c16:uniqueId val="{00000000-0241-4621-AC82-35653F45D09F}"/>
            </c:ext>
          </c:extLst>
        </c:ser>
        <c:ser>
          <c:idx val="1"/>
          <c:order val="1"/>
          <c:tx>
            <c:v>Predicted Group Life Survey Excess Mortality Data Jul-Sept 21</c:v>
          </c:tx>
          <c:spPr>
            <a:ln w="19050">
              <a:solidFill>
                <a:schemeClr val="accent2"/>
              </a:solidFill>
            </a:ln>
          </c:spPr>
          <c:xVal>
            <c:numRef>
              <c:f>'AE data'!$J$60:$J$69</c:f>
              <c:numCache>
                <c:formatCode>General</c:formatCode>
                <c:ptCount val="10"/>
                <c:pt idx="0">
                  <c:v>121</c:v>
                </c:pt>
                <c:pt idx="1">
                  <c:v>199</c:v>
                </c:pt>
                <c:pt idx="2">
                  <c:v>144</c:v>
                </c:pt>
                <c:pt idx="3">
                  <c:v>47</c:v>
                </c:pt>
                <c:pt idx="4">
                  <c:v>86</c:v>
                </c:pt>
                <c:pt idx="5">
                  <c:v>61</c:v>
                </c:pt>
                <c:pt idx="6">
                  <c:v>35</c:v>
                </c:pt>
                <c:pt idx="7">
                  <c:v>46</c:v>
                </c:pt>
                <c:pt idx="8">
                  <c:v>165</c:v>
                </c:pt>
                <c:pt idx="9">
                  <c:v>232</c:v>
                </c:pt>
              </c:numCache>
            </c:numRef>
          </c:xVal>
          <c:yVal>
            <c:numRef>
              <c:f>'10_state_vaers'!$B$25:$B$34</c:f>
              <c:numCache>
                <c:formatCode>General</c:formatCode>
                <c:ptCount val="10"/>
                <c:pt idx="0">
                  <c:v>0.44461809946658182</c:v>
                </c:pt>
                <c:pt idx="1">
                  <c:v>0.72142184890949612</c:v>
                </c:pt>
                <c:pt idx="2">
                  <c:v>0.52623971789205659</c:v>
                </c:pt>
                <c:pt idx="3">
                  <c:v>0.18200941409766314</c:v>
                </c:pt>
                <c:pt idx="4">
                  <c:v>0.32041128881912029</c:v>
                </c:pt>
                <c:pt idx="5">
                  <c:v>0.23169213835664776</c:v>
                </c:pt>
                <c:pt idx="6">
                  <c:v>0.13942422187567632</c:v>
                </c:pt>
                <c:pt idx="7">
                  <c:v>0.17846064807916423</c:v>
                </c:pt>
                <c:pt idx="8">
                  <c:v>0.60076380428053344</c:v>
                </c:pt>
                <c:pt idx="9">
                  <c:v>0.83853112751995984</c:v>
                </c:pt>
              </c:numCache>
            </c:numRef>
          </c:yVal>
          <c:smooth val="0"/>
          <c:extLst>
            <c:ext xmlns:c16="http://schemas.microsoft.com/office/drawing/2014/chart" uri="{C3380CC4-5D6E-409C-BE32-E72D297353CC}">
              <c16:uniqueId val="{00000001-0241-4621-AC82-35653F45D09F}"/>
            </c:ext>
          </c:extLst>
        </c:ser>
        <c:dLbls>
          <c:showLegendKey val="0"/>
          <c:showVal val="0"/>
          <c:showCatName val="0"/>
          <c:showSerName val="0"/>
          <c:showPercent val="0"/>
          <c:showBubbleSize val="0"/>
        </c:dLbls>
        <c:axId val="928329727"/>
        <c:axId val="928332639"/>
      </c:scatterChart>
      <c:valAx>
        <c:axId val="928329727"/>
        <c:scaling>
          <c:orientation val="minMax"/>
        </c:scaling>
        <c:delete val="0"/>
        <c:axPos val="b"/>
        <c:title>
          <c:tx>
            <c:rich>
              <a:bodyPr/>
              <a:lstStyle/>
              <a:p>
                <a:pPr>
                  <a:defRPr/>
                </a:pPr>
                <a:r>
                  <a:rPr lang="en-US"/>
                  <a:t>Q3 VAERS Deaths</a:t>
                </a:r>
              </a:p>
            </c:rich>
          </c:tx>
          <c:overlay val="0"/>
        </c:title>
        <c:numFmt formatCode="General" sourceLinked="1"/>
        <c:majorTickMark val="out"/>
        <c:minorTickMark val="none"/>
        <c:tickLblPos val="nextTo"/>
        <c:crossAx val="928332639"/>
        <c:crosses val="autoZero"/>
        <c:crossBetween val="midCat"/>
      </c:valAx>
      <c:valAx>
        <c:axId val="928332639"/>
        <c:scaling>
          <c:orientation val="minMax"/>
        </c:scaling>
        <c:delete val="0"/>
        <c:axPos val="l"/>
        <c:title>
          <c:tx>
            <c:rich>
              <a:bodyPr/>
              <a:lstStyle/>
              <a:p>
                <a:pPr>
                  <a:defRPr/>
                </a:pPr>
                <a:r>
                  <a:rPr lang="en-US"/>
                  <a:t>Group Life Survey Excess Mortality Data Jul-Sept 21</a:t>
                </a:r>
              </a:p>
            </c:rich>
          </c:tx>
          <c:overlay val="0"/>
        </c:title>
        <c:numFmt formatCode="0%" sourceLinked="1"/>
        <c:majorTickMark val="out"/>
        <c:minorTickMark val="none"/>
        <c:tickLblPos val="nextTo"/>
        <c:crossAx val="928329727"/>
        <c:crosses val="autoZero"/>
        <c:crossBetween val="midCat"/>
      </c:valAx>
    </c:plotArea>
    <c:legend>
      <c:legendPos val="r"/>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Georgia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Georgia!$I$16:$I$50</c:f>
              <c:numCache>
                <c:formatCode>General</c:formatCode>
                <c:ptCount val="35"/>
                <c:pt idx="0">
                  <c:v>6</c:v>
                </c:pt>
                <c:pt idx="1">
                  <c:v>6</c:v>
                </c:pt>
                <c:pt idx="2">
                  <c:v>15</c:v>
                </c:pt>
                <c:pt idx="3">
                  <c:v>6</c:v>
                </c:pt>
                <c:pt idx="4">
                  <c:v>8</c:v>
                </c:pt>
                <c:pt idx="5">
                  <c:v>6</c:v>
                </c:pt>
                <c:pt idx="6">
                  <c:v>7</c:v>
                </c:pt>
                <c:pt idx="7">
                  <c:v>6</c:v>
                </c:pt>
                <c:pt idx="8">
                  <c:v>1</c:v>
                </c:pt>
                <c:pt idx="9">
                  <c:v>26</c:v>
                </c:pt>
                <c:pt idx="10">
                  <c:v>14</c:v>
                </c:pt>
                <c:pt idx="11">
                  <c:v>12</c:v>
                </c:pt>
                <c:pt idx="12">
                  <c:v>11</c:v>
                </c:pt>
                <c:pt idx="13">
                  <c:v>1</c:v>
                </c:pt>
                <c:pt idx="14">
                  <c:v>10</c:v>
                </c:pt>
                <c:pt idx="15">
                  <c:v>9</c:v>
                </c:pt>
                <c:pt idx="16">
                  <c:v>17</c:v>
                </c:pt>
                <c:pt idx="17">
                  <c:v>10</c:v>
                </c:pt>
                <c:pt idx="18">
                  <c:v>1</c:v>
                </c:pt>
                <c:pt idx="19">
                  <c:v>58</c:v>
                </c:pt>
                <c:pt idx="20">
                  <c:v>31</c:v>
                </c:pt>
                <c:pt idx="21">
                  <c:v>8</c:v>
                </c:pt>
                <c:pt idx="22">
                  <c:v>45</c:v>
                </c:pt>
                <c:pt idx="23">
                  <c:v>42</c:v>
                </c:pt>
                <c:pt idx="24">
                  <c:v>7</c:v>
                </c:pt>
                <c:pt idx="25">
                  <c:v>6</c:v>
                </c:pt>
                <c:pt idx="26">
                  <c:v>3</c:v>
                </c:pt>
                <c:pt idx="27">
                  <c:v>1</c:v>
                </c:pt>
                <c:pt idx="28">
                  <c:v>5</c:v>
                </c:pt>
                <c:pt idx="29">
                  <c:v>2</c:v>
                </c:pt>
                <c:pt idx="30">
                  <c:v>2</c:v>
                </c:pt>
                <c:pt idx="31">
                  <c:v>2</c:v>
                </c:pt>
                <c:pt idx="32">
                  <c:v>1</c:v>
                </c:pt>
                <c:pt idx="33">
                  <c:v>1</c:v>
                </c:pt>
                <c:pt idx="34">
                  <c:v>1</c:v>
                </c:pt>
              </c:numCache>
            </c:numRef>
          </c:val>
          <c:extLst>
            <c:ext xmlns:c16="http://schemas.microsoft.com/office/drawing/2014/chart" uri="{C3380CC4-5D6E-409C-BE32-E72D297353CC}">
              <c16:uniqueId val="{00000000-946F-42EB-B4AC-9E017F1E65B7}"/>
            </c:ext>
          </c:extLst>
        </c:ser>
        <c:dLbls>
          <c:showLegendKey val="0"/>
          <c:showVal val="0"/>
          <c:showCatName val="0"/>
          <c:showSerName val="0"/>
          <c:showPercent val="0"/>
          <c:showBubbleSize val="0"/>
        </c:dLbls>
        <c:gapWidth val="219"/>
        <c:overlap val="-27"/>
        <c:axId val="238561503"/>
        <c:axId val="238563167"/>
      </c:barChart>
      <c:catAx>
        <c:axId val="238561503"/>
        <c:scaling>
          <c:orientation val="minMax"/>
        </c:scaling>
        <c:delete val="1"/>
        <c:axPos val="b"/>
        <c:numFmt formatCode="m/d/yyyy" sourceLinked="1"/>
        <c:majorTickMark val="none"/>
        <c:minorTickMark val="none"/>
        <c:tickLblPos val="nextTo"/>
        <c:crossAx val="238563167"/>
        <c:crosses val="autoZero"/>
        <c:auto val="1"/>
        <c:lblAlgn val="ctr"/>
        <c:lblOffset val="100"/>
        <c:noMultiLvlLbl val="0"/>
      </c:catAx>
      <c:valAx>
        <c:axId val="238563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561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Kentucky – Reported VAERS</a:t>
            </a:r>
            <a:r>
              <a:rPr lang="en-US" baseline="0" dirty="0"/>
              <a:t> Deaths –by Month and Vaccine Manufacturer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Kentucky!$H$38:$H$79</c:f>
              <c:numCache>
                <c:formatCode>General</c:formatCode>
                <c:ptCount val="42"/>
                <c:pt idx="0">
                  <c:v>4</c:v>
                </c:pt>
                <c:pt idx="1">
                  <c:v>15</c:v>
                </c:pt>
                <c:pt idx="2">
                  <c:v>7</c:v>
                </c:pt>
                <c:pt idx="3">
                  <c:v>26</c:v>
                </c:pt>
                <c:pt idx="4">
                  <c:v>7</c:v>
                </c:pt>
                <c:pt idx="5">
                  <c:v>19</c:v>
                </c:pt>
                <c:pt idx="6">
                  <c:v>11</c:v>
                </c:pt>
                <c:pt idx="7">
                  <c:v>1</c:v>
                </c:pt>
                <c:pt idx="8">
                  <c:v>19</c:v>
                </c:pt>
                <c:pt idx="9">
                  <c:v>7</c:v>
                </c:pt>
                <c:pt idx="10">
                  <c:v>3</c:v>
                </c:pt>
                <c:pt idx="11">
                  <c:v>15</c:v>
                </c:pt>
                <c:pt idx="12">
                  <c:v>9</c:v>
                </c:pt>
                <c:pt idx="13">
                  <c:v>3</c:v>
                </c:pt>
                <c:pt idx="14">
                  <c:v>16</c:v>
                </c:pt>
                <c:pt idx="15">
                  <c:v>13</c:v>
                </c:pt>
                <c:pt idx="16">
                  <c:v>2</c:v>
                </c:pt>
                <c:pt idx="17">
                  <c:v>42</c:v>
                </c:pt>
                <c:pt idx="18">
                  <c:v>9</c:v>
                </c:pt>
                <c:pt idx="19">
                  <c:v>1</c:v>
                </c:pt>
                <c:pt idx="20">
                  <c:v>31</c:v>
                </c:pt>
                <c:pt idx="21">
                  <c:v>20</c:v>
                </c:pt>
                <c:pt idx="22">
                  <c:v>5</c:v>
                </c:pt>
                <c:pt idx="23">
                  <c:v>68</c:v>
                </c:pt>
                <c:pt idx="24">
                  <c:v>53</c:v>
                </c:pt>
                <c:pt idx="25">
                  <c:v>7</c:v>
                </c:pt>
                <c:pt idx="26">
                  <c:v>68</c:v>
                </c:pt>
                <c:pt idx="27">
                  <c:v>54</c:v>
                </c:pt>
                <c:pt idx="28">
                  <c:v>19</c:v>
                </c:pt>
                <c:pt idx="29">
                  <c:v>1</c:v>
                </c:pt>
                <c:pt idx="30">
                  <c:v>94</c:v>
                </c:pt>
                <c:pt idx="31">
                  <c:v>31</c:v>
                </c:pt>
                <c:pt idx="32">
                  <c:v>8</c:v>
                </c:pt>
                <c:pt idx="33">
                  <c:v>58</c:v>
                </c:pt>
                <c:pt idx="34">
                  <c:v>40</c:v>
                </c:pt>
                <c:pt idx="35">
                  <c:v>7</c:v>
                </c:pt>
                <c:pt idx="36">
                  <c:v>32</c:v>
                </c:pt>
                <c:pt idx="37">
                  <c:v>16</c:v>
                </c:pt>
                <c:pt idx="38">
                  <c:v>7</c:v>
                </c:pt>
                <c:pt idx="39">
                  <c:v>13</c:v>
                </c:pt>
                <c:pt idx="40">
                  <c:v>3</c:v>
                </c:pt>
                <c:pt idx="41">
                  <c:v>2</c:v>
                </c:pt>
              </c:numCache>
            </c:numRef>
          </c:val>
          <c:extLst>
            <c:ext xmlns:c16="http://schemas.microsoft.com/office/drawing/2014/chart" uri="{C3380CC4-5D6E-409C-BE32-E72D297353CC}">
              <c16:uniqueId val="{00000000-4844-4BA3-9AF2-A5A0DB9513A9}"/>
            </c:ext>
          </c:extLst>
        </c:ser>
        <c:dLbls>
          <c:showLegendKey val="0"/>
          <c:showVal val="0"/>
          <c:showCatName val="0"/>
          <c:showSerName val="0"/>
          <c:showPercent val="0"/>
          <c:showBubbleSize val="0"/>
        </c:dLbls>
        <c:gapWidth val="219"/>
        <c:overlap val="-27"/>
        <c:axId val="228742863"/>
        <c:axId val="228748687"/>
      </c:barChart>
      <c:catAx>
        <c:axId val="228742863"/>
        <c:scaling>
          <c:orientation val="minMax"/>
        </c:scaling>
        <c:delete val="1"/>
        <c:axPos val="b"/>
        <c:numFmt formatCode="m/d/yyyy" sourceLinked="1"/>
        <c:majorTickMark val="none"/>
        <c:minorTickMark val="none"/>
        <c:tickLblPos val="nextTo"/>
        <c:crossAx val="228748687"/>
        <c:crosses val="autoZero"/>
        <c:auto val="1"/>
        <c:lblAlgn val="ctr"/>
        <c:lblOffset val="100"/>
        <c:noMultiLvlLbl val="0"/>
      </c:catAx>
      <c:valAx>
        <c:axId val="22874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742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Texas</a:t>
            </a:r>
            <a:r>
              <a:rPr lang="en-US" baseline="0" dirty="0"/>
              <a:t> VAERS Deaths </a:t>
            </a:r>
            <a:r>
              <a:rPr lang="en-US" sz="1400" b="0" i="0" u="none" strike="noStrike" baseline="0" dirty="0">
                <a:effectLst/>
              </a:rPr>
              <a:t>Reported–by Month and Vaccine Manufacturer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511193453759454E-2"/>
          <c:y val="0.11092335142561174"/>
          <c:w val="0.95155743399722093"/>
          <c:h val="0.85617945618609681"/>
        </c:manualLayout>
      </c:layout>
      <c:barChart>
        <c:barDir val="col"/>
        <c:grouping val="clustered"/>
        <c:varyColors val="0"/>
        <c:ser>
          <c:idx val="0"/>
          <c:order val="0"/>
          <c:spPr>
            <a:solidFill>
              <a:schemeClr val="accent1"/>
            </a:solidFill>
            <a:ln w="38100">
              <a:solidFill>
                <a:schemeClr val="accent1"/>
              </a:solidFill>
            </a:ln>
            <a:effectLst/>
          </c:spPr>
          <c:invertIfNegative val="0"/>
          <c:val>
            <c:numRef>
              <c:f>Texas!$I$52:$I$98</c:f>
              <c:numCache>
                <c:formatCode>General</c:formatCode>
                <c:ptCount val="47"/>
                <c:pt idx="0">
                  <c:v>1</c:v>
                </c:pt>
                <c:pt idx="1">
                  <c:v>10</c:v>
                </c:pt>
                <c:pt idx="2">
                  <c:v>5</c:v>
                </c:pt>
                <c:pt idx="3">
                  <c:v>16</c:v>
                </c:pt>
                <c:pt idx="4">
                  <c:v>13</c:v>
                </c:pt>
                <c:pt idx="5">
                  <c:v>1</c:v>
                </c:pt>
                <c:pt idx="6">
                  <c:v>25</c:v>
                </c:pt>
                <c:pt idx="7">
                  <c:v>24</c:v>
                </c:pt>
                <c:pt idx="8">
                  <c:v>2</c:v>
                </c:pt>
                <c:pt idx="9">
                  <c:v>1</c:v>
                </c:pt>
                <c:pt idx="10">
                  <c:v>21</c:v>
                </c:pt>
                <c:pt idx="11">
                  <c:v>16</c:v>
                </c:pt>
                <c:pt idx="12">
                  <c:v>14</c:v>
                </c:pt>
                <c:pt idx="13">
                  <c:v>1</c:v>
                </c:pt>
                <c:pt idx="14">
                  <c:v>11</c:v>
                </c:pt>
                <c:pt idx="15">
                  <c:v>10</c:v>
                </c:pt>
                <c:pt idx="16">
                  <c:v>3</c:v>
                </c:pt>
                <c:pt idx="17">
                  <c:v>1</c:v>
                </c:pt>
                <c:pt idx="18">
                  <c:v>15</c:v>
                </c:pt>
                <c:pt idx="19">
                  <c:v>12</c:v>
                </c:pt>
                <c:pt idx="20">
                  <c:v>1</c:v>
                </c:pt>
                <c:pt idx="21">
                  <c:v>18</c:v>
                </c:pt>
                <c:pt idx="22">
                  <c:v>8</c:v>
                </c:pt>
                <c:pt idx="23">
                  <c:v>4</c:v>
                </c:pt>
                <c:pt idx="24">
                  <c:v>65</c:v>
                </c:pt>
                <c:pt idx="25">
                  <c:v>15</c:v>
                </c:pt>
                <c:pt idx="26">
                  <c:v>9</c:v>
                </c:pt>
                <c:pt idx="27">
                  <c:v>78</c:v>
                </c:pt>
                <c:pt idx="28">
                  <c:v>29</c:v>
                </c:pt>
                <c:pt idx="29">
                  <c:v>6</c:v>
                </c:pt>
                <c:pt idx="30">
                  <c:v>62</c:v>
                </c:pt>
                <c:pt idx="31">
                  <c:v>29</c:v>
                </c:pt>
                <c:pt idx="32">
                  <c:v>8</c:v>
                </c:pt>
                <c:pt idx="33">
                  <c:v>1</c:v>
                </c:pt>
                <c:pt idx="34">
                  <c:v>29</c:v>
                </c:pt>
                <c:pt idx="35">
                  <c:v>14</c:v>
                </c:pt>
                <c:pt idx="36">
                  <c:v>5</c:v>
                </c:pt>
                <c:pt idx="37">
                  <c:v>1</c:v>
                </c:pt>
                <c:pt idx="38">
                  <c:v>27</c:v>
                </c:pt>
                <c:pt idx="39">
                  <c:v>13</c:v>
                </c:pt>
                <c:pt idx="40">
                  <c:v>6</c:v>
                </c:pt>
                <c:pt idx="41">
                  <c:v>86</c:v>
                </c:pt>
                <c:pt idx="42">
                  <c:v>45</c:v>
                </c:pt>
                <c:pt idx="43">
                  <c:v>5</c:v>
                </c:pt>
                <c:pt idx="44">
                  <c:v>45</c:v>
                </c:pt>
                <c:pt idx="45">
                  <c:v>36</c:v>
                </c:pt>
                <c:pt idx="46">
                  <c:v>2</c:v>
                </c:pt>
              </c:numCache>
            </c:numRef>
          </c:val>
          <c:extLst>
            <c:ext xmlns:c16="http://schemas.microsoft.com/office/drawing/2014/chart" uri="{C3380CC4-5D6E-409C-BE32-E72D297353CC}">
              <c16:uniqueId val="{00000000-C6BF-4736-BE1A-47FDC69947E4}"/>
            </c:ext>
          </c:extLst>
        </c:ser>
        <c:dLbls>
          <c:showLegendKey val="0"/>
          <c:showVal val="0"/>
          <c:showCatName val="0"/>
          <c:showSerName val="0"/>
          <c:showPercent val="0"/>
          <c:showBubbleSize val="0"/>
        </c:dLbls>
        <c:gapWidth val="219"/>
        <c:overlap val="-27"/>
        <c:axId val="432766479"/>
        <c:axId val="432766895"/>
      </c:barChart>
      <c:catAx>
        <c:axId val="432766479"/>
        <c:scaling>
          <c:orientation val="minMax"/>
        </c:scaling>
        <c:delete val="1"/>
        <c:axPos val="b"/>
        <c:numFmt formatCode="m/d/yyyy" sourceLinked="1"/>
        <c:majorTickMark val="none"/>
        <c:minorTickMark val="none"/>
        <c:tickLblPos val="nextTo"/>
        <c:crossAx val="432766895"/>
        <c:crosses val="autoZero"/>
        <c:auto val="1"/>
        <c:lblAlgn val="ctr"/>
        <c:lblOffset val="100"/>
        <c:noMultiLvlLbl val="0"/>
      </c:catAx>
      <c:valAx>
        <c:axId val="432766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76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Tennessee - VAERS Deaths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Tennessee!$J$4:$J$42</c:f>
              <c:numCache>
                <c:formatCode>General</c:formatCode>
                <c:ptCount val="39"/>
                <c:pt idx="0">
                  <c:v>7</c:v>
                </c:pt>
                <c:pt idx="1">
                  <c:v>1</c:v>
                </c:pt>
                <c:pt idx="2">
                  <c:v>9</c:v>
                </c:pt>
                <c:pt idx="3">
                  <c:v>3</c:v>
                </c:pt>
                <c:pt idx="4">
                  <c:v>1</c:v>
                </c:pt>
                <c:pt idx="5">
                  <c:v>12</c:v>
                </c:pt>
                <c:pt idx="6">
                  <c:v>8</c:v>
                </c:pt>
                <c:pt idx="7">
                  <c:v>1</c:v>
                </c:pt>
                <c:pt idx="8">
                  <c:v>11</c:v>
                </c:pt>
                <c:pt idx="9">
                  <c:v>10</c:v>
                </c:pt>
                <c:pt idx="10">
                  <c:v>2</c:v>
                </c:pt>
                <c:pt idx="11">
                  <c:v>10</c:v>
                </c:pt>
                <c:pt idx="12">
                  <c:v>5</c:v>
                </c:pt>
                <c:pt idx="13">
                  <c:v>4</c:v>
                </c:pt>
                <c:pt idx="14">
                  <c:v>2</c:v>
                </c:pt>
                <c:pt idx="15">
                  <c:v>1</c:v>
                </c:pt>
                <c:pt idx="16">
                  <c:v>9</c:v>
                </c:pt>
                <c:pt idx="17">
                  <c:v>5</c:v>
                </c:pt>
                <c:pt idx="18">
                  <c:v>47</c:v>
                </c:pt>
                <c:pt idx="19">
                  <c:v>33</c:v>
                </c:pt>
                <c:pt idx="20">
                  <c:v>3</c:v>
                </c:pt>
                <c:pt idx="21">
                  <c:v>42</c:v>
                </c:pt>
                <c:pt idx="22">
                  <c:v>21</c:v>
                </c:pt>
                <c:pt idx="23">
                  <c:v>5</c:v>
                </c:pt>
                <c:pt idx="24">
                  <c:v>38</c:v>
                </c:pt>
                <c:pt idx="25">
                  <c:v>30</c:v>
                </c:pt>
                <c:pt idx="26">
                  <c:v>9</c:v>
                </c:pt>
                <c:pt idx="27">
                  <c:v>14</c:v>
                </c:pt>
                <c:pt idx="28">
                  <c:v>12</c:v>
                </c:pt>
                <c:pt idx="29">
                  <c:v>7</c:v>
                </c:pt>
                <c:pt idx="30">
                  <c:v>21</c:v>
                </c:pt>
                <c:pt idx="31">
                  <c:v>15</c:v>
                </c:pt>
                <c:pt idx="32">
                  <c:v>3</c:v>
                </c:pt>
                <c:pt idx="33">
                  <c:v>33</c:v>
                </c:pt>
                <c:pt idx="34">
                  <c:v>30</c:v>
                </c:pt>
                <c:pt idx="35">
                  <c:v>4</c:v>
                </c:pt>
                <c:pt idx="36">
                  <c:v>14</c:v>
                </c:pt>
                <c:pt idx="37">
                  <c:v>12</c:v>
                </c:pt>
                <c:pt idx="38">
                  <c:v>1</c:v>
                </c:pt>
              </c:numCache>
            </c:numRef>
          </c:val>
          <c:extLst>
            <c:ext xmlns:c16="http://schemas.microsoft.com/office/drawing/2014/chart" uri="{C3380CC4-5D6E-409C-BE32-E72D297353CC}">
              <c16:uniqueId val="{00000000-231A-4AA8-8C49-E2C84B776FCD}"/>
            </c:ext>
          </c:extLst>
        </c:ser>
        <c:dLbls>
          <c:showLegendKey val="0"/>
          <c:showVal val="0"/>
          <c:showCatName val="0"/>
          <c:showSerName val="0"/>
          <c:showPercent val="0"/>
          <c:showBubbleSize val="0"/>
        </c:dLbls>
        <c:gapWidth val="219"/>
        <c:overlap val="-27"/>
        <c:axId val="341242383"/>
        <c:axId val="341245295"/>
      </c:barChart>
      <c:catAx>
        <c:axId val="341242383"/>
        <c:scaling>
          <c:orientation val="minMax"/>
        </c:scaling>
        <c:delete val="1"/>
        <c:axPos val="b"/>
        <c:numFmt formatCode="m/d/yyyy" sourceLinked="1"/>
        <c:majorTickMark val="none"/>
        <c:minorTickMark val="none"/>
        <c:tickLblPos val="nextTo"/>
        <c:crossAx val="341245295"/>
        <c:crosses val="autoZero"/>
        <c:auto val="1"/>
        <c:lblAlgn val="ctr"/>
        <c:lblOffset val="100"/>
        <c:noMultiLvlLbl val="0"/>
      </c:catAx>
      <c:valAx>
        <c:axId val="341245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2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Michigan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38100">
              <a:solidFill>
                <a:schemeClr val="accent1"/>
              </a:solidFill>
            </a:ln>
            <a:effectLst/>
          </c:spPr>
          <c:invertIfNegative val="0"/>
          <c:val>
            <c:numRef>
              <c:f>Michigan!$I$4:$I$49</c:f>
              <c:numCache>
                <c:formatCode>General</c:formatCode>
                <c:ptCount val="46"/>
                <c:pt idx="1">
                  <c:v>1</c:v>
                </c:pt>
                <c:pt idx="2">
                  <c:v>19</c:v>
                </c:pt>
                <c:pt idx="3">
                  <c:v>3</c:v>
                </c:pt>
                <c:pt idx="4">
                  <c:v>15</c:v>
                </c:pt>
                <c:pt idx="5">
                  <c:v>7</c:v>
                </c:pt>
                <c:pt idx="6">
                  <c:v>28</c:v>
                </c:pt>
                <c:pt idx="7">
                  <c:v>14</c:v>
                </c:pt>
                <c:pt idx="8">
                  <c:v>4</c:v>
                </c:pt>
                <c:pt idx="9">
                  <c:v>1</c:v>
                </c:pt>
                <c:pt idx="10">
                  <c:v>19</c:v>
                </c:pt>
                <c:pt idx="11">
                  <c:v>14</c:v>
                </c:pt>
                <c:pt idx="12">
                  <c:v>9</c:v>
                </c:pt>
                <c:pt idx="13">
                  <c:v>14</c:v>
                </c:pt>
                <c:pt idx="14">
                  <c:v>9</c:v>
                </c:pt>
                <c:pt idx="15">
                  <c:v>9</c:v>
                </c:pt>
                <c:pt idx="16">
                  <c:v>12</c:v>
                </c:pt>
                <c:pt idx="17">
                  <c:v>6</c:v>
                </c:pt>
                <c:pt idx="18">
                  <c:v>6</c:v>
                </c:pt>
                <c:pt idx="19">
                  <c:v>1</c:v>
                </c:pt>
                <c:pt idx="20">
                  <c:v>10</c:v>
                </c:pt>
                <c:pt idx="21">
                  <c:v>7</c:v>
                </c:pt>
                <c:pt idx="22">
                  <c:v>2</c:v>
                </c:pt>
                <c:pt idx="23">
                  <c:v>1</c:v>
                </c:pt>
                <c:pt idx="24">
                  <c:v>11</c:v>
                </c:pt>
                <c:pt idx="25">
                  <c:v>9</c:v>
                </c:pt>
                <c:pt idx="26">
                  <c:v>3</c:v>
                </c:pt>
                <c:pt idx="27">
                  <c:v>23</c:v>
                </c:pt>
                <c:pt idx="28">
                  <c:v>16</c:v>
                </c:pt>
                <c:pt idx="29">
                  <c:v>4</c:v>
                </c:pt>
                <c:pt idx="30">
                  <c:v>24</c:v>
                </c:pt>
                <c:pt idx="31">
                  <c:v>24</c:v>
                </c:pt>
                <c:pt idx="32">
                  <c:v>7</c:v>
                </c:pt>
                <c:pt idx="33">
                  <c:v>32</c:v>
                </c:pt>
                <c:pt idx="34">
                  <c:v>31</c:v>
                </c:pt>
                <c:pt idx="35">
                  <c:v>6</c:v>
                </c:pt>
                <c:pt idx="36">
                  <c:v>1</c:v>
                </c:pt>
                <c:pt idx="37">
                  <c:v>56</c:v>
                </c:pt>
                <c:pt idx="38">
                  <c:v>34</c:v>
                </c:pt>
                <c:pt idx="39">
                  <c:v>11</c:v>
                </c:pt>
                <c:pt idx="40">
                  <c:v>47</c:v>
                </c:pt>
                <c:pt idx="41">
                  <c:v>41</c:v>
                </c:pt>
                <c:pt idx="42">
                  <c:v>14</c:v>
                </c:pt>
                <c:pt idx="43">
                  <c:v>16</c:v>
                </c:pt>
                <c:pt idx="44">
                  <c:v>6</c:v>
                </c:pt>
                <c:pt idx="45">
                  <c:v>4</c:v>
                </c:pt>
              </c:numCache>
            </c:numRef>
          </c:val>
          <c:extLst>
            <c:ext xmlns:c16="http://schemas.microsoft.com/office/drawing/2014/chart" uri="{C3380CC4-5D6E-409C-BE32-E72D297353CC}">
              <c16:uniqueId val="{00000000-4F4C-4421-810C-D34F1E637E4A}"/>
            </c:ext>
          </c:extLst>
        </c:ser>
        <c:dLbls>
          <c:showLegendKey val="0"/>
          <c:showVal val="0"/>
          <c:showCatName val="0"/>
          <c:showSerName val="0"/>
          <c:showPercent val="0"/>
          <c:showBubbleSize val="0"/>
        </c:dLbls>
        <c:gapWidth val="219"/>
        <c:overlap val="-27"/>
        <c:axId val="228742447"/>
        <c:axId val="228746607"/>
      </c:barChart>
      <c:catAx>
        <c:axId val="228742447"/>
        <c:scaling>
          <c:orientation val="minMax"/>
        </c:scaling>
        <c:delete val="1"/>
        <c:axPos val="b"/>
        <c:numFmt formatCode="m/d/yyyy" sourceLinked="1"/>
        <c:majorTickMark val="none"/>
        <c:minorTickMark val="none"/>
        <c:tickLblPos val="nextTo"/>
        <c:crossAx val="228746607"/>
        <c:crosses val="autoZero"/>
        <c:auto val="1"/>
        <c:lblAlgn val="ctr"/>
        <c:lblOffset val="100"/>
        <c:noMultiLvlLbl val="0"/>
      </c:catAx>
      <c:valAx>
        <c:axId val="228746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742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SOA</a:t>
            </a:r>
            <a:r>
              <a:rPr lang="en-US" baseline="0"/>
              <a:t> Group Life </a:t>
            </a:r>
            <a:r>
              <a:rPr lang="en-US"/>
              <a:t>Excess Mortality vs. Vaccination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371800723103202E-2"/>
          <c:y val="0.12533724122051654"/>
          <c:w val="0.8924707290152456"/>
          <c:h val="0.83298786560557936"/>
        </c:manualLayout>
      </c:layout>
      <c:scatterChart>
        <c:scatterStyle val="lineMarker"/>
        <c:varyColors val="0"/>
        <c:ser>
          <c:idx val="0"/>
          <c:order val="0"/>
          <c:tx>
            <c:v>Excess Mortality vs. Vaccination Rate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'AE data'!$E$5:$E$54</c:f>
              <c:numCache>
                <c:formatCode>0.0%</c:formatCode>
                <c:ptCount val="50"/>
                <c:pt idx="0">
                  <c:v>0.42880000000000001</c:v>
                </c:pt>
                <c:pt idx="1">
                  <c:v>0.32520000000000004</c:v>
                </c:pt>
                <c:pt idx="2">
                  <c:v>0.34119999999999995</c:v>
                </c:pt>
                <c:pt idx="3">
                  <c:v>0.40240000000000004</c:v>
                </c:pt>
                <c:pt idx="4">
                  <c:v>0.49810000000000004</c:v>
                </c:pt>
                <c:pt idx="5">
                  <c:v>0.51819999999999999</c:v>
                </c:pt>
                <c:pt idx="6">
                  <c:v>0.60650000000000004</c:v>
                </c:pt>
                <c:pt idx="7">
                  <c:v>0.61599999999999999</c:v>
                </c:pt>
                <c:pt idx="8">
                  <c:v>0.50029999999999997</c:v>
                </c:pt>
                <c:pt idx="9">
                  <c:v>0.45829999999999999</c:v>
                </c:pt>
                <c:pt idx="10">
                  <c:v>0.36590000000000006</c:v>
                </c:pt>
                <c:pt idx="11">
                  <c:v>0.51729999999999998</c:v>
                </c:pt>
                <c:pt idx="12">
                  <c:v>0.47970000000000002</c:v>
                </c:pt>
                <c:pt idx="13">
                  <c:v>0.3604</c:v>
                </c:pt>
                <c:pt idx="14">
                  <c:v>0.4617</c:v>
                </c:pt>
                <c:pt idx="15">
                  <c:v>0.39909999999999995</c:v>
                </c:pt>
                <c:pt idx="16">
                  <c:v>0.41899999999999998</c:v>
                </c:pt>
                <c:pt idx="17">
                  <c:v>0.43479999999999996</c:v>
                </c:pt>
                <c:pt idx="18">
                  <c:v>0.34590000000000004</c:v>
                </c:pt>
                <c:pt idx="19">
                  <c:v>0.69</c:v>
                </c:pt>
                <c:pt idx="20">
                  <c:v>0.65500000000000003</c:v>
                </c:pt>
                <c:pt idx="21">
                  <c:v>0.60970000000000002</c:v>
                </c:pt>
                <c:pt idx="22">
                  <c:v>0.47070000000000001</c:v>
                </c:pt>
                <c:pt idx="23">
                  <c:v>0.51790000000000003</c:v>
                </c:pt>
                <c:pt idx="24">
                  <c:v>0.3906</c:v>
                </c:pt>
                <c:pt idx="25">
                  <c:v>0.29760000000000003</c:v>
                </c:pt>
                <c:pt idx="26">
                  <c:v>0.42859999999999998</c:v>
                </c:pt>
                <c:pt idx="27">
                  <c:v>0.41739999999999999</c:v>
                </c:pt>
                <c:pt idx="28">
                  <c:v>0.3881</c:v>
                </c:pt>
                <c:pt idx="29">
                  <c:v>0.47689999999999999</c:v>
                </c:pt>
                <c:pt idx="30">
                  <c:v>0.55579999999999996</c:v>
                </c:pt>
                <c:pt idx="31">
                  <c:v>0.5514</c:v>
                </c:pt>
                <c:pt idx="32">
                  <c:v>0.54479999999999995</c:v>
                </c:pt>
                <c:pt idx="33">
                  <c:v>0.4194</c:v>
                </c:pt>
                <c:pt idx="34">
                  <c:v>0.54020000000000001</c:v>
                </c:pt>
                <c:pt idx="35">
                  <c:v>0.44719999999999999</c:v>
                </c:pt>
                <c:pt idx="36">
                  <c:v>0.38390000000000002</c:v>
                </c:pt>
                <c:pt idx="37">
                  <c:v>0.52729999999999999</c:v>
                </c:pt>
                <c:pt idx="38">
                  <c:v>0.49570000000000003</c:v>
                </c:pt>
                <c:pt idx="39">
                  <c:v>0.58879999999999999</c:v>
                </c:pt>
                <c:pt idx="40">
                  <c:v>0.38689999999999997</c:v>
                </c:pt>
                <c:pt idx="41">
                  <c:v>0.45380000000000004</c:v>
                </c:pt>
                <c:pt idx="42">
                  <c:v>0.35369999999999996</c:v>
                </c:pt>
                <c:pt idx="43">
                  <c:v>0.41149999999999998</c:v>
                </c:pt>
                <c:pt idx="44">
                  <c:v>0.37319999999999998</c:v>
                </c:pt>
                <c:pt idx="45">
                  <c:v>0.5181</c:v>
                </c:pt>
                <c:pt idx="46">
                  <c:v>0.70599999999999996</c:v>
                </c:pt>
                <c:pt idx="47">
                  <c:v>0.54510000000000003</c:v>
                </c:pt>
                <c:pt idx="48">
                  <c:v>0.49450000000000005</c:v>
                </c:pt>
                <c:pt idx="49">
                  <c:v>0.37189999999999995</c:v>
                </c:pt>
              </c:numCache>
            </c:numRef>
          </c:xVal>
          <c:yVal>
            <c:numRef>
              <c:f>'AE data'!$D$5:$D$54</c:f>
              <c:numCache>
                <c:formatCode>0%</c:formatCode>
                <c:ptCount val="50"/>
                <c:pt idx="0">
                  <c:v>0.28303368555613062</c:v>
                </c:pt>
                <c:pt idx="1">
                  <c:v>0.94129093011073328</c:v>
                </c:pt>
                <c:pt idx="2">
                  <c:v>0.32709432500043811</c:v>
                </c:pt>
                <c:pt idx="3">
                  <c:v>0.55053965540007499</c:v>
                </c:pt>
                <c:pt idx="4">
                  <c:v>8.3663414039169215E-2</c:v>
                </c:pt>
                <c:pt idx="5">
                  <c:v>0.1859789869696733</c:v>
                </c:pt>
                <c:pt idx="6">
                  <c:v>0.10477268174478138</c:v>
                </c:pt>
                <c:pt idx="7">
                  <c:v>-0.20998188226973558</c:v>
                </c:pt>
                <c:pt idx="8">
                  <c:v>0.22692586751280452</c:v>
                </c:pt>
                <c:pt idx="9">
                  <c:v>0.95955915654430002</c:v>
                </c:pt>
                <c:pt idx="10">
                  <c:v>0.95156195246876241</c:v>
                </c:pt>
                <c:pt idx="11">
                  <c:v>-0.16028312613062967</c:v>
                </c:pt>
                <c:pt idx="12">
                  <c:v>0.15492359715800563</c:v>
                </c:pt>
                <c:pt idx="13">
                  <c:v>-9.0936644852084747E-2</c:v>
                </c:pt>
                <c:pt idx="14">
                  <c:v>0.25175706609679649</c:v>
                </c:pt>
                <c:pt idx="15">
                  <c:v>0.3523596521964818</c:v>
                </c:pt>
                <c:pt idx="16">
                  <c:v>0.27332774375816604</c:v>
                </c:pt>
                <c:pt idx="17">
                  <c:v>0.3674429367042451</c:v>
                </c:pt>
                <c:pt idx="18">
                  <c:v>0.30458571511572163</c:v>
                </c:pt>
                <c:pt idx="19">
                  <c:v>-0.13048588527354721</c:v>
                </c:pt>
                <c:pt idx="20">
                  <c:v>0.35648428161547163</c:v>
                </c:pt>
                <c:pt idx="21">
                  <c:v>-4.6774668189953905E-3</c:v>
                </c:pt>
                <c:pt idx="22">
                  <c:v>0.27653611220929442</c:v>
                </c:pt>
                <c:pt idx="23">
                  <c:v>0.10500243589173053</c:v>
                </c:pt>
                <c:pt idx="24">
                  <c:v>0.35184113317592791</c:v>
                </c:pt>
                <c:pt idx="25">
                  <c:v>0.65620904348557518</c:v>
                </c:pt>
                <c:pt idx="26">
                  <c:v>0.32931711918882089</c:v>
                </c:pt>
                <c:pt idx="27">
                  <c:v>0.64824975837229193</c:v>
                </c:pt>
                <c:pt idx="28">
                  <c:v>-0.21534363207742235</c:v>
                </c:pt>
                <c:pt idx="29">
                  <c:v>0.90175022579859121</c:v>
                </c:pt>
                <c:pt idx="30">
                  <c:v>-1.2383368179153198E-2</c:v>
                </c:pt>
                <c:pt idx="31">
                  <c:v>5.106442842595138E-2</c:v>
                </c:pt>
                <c:pt idx="32">
                  <c:v>-6.4596062834534007E-2</c:v>
                </c:pt>
                <c:pt idx="33">
                  <c:v>7.9177252368866302E-2</c:v>
                </c:pt>
                <c:pt idx="34">
                  <c:v>2.5246518840558618E-2</c:v>
                </c:pt>
                <c:pt idx="35">
                  <c:v>0.22721676214421715</c:v>
                </c:pt>
                <c:pt idx="36">
                  <c:v>0.58164441595677152</c:v>
                </c:pt>
                <c:pt idx="37">
                  <c:v>0.26644033198523487</c:v>
                </c:pt>
                <c:pt idx="38">
                  <c:v>0.17477093098099883</c:v>
                </c:pt>
                <c:pt idx="39">
                  <c:v>6.9404583714162138E-2</c:v>
                </c:pt>
                <c:pt idx="40">
                  <c:v>0.80784192055525961</c:v>
                </c:pt>
                <c:pt idx="41">
                  <c:v>0.25671669316488699</c:v>
                </c:pt>
                <c:pt idx="42">
                  <c:v>0.70486679439316835</c:v>
                </c:pt>
                <c:pt idx="43">
                  <c:v>0.528393601579634</c:v>
                </c:pt>
                <c:pt idx="44">
                  <c:v>0.42299352311834926</c:v>
                </c:pt>
                <c:pt idx="45">
                  <c:v>0.44157621241121769</c:v>
                </c:pt>
                <c:pt idx="46">
                  <c:v>-3.3077184591812081E-3</c:v>
                </c:pt>
                <c:pt idx="47">
                  <c:v>0.15432868609281414</c:v>
                </c:pt>
                <c:pt idx="48">
                  <c:v>0.28493255671858231</c:v>
                </c:pt>
              </c:numCache>
            </c:numRef>
          </c:yVal>
          <c:smooth val="0"/>
          <c:extLst>
            <c:ext xmlns:c16="http://schemas.microsoft.com/office/drawing/2014/chart" uri="{C3380CC4-5D6E-409C-BE32-E72D297353CC}">
              <c16:uniqueId val="{00000001-3666-4601-B23E-DE4F0F19AE8D}"/>
            </c:ext>
          </c:extLst>
        </c:ser>
        <c:dLbls>
          <c:showLegendKey val="0"/>
          <c:showVal val="0"/>
          <c:showCatName val="0"/>
          <c:showSerName val="0"/>
          <c:showPercent val="0"/>
          <c:showBubbleSize val="0"/>
        </c:dLbls>
        <c:axId val="1004351216"/>
        <c:axId val="1004342064"/>
      </c:scatterChart>
      <c:valAx>
        <c:axId val="1004351216"/>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42064"/>
        <c:crosses val="autoZero"/>
        <c:crossBetween val="midCat"/>
      </c:valAx>
      <c:valAx>
        <c:axId val="1004342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51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Cluster of States with Largest</a:t>
            </a:r>
            <a:r>
              <a:rPr lang="en-US" baseline="0"/>
              <a:t> Excess Mortality - vs. Vaccine Percentage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'Largest Excess Mortality'!$E$18:$E$28</c:f>
              <c:numCache>
                <c:formatCode>0.0%</c:formatCode>
                <c:ptCount val="11"/>
                <c:pt idx="0">
                  <c:v>0.45829999999999999</c:v>
                </c:pt>
                <c:pt idx="1">
                  <c:v>0.36590000000000006</c:v>
                </c:pt>
                <c:pt idx="2">
                  <c:v>0.32520000000000004</c:v>
                </c:pt>
                <c:pt idx="3">
                  <c:v>0.47689999999999999</c:v>
                </c:pt>
                <c:pt idx="4">
                  <c:v>0.38689999999999997</c:v>
                </c:pt>
                <c:pt idx="5">
                  <c:v>0.35369999999999996</c:v>
                </c:pt>
                <c:pt idx="6">
                  <c:v>0.29760000000000003</c:v>
                </c:pt>
                <c:pt idx="7">
                  <c:v>0.41739999999999999</c:v>
                </c:pt>
                <c:pt idx="8">
                  <c:v>0.38390000000000002</c:v>
                </c:pt>
                <c:pt idx="9">
                  <c:v>0.40240000000000004</c:v>
                </c:pt>
                <c:pt idx="10">
                  <c:v>0.41149999999999998</c:v>
                </c:pt>
              </c:numCache>
            </c:numRef>
          </c:xVal>
          <c:yVal>
            <c:numRef>
              <c:f>'Largest Excess Mortality'!$F$18:$F$28</c:f>
              <c:numCache>
                <c:formatCode>0%</c:formatCode>
                <c:ptCount val="11"/>
                <c:pt idx="0">
                  <c:v>0.95955915654430002</c:v>
                </c:pt>
                <c:pt idx="1">
                  <c:v>0.95156195246876241</c:v>
                </c:pt>
                <c:pt idx="2">
                  <c:v>0.94129093011073328</c:v>
                </c:pt>
                <c:pt idx="3">
                  <c:v>0.90175022579859121</c:v>
                </c:pt>
                <c:pt idx="4">
                  <c:v>0.80784192055525961</c:v>
                </c:pt>
                <c:pt idx="5">
                  <c:v>0.70486679439316835</c:v>
                </c:pt>
                <c:pt idx="6">
                  <c:v>0.65620904348557518</c:v>
                </c:pt>
                <c:pt idx="7">
                  <c:v>0.64824975837229193</c:v>
                </c:pt>
                <c:pt idx="8">
                  <c:v>0.58164441595677152</c:v>
                </c:pt>
                <c:pt idx="9">
                  <c:v>0.55053965540007499</c:v>
                </c:pt>
                <c:pt idx="10">
                  <c:v>0.528393601579634</c:v>
                </c:pt>
              </c:numCache>
            </c:numRef>
          </c:yVal>
          <c:smooth val="0"/>
          <c:extLst>
            <c:ext xmlns:c16="http://schemas.microsoft.com/office/drawing/2014/chart" uri="{C3380CC4-5D6E-409C-BE32-E72D297353CC}">
              <c16:uniqueId val="{00000001-FB78-4BE7-A867-27BFC276A129}"/>
            </c:ext>
          </c:extLst>
        </c:ser>
        <c:dLbls>
          <c:showLegendKey val="0"/>
          <c:showVal val="0"/>
          <c:showCatName val="0"/>
          <c:showSerName val="0"/>
          <c:showPercent val="0"/>
          <c:showBubbleSize val="0"/>
        </c:dLbls>
        <c:axId val="928320159"/>
        <c:axId val="928323071"/>
      </c:scatterChart>
      <c:valAx>
        <c:axId val="92832015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323071"/>
        <c:crosses val="autoZero"/>
        <c:crossBetween val="midCat"/>
      </c:valAx>
      <c:valAx>
        <c:axId val="928323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3201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Cluster of States with Largest</a:t>
            </a:r>
            <a:r>
              <a:rPr lang="en-US" baseline="0"/>
              <a:t> Excess Mortality - vs. VAERS DEATHS (count)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'Largest Excess Mortality'!$K$5:$K$15</c:f>
              <c:numCache>
                <c:formatCode>General</c:formatCode>
                <c:ptCount val="11"/>
                <c:pt idx="0">
                  <c:v>199</c:v>
                </c:pt>
                <c:pt idx="1">
                  <c:v>144</c:v>
                </c:pt>
                <c:pt idx="2">
                  <c:v>9</c:v>
                </c:pt>
                <c:pt idx="3">
                  <c:v>7</c:v>
                </c:pt>
                <c:pt idx="4">
                  <c:v>19</c:v>
                </c:pt>
                <c:pt idx="5">
                  <c:v>165</c:v>
                </c:pt>
                <c:pt idx="6">
                  <c:v>12</c:v>
                </c:pt>
                <c:pt idx="7">
                  <c:v>33</c:v>
                </c:pt>
                <c:pt idx="8">
                  <c:v>11</c:v>
                </c:pt>
                <c:pt idx="9">
                  <c:v>26</c:v>
                </c:pt>
                <c:pt idx="10">
                  <c:v>232</c:v>
                </c:pt>
              </c:numCache>
            </c:numRef>
          </c:xVal>
          <c:yVal>
            <c:numRef>
              <c:f>'Largest Excess Mortality'!$F$18:$F$28</c:f>
              <c:numCache>
                <c:formatCode>0%</c:formatCode>
                <c:ptCount val="11"/>
                <c:pt idx="0">
                  <c:v>0.95955915654430002</c:v>
                </c:pt>
                <c:pt idx="1">
                  <c:v>0.95156195246876241</c:v>
                </c:pt>
                <c:pt idx="2">
                  <c:v>0.94129093011073328</c:v>
                </c:pt>
                <c:pt idx="3">
                  <c:v>0.90175022579859121</c:v>
                </c:pt>
                <c:pt idx="4">
                  <c:v>0.80784192055525961</c:v>
                </c:pt>
                <c:pt idx="5">
                  <c:v>0.70486679439316835</c:v>
                </c:pt>
                <c:pt idx="6">
                  <c:v>0.65620904348557518</c:v>
                </c:pt>
                <c:pt idx="7">
                  <c:v>0.64824975837229193</c:v>
                </c:pt>
                <c:pt idx="8">
                  <c:v>0.58164441595677152</c:v>
                </c:pt>
                <c:pt idx="9">
                  <c:v>0.55053965540007499</c:v>
                </c:pt>
                <c:pt idx="10">
                  <c:v>0.528393601579634</c:v>
                </c:pt>
              </c:numCache>
            </c:numRef>
          </c:yVal>
          <c:smooth val="0"/>
          <c:extLst>
            <c:ext xmlns:c16="http://schemas.microsoft.com/office/drawing/2014/chart" uri="{C3380CC4-5D6E-409C-BE32-E72D297353CC}">
              <c16:uniqueId val="{00000001-43BB-4B04-9AA3-AB97DF5E6F4C}"/>
            </c:ext>
          </c:extLst>
        </c:ser>
        <c:dLbls>
          <c:showLegendKey val="0"/>
          <c:showVal val="0"/>
          <c:showCatName val="0"/>
          <c:showSerName val="0"/>
          <c:showPercent val="0"/>
          <c:showBubbleSize val="0"/>
        </c:dLbls>
        <c:axId val="928320159"/>
        <c:axId val="928323071"/>
      </c:scatterChart>
      <c:valAx>
        <c:axId val="928320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323071"/>
        <c:crosses val="autoZero"/>
        <c:crossBetween val="midCat"/>
      </c:valAx>
      <c:valAx>
        <c:axId val="928323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3201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SOA Group Life Excess Mortality vs. VAERS</a:t>
            </a:r>
            <a:r>
              <a:rPr lang="en-US" baseline="0"/>
              <a:t> Deaths (per 100k)</a:t>
            </a:r>
            <a:endParaRPr lang="en-US"/>
          </a:p>
        </c:rich>
      </c:tx>
      <c:layout>
        <c:manualLayout>
          <c:xMode val="edge"/>
          <c:yMode val="edge"/>
          <c:x val="0.20215266841644794"/>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Excess Mortality vs. Vaccination Rate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'AE data'!$G$5:$G$54</c:f>
              <c:numCache>
                <c:formatCode>General</c:formatCode>
                <c:ptCount val="50"/>
                <c:pt idx="0">
                  <c:v>0.13635291406630295</c:v>
                </c:pt>
                <c:pt idx="1">
                  <c:v>0.17913017967354122</c:v>
                </c:pt>
                <c:pt idx="2">
                  <c:v>1.7267005011416148</c:v>
                </c:pt>
                <c:pt idx="3">
                  <c:v>0.36355999061455901</c:v>
                </c:pt>
                <c:pt idx="4">
                  <c:v>0.3060329747242308</c:v>
                </c:pt>
                <c:pt idx="5">
                  <c:v>0.34639748349156196</c:v>
                </c:pt>
                <c:pt idx="6">
                  <c:v>0.27731989182305661</c:v>
                </c:pt>
                <c:pt idx="7">
                  <c:v>0.4350695023530009</c:v>
                </c:pt>
                <c:pt idx="8">
                  <c:v>1.2121848824382695</c:v>
                </c:pt>
                <c:pt idx="9">
                  <c:v>0.92394034836822625</c:v>
                </c:pt>
                <c:pt idx="10">
                  <c:v>1.3442983266846578</c:v>
                </c:pt>
                <c:pt idx="11">
                  <c:v>0.48101006616637043</c:v>
                </c:pt>
                <c:pt idx="12">
                  <c:v>0.43882071321530519</c:v>
                </c:pt>
                <c:pt idx="13">
                  <c:v>0.38061971414371981</c:v>
                </c:pt>
                <c:pt idx="14">
                  <c:v>0.36682903924820964</c:v>
                </c:pt>
                <c:pt idx="15">
                  <c:v>0.23579594690346867</c:v>
                </c:pt>
                <c:pt idx="16">
                  <c:v>0.13615259983389383</c:v>
                </c:pt>
                <c:pt idx="17">
                  <c:v>5.2376517920314898</c:v>
                </c:pt>
                <c:pt idx="18">
                  <c:v>0.27910429848530099</c:v>
                </c:pt>
                <c:pt idx="19">
                  <c:v>0.6606188236727617</c:v>
                </c:pt>
                <c:pt idx="20">
                  <c:v>0.19426201801974477</c:v>
                </c:pt>
                <c:pt idx="21">
                  <c:v>0.24182362323765702</c:v>
                </c:pt>
                <c:pt idx="22">
                  <c:v>0.85340056806708042</c:v>
                </c:pt>
                <c:pt idx="23">
                  <c:v>1.5070549447699411</c:v>
                </c:pt>
                <c:pt idx="24">
                  <c:v>1.007325367555967</c:v>
                </c:pt>
                <c:pt idx="25">
                  <c:v>0.40523030757993422</c:v>
                </c:pt>
                <c:pt idx="26">
                  <c:v>2.2135626830224355</c:v>
                </c:pt>
                <c:pt idx="27">
                  <c:v>0.31611048463760516</c:v>
                </c:pt>
                <c:pt idx="28">
                  <c:v>0.51341686625747351</c:v>
                </c:pt>
                <c:pt idx="29">
                  <c:v>0.35686901479680899</c:v>
                </c:pt>
                <c:pt idx="30">
                  <c:v>0.14518750603435571</c:v>
                </c:pt>
                <c:pt idx="31">
                  <c:v>0.46291342205625285</c:v>
                </c:pt>
                <c:pt idx="32">
                  <c:v>0.14167503336447035</c:v>
                </c:pt>
                <c:pt idx="33">
                  <c:v>0.19326074030459184</c:v>
                </c:pt>
                <c:pt idx="34">
                  <c:v>0.30196152723032127</c:v>
                </c:pt>
                <c:pt idx="35">
                  <c:v>0.29662404546382171</c:v>
                </c:pt>
                <c:pt idx="36">
                  <c:v>0.27782316959361797</c:v>
                </c:pt>
                <c:pt idx="37">
                  <c:v>0.33040250577260377</c:v>
                </c:pt>
                <c:pt idx="38">
                  <c:v>0.35377267798226525</c:v>
                </c:pt>
                <c:pt idx="39">
                  <c:v>0.18225243967672061</c:v>
                </c:pt>
                <c:pt idx="40">
                  <c:v>0.37120793994246276</c:v>
                </c:pt>
                <c:pt idx="41">
                  <c:v>2.030074424784051</c:v>
                </c:pt>
                <c:pt idx="42">
                  <c:v>2.3875534667276335</c:v>
                </c:pt>
                <c:pt idx="43">
                  <c:v>0.79600610797445437</c:v>
                </c:pt>
                <c:pt idx="44">
                  <c:v>0.33622527827226667</c:v>
                </c:pt>
                <c:pt idx="45">
                  <c:v>0.32439723228915657</c:v>
                </c:pt>
                <c:pt idx="46">
                  <c:v>0.93442406578033954</c:v>
                </c:pt>
                <c:pt idx="47">
                  <c:v>0.78049204254428184</c:v>
                </c:pt>
                <c:pt idx="48">
                  <c:v>0.89200297036989129</c:v>
                </c:pt>
                <c:pt idx="49">
                  <c:v>0.34670998230045541</c:v>
                </c:pt>
              </c:numCache>
            </c:numRef>
          </c:xVal>
          <c:yVal>
            <c:numRef>
              <c:f>'AE data'!$D$5:$D$54</c:f>
              <c:numCache>
                <c:formatCode>0%</c:formatCode>
                <c:ptCount val="50"/>
                <c:pt idx="0">
                  <c:v>0.28303368555613062</c:v>
                </c:pt>
                <c:pt idx="1">
                  <c:v>0.94129093011073328</c:v>
                </c:pt>
                <c:pt idx="2">
                  <c:v>0.32709432500043811</c:v>
                </c:pt>
                <c:pt idx="3">
                  <c:v>0.55053965540007499</c:v>
                </c:pt>
                <c:pt idx="4">
                  <c:v>8.3663414039169215E-2</c:v>
                </c:pt>
                <c:pt idx="5">
                  <c:v>0.1859789869696733</c:v>
                </c:pt>
                <c:pt idx="6">
                  <c:v>0.10477268174478138</c:v>
                </c:pt>
                <c:pt idx="7">
                  <c:v>-0.20998188226973558</c:v>
                </c:pt>
                <c:pt idx="8">
                  <c:v>0.22692586751280452</c:v>
                </c:pt>
                <c:pt idx="9">
                  <c:v>0.95955915654430002</c:v>
                </c:pt>
                <c:pt idx="10">
                  <c:v>0.95156195246876241</c:v>
                </c:pt>
                <c:pt idx="11">
                  <c:v>-0.16028312613062967</c:v>
                </c:pt>
                <c:pt idx="12">
                  <c:v>0.15492359715800563</c:v>
                </c:pt>
                <c:pt idx="13">
                  <c:v>-9.0936644852084747E-2</c:v>
                </c:pt>
                <c:pt idx="14">
                  <c:v>0.25175706609679649</c:v>
                </c:pt>
                <c:pt idx="15">
                  <c:v>0.3523596521964818</c:v>
                </c:pt>
                <c:pt idx="16">
                  <c:v>0.27332774375816604</c:v>
                </c:pt>
                <c:pt idx="17">
                  <c:v>0.3674429367042451</c:v>
                </c:pt>
                <c:pt idx="18">
                  <c:v>0.30458571511572163</c:v>
                </c:pt>
                <c:pt idx="19">
                  <c:v>-0.13048588527354721</c:v>
                </c:pt>
                <c:pt idx="20">
                  <c:v>0.35648428161547163</c:v>
                </c:pt>
                <c:pt idx="21">
                  <c:v>-4.6774668189953905E-3</c:v>
                </c:pt>
                <c:pt idx="22">
                  <c:v>0.27653611220929442</c:v>
                </c:pt>
                <c:pt idx="23">
                  <c:v>0.10500243589173053</c:v>
                </c:pt>
                <c:pt idx="24">
                  <c:v>0.35184113317592791</c:v>
                </c:pt>
                <c:pt idx="25">
                  <c:v>0.65620904348557518</c:v>
                </c:pt>
                <c:pt idx="26">
                  <c:v>0.32931711918882089</c:v>
                </c:pt>
                <c:pt idx="27">
                  <c:v>0.64824975837229193</c:v>
                </c:pt>
                <c:pt idx="28">
                  <c:v>-0.21534363207742235</c:v>
                </c:pt>
                <c:pt idx="29">
                  <c:v>0.90175022579859121</c:v>
                </c:pt>
                <c:pt idx="30">
                  <c:v>-1.2383368179153198E-2</c:v>
                </c:pt>
                <c:pt idx="31">
                  <c:v>5.106442842595138E-2</c:v>
                </c:pt>
                <c:pt idx="32">
                  <c:v>-6.4596062834534007E-2</c:v>
                </c:pt>
                <c:pt idx="33">
                  <c:v>7.9177252368866302E-2</c:v>
                </c:pt>
                <c:pt idx="34">
                  <c:v>2.5246518840558618E-2</c:v>
                </c:pt>
                <c:pt idx="35">
                  <c:v>0.22721676214421715</c:v>
                </c:pt>
                <c:pt idx="36">
                  <c:v>0.58164441595677152</c:v>
                </c:pt>
                <c:pt idx="37">
                  <c:v>0.26644033198523487</c:v>
                </c:pt>
                <c:pt idx="38">
                  <c:v>0.17477093098099883</c:v>
                </c:pt>
                <c:pt idx="39">
                  <c:v>6.9404583714162138E-2</c:v>
                </c:pt>
                <c:pt idx="40">
                  <c:v>0.80784192055525961</c:v>
                </c:pt>
                <c:pt idx="41">
                  <c:v>0.25671669316488699</c:v>
                </c:pt>
                <c:pt idx="42">
                  <c:v>0.70486679439316835</c:v>
                </c:pt>
                <c:pt idx="43">
                  <c:v>0.528393601579634</c:v>
                </c:pt>
                <c:pt idx="44">
                  <c:v>0.42299352311834926</c:v>
                </c:pt>
                <c:pt idx="45">
                  <c:v>0.44157621241121769</c:v>
                </c:pt>
                <c:pt idx="46">
                  <c:v>-3.3077184591812081E-3</c:v>
                </c:pt>
                <c:pt idx="47">
                  <c:v>0.15432868609281414</c:v>
                </c:pt>
                <c:pt idx="48">
                  <c:v>0.28493255671858231</c:v>
                </c:pt>
              </c:numCache>
            </c:numRef>
          </c:yVal>
          <c:smooth val="0"/>
          <c:extLst>
            <c:ext xmlns:c16="http://schemas.microsoft.com/office/drawing/2014/chart" uri="{C3380CC4-5D6E-409C-BE32-E72D297353CC}">
              <c16:uniqueId val="{00000001-4ED7-4502-83A2-D656457F2410}"/>
            </c:ext>
          </c:extLst>
        </c:ser>
        <c:dLbls>
          <c:showLegendKey val="0"/>
          <c:showVal val="0"/>
          <c:showCatName val="0"/>
          <c:showSerName val="0"/>
          <c:showPercent val="0"/>
          <c:showBubbleSize val="0"/>
        </c:dLbls>
        <c:axId val="1004351216"/>
        <c:axId val="1004342064"/>
      </c:scatterChart>
      <c:valAx>
        <c:axId val="1004351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42064"/>
        <c:crosses val="autoZero"/>
        <c:crossBetween val="midCat"/>
      </c:valAx>
      <c:valAx>
        <c:axId val="1004342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51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SOA Group Life Excess Mortality vs. VAERS</a:t>
            </a:r>
            <a:r>
              <a:rPr lang="en-US" baseline="0"/>
              <a:t> Death Count by State</a:t>
            </a:r>
            <a:endParaRPr lang="en-US"/>
          </a:p>
        </c:rich>
      </c:tx>
      <c:layout>
        <c:manualLayout>
          <c:xMode val="edge"/>
          <c:yMode val="edge"/>
          <c:x val="0.1910708310119146"/>
          <c:y val="3.24074256947539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Excess Mortality vs. Vaccination Rate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'AE data'!$F$5:$F$54</c:f>
              <c:numCache>
                <c:formatCode>General</c:formatCode>
                <c:ptCount val="50"/>
                <c:pt idx="0">
                  <c:v>1</c:v>
                </c:pt>
                <c:pt idx="1">
                  <c:v>9</c:v>
                </c:pt>
                <c:pt idx="2">
                  <c:v>52</c:v>
                </c:pt>
                <c:pt idx="3">
                  <c:v>26</c:v>
                </c:pt>
                <c:pt idx="4">
                  <c:v>121</c:v>
                </c:pt>
                <c:pt idx="5">
                  <c:v>20</c:v>
                </c:pt>
                <c:pt idx="6">
                  <c:v>10</c:v>
                </c:pt>
                <c:pt idx="7">
                  <c:v>3</c:v>
                </c:pt>
                <c:pt idx="8">
                  <c:v>12</c:v>
                </c:pt>
                <c:pt idx="9">
                  <c:v>199</c:v>
                </c:pt>
                <c:pt idx="10">
                  <c:v>144</c:v>
                </c:pt>
                <c:pt idx="11">
                  <c:v>7</c:v>
                </c:pt>
                <c:pt idx="12">
                  <c:v>14</c:v>
                </c:pt>
                <c:pt idx="13">
                  <c:v>7</c:v>
                </c:pt>
                <c:pt idx="14">
                  <c:v>47</c:v>
                </c:pt>
                <c:pt idx="15">
                  <c:v>16</c:v>
                </c:pt>
                <c:pt idx="16">
                  <c:v>4</c:v>
                </c:pt>
                <c:pt idx="17">
                  <c:v>236</c:v>
                </c:pt>
                <c:pt idx="18">
                  <c:v>13</c:v>
                </c:pt>
                <c:pt idx="19">
                  <c:v>9</c:v>
                </c:pt>
                <c:pt idx="20">
                  <c:v>12</c:v>
                </c:pt>
                <c:pt idx="21">
                  <c:v>17</c:v>
                </c:pt>
                <c:pt idx="22">
                  <c:v>86</c:v>
                </c:pt>
                <c:pt idx="23">
                  <c:v>86</c:v>
                </c:pt>
                <c:pt idx="24">
                  <c:v>62</c:v>
                </c:pt>
                <c:pt idx="25">
                  <c:v>12</c:v>
                </c:pt>
                <c:pt idx="26">
                  <c:v>24</c:v>
                </c:pt>
                <c:pt idx="27">
                  <c:v>33</c:v>
                </c:pt>
                <c:pt idx="28">
                  <c:v>4</c:v>
                </c:pt>
                <c:pt idx="29">
                  <c:v>7</c:v>
                </c:pt>
                <c:pt idx="30">
                  <c:v>2</c:v>
                </c:pt>
                <c:pt idx="31">
                  <c:v>43</c:v>
                </c:pt>
                <c:pt idx="32">
                  <c:v>3</c:v>
                </c:pt>
                <c:pt idx="33">
                  <c:v>6</c:v>
                </c:pt>
                <c:pt idx="34">
                  <c:v>61</c:v>
                </c:pt>
                <c:pt idx="35">
                  <c:v>35</c:v>
                </c:pt>
                <c:pt idx="36">
                  <c:v>11</c:v>
                </c:pt>
                <c:pt idx="37">
                  <c:v>14</c:v>
                </c:pt>
                <c:pt idx="38">
                  <c:v>46</c:v>
                </c:pt>
                <c:pt idx="39">
                  <c:v>2</c:v>
                </c:pt>
                <c:pt idx="40">
                  <c:v>19</c:v>
                </c:pt>
                <c:pt idx="41">
                  <c:v>18</c:v>
                </c:pt>
                <c:pt idx="42">
                  <c:v>165</c:v>
                </c:pt>
                <c:pt idx="43">
                  <c:v>232</c:v>
                </c:pt>
                <c:pt idx="44">
                  <c:v>11</c:v>
                </c:pt>
                <c:pt idx="45">
                  <c:v>28</c:v>
                </c:pt>
                <c:pt idx="46">
                  <c:v>72</c:v>
                </c:pt>
                <c:pt idx="47">
                  <c:v>46</c:v>
                </c:pt>
                <c:pt idx="48">
                  <c:v>16</c:v>
                </c:pt>
                <c:pt idx="49">
                  <c:v>2</c:v>
                </c:pt>
              </c:numCache>
            </c:numRef>
          </c:xVal>
          <c:yVal>
            <c:numRef>
              <c:f>'AE data'!$D$5:$D$54</c:f>
              <c:numCache>
                <c:formatCode>0%</c:formatCode>
                <c:ptCount val="50"/>
                <c:pt idx="0">
                  <c:v>0.28303368555613062</c:v>
                </c:pt>
                <c:pt idx="1">
                  <c:v>0.94129093011073328</c:v>
                </c:pt>
                <c:pt idx="2">
                  <c:v>0.32709432500043811</c:v>
                </c:pt>
                <c:pt idx="3">
                  <c:v>0.55053965540007499</c:v>
                </c:pt>
                <c:pt idx="4">
                  <c:v>8.3663414039169215E-2</c:v>
                </c:pt>
                <c:pt idx="5">
                  <c:v>0.1859789869696733</c:v>
                </c:pt>
                <c:pt idx="6">
                  <c:v>0.10477268174478138</c:v>
                </c:pt>
                <c:pt idx="7">
                  <c:v>-0.20998188226973558</c:v>
                </c:pt>
                <c:pt idx="8">
                  <c:v>0.22692586751280452</c:v>
                </c:pt>
                <c:pt idx="9">
                  <c:v>0.95955915654430002</c:v>
                </c:pt>
                <c:pt idx="10">
                  <c:v>0.95156195246876241</c:v>
                </c:pt>
                <c:pt idx="11">
                  <c:v>-0.16028312613062967</c:v>
                </c:pt>
                <c:pt idx="12">
                  <c:v>0.15492359715800563</c:v>
                </c:pt>
                <c:pt idx="13">
                  <c:v>-9.0936644852084747E-2</c:v>
                </c:pt>
                <c:pt idx="14">
                  <c:v>0.25175706609679649</c:v>
                </c:pt>
                <c:pt idx="15">
                  <c:v>0.3523596521964818</c:v>
                </c:pt>
                <c:pt idx="16">
                  <c:v>0.27332774375816604</c:v>
                </c:pt>
                <c:pt idx="17">
                  <c:v>0.3674429367042451</c:v>
                </c:pt>
                <c:pt idx="18">
                  <c:v>0.30458571511572163</c:v>
                </c:pt>
                <c:pt idx="19">
                  <c:v>-0.13048588527354721</c:v>
                </c:pt>
                <c:pt idx="20">
                  <c:v>0.35648428161547163</c:v>
                </c:pt>
                <c:pt idx="21">
                  <c:v>-4.6774668189953905E-3</c:v>
                </c:pt>
                <c:pt idx="22">
                  <c:v>0.27653611220929442</c:v>
                </c:pt>
                <c:pt idx="23">
                  <c:v>0.10500243589173053</c:v>
                </c:pt>
                <c:pt idx="24">
                  <c:v>0.35184113317592791</c:v>
                </c:pt>
                <c:pt idx="25">
                  <c:v>0.65620904348557518</c:v>
                </c:pt>
                <c:pt idx="26">
                  <c:v>0.32931711918882089</c:v>
                </c:pt>
                <c:pt idx="27">
                  <c:v>0.64824975837229193</c:v>
                </c:pt>
                <c:pt idx="28">
                  <c:v>-0.21534363207742235</c:v>
                </c:pt>
                <c:pt idx="29">
                  <c:v>0.90175022579859121</c:v>
                </c:pt>
                <c:pt idx="30">
                  <c:v>-1.2383368179153198E-2</c:v>
                </c:pt>
                <c:pt idx="31">
                  <c:v>5.106442842595138E-2</c:v>
                </c:pt>
                <c:pt idx="32">
                  <c:v>-6.4596062834534007E-2</c:v>
                </c:pt>
                <c:pt idx="33">
                  <c:v>7.9177252368866302E-2</c:v>
                </c:pt>
                <c:pt idx="34">
                  <c:v>2.5246518840558618E-2</c:v>
                </c:pt>
                <c:pt idx="35">
                  <c:v>0.22721676214421715</c:v>
                </c:pt>
                <c:pt idx="36">
                  <c:v>0.58164441595677152</c:v>
                </c:pt>
                <c:pt idx="37">
                  <c:v>0.26644033198523487</c:v>
                </c:pt>
                <c:pt idx="38">
                  <c:v>0.17477093098099883</c:v>
                </c:pt>
                <c:pt idx="39">
                  <c:v>6.9404583714162138E-2</c:v>
                </c:pt>
                <c:pt idx="40">
                  <c:v>0.80784192055525961</c:v>
                </c:pt>
                <c:pt idx="41">
                  <c:v>0.25671669316488699</c:v>
                </c:pt>
                <c:pt idx="42">
                  <c:v>0.70486679439316835</c:v>
                </c:pt>
                <c:pt idx="43">
                  <c:v>0.528393601579634</c:v>
                </c:pt>
                <c:pt idx="44">
                  <c:v>0.42299352311834926</c:v>
                </c:pt>
                <c:pt idx="45">
                  <c:v>0.44157621241121769</c:v>
                </c:pt>
                <c:pt idx="46">
                  <c:v>-3.3077184591812081E-3</c:v>
                </c:pt>
                <c:pt idx="47">
                  <c:v>0.15432868609281414</c:v>
                </c:pt>
                <c:pt idx="48">
                  <c:v>0.28493255671858231</c:v>
                </c:pt>
              </c:numCache>
            </c:numRef>
          </c:yVal>
          <c:smooth val="0"/>
          <c:extLst>
            <c:ext xmlns:c16="http://schemas.microsoft.com/office/drawing/2014/chart" uri="{C3380CC4-5D6E-409C-BE32-E72D297353CC}">
              <c16:uniqueId val="{00000001-789A-4006-9DE2-A87791644F0F}"/>
            </c:ext>
          </c:extLst>
        </c:ser>
        <c:dLbls>
          <c:showLegendKey val="0"/>
          <c:showVal val="0"/>
          <c:showCatName val="0"/>
          <c:showSerName val="0"/>
          <c:showPercent val="0"/>
          <c:showBubbleSize val="0"/>
        </c:dLbls>
        <c:axId val="1004351216"/>
        <c:axId val="1004342064"/>
      </c:scatterChart>
      <c:valAx>
        <c:axId val="1004351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42064"/>
        <c:crosses val="autoZero"/>
        <c:crossBetween val="midCat"/>
      </c:valAx>
      <c:valAx>
        <c:axId val="1004342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51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Highest VAERS death reports (per 100k population)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'Largest VAERS per capita'!$P$8:$P$24</c:f>
              <c:numCache>
                <c:formatCode>General</c:formatCode>
                <c:ptCount val="17"/>
                <c:pt idx="0">
                  <c:v>5.2376517920314898</c:v>
                </c:pt>
                <c:pt idx="1">
                  <c:v>2.3875534667276335</c:v>
                </c:pt>
                <c:pt idx="2">
                  <c:v>2.2135626830224355</c:v>
                </c:pt>
                <c:pt idx="3">
                  <c:v>2.030074424784051</c:v>
                </c:pt>
                <c:pt idx="4">
                  <c:v>1.7267005011416148</c:v>
                </c:pt>
                <c:pt idx="5">
                  <c:v>1.5070549447699411</c:v>
                </c:pt>
                <c:pt idx="6">
                  <c:v>1.3442983266846578</c:v>
                </c:pt>
                <c:pt idx="7">
                  <c:v>1.2121848824382695</c:v>
                </c:pt>
                <c:pt idx="8">
                  <c:v>1.007325367555967</c:v>
                </c:pt>
                <c:pt idx="9">
                  <c:v>0.93442406578033954</c:v>
                </c:pt>
                <c:pt idx="10">
                  <c:v>0.92394034836822625</c:v>
                </c:pt>
                <c:pt idx="11">
                  <c:v>0.89200297036989129</c:v>
                </c:pt>
                <c:pt idx="12">
                  <c:v>0.85340056806708042</c:v>
                </c:pt>
                <c:pt idx="13">
                  <c:v>0.79600610797445437</c:v>
                </c:pt>
                <c:pt idx="14">
                  <c:v>0.78049204254428184</c:v>
                </c:pt>
                <c:pt idx="15">
                  <c:v>0.6606188236727617</c:v>
                </c:pt>
                <c:pt idx="16">
                  <c:v>0.51341686625747351</c:v>
                </c:pt>
              </c:numCache>
            </c:numRef>
          </c:xVal>
          <c:yVal>
            <c:numRef>
              <c:f>'Largest VAERS per capita'!$O$8:$O$24</c:f>
              <c:numCache>
                <c:formatCode>0%</c:formatCode>
                <c:ptCount val="17"/>
                <c:pt idx="0">
                  <c:v>0.3674429367042451</c:v>
                </c:pt>
                <c:pt idx="1">
                  <c:v>0.70486679439316835</c:v>
                </c:pt>
                <c:pt idx="2">
                  <c:v>0.32931711918882089</c:v>
                </c:pt>
                <c:pt idx="3">
                  <c:v>0.25671669316488699</c:v>
                </c:pt>
                <c:pt idx="4">
                  <c:v>0.32709432500043811</c:v>
                </c:pt>
                <c:pt idx="5">
                  <c:v>0.10500243589173053</c:v>
                </c:pt>
                <c:pt idx="6">
                  <c:v>0.95156195246876241</c:v>
                </c:pt>
                <c:pt idx="7">
                  <c:v>0.22692586751280452</c:v>
                </c:pt>
                <c:pt idx="8">
                  <c:v>0.35184113317592791</c:v>
                </c:pt>
                <c:pt idx="9">
                  <c:v>-3.3077184591812081E-3</c:v>
                </c:pt>
                <c:pt idx="10">
                  <c:v>0.95955915654430002</c:v>
                </c:pt>
                <c:pt idx="11">
                  <c:v>0.28493255671858231</c:v>
                </c:pt>
                <c:pt idx="12">
                  <c:v>0.27653611220929442</c:v>
                </c:pt>
                <c:pt idx="13">
                  <c:v>0.528393601579634</c:v>
                </c:pt>
                <c:pt idx="14">
                  <c:v>0.15432868609281414</c:v>
                </c:pt>
                <c:pt idx="15">
                  <c:v>-0.13048588527354721</c:v>
                </c:pt>
                <c:pt idx="16">
                  <c:v>-0.21534363207742235</c:v>
                </c:pt>
              </c:numCache>
            </c:numRef>
          </c:yVal>
          <c:smooth val="0"/>
          <c:extLst>
            <c:ext xmlns:c16="http://schemas.microsoft.com/office/drawing/2014/chart" uri="{C3380CC4-5D6E-409C-BE32-E72D297353CC}">
              <c16:uniqueId val="{00000001-020F-4517-9482-CC01650BD6C2}"/>
            </c:ext>
          </c:extLst>
        </c:ser>
        <c:dLbls>
          <c:showLegendKey val="0"/>
          <c:showVal val="0"/>
          <c:showCatName val="0"/>
          <c:showSerName val="0"/>
          <c:showPercent val="0"/>
          <c:showBubbleSize val="0"/>
        </c:dLbls>
        <c:axId val="1698484816"/>
        <c:axId val="1698482736"/>
      </c:scatterChart>
      <c:valAx>
        <c:axId val="1698484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8482736"/>
        <c:crosses val="autoZero"/>
        <c:crossBetween val="midCat"/>
      </c:valAx>
      <c:valAx>
        <c:axId val="1698482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8484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Highest VAERS death reports (raw counts)</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'Largest VAERS per capita'!$J$8:$J$24</c:f>
              <c:numCache>
                <c:formatCode>General</c:formatCode>
                <c:ptCount val="17"/>
                <c:pt idx="0">
                  <c:v>236</c:v>
                </c:pt>
                <c:pt idx="1">
                  <c:v>165</c:v>
                </c:pt>
                <c:pt idx="2">
                  <c:v>24</c:v>
                </c:pt>
                <c:pt idx="3">
                  <c:v>18</c:v>
                </c:pt>
                <c:pt idx="4">
                  <c:v>52</c:v>
                </c:pt>
                <c:pt idx="5">
                  <c:v>86</c:v>
                </c:pt>
                <c:pt idx="6">
                  <c:v>144</c:v>
                </c:pt>
                <c:pt idx="7">
                  <c:v>12</c:v>
                </c:pt>
                <c:pt idx="8">
                  <c:v>62</c:v>
                </c:pt>
                <c:pt idx="9">
                  <c:v>72</c:v>
                </c:pt>
                <c:pt idx="10">
                  <c:v>199</c:v>
                </c:pt>
                <c:pt idx="11">
                  <c:v>16</c:v>
                </c:pt>
                <c:pt idx="12">
                  <c:v>86</c:v>
                </c:pt>
                <c:pt idx="13">
                  <c:v>232</c:v>
                </c:pt>
                <c:pt idx="14">
                  <c:v>46</c:v>
                </c:pt>
                <c:pt idx="15">
                  <c:v>9</c:v>
                </c:pt>
                <c:pt idx="16">
                  <c:v>4</c:v>
                </c:pt>
              </c:numCache>
            </c:numRef>
          </c:xVal>
          <c:yVal>
            <c:numRef>
              <c:f>'Largest VAERS per capita'!$O$8:$O$24</c:f>
              <c:numCache>
                <c:formatCode>0%</c:formatCode>
                <c:ptCount val="17"/>
                <c:pt idx="0">
                  <c:v>0.3674429367042451</c:v>
                </c:pt>
                <c:pt idx="1">
                  <c:v>0.70486679439316835</c:v>
                </c:pt>
                <c:pt idx="2">
                  <c:v>0.32931711918882089</c:v>
                </c:pt>
                <c:pt idx="3">
                  <c:v>0.25671669316488699</c:v>
                </c:pt>
                <c:pt idx="4">
                  <c:v>0.32709432500043811</c:v>
                </c:pt>
                <c:pt idx="5">
                  <c:v>0.10500243589173053</c:v>
                </c:pt>
                <c:pt idx="6">
                  <c:v>0.95156195246876241</c:v>
                </c:pt>
                <c:pt idx="7">
                  <c:v>0.22692586751280452</c:v>
                </c:pt>
                <c:pt idx="8">
                  <c:v>0.35184113317592791</c:v>
                </c:pt>
                <c:pt idx="9">
                  <c:v>-3.3077184591812081E-3</c:v>
                </c:pt>
                <c:pt idx="10">
                  <c:v>0.95955915654430002</c:v>
                </c:pt>
                <c:pt idx="11">
                  <c:v>0.28493255671858231</c:v>
                </c:pt>
                <c:pt idx="12">
                  <c:v>0.27653611220929442</c:v>
                </c:pt>
                <c:pt idx="13">
                  <c:v>0.528393601579634</c:v>
                </c:pt>
                <c:pt idx="14">
                  <c:v>0.15432868609281414</c:v>
                </c:pt>
                <c:pt idx="15">
                  <c:v>-0.13048588527354721</c:v>
                </c:pt>
                <c:pt idx="16">
                  <c:v>-0.21534363207742235</c:v>
                </c:pt>
              </c:numCache>
            </c:numRef>
          </c:yVal>
          <c:smooth val="0"/>
          <c:extLst>
            <c:ext xmlns:c16="http://schemas.microsoft.com/office/drawing/2014/chart" uri="{C3380CC4-5D6E-409C-BE32-E72D297353CC}">
              <c16:uniqueId val="{00000001-53D0-4FD1-9511-B751BAF205D3}"/>
            </c:ext>
          </c:extLst>
        </c:ser>
        <c:dLbls>
          <c:showLegendKey val="0"/>
          <c:showVal val="0"/>
          <c:showCatName val="0"/>
          <c:showSerName val="0"/>
          <c:showPercent val="0"/>
          <c:showBubbleSize val="0"/>
        </c:dLbls>
        <c:axId val="1698484816"/>
        <c:axId val="1698482736"/>
      </c:scatterChart>
      <c:valAx>
        <c:axId val="1698484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8482736"/>
        <c:crosses val="autoZero"/>
        <c:crossBetween val="midCat"/>
      </c:valAx>
      <c:valAx>
        <c:axId val="1698482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8484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0.22051</cdr:x>
      <cdr:y>0</cdr:y>
    </cdr:from>
    <cdr:to>
      <cdr:x>0.99604</cdr:x>
      <cdr:y>1</cdr:y>
    </cdr:to>
    <cdr:sp macro="" textlink="">
      <cdr:nvSpPr>
        <cdr:cNvPr id="2" name="Oval 1">
          <a:extLst xmlns:a="http://schemas.openxmlformats.org/drawingml/2006/main">
            <a:ext uri="{FF2B5EF4-FFF2-40B4-BE49-F238E27FC236}">
              <a16:creationId xmlns:a16="http://schemas.microsoft.com/office/drawing/2014/main" id="{F537A2D9-4A4C-4387-B25D-D82F72EB15F5}"/>
            </a:ext>
          </a:extLst>
        </cdr:cNvPr>
        <cdr:cNvSpPr/>
      </cdr:nvSpPr>
      <cdr:spPr>
        <a:xfrm xmlns:a="http://schemas.openxmlformats.org/drawingml/2006/main" rot="20358120">
          <a:off x="2318805" y="-52663"/>
          <a:ext cx="8155168" cy="4671252"/>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0.52899</cdr:x>
      <cdr:y>0.11456</cdr:y>
    </cdr:from>
    <cdr:to>
      <cdr:x>0.63043</cdr:x>
      <cdr:y>0.19336</cdr:y>
    </cdr:to>
    <cdr:sp macro="" textlink="">
      <cdr:nvSpPr>
        <cdr:cNvPr id="2" name="TextBox 1">
          <a:extLst xmlns:a="http://schemas.openxmlformats.org/drawingml/2006/main">
            <a:ext uri="{FF2B5EF4-FFF2-40B4-BE49-F238E27FC236}">
              <a16:creationId xmlns:a16="http://schemas.microsoft.com/office/drawing/2014/main" id="{B8FD864C-55D0-4948-B680-18ABA70F4F4F}"/>
            </a:ext>
          </a:extLst>
        </cdr:cNvPr>
        <cdr:cNvSpPr txBox="1"/>
      </cdr:nvSpPr>
      <cdr:spPr>
        <a:xfrm xmlns:a="http://schemas.openxmlformats.org/drawingml/2006/main">
          <a:off x="5562600" y="498476"/>
          <a:ext cx="1066800" cy="342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August 2021</a:t>
          </a:r>
        </a:p>
      </cdr:txBody>
    </cdr:sp>
  </cdr:relSizeAnchor>
</c:userShapes>
</file>

<file path=ppt/drawings/drawing3.xml><?xml version="1.0" encoding="utf-8"?>
<c:userShapes xmlns:c="http://schemas.openxmlformats.org/drawingml/2006/chart">
  <cdr:relSizeAnchor xmlns:cdr="http://schemas.openxmlformats.org/drawingml/2006/chartDrawing">
    <cdr:from>
      <cdr:x>0.54523</cdr:x>
      <cdr:y>0.13499</cdr:y>
    </cdr:from>
    <cdr:to>
      <cdr:x>0.66206</cdr:x>
      <cdr:y>0.20795</cdr:y>
    </cdr:to>
    <cdr:sp macro="" textlink="">
      <cdr:nvSpPr>
        <cdr:cNvPr id="2" name="TextBox 1">
          <a:extLst xmlns:a="http://schemas.openxmlformats.org/drawingml/2006/main">
            <a:ext uri="{FF2B5EF4-FFF2-40B4-BE49-F238E27FC236}">
              <a16:creationId xmlns:a16="http://schemas.microsoft.com/office/drawing/2014/main" id="{472EE0CD-C177-4BA0-8896-00CC26019A6C}"/>
            </a:ext>
          </a:extLst>
        </cdr:cNvPr>
        <cdr:cNvSpPr txBox="1"/>
      </cdr:nvSpPr>
      <cdr:spPr>
        <a:xfrm xmlns:a="http://schemas.openxmlformats.org/drawingml/2006/main">
          <a:off x="5511800" y="587376"/>
          <a:ext cx="1181100" cy="317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September, 2021</a:t>
          </a:r>
        </a:p>
      </cdr:txBody>
    </cdr:sp>
  </cdr:relSizeAnchor>
  <cdr:relSizeAnchor xmlns:cdr="http://schemas.openxmlformats.org/drawingml/2006/chartDrawing">
    <cdr:from>
      <cdr:x>0.64196</cdr:x>
      <cdr:y>0.332</cdr:y>
    </cdr:from>
    <cdr:to>
      <cdr:x>0.75879</cdr:x>
      <cdr:y>0.40496</cdr:y>
    </cdr:to>
    <cdr:sp macro="" textlink="">
      <cdr:nvSpPr>
        <cdr:cNvPr id="3" name="TextBox 1">
          <a:extLst xmlns:a="http://schemas.openxmlformats.org/drawingml/2006/main">
            <a:ext uri="{FF2B5EF4-FFF2-40B4-BE49-F238E27FC236}">
              <a16:creationId xmlns:a16="http://schemas.microsoft.com/office/drawing/2014/main" id="{D526BE0B-FB22-4612-A1D6-538F74AA6303}"/>
            </a:ext>
          </a:extLst>
        </cdr:cNvPr>
        <cdr:cNvSpPr txBox="1"/>
      </cdr:nvSpPr>
      <cdr:spPr>
        <a:xfrm xmlns:a="http://schemas.openxmlformats.org/drawingml/2006/main">
          <a:off x="6489700" y="144462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October, 2021</a:t>
          </a:r>
        </a:p>
      </cdr:txBody>
    </cdr:sp>
  </cdr:relSizeAnchor>
</c:userShapes>
</file>

<file path=ppt/drawings/drawing4.xml><?xml version="1.0" encoding="utf-8"?>
<c:userShapes xmlns:c="http://schemas.openxmlformats.org/drawingml/2006/chart">
  <cdr:relSizeAnchor xmlns:cdr="http://schemas.openxmlformats.org/drawingml/2006/chartDrawing">
    <cdr:from>
      <cdr:x>0.47815</cdr:x>
      <cdr:y>0.29551</cdr:y>
    </cdr:from>
    <cdr:to>
      <cdr:x>0.59426</cdr:x>
      <cdr:y>0.36848</cdr:y>
    </cdr:to>
    <cdr:sp macro="" textlink="">
      <cdr:nvSpPr>
        <cdr:cNvPr id="2" name="TextBox 1">
          <a:extLst xmlns:a="http://schemas.openxmlformats.org/drawingml/2006/main">
            <a:ext uri="{FF2B5EF4-FFF2-40B4-BE49-F238E27FC236}">
              <a16:creationId xmlns:a16="http://schemas.microsoft.com/office/drawing/2014/main" id="{D8B2F970-60A1-43E8-A8CE-34E76C63A229}"/>
            </a:ext>
          </a:extLst>
        </cdr:cNvPr>
        <cdr:cNvSpPr txBox="1"/>
      </cdr:nvSpPr>
      <cdr:spPr>
        <a:xfrm xmlns:a="http://schemas.openxmlformats.org/drawingml/2006/main">
          <a:off x="4864100" y="12858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September, 2021</a:t>
          </a:r>
        </a:p>
      </cdr:txBody>
    </cdr:sp>
  </cdr:relSizeAnchor>
  <cdr:relSizeAnchor xmlns:cdr="http://schemas.openxmlformats.org/drawingml/2006/chartDrawing">
    <cdr:from>
      <cdr:x>0.59426</cdr:x>
      <cdr:y>0.29551</cdr:y>
    </cdr:from>
    <cdr:to>
      <cdr:x>0.71036</cdr:x>
      <cdr:y>0.36848</cdr:y>
    </cdr:to>
    <cdr:sp macro="" textlink="">
      <cdr:nvSpPr>
        <cdr:cNvPr id="3" name="TextBox 1">
          <a:extLst xmlns:a="http://schemas.openxmlformats.org/drawingml/2006/main">
            <a:ext uri="{FF2B5EF4-FFF2-40B4-BE49-F238E27FC236}">
              <a16:creationId xmlns:a16="http://schemas.microsoft.com/office/drawing/2014/main" id="{D8B2F970-60A1-43E8-A8CE-34E76C63A229}"/>
            </a:ext>
          </a:extLst>
        </cdr:cNvPr>
        <cdr:cNvSpPr txBox="1"/>
      </cdr:nvSpPr>
      <cdr:spPr>
        <a:xfrm xmlns:a="http://schemas.openxmlformats.org/drawingml/2006/main">
          <a:off x="6045200" y="12858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October, 2021</a:t>
          </a:r>
        </a:p>
      </cdr:txBody>
    </cdr:sp>
  </cdr:relSizeAnchor>
  <cdr:relSizeAnchor xmlns:cdr="http://schemas.openxmlformats.org/drawingml/2006/chartDrawing">
    <cdr:from>
      <cdr:x>0.66042</cdr:x>
      <cdr:y>0.07953</cdr:y>
    </cdr:from>
    <cdr:to>
      <cdr:x>0.77653</cdr:x>
      <cdr:y>0.1525</cdr:y>
    </cdr:to>
    <cdr:sp macro="" textlink="">
      <cdr:nvSpPr>
        <cdr:cNvPr id="4" name="TextBox 1">
          <a:extLst xmlns:a="http://schemas.openxmlformats.org/drawingml/2006/main">
            <a:ext uri="{FF2B5EF4-FFF2-40B4-BE49-F238E27FC236}">
              <a16:creationId xmlns:a16="http://schemas.microsoft.com/office/drawing/2014/main" id="{D8B2F970-60A1-43E8-A8CE-34E76C63A229}"/>
            </a:ext>
          </a:extLst>
        </cdr:cNvPr>
        <cdr:cNvSpPr txBox="1"/>
      </cdr:nvSpPr>
      <cdr:spPr>
        <a:xfrm xmlns:a="http://schemas.openxmlformats.org/drawingml/2006/main">
          <a:off x="6718300" y="3460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November, 2021</a:t>
          </a:r>
        </a:p>
      </cdr:txBody>
    </cdr:sp>
  </cdr:relSizeAnchor>
</c:userShapes>
</file>

<file path=ppt/drawings/drawing5.xml><?xml version="1.0" encoding="utf-8"?>
<c:userShapes xmlns:c="http://schemas.openxmlformats.org/drawingml/2006/chart">
  <cdr:relSizeAnchor xmlns:cdr="http://schemas.openxmlformats.org/drawingml/2006/chartDrawing">
    <cdr:from>
      <cdr:x>0.47426</cdr:x>
      <cdr:y>0.31477</cdr:y>
    </cdr:from>
    <cdr:to>
      <cdr:x>0.58824</cdr:x>
      <cdr:y>0.38953</cdr:y>
    </cdr:to>
    <cdr:sp macro="" textlink="">
      <cdr:nvSpPr>
        <cdr:cNvPr id="2" name="TextBox 1">
          <a:extLst xmlns:a="http://schemas.openxmlformats.org/drawingml/2006/main">
            <a:ext uri="{FF2B5EF4-FFF2-40B4-BE49-F238E27FC236}">
              <a16:creationId xmlns:a16="http://schemas.microsoft.com/office/drawing/2014/main" id="{16DC29EB-F747-45A4-A80B-B4F9230AFCDB}"/>
            </a:ext>
          </a:extLst>
        </cdr:cNvPr>
        <cdr:cNvSpPr txBox="1"/>
      </cdr:nvSpPr>
      <cdr:spPr>
        <a:xfrm xmlns:a="http://schemas.openxmlformats.org/drawingml/2006/main">
          <a:off x="4914900" y="13366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August, 2021</a:t>
          </a:r>
        </a:p>
      </cdr:txBody>
    </cdr:sp>
  </cdr:relSizeAnchor>
  <cdr:relSizeAnchor xmlns:cdr="http://schemas.openxmlformats.org/drawingml/2006/chartDrawing">
    <cdr:from>
      <cdr:x>0.54779</cdr:x>
      <cdr:y>0.21607</cdr:y>
    </cdr:from>
    <cdr:to>
      <cdr:x>0.66176</cdr:x>
      <cdr:y>0.29084</cdr:y>
    </cdr:to>
    <cdr:sp macro="" textlink="">
      <cdr:nvSpPr>
        <cdr:cNvPr id="3" name="TextBox 1">
          <a:extLst xmlns:a="http://schemas.openxmlformats.org/drawingml/2006/main">
            <a:ext uri="{FF2B5EF4-FFF2-40B4-BE49-F238E27FC236}">
              <a16:creationId xmlns:a16="http://schemas.microsoft.com/office/drawing/2014/main" id="{16DC29EB-F747-45A4-A80B-B4F9230AFCDB}"/>
            </a:ext>
          </a:extLst>
        </cdr:cNvPr>
        <cdr:cNvSpPr txBox="1"/>
      </cdr:nvSpPr>
      <cdr:spPr>
        <a:xfrm xmlns:a="http://schemas.openxmlformats.org/drawingml/2006/main">
          <a:off x="5676900" y="9175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September, 2021</a:t>
          </a:r>
        </a:p>
      </cdr:txBody>
    </cdr:sp>
  </cdr:relSizeAnchor>
  <cdr:relSizeAnchor xmlns:cdr="http://schemas.openxmlformats.org/drawingml/2006/chartDrawing">
    <cdr:from>
      <cdr:x>0.6201</cdr:x>
      <cdr:y>0.3529</cdr:y>
    </cdr:from>
    <cdr:to>
      <cdr:x>0.73407</cdr:x>
      <cdr:y>0.42766</cdr:y>
    </cdr:to>
    <cdr:sp macro="" textlink="">
      <cdr:nvSpPr>
        <cdr:cNvPr id="4" name="TextBox 1">
          <a:extLst xmlns:a="http://schemas.openxmlformats.org/drawingml/2006/main">
            <a:ext uri="{FF2B5EF4-FFF2-40B4-BE49-F238E27FC236}">
              <a16:creationId xmlns:a16="http://schemas.microsoft.com/office/drawing/2014/main" id="{984D99F8-F04F-4B23-A0B4-74FDA9818E81}"/>
            </a:ext>
          </a:extLst>
        </cdr:cNvPr>
        <cdr:cNvSpPr txBox="1"/>
      </cdr:nvSpPr>
      <cdr:spPr>
        <a:xfrm xmlns:a="http://schemas.openxmlformats.org/drawingml/2006/main">
          <a:off x="6426200" y="1498601"/>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October, 2021</a:t>
          </a:r>
        </a:p>
      </cdr:txBody>
    </cdr:sp>
  </cdr:relSizeAnchor>
  <cdr:relSizeAnchor xmlns:cdr="http://schemas.openxmlformats.org/drawingml/2006/chartDrawing">
    <cdr:from>
      <cdr:x>0.8364</cdr:x>
      <cdr:y>0.14654</cdr:y>
    </cdr:from>
    <cdr:to>
      <cdr:x>0.95037</cdr:x>
      <cdr:y>0.22131</cdr:y>
    </cdr:to>
    <cdr:sp macro="" textlink="">
      <cdr:nvSpPr>
        <cdr:cNvPr id="5" name="TextBox 1">
          <a:extLst xmlns:a="http://schemas.openxmlformats.org/drawingml/2006/main">
            <a:ext uri="{FF2B5EF4-FFF2-40B4-BE49-F238E27FC236}">
              <a16:creationId xmlns:a16="http://schemas.microsoft.com/office/drawing/2014/main" id="{58929441-FE80-4581-92BB-CECF8C52531F}"/>
            </a:ext>
          </a:extLst>
        </cdr:cNvPr>
        <cdr:cNvSpPr txBox="1"/>
      </cdr:nvSpPr>
      <cdr:spPr>
        <a:xfrm xmlns:a="http://schemas.openxmlformats.org/drawingml/2006/main">
          <a:off x="8667750" y="622301"/>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January, 2022</a:t>
          </a:r>
        </a:p>
      </cdr:txBody>
    </cdr:sp>
  </cdr:relSizeAnchor>
</c:userShapes>
</file>

<file path=ppt/drawings/drawing6.xml><?xml version="1.0" encoding="utf-8"?>
<c:userShapes xmlns:c="http://schemas.openxmlformats.org/drawingml/2006/chart">
  <cdr:relSizeAnchor xmlns:cdr="http://schemas.openxmlformats.org/drawingml/2006/chartDrawing">
    <cdr:from>
      <cdr:x>0.44384</cdr:x>
      <cdr:y>0.08829</cdr:y>
    </cdr:from>
    <cdr:to>
      <cdr:x>0.55616</cdr:x>
      <cdr:y>0.16126</cdr:y>
    </cdr:to>
    <cdr:sp macro="" textlink="">
      <cdr:nvSpPr>
        <cdr:cNvPr id="2" name="TextBox 1">
          <a:extLst xmlns:a="http://schemas.openxmlformats.org/drawingml/2006/main">
            <a:ext uri="{FF2B5EF4-FFF2-40B4-BE49-F238E27FC236}">
              <a16:creationId xmlns:a16="http://schemas.microsoft.com/office/drawing/2014/main" id="{C9B5CA10-6E6F-4A2B-993E-338F756125FF}"/>
            </a:ext>
          </a:extLst>
        </cdr:cNvPr>
        <cdr:cNvSpPr txBox="1"/>
      </cdr:nvSpPr>
      <cdr:spPr>
        <a:xfrm xmlns:a="http://schemas.openxmlformats.org/drawingml/2006/main">
          <a:off x="4667250" y="384176"/>
          <a:ext cx="1181100" cy="317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August, 2021</a:t>
          </a:r>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4T17:53:25.170"/>
    </inkml:context>
    <inkml:brush xml:id="br0">
      <inkml:brushProperty name="width" value="0.05" units="cm"/>
      <inkml:brushProperty name="height" value="0.05" units="cm"/>
      <inkml:brushProperty name="color" value="#E71224"/>
    </inkml:brush>
  </inkml:definitions>
  <inkml:trace contextRef="#ctx0" brushRef="#br0">22580 1768 24575,'-1038'-51'-358,"13"-65"-1,410 13 359,440 70 0,-74 6 496,103 15-275,-1032-71-221,560 40 0,205 6 0,-931-31 0,543 35 0,-505-39 0,1236 65 0,-787-92 0,453 68 0,-3 32 0,162 2 0,-512-3 0,546-18 0,10-1 0,14 3 0,26 1 0,-319-45 0,274 28 0,91 16 0,-243-42 0,183 22 0,-151-35 0,-71-9 0,79 19 0,-357-73 0,188 40 0,344 64 0,-40-6 0,-191-16 0,-519-4 0,636 38 0,13 1 0,24 0 0,9-1 0,-1056 16 0,610 5 0,646-3 0,-95-1 0,-187 23 0,152-10 0,58-7 0,60-2 0,0 1 0,1 1 0,0 0 0,0 2 0,0 1 0,-30 15 0,-114 75 0,61-32 0,-86 62 0,-114 76 0,92-58 0,189-130 0,0 2 0,1 1 0,1 0 0,1 2 0,-19 24 0,30-32 0,-1 1 0,2 0 0,0 1 0,1 0 0,1 0 0,0 1 0,1 0 0,0 0 0,2 0 0,-4 19 0,-42 209 0,32-172 0,3 2 0,3 0 0,-4 101 0,-1 37 0,0-20 0,15 548 0,4-354 0,0-347 0,2 0 0,9 40 0,-6-36 0,4 60 0,6 57 0,1 9 0,-14-91 0,4 0 0,36 150 0,-37-191 0,4 72 0,0 6 0,10 70 0,0-2 0,-15-131 0,-1 85 0,-1-9 0,1-93 0,1 0 0,15 47 0,-10-44 0,8 58 0,-11 11 0,-9 145 0,2 34 0,16-152 0,-9-85 0,2 72 0,-9-52 0,-4-1 0,-17 111 0,8-122 0,-33 98 0,13-52 0,22-67 0,-1-1 0,-2 0 0,-20 40 0,21-51 0,1 0 0,1 0 0,1 2 0,2-1 0,0 1 0,2 0 0,-4 37 0,5 20 0,5 85 0,2-45 0,-3-96 0,1 1 0,2-1 0,1 1 0,0-1 0,2 0 0,2-1 0,0 1 0,16 33 0,-12-43 0,1 0 0,0 0 0,1-1 0,1-1 0,21 17 0,-16-13 0,29 28 0,50 66 0,4-9 0,54 117 0,27 33 0,-166-233 0,1-2 0,1 0 0,1-1 0,1-1 0,0-1 0,1-1 0,0-1 0,39 16 0,-19-13 0,0-1 0,2-3 0,-1-2 0,58 7 0,58 8 0,-45-7 0,216 10 0,-314-29 0,19 1 0,0-1 0,0-2 0,0-2 0,0-1 0,51-14 0,-21 3 0,1 2 0,0 4 0,0 3 0,70 1 0,-21 0 0,88-7 0,461-43 0,407-74 0,-994 121 0,591-76 0,375-36 0,-113 86 0,-305 19 0,-145-4 0,675-37 0,-1040 50 0,155-15 0,74-14 0,-131 10 0,286 3 0,2016 25 0,-1853 31 0,-2 41 0,525 31 0,-848-89 0,375 66 0,-248-21 0,-55-8 0,-312-39 0,610 84 0,-314-48 0,468 34 0,-154-81 0,-473-5 0,-178-1 0,0-1 0,-1-4 0,0-1 0,-1-4 0,55-19 0,10-11 0,128-66 0,-85 26 0,-4-7 0,-4-7 0,-5-7 0,185-165 0,-28 5 0,301-285 0,-546 485 0,-2-3 0,-2-3 0,-5-2 0,-2-2 0,-3-2 0,51-113 0,216-610 0,-313 794 0,105-374 0,-92 306 0,-2-1 0,-3-1 0,-1-94 0,-8 32 0,-12-266 0,-6 289 0,-58-202 0,68 289 0,-22-83 0,-1-7 0,-4 2 0,-56-124 0,-93-220 0,125 299 0,-34-114 0,-17-46 0,98 290 0,-2 1 0,-1 0 0,-1 1 0,-2 1 0,-1 0 0,-21-25 0,31 45 0,-1 1 0,0-1 0,-1 1 0,1 1 0,-1 0 0,0 0 0,0 1 0,-1 0 0,-15-3 0,-48-22 0,29 4 0,0-2 0,1-2 0,2-1 0,-54-52 0,53 44 0,-94-63 0,23 18 0,97 70 0,0 1 0,-1 0 0,-1 2 0,0 0 0,0 1 0,-1 1 0,1 0 0,-2 2 0,1 0 0,-1 2 0,0 0 0,0 1 0,0 1 0,-37 2 0,-12 1-1365,39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A4433-BA0A-44BE-952F-2E1F53A77D1A}"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A33DA-205B-435A-97E5-800929AB8EE4}" type="slidenum">
              <a:rPr lang="en-US" smtClean="0"/>
              <a:t>‹#›</a:t>
            </a:fld>
            <a:endParaRPr lang="en-US"/>
          </a:p>
        </p:txBody>
      </p:sp>
    </p:spTree>
    <p:extLst>
      <p:ext uri="{BB962C8B-B14F-4D97-AF65-F5344CB8AC3E}">
        <p14:creationId xmlns:p14="http://schemas.microsoft.com/office/powerpoint/2010/main" val="149214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group life insurance:</a:t>
            </a:r>
          </a:p>
          <a:p>
            <a:pPr marL="228600" indent="-228600">
              <a:buAutoNum type="arabicPeriod"/>
            </a:pPr>
            <a:r>
              <a:rPr lang="en-US" dirty="0"/>
              <a:t>Adverse selection</a:t>
            </a:r>
            <a:r>
              <a:rPr lang="en-US" baseline="0" dirty="0"/>
              <a:t> refers to situations where people buy insurance b/c they know they are sick or likely to die.  This is a big issue with individual insurance; not so with group insurance;</a:t>
            </a:r>
          </a:p>
          <a:p>
            <a:pPr marL="228600" indent="-228600">
              <a:buAutoNum type="arabicPeriod"/>
            </a:pPr>
            <a:r>
              <a:rPr lang="en-US" baseline="0" dirty="0"/>
              <a:t>It is a stable population of employed adults.  Relatively low background mortality rates so that abnormal changes are easier to spot.</a:t>
            </a:r>
          </a:p>
          <a:p>
            <a:pPr marL="228600" indent="-228600">
              <a:buAutoNum type="arabicPeriod"/>
            </a:pPr>
            <a:r>
              <a:rPr lang="en-US" baseline="0" dirty="0"/>
              <a:t>Dollar amounts are usually a % of salary.</a:t>
            </a:r>
          </a:p>
        </p:txBody>
      </p:sp>
      <p:sp>
        <p:nvSpPr>
          <p:cNvPr id="4" name="Slide Number Placeholder 3"/>
          <p:cNvSpPr>
            <a:spLocks noGrp="1"/>
          </p:cNvSpPr>
          <p:nvPr>
            <p:ph type="sldNum" sz="quarter" idx="10"/>
          </p:nvPr>
        </p:nvSpPr>
        <p:spPr/>
        <p:txBody>
          <a:bodyPr/>
          <a:lstStyle/>
          <a:p>
            <a:fld id="{5EFA33DA-205B-435A-97E5-800929AB8EE4}" type="slidenum">
              <a:rPr lang="en-US" smtClean="0"/>
              <a:t>2</a:t>
            </a:fld>
            <a:endParaRPr lang="en-US"/>
          </a:p>
        </p:txBody>
      </p:sp>
    </p:spTree>
    <p:extLst>
      <p:ext uri="{BB962C8B-B14F-4D97-AF65-F5344CB8AC3E}">
        <p14:creationId xmlns:p14="http://schemas.microsoft.com/office/powerpoint/2010/main" val="32747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gets very interesting…we see that it is primarily the working age adults (but not 0-24)</a:t>
            </a:r>
            <a:r>
              <a:rPr lang="en-US" baseline="0" dirty="0"/>
              <a:t> driving this.</a:t>
            </a:r>
            <a:endParaRPr lang="en-US" dirty="0"/>
          </a:p>
        </p:txBody>
      </p:sp>
      <p:sp>
        <p:nvSpPr>
          <p:cNvPr id="4" name="Slide Number Placeholder 3"/>
          <p:cNvSpPr>
            <a:spLocks noGrp="1"/>
          </p:cNvSpPr>
          <p:nvPr>
            <p:ph type="sldNum" sz="quarter" idx="10"/>
          </p:nvPr>
        </p:nvSpPr>
        <p:spPr/>
        <p:txBody>
          <a:bodyPr/>
          <a:lstStyle/>
          <a:p>
            <a:fld id="{5EFA33DA-205B-435A-97E5-800929AB8EE4}" type="slidenum">
              <a:rPr lang="en-US" smtClean="0"/>
              <a:t>39</a:t>
            </a:fld>
            <a:endParaRPr lang="en-US"/>
          </a:p>
        </p:txBody>
      </p:sp>
    </p:spTree>
    <p:extLst>
      <p:ext uri="{BB962C8B-B14F-4D97-AF65-F5344CB8AC3E}">
        <p14:creationId xmlns:p14="http://schemas.microsoft.com/office/powerpoint/2010/main" val="317693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since 2Q2021,</a:t>
            </a:r>
            <a:r>
              <a:rPr lang="en-US" baseline="0" dirty="0"/>
              <a:t> excess mortality has been positive, which means that actual mortality has exceeded expected mortality.  The SOA breaks this down into COVID and non-COVID, and we can see that up through 2Q2021 most of the excess mortality was approximately the same magnitude as the COVID/baseline.  One interpretation is that without COVID, overall mortality was about what we expected, and the COVID deaths contributed to excess mortality almost one-for-one.</a:t>
            </a:r>
            <a:endParaRPr lang="en-US" dirty="0"/>
          </a:p>
        </p:txBody>
      </p:sp>
      <p:sp>
        <p:nvSpPr>
          <p:cNvPr id="4" name="Slide Number Placeholder 3"/>
          <p:cNvSpPr>
            <a:spLocks noGrp="1"/>
          </p:cNvSpPr>
          <p:nvPr>
            <p:ph type="sldNum" sz="quarter" idx="10"/>
          </p:nvPr>
        </p:nvSpPr>
        <p:spPr/>
        <p:txBody>
          <a:bodyPr/>
          <a:lstStyle/>
          <a:p>
            <a:fld id="{5EFA33DA-205B-435A-97E5-800929AB8EE4}" type="slidenum">
              <a:rPr lang="en-US" smtClean="0"/>
              <a:t>40</a:t>
            </a:fld>
            <a:endParaRPr lang="en-US"/>
          </a:p>
        </p:txBody>
      </p:sp>
    </p:spTree>
    <p:extLst>
      <p:ext uri="{BB962C8B-B14F-4D97-AF65-F5344CB8AC3E}">
        <p14:creationId xmlns:p14="http://schemas.microsoft.com/office/powerpoint/2010/main" val="60016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excess mortality again spikes in 3Q2021.</a:t>
            </a:r>
            <a:r>
              <a:rPr lang="en-US" baseline="0" dirty="0"/>
              <a:t>  The excess in “amounts” is larger than the excess in “counts”, which all else equal suggests that the excess mortality was not randomly distributed among the working population but skewed toward higher wage earners, perhaps managerial / professionals.</a:t>
            </a:r>
            <a:endParaRPr lang="en-US" dirty="0"/>
          </a:p>
        </p:txBody>
      </p:sp>
      <p:sp>
        <p:nvSpPr>
          <p:cNvPr id="4" name="Slide Number Placeholder 3"/>
          <p:cNvSpPr>
            <a:spLocks noGrp="1"/>
          </p:cNvSpPr>
          <p:nvPr>
            <p:ph type="sldNum" sz="quarter" idx="10"/>
          </p:nvPr>
        </p:nvSpPr>
        <p:spPr/>
        <p:txBody>
          <a:bodyPr/>
          <a:lstStyle/>
          <a:p>
            <a:fld id="{5EFA33DA-205B-435A-97E5-800929AB8EE4}" type="slidenum">
              <a:rPr lang="en-US" smtClean="0"/>
              <a:t>41</a:t>
            </a:fld>
            <a:endParaRPr lang="en-US"/>
          </a:p>
        </p:txBody>
      </p:sp>
    </p:spTree>
    <p:extLst>
      <p:ext uri="{BB962C8B-B14F-4D97-AF65-F5344CB8AC3E}">
        <p14:creationId xmlns:p14="http://schemas.microsoft.com/office/powerpoint/2010/main" val="141202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3Q 2021, the Excess mortality for group life</a:t>
            </a:r>
            <a:r>
              <a:rPr lang="en-US" baseline="0" dirty="0"/>
              <a:t> dramatically exceeded that of the overall US population.  The Q3 group numbers are preliminary, but this suggest that being fully employed became a risk factor in 3Q2021.</a:t>
            </a:r>
            <a:endParaRPr lang="en-US" dirty="0"/>
          </a:p>
        </p:txBody>
      </p:sp>
      <p:sp>
        <p:nvSpPr>
          <p:cNvPr id="4" name="Slide Number Placeholder 3"/>
          <p:cNvSpPr>
            <a:spLocks noGrp="1"/>
          </p:cNvSpPr>
          <p:nvPr>
            <p:ph type="sldNum" sz="quarter" idx="10"/>
          </p:nvPr>
        </p:nvSpPr>
        <p:spPr/>
        <p:txBody>
          <a:bodyPr/>
          <a:lstStyle/>
          <a:p>
            <a:fld id="{5EFA33DA-205B-435A-97E5-800929AB8EE4}" type="slidenum">
              <a:rPr lang="en-US" smtClean="0"/>
              <a:t>42</a:t>
            </a:fld>
            <a:endParaRPr lang="en-US"/>
          </a:p>
        </p:txBody>
      </p:sp>
    </p:spTree>
    <p:extLst>
      <p:ext uri="{BB962C8B-B14F-4D97-AF65-F5344CB8AC3E}">
        <p14:creationId xmlns:p14="http://schemas.microsoft.com/office/powerpoint/2010/main" val="37974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of working age actually became a mortality risk.</a:t>
            </a:r>
          </a:p>
        </p:txBody>
      </p:sp>
      <p:sp>
        <p:nvSpPr>
          <p:cNvPr id="4" name="Slide Number Placeholder 3"/>
          <p:cNvSpPr>
            <a:spLocks noGrp="1"/>
          </p:cNvSpPr>
          <p:nvPr>
            <p:ph type="sldNum" sz="quarter" idx="10"/>
          </p:nvPr>
        </p:nvSpPr>
        <p:spPr/>
        <p:txBody>
          <a:bodyPr/>
          <a:lstStyle/>
          <a:p>
            <a:fld id="{5EFA33DA-205B-435A-97E5-800929AB8EE4}" type="slidenum">
              <a:rPr lang="en-US" smtClean="0"/>
              <a:t>43</a:t>
            </a:fld>
            <a:endParaRPr lang="en-US"/>
          </a:p>
        </p:txBody>
      </p:sp>
    </p:spTree>
    <p:extLst>
      <p:ext uri="{BB962C8B-B14F-4D97-AF65-F5344CB8AC3E}">
        <p14:creationId xmlns:p14="http://schemas.microsoft.com/office/powerpoint/2010/main" val="16607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in on the highest mortality</a:t>
            </a:r>
          </a:p>
        </p:txBody>
      </p:sp>
      <p:sp>
        <p:nvSpPr>
          <p:cNvPr id="4" name="Slide Number Placeholder 3"/>
          <p:cNvSpPr>
            <a:spLocks noGrp="1"/>
          </p:cNvSpPr>
          <p:nvPr>
            <p:ph type="sldNum" sz="quarter" idx="5"/>
          </p:nvPr>
        </p:nvSpPr>
        <p:spPr/>
        <p:txBody>
          <a:bodyPr/>
          <a:lstStyle/>
          <a:p>
            <a:fld id="{5EFA33DA-205B-435A-97E5-800929AB8EE4}" type="slidenum">
              <a:rPr lang="en-US" smtClean="0"/>
              <a:t>9</a:t>
            </a:fld>
            <a:endParaRPr lang="en-US"/>
          </a:p>
        </p:txBody>
      </p:sp>
    </p:spTree>
    <p:extLst>
      <p:ext uri="{BB962C8B-B14F-4D97-AF65-F5344CB8AC3E}">
        <p14:creationId xmlns:p14="http://schemas.microsoft.com/office/powerpoint/2010/main" val="2687628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Slight positive association here among the states with the largest excess mortality (not stat sig)</a:t>
            </a:r>
          </a:p>
        </p:txBody>
      </p:sp>
      <p:sp>
        <p:nvSpPr>
          <p:cNvPr id="4" name="Slide Number Placeholder 3"/>
          <p:cNvSpPr>
            <a:spLocks noGrp="1"/>
          </p:cNvSpPr>
          <p:nvPr>
            <p:ph type="sldNum" sz="quarter" idx="5"/>
          </p:nvPr>
        </p:nvSpPr>
        <p:spPr/>
        <p:txBody>
          <a:bodyPr/>
          <a:lstStyle/>
          <a:p>
            <a:fld id="{5EFA33DA-205B-435A-97E5-800929AB8EE4}" type="slidenum">
              <a:rPr lang="en-US" smtClean="0"/>
              <a:t>10</a:t>
            </a:fld>
            <a:endParaRPr lang="en-US"/>
          </a:p>
        </p:txBody>
      </p:sp>
    </p:spTree>
    <p:extLst>
      <p:ext uri="{BB962C8B-B14F-4D97-AF65-F5344CB8AC3E}">
        <p14:creationId xmlns:p14="http://schemas.microsoft.com/office/powerpoint/2010/main" val="239703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Slight positive association here among the states with the largest excess mortality (not stat sig)</a:t>
            </a:r>
          </a:p>
          <a:p>
            <a:endParaRPr lang="en-US" dirty="0"/>
          </a:p>
        </p:txBody>
      </p:sp>
      <p:sp>
        <p:nvSpPr>
          <p:cNvPr id="4" name="Slide Number Placeholder 3"/>
          <p:cNvSpPr>
            <a:spLocks noGrp="1"/>
          </p:cNvSpPr>
          <p:nvPr>
            <p:ph type="sldNum" sz="quarter" idx="5"/>
          </p:nvPr>
        </p:nvSpPr>
        <p:spPr/>
        <p:txBody>
          <a:bodyPr/>
          <a:lstStyle/>
          <a:p>
            <a:fld id="{5EFA33DA-205B-435A-97E5-800929AB8EE4}" type="slidenum">
              <a:rPr lang="en-US" smtClean="0"/>
              <a:t>11</a:t>
            </a:fld>
            <a:endParaRPr lang="en-US"/>
          </a:p>
        </p:txBody>
      </p:sp>
    </p:spTree>
    <p:extLst>
      <p:ext uri="{BB962C8B-B14F-4D97-AF65-F5344CB8AC3E}">
        <p14:creationId xmlns:p14="http://schemas.microsoft.com/office/powerpoint/2010/main" val="319783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it gets interesting is if we look at the states with the highest number of VAERS claims per capita.</a:t>
            </a:r>
          </a:p>
          <a:p>
            <a:endParaRPr lang="en-US" dirty="0"/>
          </a:p>
          <a:p>
            <a:r>
              <a:rPr lang="en-US" dirty="0"/>
              <a:t>Hypothesis:  if there are a lot of vaccine-related deaths, and especially if this is occurring in working ages with low background mortality, then this may spill into excess mortality calculations</a:t>
            </a:r>
          </a:p>
        </p:txBody>
      </p:sp>
      <p:sp>
        <p:nvSpPr>
          <p:cNvPr id="4" name="Slide Number Placeholder 3"/>
          <p:cNvSpPr>
            <a:spLocks noGrp="1"/>
          </p:cNvSpPr>
          <p:nvPr>
            <p:ph type="sldNum" sz="quarter" idx="5"/>
          </p:nvPr>
        </p:nvSpPr>
        <p:spPr/>
        <p:txBody>
          <a:bodyPr/>
          <a:lstStyle/>
          <a:p>
            <a:fld id="{5EFA33DA-205B-435A-97E5-800929AB8EE4}" type="slidenum">
              <a:rPr lang="en-US" smtClean="0"/>
              <a:t>13</a:t>
            </a:fld>
            <a:endParaRPr lang="en-US"/>
          </a:p>
        </p:txBody>
      </p:sp>
    </p:spTree>
    <p:extLst>
      <p:ext uri="{BB962C8B-B14F-4D97-AF65-F5344CB8AC3E}">
        <p14:creationId xmlns:p14="http://schemas.microsoft.com/office/powerpoint/2010/main" val="345656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33DA-205B-435A-97E5-800929AB8EE4}" type="slidenum">
              <a:rPr lang="en-US" smtClean="0"/>
              <a:t>21</a:t>
            </a:fld>
            <a:endParaRPr lang="en-US"/>
          </a:p>
        </p:txBody>
      </p:sp>
    </p:spTree>
    <p:extLst>
      <p:ext uri="{BB962C8B-B14F-4D97-AF65-F5344CB8AC3E}">
        <p14:creationId xmlns:p14="http://schemas.microsoft.com/office/powerpoint/2010/main" val="2045292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variation </a:t>
            </a:r>
          </a:p>
        </p:txBody>
      </p:sp>
      <p:sp>
        <p:nvSpPr>
          <p:cNvPr id="4" name="Slide Number Placeholder 3"/>
          <p:cNvSpPr>
            <a:spLocks noGrp="1"/>
          </p:cNvSpPr>
          <p:nvPr>
            <p:ph type="sldNum" sz="quarter" idx="5"/>
          </p:nvPr>
        </p:nvSpPr>
        <p:spPr/>
        <p:txBody>
          <a:bodyPr/>
          <a:lstStyle/>
          <a:p>
            <a:fld id="{5EFA33DA-205B-435A-97E5-800929AB8EE4}" type="slidenum">
              <a:rPr lang="en-US" smtClean="0"/>
              <a:t>23</a:t>
            </a:fld>
            <a:endParaRPr lang="en-US"/>
          </a:p>
        </p:txBody>
      </p:sp>
    </p:spTree>
    <p:extLst>
      <p:ext uri="{BB962C8B-B14F-4D97-AF65-F5344CB8AC3E}">
        <p14:creationId xmlns:p14="http://schemas.microsoft.com/office/powerpoint/2010/main" val="163786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Dowloaded</a:t>
            </a:r>
            <a:r>
              <a:rPr lang="en-US" dirty="0"/>
              <a:t> from CDC wonder.cdc.gov on February 18, 2022</a:t>
            </a:r>
          </a:p>
          <a:p>
            <a:r>
              <a:rPr lang="en-US" dirty="0"/>
              <a:t>Total Deaths from </a:t>
            </a:r>
          </a:p>
          <a:p>
            <a:r>
              <a:rPr lang="en-US" sz="1800" b="0" i="0" u="none" strike="noStrike" dirty="0">
                <a:solidFill>
                  <a:srgbClr val="000000"/>
                </a:solidFill>
                <a:effectLst/>
                <a:latin typeface="Calibri" panose="020F0502020204030204" pitchFamily="34" charset="0"/>
              </a:rPr>
              <a:t>26008</a:t>
            </a:r>
            <a:r>
              <a:rPr lang="en-US" dirty="0"/>
              <a:t> </a:t>
            </a:r>
          </a:p>
          <a:p>
            <a:r>
              <a:rPr lang="en-US" sz="1800" b="0" i="0" u="none" strike="noStrike" dirty="0">
                <a:solidFill>
                  <a:srgbClr val="000000"/>
                </a:solidFill>
                <a:effectLst/>
                <a:latin typeface="Calibri" panose="020F0502020204030204" pitchFamily="34" charset="0"/>
              </a:rPr>
              <a:t>COVID19 (COVID19 (PFIZER-BIONTECH))</a:t>
            </a:r>
            <a:r>
              <a:rPr lang="en-US" dirty="0"/>
              <a:t> </a:t>
            </a:r>
            <a:r>
              <a:rPr lang="en-US" sz="1800" b="0" i="0" u="none" strike="noStrike" dirty="0">
                <a:solidFill>
                  <a:srgbClr val="000000"/>
                </a:solidFill>
                <a:effectLst/>
                <a:latin typeface="Calibri" panose="020F0502020204030204" pitchFamily="34" charset="0"/>
              </a:rPr>
              <a:t>1200</a:t>
            </a:r>
            <a:r>
              <a:rPr lang="en-US" dirty="0"/>
              <a:t> </a:t>
            </a:r>
            <a:r>
              <a:rPr lang="en-US" sz="1800" b="0" i="0" u="none" strike="noStrike" dirty="0">
                <a:solidFill>
                  <a:srgbClr val="000000"/>
                </a:solidFill>
                <a:effectLst/>
                <a:latin typeface="Calibri" panose="020F0502020204030204" pitchFamily="34" charset="0"/>
              </a:rPr>
              <a:t>16996</a:t>
            </a:r>
            <a:r>
              <a:rPr lang="en-US" dirty="0"/>
              <a:t> </a:t>
            </a:r>
          </a:p>
          <a:p>
            <a:r>
              <a:rPr lang="en-US" sz="1800" b="0" i="0" u="none" strike="noStrike" dirty="0">
                <a:solidFill>
                  <a:srgbClr val="000000"/>
                </a:solidFill>
                <a:effectLst/>
                <a:latin typeface="Calibri" panose="020F0502020204030204" pitchFamily="34" charset="0"/>
              </a:rPr>
              <a:t>COVID19 (COVID19 (MODERNA))</a:t>
            </a:r>
            <a:r>
              <a:rPr lang="en-US" dirty="0"/>
              <a:t> </a:t>
            </a:r>
            <a:r>
              <a:rPr lang="en-US" sz="1800" b="0" i="0" u="none" strike="noStrike" dirty="0">
                <a:solidFill>
                  <a:srgbClr val="000000"/>
                </a:solidFill>
                <a:effectLst/>
                <a:latin typeface="Calibri" panose="020F0502020204030204" pitchFamily="34" charset="0"/>
              </a:rPr>
              <a:t>1201</a:t>
            </a:r>
            <a:r>
              <a:rPr lang="en-US" dirty="0"/>
              <a:t> </a:t>
            </a:r>
            <a:r>
              <a:rPr lang="en-US" sz="1800" b="0" i="0" u="none" strike="noStrike" dirty="0">
                <a:solidFill>
                  <a:srgbClr val="000000"/>
                </a:solidFill>
                <a:effectLst/>
                <a:latin typeface="Calibri" panose="020F0502020204030204" pitchFamily="34" charset="0"/>
              </a:rPr>
              <a:t>6775</a:t>
            </a:r>
            <a:r>
              <a:rPr lang="en-US" dirty="0"/>
              <a:t> </a:t>
            </a:r>
          </a:p>
          <a:p>
            <a:r>
              <a:rPr lang="en-US" sz="1800" b="0" i="0" u="none" strike="noStrike" dirty="0">
                <a:solidFill>
                  <a:srgbClr val="000000"/>
                </a:solidFill>
                <a:effectLst/>
                <a:latin typeface="Calibri" panose="020F0502020204030204" pitchFamily="34" charset="0"/>
              </a:rPr>
              <a:t>COVID19 (COVID19 (JANSSEN))</a:t>
            </a:r>
            <a:r>
              <a:rPr lang="en-US" dirty="0"/>
              <a:t> </a:t>
            </a:r>
            <a:r>
              <a:rPr lang="en-US" sz="1800" b="0" i="0" u="none" strike="noStrike" dirty="0">
                <a:solidFill>
                  <a:srgbClr val="000000"/>
                </a:solidFill>
                <a:effectLst/>
                <a:latin typeface="Calibri" panose="020F0502020204030204" pitchFamily="34" charset="0"/>
              </a:rPr>
              <a:t>1203</a:t>
            </a:r>
            <a:r>
              <a:rPr lang="en-US" dirty="0"/>
              <a:t> </a:t>
            </a:r>
            <a:r>
              <a:rPr lang="en-US" sz="1800" b="0" i="0" u="none" strike="noStrike" dirty="0">
                <a:solidFill>
                  <a:srgbClr val="000000"/>
                </a:solidFill>
                <a:effectLst/>
                <a:latin typeface="Calibri" panose="020F0502020204030204" pitchFamily="34" charset="0"/>
              </a:rPr>
              <a:t>2134</a:t>
            </a:r>
            <a:r>
              <a:rPr lang="en-US" dirty="0"/>
              <a:t> </a:t>
            </a:r>
          </a:p>
        </p:txBody>
      </p:sp>
      <p:sp>
        <p:nvSpPr>
          <p:cNvPr id="4" name="Slide Number Placeholder 3"/>
          <p:cNvSpPr>
            <a:spLocks noGrp="1"/>
          </p:cNvSpPr>
          <p:nvPr>
            <p:ph type="sldNum" sz="quarter" idx="5"/>
          </p:nvPr>
        </p:nvSpPr>
        <p:spPr/>
        <p:txBody>
          <a:bodyPr/>
          <a:lstStyle/>
          <a:p>
            <a:fld id="{5EFA33DA-205B-435A-97E5-800929AB8EE4}" type="slidenum">
              <a:rPr lang="en-US" smtClean="0"/>
              <a:t>25</a:t>
            </a:fld>
            <a:endParaRPr lang="en-US"/>
          </a:p>
        </p:txBody>
      </p:sp>
    </p:spTree>
    <p:extLst>
      <p:ext uri="{BB962C8B-B14F-4D97-AF65-F5344CB8AC3E}">
        <p14:creationId xmlns:p14="http://schemas.microsoft.com/office/powerpoint/2010/main" val="230142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A33DA-205B-435A-97E5-800929AB8EE4}" type="slidenum">
              <a:rPr lang="en-US" smtClean="0"/>
              <a:t>36</a:t>
            </a:fld>
            <a:endParaRPr lang="en-US"/>
          </a:p>
        </p:txBody>
      </p:sp>
    </p:spTree>
    <p:extLst>
      <p:ext uri="{BB962C8B-B14F-4D97-AF65-F5344CB8AC3E}">
        <p14:creationId xmlns:p14="http://schemas.microsoft.com/office/powerpoint/2010/main" val="207017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03599A-5FED-40DC-889B-FDD9020F3378}"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1061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3599A-5FED-40DC-889B-FDD9020F3378}"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35351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3599A-5FED-40DC-889B-FDD9020F3378}"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323038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3599A-5FED-40DC-889B-FDD9020F3378}"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41402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03599A-5FED-40DC-889B-FDD9020F3378}"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17000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03599A-5FED-40DC-889B-FDD9020F3378}"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428995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03599A-5FED-40DC-889B-FDD9020F3378}"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158654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03599A-5FED-40DC-889B-FDD9020F3378}"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9357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3599A-5FED-40DC-889B-FDD9020F3378}" type="datetimeFigureOut">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400672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03599A-5FED-40DC-889B-FDD9020F3378}"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263802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03599A-5FED-40DC-889B-FDD9020F3378}"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6F9E8-47E7-480E-8880-23ED9219824B}" type="slidenum">
              <a:rPr lang="en-US" smtClean="0"/>
              <a:t>‹#›</a:t>
            </a:fld>
            <a:endParaRPr lang="en-US"/>
          </a:p>
        </p:txBody>
      </p:sp>
    </p:spTree>
    <p:extLst>
      <p:ext uri="{BB962C8B-B14F-4D97-AF65-F5344CB8AC3E}">
        <p14:creationId xmlns:p14="http://schemas.microsoft.com/office/powerpoint/2010/main" val="92969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599A-5FED-40DC-889B-FDD9020F3378}" type="datetimeFigureOut">
              <a:rPr lang="en-US" smtClean="0"/>
              <a:t>3/10/2022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6F9E8-47E7-480E-8880-23ED9219824B}" type="slidenum">
              <a:rPr lang="en-US" smtClean="0"/>
              <a:t>‹#›</a:t>
            </a:fld>
            <a:endParaRPr lang="en-US"/>
          </a:p>
        </p:txBody>
      </p:sp>
    </p:spTree>
    <p:extLst>
      <p:ext uri="{BB962C8B-B14F-4D97-AF65-F5344CB8AC3E}">
        <p14:creationId xmlns:p14="http://schemas.microsoft.com/office/powerpoint/2010/main" val="39983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3Q 2021 Excess Mortality</a:t>
            </a:r>
          </a:p>
        </p:txBody>
      </p:sp>
      <p:sp>
        <p:nvSpPr>
          <p:cNvPr id="3" name="Subtitle 2"/>
          <p:cNvSpPr>
            <a:spLocks noGrp="1"/>
          </p:cNvSpPr>
          <p:nvPr>
            <p:ph type="subTitle" idx="1"/>
          </p:nvPr>
        </p:nvSpPr>
        <p:spPr/>
        <p:txBody>
          <a:bodyPr>
            <a:normAutofit fontScale="92500" lnSpcReduction="10000"/>
          </a:bodyPr>
          <a:lstStyle/>
          <a:p>
            <a:r>
              <a:rPr lang="en-US" dirty="0"/>
              <a:t>Have vaccine adverse reactions contributed to the excess mortality?</a:t>
            </a:r>
          </a:p>
          <a:p>
            <a:endParaRPr lang="en-US" dirty="0"/>
          </a:p>
          <a:p>
            <a:r>
              <a:rPr lang="en-US" dirty="0"/>
              <a:t>Geoffrey Friesen, PhD</a:t>
            </a:r>
          </a:p>
          <a:p>
            <a:r>
              <a:rPr lang="en-US" dirty="0"/>
              <a:t>Associate Professor of Finance, University of Nebraska-Lincoln</a:t>
            </a:r>
          </a:p>
        </p:txBody>
      </p:sp>
    </p:spTree>
    <p:extLst>
      <p:ext uri="{BB962C8B-B14F-4D97-AF65-F5344CB8AC3E}">
        <p14:creationId xmlns:p14="http://schemas.microsoft.com/office/powerpoint/2010/main" val="84899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7347-521D-4D30-8991-9F3B5C6A59DC}"/>
              </a:ext>
            </a:extLst>
          </p:cNvPr>
          <p:cNvSpPr>
            <a:spLocks noGrp="1"/>
          </p:cNvSpPr>
          <p:nvPr>
            <p:ph type="title"/>
          </p:nvPr>
        </p:nvSpPr>
        <p:spPr/>
        <p:txBody>
          <a:bodyPr/>
          <a:lstStyle/>
          <a:p>
            <a:r>
              <a:rPr lang="en-US" dirty="0"/>
              <a:t>No Effect of Vaccination % on excess mortality</a:t>
            </a:r>
          </a:p>
        </p:txBody>
      </p:sp>
      <p:graphicFrame>
        <p:nvGraphicFramePr>
          <p:cNvPr id="4" name="Content Placeholder 3">
            <a:extLst>
              <a:ext uri="{FF2B5EF4-FFF2-40B4-BE49-F238E27FC236}">
                <a16:creationId xmlns:a16="http://schemas.microsoft.com/office/drawing/2014/main" id="{00000000-0008-0000-0E00-000004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305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C674-5E3E-42F4-AAD0-D29B8E6CC7A2}"/>
              </a:ext>
            </a:extLst>
          </p:cNvPr>
          <p:cNvSpPr>
            <a:spLocks noGrp="1"/>
          </p:cNvSpPr>
          <p:nvPr>
            <p:ph type="title"/>
          </p:nvPr>
        </p:nvSpPr>
        <p:spPr/>
        <p:txBody>
          <a:bodyPr/>
          <a:lstStyle/>
          <a:p>
            <a:r>
              <a:rPr lang="en-US" dirty="0"/>
              <a:t>No impact of VAERS Deaths and excess mortality</a:t>
            </a:r>
          </a:p>
        </p:txBody>
      </p:sp>
      <p:graphicFrame>
        <p:nvGraphicFramePr>
          <p:cNvPr id="4" name="Content Placeholder 3">
            <a:extLst>
              <a:ext uri="{FF2B5EF4-FFF2-40B4-BE49-F238E27FC236}">
                <a16:creationId xmlns:a16="http://schemas.microsoft.com/office/drawing/2014/main" id="{00000000-0008-0000-0E00-000005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544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DEF5-DC78-4676-86BD-C0B89B4B6F16}"/>
              </a:ext>
            </a:extLst>
          </p:cNvPr>
          <p:cNvSpPr>
            <a:spLocks noGrp="1"/>
          </p:cNvSpPr>
          <p:nvPr>
            <p:ph type="title"/>
          </p:nvPr>
        </p:nvSpPr>
        <p:spPr/>
        <p:txBody>
          <a:bodyPr>
            <a:normAutofit fontScale="90000"/>
          </a:bodyPr>
          <a:lstStyle/>
          <a:p>
            <a:r>
              <a:rPr lang="en-US" dirty="0"/>
              <a:t>THIRD TYPE OF SORT:</a:t>
            </a:r>
            <a:br>
              <a:rPr lang="en-US" dirty="0"/>
            </a:br>
            <a:r>
              <a:rPr lang="en-US" dirty="0"/>
              <a:t>Looking only at states with High VAERS reports</a:t>
            </a:r>
          </a:p>
        </p:txBody>
      </p:sp>
      <p:sp>
        <p:nvSpPr>
          <p:cNvPr id="4" name="Content Placeholder 2">
            <a:extLst>
              <a:ext uri="{FF2B5EF4-FFF2-40B4-BE49-F238E27FC236}">
                <a16:creationId xmlns:a16="http://schemas.microsoft.com/office/drawing/2014/main" id="{B3043DBF-F241-459C-9675-A8F5CD806466}"/>
              </a:ext>
            </a:extLst>
          </p:cNvPr>
          <p:cNvSpPr>
            <a:spLocks noGrp="1"/>
          </p:cNvSpPr>
          <p:nvPr>
            <p:ph idx="1"/>
          </p:nvPr>
        </p:nvSpPr>
        <p:spPr>
          <a:xfrm>
            <a:off x="838200" y="1825624"/>
            <a:ext cx="10109200" cy="4410075"/>
          </a:xfrm>
        </p:spPr>
        <p:txBody>
          <a:bodyPr>
            <a:normAutofit/>
          </a:bodyPr>
          <a:lstStyle/>
          <a:p>
            <a:r>
              <a:rPr lang="en-US" dirty="0"/>
              <a:t>Lower vaccination rates level explain 29% of excess mortality variation (univariate R</a:t>
            </a:r>
            <a:r>
              <a:rPr lang="en-US" baseline="30000" dirty="0"/>
              <a:t>2</a:t>
            </a:r>
            <a:r>
              <a:rPr lang="en-US" dirty="0"/>
              <a:t>=29%)</a:t>
            </a:r>
          </a:p>
          <a:p>
            <a:r>
              <a:rPr lang="en-US" dirty="0"/>
              <a:t>VAERS deaths alone explain 45% of excess mortality variation (univariate R</a:t>
            </a:r>
            <a:r>
              <a:rPr lang="en-US" baseline="30000" dirty="0"/>
              <a:t>2</a:t>
            </a:r>
            <a:r>
              <a:rPr lang="en-US" dirty="0"/>
              <a:t>=45%)</a:t>
            </a:r>
          </a:p>
          <a:p>
            <a:r>
              <a:rPr lang="en-US" dirty="0"/>
              <a:t>Multivariate regression with both variables explains 58% of excess deaths (multivariate R</a:t>
            </a:r>
            <a:r>
              <a:rPr lang="en-US" baseline="30000" dirty="0"/>
              <a:t>2</a:t>
            </a:r>
            <a:r>
              <a:rPr lang="en-US" dirty="0"/>
              <a:t>=58%) </a:t>
            </a:r>
          </a:p>
          <a:p>
            <a:pPr marL="0" indent="0">
              <a:buNone/>
            </a:pPr>
            <a:endParaRPr lang="en-US" dirty="0"/>
          </a:p>
        </p:txBody>
      </p:sp>
    </p:spTree>
    <p:extLst>
      <p:ext uri="{BB962C8B-B14F-4D97-AF65-F5344CB8AC3E}">
        <p14:creationId xmlns:p14="http://schemas.microsoft.com/office/powerpoint/2010/main" val="300108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3845-A49C-4FFE-91E3-B2FCA0976BE4}"/>
              </a:ext>
            </a:extLst>
          </p:cNvPr>
          <p:cNvSpPr>
            <a:spLocks noGrp="1"/>
          </p:cNvSpPr>
          <p:nvPr>
            <p:ph type="title"/>
          </p:nvPr>
        </p:nvSpPr>
        <p:spPr/>
        <p:txBody>
          <a:bodyPr/>
          <a:lstStyle/>
          <a:p>
            <a:r>
              <a:rPr lang="en-US" dirty="0"/>
              <a:t>Highest PER capita VAERS death reports</a:t>
            </a:r>
          </a:p>
        </p:txBody>
      </p:sp>
      <p:graphicFrame>
        <p:nvGraphicFramePr>
          <p:cNvPr id="4" name="Content Placeholder 3">
            <a:extLst>
              <a:ext uri="{FF2B5EF4-FFF2-40B4-BE49-F238E27FC236}">
                <a16:creationId xmlns:a16="http://schemas.microsoft.com/office/drawing/2014/main" id="{00000000-0008-0000-0F00-000003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05A1366-68C6-41F9-9187-75D0A0F8B520}"/>
                  </a:ext>
                </a:extLst>
              </p14:cNvPr>
              <p14:cNvContentPartPr/>
              <p14:nvPr/>
            </p14:nvContentPartPr>
            <p14:xfrm>
              <a:off x="2259500" y="2550940"/>
              <a:ext cx="8867160" cy="3355200"/>
            </p14:xfrm>
          </p:contentPart>
        </mc:Choice>
        <mc:Fallback xmlns="">
          <p:pic>
            <p:nvPicPr>
              <p:cNvPr id="5" name="Ink 4">
                <a:extLst>
                  <a:ext uri="{FF2B5EF4-FFF2-40B4-BE49-F238E27FC236}">
                    <a16:creationId xmlns:a16="http://schemas.microsoft.com/office/drawing/2014/main" id="{D05A1366-68C6-41F9-9187-75D0A0F8B520}"/>
                  </a:ext>
                </a:extLst>
              </p:cNvPr>
              <p:cNvPicPr/>
              <p:nvPr/>
            </p:nvPicPr>
            <p:blipFill>
              <a:blip r:embed="rId5"/>
              <a:stretch>
                <a:fillRect/>
              </a:stretch>
            </p:blipFill>
            <p:spPr>
              <a:xfrm>
                <a:off x="2250500" y="2542300"/>
                <a:ext cx="8884800" cy="3372840"/>
              </a:xfrm>
              <a:prstGeom prst="rect">
                <a:avLst/>
              </a:prstGeom>
            </p:spPr>
          </p:pic>
        </mc:Fallback>
      </mc:AlternateContent>
    </p:spTree>
    <p:extLst>
      <p:ext uri="{BB962C8B-B14F-4D97-AF65-F5344CB8AC3E}">
        <p14:creationId xmlns:p14="http://schemas.microsoft.com/office/powerpoint/2010/main" val="86817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F3ED-CE48-4812-8AB4-261D7ECAD8B1}"/>
              </a:ext>
            </a:extLst>
          </p:cNvPr>
          <p:cNvSpPr>
            <a:spLocks noGrp="1"/>
          </p:cNvSpPr>
          <p:nvPr>
            <p:ph type="title"/>
          </p:nvPr>
        </p:nvSpPr>
        <p:spPr/>
        <p:txBody>
          <a:bodyPr/>
          <a:lstStyle/>
          <a:p>
            <a:r>
              <a:rPr lang="en-US" dirty="0"/>
              <a:t>Highest raw count of VAERS death reports</a:t>
            </a:r>
          </a:p>
        </p:txBody>
      </p:sp>
      <p:graphicFrame>
        <p:nvGraphicFramePr>
          <p:cNvPr id="4" name="Content Placeholder 3">
            <a:extLst>
              <a:ext uri="{FF2B5EF4-FFF2-40B4-BE49-F238E27FC236}">
                <a16:creationId xmlns:a16="http://schemas.microsoft.com/office/drawing/2014/main" id="{00000000-0008-0000-0F00-000004000000}"/>
              </a:ext>
            </a:extLst>
          </p:cNvPr>
          <p:cNvGraphicFramePr>
            <a:graphicFrameLocks noGrp="1"/>
          </p:cNvGraphicFramePr>
          <p:nvPr>
            <p:ph idx="1"/>
            <p:extLst>
              <p:ext uri="{D42A27DB-BD31-4B8C-83A1-F6EECF244321}">
                <p14:modId xmlns:p14="http://schemas.microsoft.com/office/powerpoint/2010/main" val="7811508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98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5805-5115-49FA-89C0-1B76C8748230}"/>
              </a:ext>
            </a:extLst>
          </p:cNvPr>
          <p:cNvSpPr>
            <a:spLocks noGrp="1"/>
          </p:cNvSpPr>
          <p:nvPr>
            <p:ph type="title"/>
          </p:nvPr>
        </p:nvSpPr>
        <p:spPr/>
        <p:txBody>
          <a:bodyPr/>
          <a:lstStyle/>
          <a:p>
            <a:r>
              <a:rPr lang="en-US" dirty="0"/>
              <a:t>Excess Mortality% vs. per capita VAERS Deaths</a:t>
            </a:r>
          </a:p>
        </p:txBody>
      </p:sp>
      <p:graphicFrame>
        <p:nvGraphicFramePr>
          <p:cNvPr id="4" name="Content Placeholder 3">
            <a:extLst>
              <a:ext uri="{FF2B5EF4-FFF2-40B4-BE49-F238E27FC236}">
                <a16:creationId xmlns:a16="http://schemas.microsoft.com/office/drawing/2014/main" id="{7300F7A6-11E3-46ED-8D57-7C2D7434777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306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5805-5115-49FA-89C0-1B76C8748230}"/>
              </a:ext>
            </a:extLst>
          </p:cNvPr>
          <p:cNvSpPr>
            <a:spLocks noGrp="1"/>
          </p:cNvSpPr>
          <p:nvPr>
            <p:ph type="title"/>
          </p:nvPr>
        </p:nvSpPr>
        <p:spPr/>
        <p:txBody>
          <a:bodyPr/>
          <a:lstStyle/>
          <a:p>
            <a:r>
              <a:rPr lang="en-US" dirty="0"/>
              <a:t>Excess Mortality% vs. total count of VAERS Deaths</a:t>
            </a:r>
          </a:p>
        </p:txBody>
      </p:sp>
      <p:graphicFrame>
        <p:nvGraphicFramePr>
          <p:cNvPr id="6" name="Content Placeholder 5">
            <a:extLst>
              <a:ext uri="{FF2B5EF4-FFF2-40B4-BE49-F238E27FC236}">
                <a16:creationId xmlns:a16="http://schemas.microsoft.com/office/drawing/2014/main" id="{1E537CC8-9165-4F97-BA3E-8EDD2D448F6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408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375-F6BC-486B-BAA6-EFBA0AC702DE}"/>
              </a:ext>
            </a:extLst>
          </p:cNvPr>
          <p:cNvSpPr>
            <a:spLocks noGrp="1"/>
          </p:cNvSpPr>
          <p:nvPr>
            <p:ph type="title"/>
          </p:nvPr>
        </p:nvSpPr>
        <p:spPr/>
        <p:txBody>
          <a:bodyPr/>
          <a:lstStyle/>
          <a:p>
            <a:r>
              <a:rPr lang="en-US" dirty="0"/>
              <a:t>R-squared = 40%</a:t>
            </a:r>
          </a:p>
        </p:txBody>
      </p:sp>
      <p:graphicFrame>
        <p:nvGraphicFramePr>
          <p:cNvPr id="4" name="Content Placeholder 3">
            <a:extLst>
              <a:ext uri="{FF2B5EF4-FFF2-40B4-BE49-F238E27FC236}">
                <a16:creationId xmlns:a16="http://schemas.microsoft.com/office/drawing/2014/main" id="{16F5D97D-388F-49E1-853A-2C08A6405EAE}"/>
              </a:ext>
            </a:extLst>
          </p:cNvPr>
          <p:cNvGraphicFramePr>
            <a:graphicFrameLocks noGrp="1"/>
          </p:cNvGraphicFramePr>
          <p:nvPr>
            <p:ph idx="1"/>
            <p:extLst>
              <p:ext uri="{D42A27DB-BD31-4B8C-83A1-F6EECF244321}">
                <p14:modId xmlns:p14="http://schemas.microsoft.com/office/powerpoint/2010/main" val="4595037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549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EF3C-54CB-405A-87DD-16658300C8CC}"/>
              </a:ext>
            </a:extLst>
          </p:cNvPr>
          <p:cNvSpPr>
            <a:spLocks noGrp="1"/>
          </p:cNvSpPr>
          <p:nvPr>
            <p:ph type="title"/>
          </p:nvPr>
        </p:nvSpPr>
        <p:spPr/>
        <p:txBody>
          <a:bodyPr/>
          <a:lstStyle/>
          <a:p>
            <a:r>
              <a:rPr lang="en-US" dirty="0"/>
              <a:t>R-squared = 34%</a:t>
            </a:r>
          </a:p>
        </p:txBody>
      </p:sp>
      <p:graphicFrame>
        <p:nvGraphicFramePr>
          <p:cNvPr id="4" name="Content Placeholder 3">
            <a:extLst>
              <a:ext uri="{FF2B5EF4-FFF2-40B4-BE49-F238E27FC236}">
                <a16:creationId xmlns:a16="http://schemas.microsoft.com/office/drawing/2014/main" id="{33A90047-70FC-4FBE-996D-5299183CE482}"/>
              </a:ext>
            </a:extLst>
          </p:cNvPr>
          <p:cNvGraphicFramePr>
            <a:graphicFrameLocks noGrp="1"/>
          </p:cNvGraphicFramePr>
          <p:nvPr>
            <p:ph idx="1"/>
            <p:extLst>
              <p:ext uri="{D42A27DB-BD31-4B8C-83A1-F6EECF244321}">
                <p14:modId xmlns:p14="http://schemas.microsoft.com/office/powerpoint/2010/main" val="313151639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092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9C38-0E63-44B5-9998-6A3043CEC6F2}"/>
              </a:ext>
            </a:extLst>
          </p:cNvPr>
          <p:cNvSpPr>
            <a:spLocks noGrp="1"/>
          </p:cNvSpPr>
          <p:nvPr>
            <p:ph type="title"/>
          </p:nvPr>
        </p:nvSpPr>
        <p:spPr/>
        <p:txBody>
          <a:bodyPr/>
          <a:lstStyle/>
          <a:p>
            <a:r>
              <a:rPr lang="en-US" dirty="0"/>
              <a:t>Multivariate Regression R-squared = 58%</a:t>
            </a:r>
          </a:p>
        </p:txBody>
      </p:sp>
      <p:graphicFrame>
        <p:nvGraphicFramePr>
          <p:cNvPr id="4" name="Content Placeholder 3">
            <a:extLst>
              <a:ext uri="{FF2B5EF4-FFF2-40B4-BE49-F238E27FC236}">
                <a16:creationId xmlns:a16="http://schemas.microsoft.com/office/drawing/2014/main" id="{9D5E0E6A-38B5-46C2-85BE-5673353848AD}"/>
              </a:ext>
            </a:extLst>
          </p:cNvPr>
          <p:cNvGraphicFramePr>
            <a:graphicFrameLocks noGrp="1"/>
          </p:cNvGraphicFramePr>
          <p:nvPr>
            <p:ph idx="1"/>
          </p:nvPr>
        </p:nvGraphicFramePr>
        <p:xfrm>
          <a:off x="4025900" y="2115344"/>
          <a:ext cx="4140200" cy="3771900"/>
        </p:xfrm>
        <a:graphic>
          <a:graphicData uri="http://schemas.openxmlformats.org/drawingml/2006/table">
            <a:tbl>
              <a:tblPr/>
              <a:tblGrid>
                <a:gridCol w="2311400">
                  <a:extLst>
                    <a:ext uri="{9D8B030D-6E8A-4147-A177-3AD203B41FA5}">
                      <a16:colId xmlns:a16="http://schemas.microsoft.com/office/drawing/2014/main" val="3926838926"/>
                    </a:ext>
                  </a:extLst>
                </a:gridCol>
                <a:gridCol w="609600">
                  <a:extLst>
                    <a:ext uri="{9D8B030D-6E8A-4147-A177-3AD203B41FA5}">
                      <a16:colId xmlns:a16="http://schemas.microsoft.com/office/drawing/2014/main" val="3763149623"/>
                    </a:ext>
                  </a:extLst>
                </a:gridCol>
                <a:gridCol w="609600">
                  <a:extLst>
                    <a:ext uri="{9D8B030D-6E8A-4147-A177-3AD203B41FA5}">
                      <a16:colId xmlns:a16="http://schemas.microsoft.com/office/drawing/2014/main" val="1814651481"/>
                    </a:ext>
                  </a:extLst>
                </a:gridCol>
                <a:gridCol w="609600">
                  <a:extLst>
                    <a:ext uri="{9D8B030D-6E8A-4147-A177-3AD203B41FA5}">
                      <a16:colId xmlns:a16="http://schemas.microsoft.com/office/drawing/2014/main" val="1473828441"/>
                    </a:ext>
                  </a:extLst>
                </a:gridCol>
              </a:tblGrid>
              <a:tr h="161925">
                <a:tc>
                  <a:txBody>
                    <a:bodyPr/>
                    <a:lstStyle/>
                    <a:p>
                      <a:pPr algn="l" fontAlgn="b"/>
                      <a:r>
                        <a:rPr lang="en-US" sz="1000" b="0" i="0" u="none" strike="noStrike">
                          <a:solidFill>
                            <a:srgbClr val="000000"/>
                          </a:solidFill>
                          <a:effectLst/>
                          <a:latin typeface="Arial" panose="020B0604020202020204" pitchFamily="34" charset="0"/>
                        </a:rPr>
                        <a:t>SUMMARY OUTPUT</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13640313"/>
                  </a:ext>
                </a:extLst>
              </a:tr>
              <a:tr h="171450">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63962032"/>
                  </a:ext>
                </a:extLst>
              </a:tr>
              <a:tr h="161925">
                <a:tc gridSpan="2">
                  <a:txBody>
                    <a:bodyPr/>
                    <a:lstStyle/>
                    <a:p>
                      <a:pPr algn="ctr" fontAlgn="b"/>
                      <a:r>
                        <a:rPr lang="en-US" sz="1000" b="0" i="1" u="none" strike="noStrike">
                          <a:solidFill>
                            <a:srgbClr val="000000"/>
                          </a:solidFill>
                          <a:effectLst/>
                          <a:latin typeface="Arial" panose="020B0604020202020204" pitchFamily="34" charset="0"/>
                        </a:rPr>
                        <a:t>Regression Statistics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97805979"/>
                  </a:ext>
                </a:extLst>
              </a:tr>
              <a:tr h="161925">
                <a:tc>
                  <a:txBody>
                    <a:bodyPr/>
                    <a:lstStyle/>
                    <a:p>
                      <a:pPr algn="l" fontAlgn="b"/>
                      <a:r>
                        <a:rPr lang="en-US" sz="1000" b="0" i="0" u="none" strike="noStrike">
                          <a:solidFill>
                            <a:srgbClr val="000000"/>
                          </a:solidFill>
                          <a:effectLst/>
                          <a:latin typeface="Arial" panose="020B0604020202020204" pitchFamily="34" charset="0"/>
                        </a:rPr>
                        <a:t>Multiple 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0.759182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13614828"/>
                  </a:ext>
                </a:extLst>
              </a:tr>
              <a:tr h="161925">
                <a:tc>
                  <a:txBody>
                    <a:bodyPr/>
                    <a:lstStyle/>
                    <a:p>
                      <a:pPr algn="l" fontAlgn="b"/>
                      <a:r>
                        <a:rPr lang="en-US" sz="1000" b="0" i="0" u="none" strike="noStrike">
                          <a:solidFill>
                            <a:srgbClr val="000000"/>
                          </a:solidFill>
                          <a:effectLst/>
                          <a:latin typeface="Arial" panose="020B0604020202020204" pitchFamily="34" charset="0"/>
                        </a:rPr>
                        <a:t>R Square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0.576357</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64478068"/>
                  </a:ext>
                </a:extLst>
              </a:tr>
              <a:tr h="161925">
                <a:tc>
                  <a:txBody>
                    <a:bodyPr/>
                    <a:lstStyle/>
                    <a:p>
                      <a:pPr algn="l" fontAlgn="b"/>
                      <a:r>
                        <a:rPr lang="en-US" sz="1000" b="0" i="0" u="none" strike="noStrike">
                          <a:solidFill>
                            <a:srgbClr val="000000"/>
                          </a:solidFill>
                          <a:effectLst/>
                          <a:latin typeface="Arial" panose="020B0604020202020204" pitchFamily="34" charset="0"/>
                        </a:rPr>
                        <a:t>Adjusted R Square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0.482215</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79967076"/>
                  </a:ext>
                </a:extLst>
              </a:tr>
              <a:tr h="161925">
                <a:tc>
                  <a:txBody>
                    <a:bodyPr/>
                    <a:lstStyle/>
                    <a:p>
                      <a:pPr algn="l" fontAlgn="b"/>
                      <a:r>
                        <a:rPr lang="en-US" sz="1000" b="0" i="0" u="none" strike="noStrike">
                          <a:solidFill>
                            <a:srgbClr val="000000"/>
                          </a:solidFill>
                          <a:effectLst/>
                          <a:latin typeface="Arial" panose="020B0604020202020204" pitchFamily="34" charset="0"/>
                        </a:rPr>
                        <a:t>Standard Error</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0.241561</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09627389"/>
                  </a:ext>
                </a:extLst>
              </a:tr>
              <a:tr h="171450">
                <a:tc>
                  <a:txBody>
                    <a:bodyPr/>
                    <a:lstStyle/>
                    <a:p>
                      <a:pPr algn="l" fontAlgn="b"/>
                      <a:r>
                        <a:rPr lang="en-US" sz="1000" b="0" i="0" u="none" strike="noStrike">
                          <a:solidFill>
                            <a:srgbClr val="000000"/>
                          </a:solidFill>
                          <a:effectLst/>
                          <a:latin typeface="Arial" panose="020B0604020202020204" pitchFamily="34" charset="0"/>
                        </a:rPr>
                        <a:t>Observations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21738172"/>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910857840"/>
                  </a:ext>
                </a:extLst>
              </a:tr>
              <a:tr h="171450">
                <a:tc>
                  <a:txBody>
                    <a:bodyPr/>
                    <a:lstStyle/>
                    <a:p>
                      <a:pPr algn="l" fontAlgn="b"/>
                      <a:r>
                        <a:rPr lang="en-US" sz="1000" b="0" i="0" u="none" strike="noStrike">
                          <a:solidFill>
                            <a:srgbClr val="000000"/>
                          </a:solidFill>
                          <a:effectLst/>
                          <a:latin typeface="Arial" panose="020B0604020202020204" pitchFamily="34" charset="0"/>
                        </a:rPr>
                        <a:t>ANOVA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758291"/>
                  </a:ext>
                </a:extLst>
              </a:tr>
              <a:tr h="161925">
                <a:tc>
                  <a:txBody>
                    <a:bodyPr/>
                    <a:lstStyle/>
                    <a:p>
                      <a:pPr algn="ctr" fontAlgn="b"/>
                      <a:r>
                        <a:rPr lang="en-US" sz="1000" b="0" i="1"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df</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SS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MS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713391"/>
                  </a:ext>
                </a:extLst>
              </a:tr>
              <a:tr h="161925">
                <a:tc>
                  <a:txBody>
                    <a:bodyPr/>
                    <a:lstStyle/>
                    <a:p>
                      <a:pPr algn="l" fontAlgn="b"/>
                      <a:r>
                        <a:rPr lang="en-US" sz="1000" b="0" i="0" u="none" strike="noStrike">
                          <a:solidFill>
                            <a:srgbClr val="000000"/>
                          </a:solidFill>
                          <a:effectLst/>
                          <a:latin typeface="Arial" panose="020B0604020202020204" pitchFamily="34" charset="0"/>
                        </a:rPr>
                        <a:t>Regression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0.714476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0.357238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21040998"/>
                  </a:ext>
                </a:extLst>
              </a:tr>
              <a:tr h="161925">
                <a:tc>
                  <a:txBody>
                    <a:bodyPr/>
                    <a:lstStyle/>
                    <a:p>
                      <a:pPr algn="l" fontAlgn="b"/>
                      <a:r>
                        <a:rPr lang="en-US" sz="1000" b="0" i="0" u="none" strike="noStrike">
                          <a:solidFill>
                            <a:srgbClr val="000000"/>
                          </a:solidFill>
                          <a:effectLst/>
                          <a:latin typeface="Arial" panose="020B0604020202020204" pitchFamily="34" charset="0"/>
                        </a:rPr>
                        <a:t>Residual</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9</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0.525165</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0.058352</a:t>
                      </a:r>
                    </a:p>
                  </a:txBody>
                  <a:tcPr marL="9525" marR="9525" marT="9525" marB="0" anchor="b">
                    <a:lnL>
                      <a:noFill/>
                    </a:lnL>
                    <a:lnR>
                      <a:noFill/>
                    </a:lnR>
                    <a:lnT>
                      <a:noFill/>
                    </a:lnT>
                    <a:lnB>
                      <a:noFill/>
                    </a:lnB>
                  </a:tcPr>
                </a:tc>
                <a:extLst>
                  <a:ext uri="{0D108BD9-81ED-4DB2-BD59-A6C34878D82A}">
                    <a16:rowId xmlns:a16="http://schemas.microsoft.com/office/drawing/2014/main" val="747524803"/>
                  </a:ext>
                </a:extLst>
              </a:tr>
              <a:tr h="171450">
                <a:tc>
                  <a:txBody>
                    <a:bodyPr/>
                    <a:lstStyle/>
                    <a:p>
                      <a:pPr algn="l" fontAlgn="b"/>
                      <a:r>
                        <a:rPr lang="en-US" sz="1000" b="0" i="0" u="none" strike="noStrike">
                          <a:solidFill>
                            <a:srgbClr val="000000"/>
                          </a:solidFill>
                          <a:effectLst/>
                          <a:latin typeface="Arial" panose="020B0604020202020204" pitchFamily="34" charset="0"/>
                        </a:rPr>
                        <a:t>Total</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1.239641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326204"/>
                  </a:ext>
                </a:extLst>
              </a:tr>
              <a:tr h="171450">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926616"/>
                  </a:ext>
                </a:extLst>
              </a:tr>
              <a:tr h="161925">
                <a:tc>
                  <a:txBody>
                    <a:bodyPr/>
                    <a:lstStyle/>
                    <a:p>
                      <a:pPr algn="ctr" fontAlgn="b"/>
                      <a:r>
                        <a:rPr lang="en-US" sz="1000" b="0" i="1"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Coefficients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Standard Error</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t Stat</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560462"/>
                  </a:ext>
                </a:extLst>
              </a:tr>
              <a:tr h="161925">
                <a:tc>
                  <a:txBody>
                    <a:bodyPr/>
                    <a:lstStyle/>
                    <a:p>
                      <a:pPr algn="l" fontAlgn="b"/>
                      <a:r>
                        <a:rPr lang="en-US" sz="1000" b="0" i="0" u="none" strike="noStrike">
                          <a:solidFill>
                            <a:srgbClr val="000000"/>
                          </a:solidFill>
                          <a:effectLst/>
                          <a:latin typeface="Arial" panose="020B0604020202020204" pitchFamily="34" charset="0"/>
                        </a:rPr>
                        <a:t>Intercept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0.885892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0.412907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2.145502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72053184"/>
                  </a:ext>
                </a:extLst>
              </a:tr>
              <a:tr h="161925">
                <a:tc>
                  <a:txBody>
                    <a:bodyPr/>
                    <a:lstStyle/>
                    <a:p>
                      <a:pPr algn="l" fontAlgn="b"/>
                      <a:r>
                        <a:rPr lang="en-US" sz="1000" b="0" i="0" u="none" strike="noStrike">
                          <a:solidFill>
                            <a:srgbClr val="000000"/>
                          </a:solidFill>
                          <a:effectLst/>
                          <a:latin typeface="Arial" panose="020B0604020202020204" pitchFamily="34" charset="0"/>
                        </a:rPr>
                        <a:t>Fully Vaccinated as of 6/30/21</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-1.6792</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0.748295</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-2.24403</a:t>
                      </a:r>
                    </a:p>
                  </a:txBody>
                  <a:tcPr marL="9525" marR="9525" marT="9525" marB="0" anchor="b">
                    <a:lnL>
                      <a:noFill/>
                    </a:lnL>
                    <a:lnR>
                      <a:noFill/>
                    </a:lnR>
                    <a:lnT>
                      <a:noFill/>
                    </a:lnT>
                    <a:lnB>
                      <a:noFill/>
                    </a:lnB>
                  </a:tcPr>
                </a:tc>
                <a:extLst>
                  <a:ext uri="{0D108BD9-81ED-4DB2-BD59-A6C34878D82A}">
                    <a16:rowId xmlns:a16="http://schemas.microsoft.com/office/drawing/2014/main" val="1532422423"/>
                  </a:ext>
                </a:extLst>
              </a:tr>
              <a:tr h="171450">
                <a:tc>
                  <a:txBody>
                    <a:bodyPr/>
                    <a:lstStyle/>
                    <a:p>
                      <a:pPr algn="l" fontAlgn="b"/>
                      <a:r>
                        <a:rPr lang="en-US" sz="1000" b="0" i="0" u="none" strike="noStrike">
                          <a:solidFill>
                            <a:srgbClr val="000000"/>
                          </a:solidFill>
                          <a:effectLst/>
                          <a:latin typeface="Arial" panose="020B0604020202020204" pitchFamily="34" charset="0"/>
                        </a:rPr>
                        <a:t>3Q Vaers Death Reports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0.002153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0.001124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1.91526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591052"/>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44313919"/>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604740078"/>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56109902"/>
                  </a:ext>
                </a:extLst>
              </a:tr>
            </a:tbl>
          </a:graphicData>
        </a:graphic>
      </p:graphicFrame>
    </p:spTree>
    <p:extLst>
      <p:ext uri="{BB962C8B-B14F-4D97-AF65-F5344CB8AC3E}">
        <p14:creationId xmlns:p14="http://schemas.microsoft.com/office/powerpoint/2010/main" val="429046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look at Group Life Insurance?</a:t>
            </a:r>
          </a:p>
        </p:txBody>
      </p:sp>
      <p:sp>
        <p:nvSpPr>
          <p:cNvPr id="3" name="Content Placeholder 2"/>
          <p:cNvSpPr>
            <a:spLocks noGrp="1"/>
          </p:cNvSpPr>
          <p:nvPr>
            <p:ph idx="1"/>
          </p:nvPr>
        </p:nvSpPr>
        <p:spPr/>
        <p:txBody>
          <a:bodyPr/>
          <a:lstStyle/>
          <a:p>
            <a:r>
              <a:rPr lang="en-US" dirty="0"/>
              <a:t>Group Life Insurance</a:t>
            </a:r>
          </a:p>
          <a:p>
            <a:pPr lvl="1"/>
            <a:r>
              <a:rPr lang="en-US" dirty="0"/>
              <a:t>Stable population</a:t>
            </a:r>
          </a:p>
          <a:p>
            <a:pPr lvl="1"/>
            <a:r>
              <a:rPr lang="en-US" dirty="0"/>
              <a:t>Little or no adverse selection or moral hazard issues</a:t>
            </a:r>
          </a:p>
          <a:p>
            <a:pPr lvl="1"/>
            <a:r>
              <a:rPr lang="en-US" dirty="0"/>
              <a:t>Employed</a:t>
            </a:r>
          </a:p>
          <a:p>
            <a:pPr lvl="1"/>
            <a:r>
              <a:rPr lang="en-US" dirty="0"/>
              <a:t>Stable &amp; consistent policy dollar amounts per person</a:t>
            </a:r>
          </a:p>
          <a:p>
            <a:pPr lvl="1"/>
            <a:endParaRPr lang="en-US" dirty="0"/>
          </a:p>
        </p:txBody>
      </p:sp>
    </p:spTree>
    <p:extLst>
      <p:ext uri="{BB962C8B-B14F-4D97-AF65-F5344CB8AC3E}">
        <p14:creationId xmlns:p14="http://schemas.microsoft.com/office/powerpoint/2010/main" val="345457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5568-4D92-4838-8719-82748ED1517B}"/>
              </a:ext>
            </a:extLst>
          </p:cNvPr>
          <p:cNvSpPr>
            <a:spLocks noGrp="1"/>
          </p:cNvSpPr>
          <p:nvPr>
            <p:ph type="title"/>
          </p:nvPr>
        </p:nvSpPr>
        <p:spPr/>
        <p:txBody>
          <a:bodyPr/>
          <a:lstStyle/>
          <a:p>
            <a:r>
              <a:rPr lang="en-US" dirty="0"/>
              <a:t>Key Conclusion</a:t>
            </a:r>
          </a:p>
        </p:txBody>
      </p:sp>
      <p:sp>
        <p:nvSpPr>
          <p:cNvPr id="3" name="Content Placeholder 2">
            <a:extLst>
              <a:ext uri="{FF2B5EF4-FFF2-40B4-BE49-F238E27FC236}">
                <a16:creationId xmlns:a16="http://schemas.microsoft.com/office/drawing/2014/main" id="{7F98DF01-9796-4590-83E0-123FA20E5ACD}"/>
              </a:ext>
            </a:extLst>
          </p:cNvPr>
          <p:cNvSpPr>
            <a:spLocks noGrp="1"/>
          </p:cNvSpPr>
          <p:nvPr>
            <p:ph idx="1"/>
          </p:nvPr>
        </p:nvSpPr>
        <p:spPr/>
        <p:txBody>
          <a:bodyPr/>
          <a:lstStyle/>
          <a:p>
            <a:pPr marL="514350" indent="-514350">
              <a:buFont typeface="+mj-lt"/>
              <a:buAutoNum type="arabicPeriod"/>
            </a:pPr>
            <a:r>
              <a:rPr lang="en-US" dirty="0"/>
              <a:t>Starting Q3 2021, being employed became a mortality risk relative to not being employed (e.g. relative to the overall US population).</a:t>
            </a:r>
          </a:p>
          <a:p>
            <a:pPr marL="514350" indent="-514350">
              <a:buFont typeface="+mj-lt"/>
              <a:buAutoNum type="arabicPeriod"/>
            </a:pPr>
            <a:r>
              <a:rPr lang="en-US" dirty="0"/>
              <a:t>Higher vaccination rates:</a:t>
            </a:r>
          </a:p>
          <a:p>
            <a:pPr marL="971550" lvl="1" indent="-514350">
              <a:buFont typeface="+mj-lt"/>
              <a:buAutoNum type="arabicPeriod"/>
            </a:pPr>
            <a:r>
              <a:rPr lang="en-US" dirty="0"/>
              <a:t>Associated with lower excess mortality</a:t>
            </a:r>
          </a:p>
          <a:p>
            <a:pPr marL="971550" lvl="1" indent="-514350">
              <a:buFont typeface="+mj-lt"/>
              <a:buAutoNum type="arabicPeriod"/>
            </a:pPr>
            <a:endParaRPr lang="en-US" dirty="0"/>
          </a:p>
          <a:p>
            <a:pPr marL="514350" indent="-514350">
              <a:buFont typeface="+mj-lt"/>
              <a:buAutoNum type="arabicPeriod"/>
            </a:pPr>
            <a:r>
              <a:rPr lang="en-US" dirty="0"/>
              <a:t>Higher VAERS Death reports:</a:t>
            </a:r>
          </a:p>
          <a:p>
            <a:pPr marL="971550" lvl="1" indent="-514350">
              <a:buFont typeface="+mj-lt"/>
              <a:buAutoNum type="arabicPeriod"/>
            </a:pPr>
            <a:r>
              <a:rPr lang="en-US" dirty="0"/>
              <a:t>Associated with higher excess mortality</a:t>
            </a:r>
          </a:p>
          <a:p>
            <a:endParaRPr lang="en-US" dirty="0"/>
          </a:p>
        </p:txBody>
      </p:sp>
    </p:spTree>
    <p:extLst>
      <p:ext uri="{BB962C8B-B14F-4D97-AF65-F5344CB8AC3E}">
        <p14:creationId xmlns:p14="http://schemas.microsoft.com/office/powerpoint/2010/main" val="44042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1B46-403D-4575-808B-BC4B60C01AA4}"/>
              </a:ext>
            </a:extLst>
          </p:cNvPr>
          <p:cNvSpPr>
            <a:spLocks noGrp="1"/>
          </p:cNvSpPr>
          <p:nvPr>
            <p:ph type="title"/>
          </p:nvPr>
        </p:nvSpPr>
        <p:spPr/>
        <p:txBody>
          <a:bodyPr/>
          <a:lstStyle/>
          <a:p>
            <a:r>
              <a:rPr lang="en-US" dirty="0"/>
              <a:t>But higher vaccination NOT related to higher VAERS deaths</a:t>
            </a:r>
          </a:p>
        </p:txBody>
      </p:sp>
      <p:graphicFrame>
        <p:nvGraphicFramePr>
          <p:cNvPr id="4" name="Content Placeholder 3">
            <a:extLst>
              <a:ext uri="{FF2B5EF4-FFF2-40B4-BE49-F238E27FC236}">
                <a16:creationId xmlns:a16="http://schemas.microsoft.com/office/drawing/2014/main" id="{66FE03B5-C0F2-4560-9CCD-04E42716D1A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60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Follow-up Questions</a:t>
            </a:r>
          </a:p>
        </p:txBody>
      </p:sp>
      <p:sp>
        <p:nvSpPr>
          <p:cNvPr id="3" name="Content Placeholder 2"/>
          <p:cNvSpPr>
            <a:spLocks noGrp="1"/>
          </p:cNvSpPr>
          <p:nvPr>
            <p:ph idx="1"/>
          </p:nvPr>
        </p:nvSpPr>
        <p:spPr/>
        <p:txBody>
          <a:bodyPr/>
          <a:lstStyle/>
          <a:p>
            <a:r>
              <a:rPr lang="en-US" dirty="0"/>
              <a:t>Does toxicity vary by lot?  By month?</a:t>
            </a:r>
          </a:p>
          <a:p>
            <a:endParaRPr lang="en-US" dirty="0"/>
          </a:p>
          <a:p>
            <a:r>
              <a:rPr lang="en-US" dirty="0"/>
              <a:t>Are specific lots shipped to specific geographic zip codes?</a:t>
            </a:r>
          </a:p>
          <a:p>
            <a:endParaRPr lang="en-US" dirty="0"/>
          </a:p>
          <a:p>
            <a:r>
              <a:rPr lang="en-US" dirty="0"/>
              <a:t>Do people in the SE have higher contraindications to vaccine adverse effects?  Other diseases?</a:t>
            </a:r>
          </a:p>
        </p:txBody>
      </p:sp>
    </p:spTree>
    <p:extLst>
      <p:ext uri="{BB962C8B-B14F-4D97-AF65-F5344CB8AC3E}">
        <p14:creationId xmlns:p14="http://schemas.microsoft.com/office/powerpoint/2010/main" val="1242109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4F67-C0DF-4753-ADC8-718104D8845A}"/>
              </a:ext>
            </a:extLst>
          </p:cNvPr>
          <p:cNvSpPr>
            <a:spLocks noGrp="1"/>
          </p:cNvSpPr>
          <p:nvPr>
            <p:ph type="title"/>
          </p:nvPr>
        </p:nvSpPr>
        <p:spPr/>
        <p:txBody>
          <a:bodyPr/>
          <a:lstStyle/>
          <a:p>
            <a:r>
              <a:rPr lang="en-US" dirty="0"/>
              <a:t>3Q 2021 VAERS</a:t>
            </a:r>
            <a:r>
              <a:rPr lang="en-US" baseline="0" dirty="0"/>
              <a:t> Deaths</a:t>
            </a:r>
            <a:endParaRPr lang="en-US" dirty="0"/>
          </a:p>
        </p:txBody>
      </p:sp>
      <p:graphicFrame>
        <p:nvGraphicFramePr>
          <p:cNvPr id="4" name="Content Placeholder 3">
            <a:extLst>
              <a:ext uri="{FF2B5EF4-FFF2-40B4-BE49-F238E27FC236}">
                <a16:creationId xmlns:a16="http://schemas.microsoft.com/office/drawing/2014/main" id="{DA046527-D912-4D03-B9A4-0BEBDB68F49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6170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Results, cont.</a:t>
            </a:r>
          </a:p>
        </p:txBody>
      </p:sp>
      <p:sp>
        <p:nvSpPr>
          <p:cNvPr id="3" name="Content Placeholder 2"/>
          <p:cNvSpPr>
            <a:spLocks noGrp="1"/>
          </p:cNvSpPr>
          <p:nvPr>
            <p:ph idx="1"/>
          </p:nvPr>
        </p:nvSpPr>
        <p:spPr/>
        <p:txBody>
          <a:bodyPr/>
          <a:lstStyle/>
          <a:p>
            <a:r>
              <a:rPr lang="en-US" dirty="0"/>
              <a:t>This analysis limited to 3Q 2021 (due to current data availability from Society of Actuaries).</a:t>
            </a:r>
          </a:p>
          <a:p>
            <a:endParaRPr lang="en-US" dirty="0"/>
          </a:p>
          <a:p>
            <a:r>
              <a:rPr lang="en-US" dirty="0"/>
              <a:t>4Q 2021 had dramatically higher single-state VAERS death totals than any prior quarter.  </a:t>
            </a:r>
          </a:p>
          <a:p>
            <a:endParaRPr lang="en-US" dirty="0"/>
          </a:p>
        </p:txBody>
      </p:sp>
    </p:spTree>
    <p:extLst>
      <p:ext uri="{BB962C8B-B14F-4D97-AF65-F5344CB8AC3E}">
        <p14:creationId xmlns:p14="http://schemas.microsoft.com/office/powerpoint/2010/main" val="21054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7D4A-3A7C-40A1-80D7-18230DC931D9}"/>
              </a:ext>
            </a:extLst>
          </p:cNvPr>
          <p:cNvSpPr>
            <a:spLocks noGrp="1"/>
          </p:cNvSpPr>
          <p:nvPr>
            <p:ph type="title"/>
          </p:nvPr>
        </p:nvSpPr>
        <p:spPr/>
        <p:txBody>
          <a:bodyPr/>
          <a:lstStyle/>
          <a:p>
            <a:r>
              <a:rPr lang="en-US" dirty="0"/>
              <a:t>United States</a:t>
            </a:r>
          </a:p>
        </p:txBody>
      </p:sp>
      <p:graphicFrame>
        <p:nvGraphicFramePr>
          <p:cNvPr id="4" name="Chart 3">
            <a:extLst>
              <a:ext uri="{FF2B5EF4-FFF2-40B4-BE49-F238E27FC236}">
                <a16:creationId xmlns:a16="http://schemas.microsoft.com/office/drawing/2014/main" id="{B6F2A176-A61F-4B3E-8AB5-27509510C87C}"/>
              </a:ext>
            </a:extLst>
          </p:cNvPr>
          <p:cNvGraphicFramePr>
            <a:graphicFrameLocks/>
          </p:cNvGraphicFramePr>
          <p:nvPr/>
        </p:nvGraphicFramePr>
        <p:xfrm>
          <a:off x="2400300" y="1941512"/>
          <a:ext cx="6845300" cy="41195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895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D7BF-AC63-410D-91B9-E2278DAC999D}"/>
              </a:ext>
            </a:extLst>
          </p:cNvPr>
          <p:cNvSpPr>
            <a:spLocks noGrp="1"/>
          </p:cNvSpPr>
          <p:nvPr>
            <p:ph type="title"/>
          </p:nvPr>
        </p:nvSpPr>
        <p:spPr/>
        <p:txBody>
          <a:bodyPr/>
          <a:lstStyle/>
          <a:p>
            <a:r>
              <a:rPr lang="en-US" dirty="0"/>
              <a:t>California</a:t>
            </a:r>
          </a:p>
        </p:txBody>
      </p:sp>
      <p:graphicFrame>
        <p:nvGraphicFramePr>
          <p:cNvPr id="4" name="Chart 3">
            <a:extLst>
              <a:ext uri="{FF2B5EF4-FFF2-40B4-BE49-F238E27FC236}">
                <a16:creationId xmlns:a16="http://schemas.microsoft.com/office/drawing/2014/main" id="{F6D53881-55F9-4338-B8BD-A527087A8C93}"/>
              </a:ext>
            </a:extLst>
          </p:cNvPr>
          <p:cNvGraphicFramePr>
            <a:graphicFrameLocks/>
          </p:cNvGraphicFramePr>
          <p:nvPr/>
        </p:nvGraphicFramePr>
        <p:xfrm>
          <a:off x="1574800" y="2057399"/>
          <a:ext cx="9283700" cy="4119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438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3E8B-BB9A-4888-8878-F9621333A55C}"/>
              </a:ext>
            </a:extLst>
          </p:cNvPr>
          <p:cNvSpPr>
            <a:spLocks noGrp="1"/>
          </p:cNvSpPr>
          <p:nvPr>
            <p:ph type="title"/>
          </p:nvPr>
        </p:nvSpPr>
        <p:spPr/>
        <p:txBody>
          <a:bodyPr/>
          <a:lstStyle/>
          <a:p>
            <a:r>
              <a:rPr lang="en-US" dirty="0"/>
              <a:t>New York</a:t>
            </a:r>
          </a:p>
        </p:txBody>
      </p:sp>
      <p:graphicFrame>
        <p:nvGraphicFramePr>
          <p:cNvPr id="4" name="Chart 3">
            <a:extLst>
              <a:ext uri="{FF2B5EF4-FFF2-40B4-BE49-F238E27FC236}">
                <a16:creationId xmlns:a16="http://schemas.microsoft.com/office/drawing/2014/main" id="{5A8CD969-3702-4C08-8AA7-D2DC82682095}"/>
              </a:ext>
            </a:extLst>
          </p:cNvPr>
          <p:cNvGraphicFramePr>
            <a:graphicFrameLocks/>
          </p:cNvGraphicFramePr>
          <p:nvPr/>
        </p:nvGraphicFramePr>
        <p:xfrm>
          <a:off x="1397000" y="2057399"/>
          <a:ext cx="87884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639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D10C-81DB-430D-B910-8F62E31E1576}"/>
              </a:ext>
            </a:extLst>
          </p:cNvPr>
          <p:cNvSpPr>
            <a:spLocks noGrp="1"/>
          </p:cNvSpPr>
          <p:nvPr>
            <p:ph type="title"/>
          </p:nvPr>
        </p:nvSpPr>
        <p:spPr/>
        <p:txBody>
          <a:bodyPr/>
          <a:lstStyle/>
          <a:p>
            <a:r>
              <a:rPr lang="en-US" dirty="0"/>
              <a:t>Pennsylvania</a:t>
            </a:r>
          </a:p>
        </p:txBody>
      </p:sp>
      <p:graphicFrame>
        <p:nvGraphicFramePr>
          <p:cNvPr id="4" name="Chart 3">
            <a:extLst>
              <a:ext uri="{FF2B5EF4-FFF2-40B4-BE49-F238E27FC236}">
                <a16:creationId xmlns:a16="http://schemas.microsoft.com/office/drawing/2014/main" id="{50B83520-F4E5-4D42-82F7-87CDBD678FE2}"/>
              </a:ext>
            </a:extLst>
          </p:cNvPr>
          <p:cNvGraphicFramePr>
            <a:graphicFrameLocks/>
          </p:cNvGraphicFramePr>
          <p:nvPr/>
        </p:nvGraphicFramePr>
        <p:xfrm>
          <a:off x="1524000" y="1943100"/>
          <a:ext cx="9512300" cy="414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488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BC26-551C-4EAD-9799-9C159C7DD8D6}"/>
              </a:ext>
            </a:extLst>
          </p:cNvPr>
          <p:cNvSpPr>
            <a:spLocks noGrp="1"/>
          </p:cNvSpPr>
          <p:nvPr>
            <p:ph type="title"/>
          </p:nvPr>
        </p:nvSpPr>
        <p:spPr/>
        <p:txBody>
          <a:bodyPr/>
          <a:lstStyle/>
          <a:p>
            <a:r>
              <a:rPr lang="en-US" dirty="0"/>
              <a:t>Ohio</a:t>
            </a:r>
          </a:p>
        </p:txBody>
      </p:sp>
      <p:graphicFrame>
        <p:nvGraphicFramePr>
          <p:cNvPr id="4" name="Chart 3">
            <a:extLst>
              <a:ext uri="{FF2B5EF4-FFF2-40B4-BE49-F238E27FC236}">
                <a16:creationId xmlns:a16="http://schemas.microsoft.com/office/drawing/2014/main" id="{74E3F025-23B2-4866-B022-35F999410D84}"/>
              </a:ext>
            </a:extLst>
          </p:cNvPr>
          <p:cNvGraphicFramePr>
            <a:graphicFrameLocks/>
          </p:cNvGraphicFramePr>
          <p:nvPr/>
        </p:nvGraphicFramePr>
        <p:xfrm>
          <a:off x="1130300" y="2057400"/>
          <a:ext cx="10109200" cy="4254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417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a:t>
            </a:r>
          </a:p>
        </p:txBody>
      </p:sp>
      <p:sp>
        <p:nvSpPr>
          <p:cNvPr id="3" name="Content Placeholder 2"/>
          <p:cNvSpPr>
            <a:spLocks noGrp="1"/>
          </p:cNvSpPr>
          <p:nvPr>
            <p:ph idx="1"/>
          </p:nvPr>
        </p:nvSpPr>
        <p:spPr/>
        <p:txBody>
          <a:bodyPr/>
          <a:lstStyle/>
          <a:p>
            <a:pPr marL="514350" indent="-514350">
              <a:buFont typeface="+mj-lt"/>
              <a:buAutoNum type="arabicPeriod"/>
            </a:pPr>
            <a:r>
              <a:rPr lang="en-US" dirty="0"/>
              <a:t>Starting Q3 2021, being employed became a mortality risk relative to not being employed (e.g. relative to the overall US population).</a:t>
            </a:r>
          </a:p>
          <a:p>
            <a:pPr marL="514350" indent="-514350">
              <a:buFont typeface="+mj-lt"/>
              <a:buAutoNum type="arabicPeriod"/>
            </a:pPr>
            <a:r>
              <a:rPr lang="en-US" dirty="0"/>
              <a:t>Excess mortality concentrated mainly in Southeast US states.</a:t>
            </a:r>
          </a:p>
          <a:p>
            <a:pPr marL="514350" indent="-514350">
              <a:buFont typeface="+mj-lt"/>
              <a:buAutoNum type="arabicPeriod"/>
            </a:pPr>
            <a:r>
              <a:rPr lang="en-US" dirty="0"/>
              <a:t>These states had lower vaccination levels going into 3Q.</a:t>
            </a:r>
          </a:p>
          <a:p>
            <a:pPr marL="514350" indent="-514350">
              <a:buFont typeface="+mj-lt"/>
              <a:buAutoNum type="arabicPeriod"/>
            </a:pPr>
            <a:r>
              <a:rPr lang="en-US" dirty="0"/>
              <a:t>They also had higher vaccination </a:t>
            </a:r>
            <a:r>
              <a:rPr lang="en-US" i="1" dirty="0"/>
              <a:t>uptake</a:t>
            </a:r>
            <a:r>
              <a:rPr lang="en-US" dirty="0"/>
              <a:t> during 3Q.</a:t>
            </a:r>
          </a:p>
          <a:p>
            <a:pPr marL="514350" indent="-514350">
              <a:buFont typeface="+mj-lt"/>
              <a:buAutoNum type="arabicPeriod"/>
            </a:pPr>
            <a:r>
              <a:rPr lang="en-US" dirty="0"/>
              <a:t>They also had a large spike in vaccine related deaths reported to the VAERS system beginning in 3Q.</a:t>
            </a:r>
          </a:p>
          <a:p>
            <a:endParaRPr lang="en-US" dirty="0"/>
          </a:p>
        </p:txBody>
      </p:sp>
    </p:spTree>
    <p:extLst>
      <p:ext uri="{BB962C8B-B14F-4D97-AF65-F5344CB8AC3E}">
        <p14:creationId xmlns:p14="http://schemas.microsoft.com/office/powerpoint/2010/main" val="3892116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A97A-77A5-4085-A019-ED9366054DAA}"/>
              </a:ext>
            </a:extLst>
          </p:cNvPr>
          <p:cNvSpPr>
            <a:spLocks noGrp="1"/>
          </p:cNvSpPr>
          <p:nvPr>
            <p:ph type="title"/>
          </p:nvPr>
        </p:nvSpPr>
        <p:spPr/>
        <p:txBody>
          <a:bodyPr/>
          <a:lstStyle/>
          <a:p>
            <a:r>
              <a:rPr lang="en-US" dirty="0"/>
              <a:t>Florida</a:t>
            </a:r>
          </a:p>
        </p:txBody>
      </p:sp>
      <p:sp>
        <p:nvSpPr>
          <p:cNvPr id="3" name="Content Placeholder 2">
            <a:extLst>
              <a:ext uri="{FF2B5EF4-FFF2-40B4-BE49-F238E27FC236}">
                <a16:creationId xmlns:a16="http://schemas.microsoft.com/office/drawing/2014/main" id="{949D52BC-F2F9-4812-8FEC-657EFE85EC89}"/>
              </a:ext>
            </a:extLst>
          </p:cNvPr>
          <p:cNvSpPr>
            <a:spLocks noGrp="1"/>
          </p:cNvSpPr>
          <p:nvPr>
            <p:ph idx="1"/>
          </p:nvPr>
        </p:nvSpPr>
        <p:spPr/>
        <p:txBody>
          <a:bodyPr/>
          <a:lstStyle/>
          <a:p>
            <a:endParaRPr lang="en-US"/>
          </a:p>
        </p:txBody>
      </p:sp>
      <p:graphicFrame>
        <p:nvGraphicFramePr>
          <p:cNvPr id="5" name="Chart 4">
            <a:extLst>
              <a:ext uri="{FF2B5EF4-FFF2-40B4-BE49-F238E27FC236}">
                <a16:creationId xmlns:a16="http://schemas.microsoft.com/office/drawing/2014/main" id="{780F265E-7192-4CB4-A3E6-B813B600873B}"/>
              </a:ext>
            </a:extLst>
          </p:cNvPr>
          <p:cNvGraphicFramePr>
            <a:graphicFrameLocks/>
          </p:cNvGraphicFramePr>
          <p:nvPr/>
        </p:nvGraphicFramePr>
        <p:xfrm>
          <a:off x="838200" y="1825624"/>
          <a:ext cx="105156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859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6CF8-CA07-46F8-ACDF-35389F834BB2}"/>
              </a:ext>
            </a:extLst>
          </p:cNvPr>
          <p:cNvSpPr>
            <a:spLocks noGrp="1"/>
          </p:cNvSpPr>
          <p:nvPr>
            <p:ph type="title"/>
          </p:nvPr>
        </p:nvSpPr>
        <p:spPr/>
        <p:txBody>
          <a:bodyPr/>
          <a:lstStyle/>
          <a:p>
            <a:r>
              <a:rPr lang="en-US" dirty="0"/>
              <a:t>Georgia</a:t>
            </a:r>
          </a:p>
        </p:txBody>
      </p:sp>
      <p:graphicFrame>
        <p:nvGraphicFramePr>
          <p:cNvPr id="4" name="Chart 3">
            <a:extLst>
              <a:ext uri="{FF2B5EF4-FFF2-40B4-BE49-F238E27FC236}">
                <a16:creationId xmlns:a16="http://schemas.microsoft.com/office/drawing/2014/main" id="{D168EF9A-BFA8-4C3D-935E-A4127E8FC5D0}"/>
              </a:ext>
            </a:extLst>
          </p:cNvPr>
          <p:cNvGraphicFramePr>
            <a:graphicFrameLocks/>
          </p:cNvGraphicFramePr>
          <p:nvPr/>
        </p:nvGraphicFramePr>
        <p:xfrm>
          <a:off x="1244600" y="1825624"/>
          <a:ext cx="101092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1657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4E63-7C5B-40E0-8F2F-97E86CF5E1A8}"/>
              </a:ext>
            </a:extLst>
          </p:cNvPr>
          <p:cNvSpPr>
            <a:spLocks noGrp="1"/>
          </p:cNvSpPr>
          <p:nvPr>
            <p:ph type="title"/>
          </p:nvPr>
        </p:nvSpPr>
        <p:spPr/>
        <p:txBody>
          <a:bodyPr/>
          <a:lstStyle/>
          <a:p>
            <a:r>
              <a:rPr lang="en-US" dirty="0"/>
              <a:t>Kentucky</a:t>
            </a:r>
          </a:p>
        </p:txBody>
      </p:sp>
      <p:graphicFrame>
        <p:nvGraphicFramePr>
          <p:cNvPr id="4" name="Chart 3">
            <a:extLst>
              <a:ext uri="{FF2B5EF4-FFF2-40B4-BE49-F238E27FC236}">
                <a16:creationId xmlns:a16="http://schemas.microsoft.com/office/drawing/2014/main" id="{A8F13963-025B-475F-A005-4735934F4961}"/>
              </a:ext>
            </a:extLst>
          </p:cNvPr>
          <p:cNvGraphicFramePr>
            <a:graphicFrameLocks/>
          </p:cNvGraphicFramePr>
          <p:nvPr/>
        </p:nvGraphicFramePr>
        <p:xfrm>
          <a:off x="939800" y="1825624"/>
          <a:ext cx="101727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45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FC4A-3B91-4627-B5CA-1C205E442E93}"/>
              </a:ext>
            </a:extLst>
          </p:cNvPr>
          <p:cNvSpPr>
            <a:spLocks noGrp="1"/>
          </p:cNvSpPr>
          <p:nvPr>
            <p:ph type="title"/>
          </p:nvPr>
        </p:nvSpPr>
        <p:spPr/>
        <p:txBody>
          <a:bodyPr/>
          <a:lstStyle/>
          <a:p>
            <a:r>
              <a:rPr lang="en-US" dirty="0"/>
              <a:t>Texas</a:t>
            </a:r>
          </a:p>
        </p:txBody>
      </p:sp>
      <p:graphicFrame>
        <p:nvGraphicFramePr>
          <p:cNvPr id="5" name="Chart 4">
            <a:extLst>
              <a:ext uri="{FF2B5EF4-FFF2-40B4-BE49-F238E27FC236}">
                <a16:creationId xmlns:a16="http://schemas.microsoft.com/office/drawing/2014/main" id="{B00605B6-4E91-469A-9065-1C23AF28597A}"/>
              </a:ext>
            </a:extLst>
          </p:cNvPr>
          <p:cNvGraphicFramePr>
            <a:graphicFrameLocks/>
          </p:cNvGraphicFramePr>
          <p:nvPr/>
        </p:nvGraphicFramePr>
        <p:xfrm>
          <a:off x="838200" y="1930399"/>
          <a:ext cx="10363200" cy="4246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532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205D-DDB2-428E-B054-1A46B52024A4}"/>
              </a:ext>
            </a:extLst>
          </p:cNvPr>
          <p:cNvSpPr>
            <a:spLocks noGrp="1"/>
          </p:cNvSpPr>
          <p:nvPr>
            <p:ph type="title"/>
          </p:nvPr>
        </p:nvSpPr>
        <p:spPr/>
        <p:txBody>
          <a:bodyPr/>
          <a:lstStyle/>
          <a:p>
            <a:r>
              <a:rPr lang="en-US" dirty="0"/>
              <a:t>Tennessee</a:t>
            </a:r>
          </a:p>
        </p:txBody>
      </p:sp>
      <p:graphicFrame>
        <p:nvGraphicFramePr>
          <p:cNvPr id="4" name="Content Placeholder 3">
            <a:extLst>
              <a:ext uri="{FF2B5EF4-FFF2-40B4-BE49-F238E27FC236}">
                <a16:creationId xmlns:a16="http://schemas.microsoft.com/office/drawing/2014/main" id="{D308BBE6-4A15-4A44-B79C-AD6477F7EA6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a:extLst>
              <a:ext uri="{FF2B5EF4-FFF2-40B4-BE49-F238E27FC236}">
                <a16:creationId xmlns:a16="http://schemas.microsoft.com/office/drawing/2014/main" id="{4FF1F70E-811C-44A8-8867-706366F9F767}"/>
              </a:ext>
            </a:extLst>
          </p:cNvPr>
          <p:cNvSpPr txBox="1"/>
          <p:nvPr/>
        </p:nvSpPr>
        <p:spPr>
          <a:xfrm>
            <a:off x="6096000" y="2622550"/>
            <a:ext cx="1181100" cy="317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September, 2021</a:t>
            </a:r>
          </a:p>
        </p:txBody>
      </p:sp>
      <p:sp>
        <p:nvSpPr>
          <p:cNvPr id="6" name="TextBox 1">
            <a:extLst>
              <a:ext uri="{FF2B5EF4-FFF2-40B4-BE49-F238E27FC236}">
                <a16:creationId xmlns:a16="http://schemas.microsoft.com/office/drawing/2014/main" id="{889408CF-76A5-4809-A04D-AC19E6D1C434}"/>
              </a:ext>
            </a:extLst>
          </p:cNvPr>
          <p:cNvSpPr txBox="1"/>
          <p:nvPr/>
        </p:nvSpPr>
        <p:spPr>
          <a:xfrm>
            <a:off x="7118350" y="2916237"/>
            <a:ext cx="1181100" cy="317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October, 2021</a:t>
            </a:r>
          </a:p>
        </p:txBody>
      </p:sp>
      <p:sp>
        <p:nvSpPr>
          <p:cNvPr id="7" name="TextBox 1">
            <a:extLst>
              <a:ext uri="{FF2B5EF4-FFF2-40B4-BE49-F238E27FC236}">
                <a16:creationId xmlns:a16="http://schemas.microsoft.com/office/drawing/2014/main" id="{CBFACFC5-E08E-4104-806B-ED237E60868F}"/>
              </a:ext>
            </a:extLst>
          </p:cNvPr>
          <p:cNvSpPr txBox="1"/>
          <p:nvPr/>
        </p:nvSpPr>
        <p:spPr>
          <a:xfrm>
            <a:off x="9493250" y="3233737"/>
            <a:ext cx="1181100" cy="317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January, 2022</a:t>
            </a:r>
          </a:p>
        </p:txBody>
      </p:sp>
    </p:spTree>
    <p:extLst>
      <p:ext uri="{BB962C8B-B14F-4D97-AF65-F5344CB8AC3E}">
        <p14:creationId xmlns:p14="http://schemas.microsoft.com/office/powerpoint/2010/main" val="3675147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D74D-89CF-44AE-8091-C74898970E80}"/>
              </a:ext>
            </a:extLst>
          </p:cNvPr>
          <p:cNvSpPr>
            <a:spLocks noGrp="1"/>
          </p:cNvSpPr>
          <p:nvPr>
            <p:ph type="title"/>
          </p:nvPr>
        </p:nvSpPr>
        <p:spPr/>
        <p:txBody>
          <a:bodyPr/>
          <a:lstStyle/>
          <a:p>
            <a:r>
              <a:rPr lang="en-US" dirty="0"/>
              <a:t>Michigan</a:t>
            </a:r>
          </a:p>
        </p:txBody>
      </p:sp>
      <p:graphicFrame>
        <p:nvGraphicFramePr>
          <p:cNvPr id="4" name="Content Placeholder 3">
            <a:extLst>
              <a:ext uri="{FF2B5EF4-FFF2-40B4-BE49-F238E27FC236}">
                <a16:creationId xmlns:a16="http://schemas.microsoft.com/office/drawing/2014/main" id="{7A1CE68C-4092-4A07-A422-BD0AD0161C0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a:extLst>
              <a:ext uri="{FF2B5EF4-FFF2-40B4-BE49-F238E27FC236}">
                <a16:creationId xmlns:a16="http://schemas.microsoft.com/office/drawing/2014/main" id="{F00FCC10-A30E-4D5D-9694-A7767B5F4238}"/>
              </a:ext>
            </a:extLst>
          </p:cNvPr>
          <p:cNvSpPr txBox="1"/>
          <p:nvPr/>
        </p:nvSpPr>
        <p:spPr>
          <a:xfrm>
            <a:off x="9709150" y="2674937"/>
            <a:ext cx="1181100" cy="317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January, 2022</a:t>
            </a:r>
          </a:p>
        </p:txBody>
      </p:sp>
      <p:sp>
        <p:nvSpPr>
          <p:cNvPr id="6" name="TextBox 1">
            <a:extLst>
              <a:ext uri="{FF2B5EF4-FFF2-40B4-BE49-F238E27FC236}">
                <a16:creationId xmlns:a16="http://schemas.microsoft.com/office/drawing/2014/main" id="{6384C3E7-9D4C-471F-9932-735E9014031D}"/>
              </a:ext>
            </a:extLst>
          </p:cNvPr>
          <p:cNvSpPr txBox="1"/>
          <p:nvPr/>
        </p:nvSpPr>
        <p:spPr>
          <a:xfrm>
            <a:off x="8845550" y="2222500"/>
            <a:ext cx="1181100" cy="317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December, 2021</a:t>
            </a:r>
          </a:p>
        </p:txBody>
      </p:sp>
    </p:spTree>
    <p:extLst>
      <p:ext uri="{BB962C8B-B14F-4D97-AF65-F5344CB8AC3E}">
        <p14:creationId xmlns:p14="http://schemas.microsoft.com/office/powerpoint/2010/main" val="946167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2BF9-4BEF-4EEF-A632-104C294737CC}"/>
              </a:ext>
            </a:extLst>
          </p:cNvPr>
          <p:cNvSpPr>
            <a:spLocks noGrp="1"/>
          </p:cNvSpPr>
          <p:nvPr>
            <p:ph type="title"/>
          </p:nvPr>
        </p:nvSpPr>
        <p:spPr>
          <a:xfrm>
            <a:off x="838200" y="365125"/>
            <a:ext cx="3340100" cy="4778375"/>
          </a:xfrm>
        </p:spPr>
        <p:txBody>
          <a:bodyPr>
            <a:normAutofit/>
          </a:bodyPr>
          <a:lstStyle/>
          <a:p>
            <a:r>
              <a:rPr lang="en-US" dirty="0"/>
              <a:t>Top </a:t>
            </a:r>
            <a:br>
              <a:rPr lang="en-US" dirty="0"/>
            </a:br>
            <a:r>
              <a:rPr lang="en-US" dirty="0"/>
              <a:t>single-state</a:t>
            </a:r>
            <a:br>
              <a:rPr lang="en-US" dirty="0"/>
            </a:br>
            <a:r>
              <a:rPr lang="en-US" dirty="0"/>
              <a:t>reported VAERS deaths</a:t>
            </a:r>
            <a:br>
              <a:rPr lang="en-US" dirty="0"/>
            </a:br>
            <a:r>
              <a:rPr lang="en-US" dirty="0"/>
              <a:t> – by month</a:t>
            </a:r>
          </a:p>
        </p:txBody>
      </p:sp>
      <p:graphicFrame>
        <p:nvGraphicFramePr>
          <p:cNvPr id="4" name="Content Placeholder 3">
            <a:extLst>
              <a:ext uri="{FF2B5EF4-FFF2-40B4-BE49-F238E27FC236}">
                <a16:creationId xmlns:a16="http://schemas.microsoft.com/office/drawing/2014/main" id="{4AD1C8A6-AC97-4D3A-847E-29699BD4EA19}"/>
              </a:ext>
            </a:extLst>
          </p:cNvPr>
          <p:cNvGraphicFramePr>
            <a:graphicFrameLocks noGrp="1"/>
          </p:cNvGraphicFramePr>
          <p:nvPr>
            <p:ph idx="1"/>
            <p:extLst>
              <p:ext uri="{D42A27DB-BD31-4B8C-83A1-F6EECF244321}">
                <p14:modId xmlns:p14="http://schemas.microsoft.com/office/powerpoint/2010/main" val="1846030908"/>
              </p:ext>
            </p:extLst>
          </p:nvPr>
        </p:nvGraphicFramePr>
        <p:xfrm>
          <a:off x="4967963" y="486918"/>
          <a:ext cx="6385837" cy="5037581"/>
        </p:xfrm>
        <a:graphic>
          <a:graphicData uri="http://schemas.openxmlformats.org/drawingml/2006/table">
            <a:tbl>
              <a:tblPr>
                <a:tableStyleId>{5C22544A-7EE6-4342-B048-85BDC9FD1C3A}</a:tableStyleId>
              </a:tblPr>
              <a:tblGrid>
                <a:gridCol w="2322123">
                  <a:extLst>
                    <a:ext uri="{9D8B030D-6E8A-4147-A177-3AD203B41FA5}">
                      <a16:colId xmlns:a16="http://schemas.microsoft.com/office/drawing/2014/main" val="776721649"/>
                    </a:ext>
                  </a:extLst>
                </a:gridCol>
                <a:gridCol w="476332">
                  <a:extLst>
                    <a:ext uri="{9D8B030D-6E8A-4147-A177-3AD203B41FA5}">
                      <a16:colId xmlns:a16="http://schemas.microsoft.com/office/drawing/2014/main" val="1023815004"/>
                    </a:ext>
                  </a:extLst>
                </a:gridCol>
                <a:gridCol w="915453">
                  <a:extLst>
                    <a:ext uri="{9D8B030D-6E8A-4147-A177-3AD203B41FA5}">
                      <a16:colId xmlns:a16="http://schemas.microsoft.com/office/drawing/2014/main" val="1811061677"/>
                    </a:ext>
                  </a:extLst>
                </a:gridCol>
                <a:gridCol w="826140">
                  <a:extLst>
                    <a:ext uri="{9D8B030D-6E8A-4147-A177-3AD203B41FA5}">
                      <a16:colId xmlns:a16="http://schemas.microsoft.com/office/drawing/2014/main" val="2957917120"/>
                    </a:ext>
                  </a:extLst>
                </a:gridCol>
                <a:gridCol w="893125">
                  <a:extLst>
                    <a:ext uri="{9D8B030D-6E8A-4147-A177-3AD203B41FA5}">
                      <a16:colId xmlns:a16="http://schemas.microsoft.com/office/drawing/2014/main" val="1086325311"/>
                    </a:ext>
                  </a:extLst>
                </a:gridCol>
                <a:gridCol w="476332">
                  <a:extLst>
                    <a:ext uri="{9D8B030D-6E8A-4147-A177-3AD203B41FA5}">
                      <a16:colId xmlns:a16="http://schemas.microsoft.com/office/drawing/2014/main" val="1842031565"/>
                    </a:ext>
                  </a:extLst>
                </a:gridCol>
                <a:gridCol w="476332">
                  <a:extLst>
                    <a:ext uri="{9D8B030D-6E8A-4147-A177-3AD203B41FA5}">
                      <a16:colId xmlns:a16="http://schemas.microsoft.com/office/drawing/2014/main" val="2059911277"/>
                    </a:ext>
                  </a:extLst>
                </a:gridCol>
              </a:tblGrid>
              <a:tr h="289280">
                <a:tc>
                  <a:txBody>
                    <a:bodyPr/>
                    <a:lstStyle/>
                    <a:p>
                      <a:pPr algn="l" fontAlgn="b"/>
                      <a:r>
                        <a:rPr lang="en-US" sz="800" u="sng" strike="noStrike">
                          <a:effectLst/>
                        </a:rPr>
                        <a:t>Vaccine</a:t>
                      </a:r>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sng" strike="noStrike">
                          <a:effectLst/>
                        </a:rPr>
                        <a:t>Vaccine Code</a:t>
                      </a:r>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sng" strike="noStrike">
                          <a:effectLst/>
                        </a:rPr>
                        <a:t>Month Reported</a:t>
                      </a:r>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r" fontAlgn="b"/>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sng" strike="noStrike">
                          <a:effectLst/>
                        </a:rPr>
                        <a:t>State</a:t>
                      </a:r>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sng" strike="noStrike">
                          <a:effectLst/>
                        </a:rPr>
                        <a:t>state code</a:t>
                      </a:r>
                      <a:endParaRPr lang="en-US" sz="800" b="0" i="0" u="sng"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sng" strike="noStrike">
                          <a:effectLst/>
                        </a:rPr>
                        <a:t>Events</a:t>
                      </a:r>
                      <a:endParaRPr lang="en-US" sz="800" b="0" i="0" u="sng"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381218718"/>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94</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290092059"/>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86</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553149628"/>
                  </a:ext>
                </a:extLst>
              </a:tr>
              <a:tr h="153171">
                <a:tc>
                  <a:txBody>
                    <a:bodyPr/>
                    <a:lstStyle/>
                    <a:p>
                      <a:pPr algn="l" fontAlgn="b"/>
                      <a:r>
                        <a:rPr lang="en-US" sz="800" u="none" strike="noStrike" dirty="0">
                          <a:effectLst/>
                        </a:rPr>
                        <a:t>COVID19 (COVID19 (PFIZER-BIONTECH))</a:t>
                      </a:r>
                      <a:endParaRPr lang="en-US" sz="800" b="0" i="0" u="none" strike="noStrike" dirty="0">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dirty="0">
                          <a:effectLst/>
                        </a:rPr>
                        <a:t>1200</a:t>
                      </a:r>
                      <a:endParaRPr lang="en-US" sz="800" b="0" i="0" u="none" strike="noStrike" dirty="0">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78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745741473"/>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68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485042886"/>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68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680221528"/>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65</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833196047"/>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62</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182465775"/>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Georgia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488030937"/>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948756531"/>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Michigan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56</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036648175"/>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Florida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54</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065308084"/>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54</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381861792"/>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53</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890362664"/>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California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06</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185125690"/>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dirty="0">
                          <a:effectLst/>
                        </a:rPr>
                        <a:t>6/1/2021</a:t>
                      </a:r>
                      <a:endParaRPr lang="en-US" sz="800" b="0" i="0" u="none" strike="noStrike" dirty="0">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6/1/2021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Washington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53</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668309549"/>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Michigan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226803018"/>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Tennessee</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334641704"/>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Georgia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4218315436"/>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093652320"/>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2/1/2022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2/1/2022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Texas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670410181"/>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Georgia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42</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074510184"/>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7/1/2021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7/1/2021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42</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705889207"/>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9/1/2021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Tennessee</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42</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971796308"/>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California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06</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41</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842295611"/>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Michigan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41</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4255202929"/>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Wisconsin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55</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41</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1303128882"/>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Illinois</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17</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345508905"/>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Kentucky</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333773817"/>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10/1/2021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Tennessee</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671073427"/>
                  </a:ext>
                </a:extLst>
              </a:tr>
              <a:tr h="153171">
                <a:tc>
                  <a:txBody>
                    <a:bodyPr/>
                    <a:lstStyle/>
                    <a:p>
                      <a:pPr algn="l" fontAlgn="b"/>
                      <a:r>
                        <a:rPr lang="en-US" sz="800" u="none" strike="noStrike">
                          <a:effectLst/>
                        </a:rPr>
                        <a:t>COVID19 (COVID19 (PFIZER-BIONTECH))</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1200</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1/1/2022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Wisconsin</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55</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38</a:t>
                      </a:r>
                      <a:endParaRPr lang="en-US" sz="800" b="0" i="0" u="none" strike="noStrike">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624681992"/>
                  </a:ext>
                </a:extLst>
              </a:tr>
              <a:tr h="153171">
                <a:tc>
                  <a:txBody>
                    <a:bodyPr/>
                    <a:lstStyle/>
                    <a:p>
                      <a:pPr algn="l" fontAlgn="b"/>
                      <a:r>
                        <a:rPr lang="en-US" sz="800" u="none" strike="noStrike">
                          <a:effectLst/>
                        </a:rPr>
                        <a:t>COVID19 (COVID19 (MODERNA))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1201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a:effectLst/>
                        </a:rPr>
                        <a:t>8/1/2021</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Florida</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l"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6631" marR="6631" marT="6631" marB="0" anchor="b"/>
                </a:tc>
                <a:tc>
                  <a:txBody>
                    <a:bodyPr/>
                    <a:lstStyle/>
                    <a:p>
                      <a:pPr algn="r" fontAlgn="b"/>
                      <a:r>
                        <a:rPr lang="en-US" sz="800" u="none" strike="noStrike" dirty="0">
                          <a:effectLst/>
                        </a:rPr>
                        <a:t>37</a:t>
                      </a:r>
                      <a:endParaRPr lang="en-US" sz="800" b="0" i="0" u="none" strike="noStrike" dirty="0">
                        <a:solidFill>
                          <a:srgbClr val="000000"/>
                        </a:solidFill>
                        <a:effectLst/>
                        <a:latin typeface="Calibri" panose="020F0502020204030204" pitchFamily="34" charset="0"/>
                      </a:endParaRPr>
                    </a:p>
                  </a:txBody>
                  <a:tcPr marL="6631" marR="6631" marT="6631" marB="0" anchor="b"/>
                </a:tc>
                <a:extLst>
                  <a:ext uri="{0D108BD9-81ED-4DB2-BD59-A6C34878D82A}">
                    <a16:rowId xmlns:a16="http://schemas.microsoft.com/office/drawing/2014/main" val="2243240974"/>
                  </a:ext>
                </a:extLst>
              </a:tr>
            </a:tbl>
          </a:graphicData>
        </a:graphic>
      </p:graphicFrame>
    </p:spTree>
    <p:extLst>
      <p:ext uri="{BB962C8B-B14F-4D97-AF65-F5344CB8AC3E}">
        <p14:creationId xmlns:p14="http://schemas.microsoft.com/office/powerpoint/2010/main" val="20753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Geography, Time and Employment-status risks:</a:t>
            </a:r>
          </a:p>
        </p:txBody>
      </p:sp>
      <p:sp>
        <p:nvSpPr>
          <p:cNvPr id="3" name="Content Placeholder 2"/>
          <p:cNvSpPr>
            <a:spLocks noGrp="1"/>
          </p:cNvSpPr>
          <p:nvPr>
            <p:ph idx="1"/>
          </p:nvPr>
        </p:nvSpPr>
        <p:spPr/>
        <p:txBody>
          <a:bodyPr/>
          <a:lstStyle/>
          <a:p>
            <a:r>
              <a:rPr lang="en-US" dirty="0"/>
              <a:t>Concentrated in SE</a:t>
            </a:r>
          </a:p>
          <a:p>
            <a:r>
              <a:rPr lang="en-US" dirty="0"/>
              <a:t>Concentrated in 3Q2021</a:t>
            </a:r>
          </a:p>
          <a:p>
            <a:r>
              <a:rPr lang="en-US" dirty="0"/>
              <a:t>Concentrated in employed, working age adults.</a:t>
            </a:r>
          </a:p>
          <a:p>
            <a:r>
              <a:rPr lang="en-US" dirty="0"/>
              <a:t>Majority of excess mortality not explained by COVID</a:t>
            </a:r>
          </a:p>
          <a:p>
            <a:endParaRPr lang="en-US" dirty="0"/>
          </a:p>
          <a:p>
            <a:r>
              <a:rPr lang="en-US" dirty="0"/>
              <a:t>SOA hypothesized factors:</a:t>
            </a:r>
          </a:p>
          <a:p>
            <a:pPr lvl="1"/>
            <a:r>
              <a:rPr lang="en-US" dirty="0"/>
              <a:t>Climate differences</a:t>
            </a:r>
          </a:p>
          <a:p>
            <a:pPr lvl="1"/>
            <a:r>
              <a:rPr lang="en-US" dirty="0"/>
              <a:t>Social practices (masking, social distancing)</a:t>
            </a:r>
          </a:p>
          <a:p>
            <a:endParaRPr lang="en-US" dirty="0"/>
          </a:p>
        </p:txBody>
      </p:sp>
    </p:spTree>
    <p:extLst>
      <p:ext uri="{BB962C8B-B14F-4D97-AF65-F5344CB8AC3E}">
        <p14:creationId xmlns:p14="http://schemas.microsoft.com/office/powerpoint/2010/main" val="1345063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D6E8-D12E-4E60-B9B6-3FA686EEE6F2}"/>
              </a:ext>
            </a:extLst>
          </p:cNvPr>
          <p:cNvSpPr>
            <a:spLocks noGrp="1"/>
          </p:cNvSpPr>
          <p:nvPr>
            <p:ph type="title"/>
          </p:nvPr>
        </p:nvSpPr>
        <p:spPr/>
        <p:txBody>
          <a:bodyPr/>
          <a:lstStyle/>
          <a:p>
            <a:r>
              <a:rPr lang="en-US" dirty="0"/>
              <a:t>Follow up questions demanding investigation:</a:t>
            </a:r>
          </a:p>
        </p:txBody>
      </p:sp>
      <p:sp>
        <p:nvSpPr>
          <p:cNvPr id="3" name="Content Placeholder 2">
            <a:extLst>
              <a:ext uri="{FF2B5EF4-FFF2-40B4-BE49-F238E27FC236}">
                <a16:creationId xmlns:a16="http://schemas.microsoft.com/office/drawing/2014/main" id="{5EBE707A-53BA-4014-9408-54879A1F804D}"/>
              </a:ext>
            </a:extLst>
          </p:cNvPr>
          <p:cNvSpPr>
            <a:spLocks noGrp="1"/>
          </p:cNvSpPr>
          <p:nvPr>
            <p:ph idx="1"/>
          </p:nvPr>
        </p:nvSpPr>
        <p:spPr/>
        <p:txBody>
          <a:bodyPr/>
          <a:lstStyle/>
          <a:p>
            <a:r>
              <a:rPr lang="en-US" dirty="0"/>
              <a:t>Positive correlation between (# of deaths reported to VAERS by month) and (Excess mortality) in the Southeast states.</a:t>
            </a:r>
          </a:p>
          <a:p>
            <a:r>
              <a:rPr lang="en-US" dirty="0"/>
              <a:t>Not just a direct function of vaccination rate.</a:t>
            </a:r>
          </a:p>
          <a:p>
            <a:r>
              <a:rPr lang="en-US" dirty="0"/>
              <a:t>Heterogeneous properties of vaccines that vary by region and time period.</a:t>
            </a:r>
          </a:p>
          <a:p>
            <a:r>
              <a:rPr lang="en-US" dirty="0"/>
              <a:t>Does toxicity vary by lot?</a:t>
            </a:r>
          </a:p>
          <a:p>
            <a:r>
              <a:rPr lang="en-US" dirty="0"/>
              <a:t>Is there a serious quality control issue here?</a:t>
            </a:r>
          </a:p>
          <a:p>
            <a:endParaRPr lang="en-US" dirty="0"/>
          </a:p>
        </p:txBody>
      </p:sp>
    </p:spTree>
    <p:extLst>
      <p:ext uri="{BB962C8B-B14F-4D97-AF65-F5344CB8AC3E}">
        <p14:creationId xmlns:p14="http://schemas.microsoft.com/office/powerpoint/2010/main" val="1817502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based excess mortality</a:t>
            </a:r>
          </a:p>
        </p:txBody>
      </p:sp>
      <p:pic>
        <p:nvPicPr>
          <p:cNvPr id="4" name="Content Placeholder 3"/>
          <p:cNvPicPr>
            <a:picLocks noGrp="1" noChangeAspect="1"/>
          </p:cNvPicPr>
          <p:nvPr>
            <p:ph idx="1"/>
          </p:nvPr>
        </p:nvPicPr>
        <p:blipFill>
          <a:blip r:embed="rId3"/>
          <a:stretch>
            <a:fillRect/>
          </a:stretch>
        </p:blipFill>
        <p:spPr>
          <a:xfrm>
            <a:off x="3329034" y="1825625"/>
            <a:ext cx="5533931" cy="4351338"/>
          </a:xfrm>
          <a:prstGeom prst="rect">
            <a:avLst/>
          </a:prstGeom>
        </p:spPr>
      </p:pic>
    </p:spTree>
    <p:extLst>
      <p:ext uri="{BB962C8B-B14F-4D97-AF65-F5344CB8AC3E}">
        <p14:creationId xmlns:p14="http://schemas.microsoft.com/office/powerpoint/2010/main" val="373011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mortality vs. vaccination % by state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93580" y="2410690"/>
            <a:ext cx="5434043" cy="2766147"/>
          </a:xfrm>
          <a:prstGeom prst="rect">
            <a:avLst/>
          </a:prstGeom>
        </p:spPr>
      </p:pic>
      <p:pic>
        <p:nvPicPr>
          <p:cNvPr id="5" name="Picture 4"/>
          <p:cNvPicPr>
            <a:picLocks noChangeAspect="1"/>
          </p:cNvPicPr>
          <p:nvPr/>
        </p:nvPicPr>
        <p:blipFill>
          <a:blip r:embed="rId3"/>
          <a:stretch>
            <a:fillRect/>
          </a:stretch>
        </p:blipFill>
        <p:spPr>
          <a:xfrm>
            <a:off x="6096000" y="2410690"/>
            <a:ext cx="5573112" cy="2959244"/>
          </a:xfrm>
          <a:prstGeom prst="rect">
            <a:avLst/>
          </a:prstGeom>
        </p:spPr>
      </p:pic>
    </p:spTree>
    <p:extLst>
      <p:ext uri="{BB962C8B-B14F-4D97-AF65-F5344CB8AC3E}">
        <p14:creationId xmlns:p14="http://schemas.microsoft.com/office/powerpoint/2010/main" val="159417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  Excess Mortality using “Counts” (e.g. count of number of group life claims)</a:t>
            </a:r>
          </a:p>
        </p:txBody>
      </p:sp>
      <p:pic>
        <p:nvPicPr>
          <p:cNvPr id="4" name="Content Placeholder 3"/>
          <p:cNvPicPr>
            <a:picLocks noGrp="1" noChangeAspect="1"/>
          </p:cNvPicPr>
          <p:nvPr>
            <p:ph idx="1"/>
          </p:nvPr>
        </p:nvPicPr>
        <p:blipFill>
          <a:blip r:embed="rId3"/>
          <a:stretch>
            <a:fillRect/>
          </a:stretch>
        </p:blipFill>
        <p:spPr>
          <a:xfrm>
            <a:off x="838200" y="2546736"/>
            <a:ext cx="10515600" cy="2909116"/>
          </a:xfrm>
          <a:prstGeom prst="rect">
            <a:avLst/>
          </a:prstGeom>
        </p:spPr>
      </p:pic>
      <p:sp>
        <p:nvSpPr>
          <p:cNvPr id="5" name="TextBox 4"/>
          <p:cNvSpPr txBox="1"/>
          <p:nvPr/>
        </p:nvSpPr>
        <p:spPr>
          <a:xfrm>
            <a:off x="501364" y="5672594"/>
            <a:ext cx="11690636" cy="369332"/>
          </a:xfrm>
          <a:prstGeom prst="rect">
            <a:avLst/>
          </a:prstGeom>
          <a:noFill/>
        </p:spPr>
        <p:txBody>
          <a:bodyPr wrap="none" rtlCol="0">
            <a:spAutoFit/>
          </a:bodyPr>
          <a:lstStyle/>
          <a:p>
            <a:r>
              <a:rPr lang="en-US" dirty="0"/>
              <a:t>SOURCE:  https://www.soa.org/globalassets/assets/files/resources/research-report/2022/group-life-covid-19-mortality.pdf</a:t>
            </a:r>
          </a:p>
        </p:txBody>
      </p:sp>
      <p:sp>
        <p:nvSpPr>
          <p:cNvPr id="3" name="Oval 2"/>
          <p:cNvSpPr/>
          <p:nvPr/>
        </p:nvSpPr>
        <p:spPr>
          <a:xfrm>
            <a:off x="8806721" y="4736324"/>
            <a:ext cx="1176728" cy="719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176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 “Amounts” or dollar value</a:t>
            </a:r>
          </a:p>
        </p:txBody>
      </p:sp>
      <p:pic>
        <p:nvPicPr>
          <p:cNvPr id="4" name="Content Placeholder 3"/>
          <p:cNvPicPr>
            <a:picLocks noGrp="1" noChangeAspect="1"/>
          </p:cNvPicPr>
          <p:nvPr>
            <p:ph idx="1"/>
          </p:nvPr>
        </p:nvPicPr>
        <p:blipFill>
          <a:blip r:embed="rId3"/>
          <a:stretch>
            <a:fillRect/>
          </a:stretch>
        </p:blipFill>
        <p:spPr>
          <a:xfrm>
            <a:off x="838200" y="2575375"/>
            <a:ext cx="10515600" cy="2851837"/>
          </a:xfrm>
          <a:prstGeom prst="rect">
            <a:avLst/>
          </a:prstGeom>
        </p:spPr>
      </p:pic>
      <p:sp>
        <p:nvSpPr>
          <p:cNvPr id="5" name="Oval 4"/>
          <p:cNvSpPr/>
          <p:nvPr/>
        </p:nvSpPr>
        <p:spPr>
          <a:xfrm>
            <a:off x="8806721" y="4736324"/>
            <a:ext cx="1176728" cy="719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448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Life vs. US Population</a:t>
            </a:r>
          </a:p>
        </p:txBody>
      </p:sp>
      <p:pic>
        <p:nvPicPr>
          <p:cNvPr id="4" name="Content Placeholder 3"/>
          <p:cNvPicPr>
            <a:picLocks noGrp="1" noChangeAspect="1"/>
          </p:cNvPicPr>
          <p:nvPr>
            <p:ph idx="1"/>
          </p:nvPr>
        </p:nvPicPr>
        <p:blipFill>
          <a:blip r:embed="rId3"/>
          <a:stretch>
            <a:fillRect/>
          </a:stretch>
        </p:blipFill>
        <p:spPr>
          <a:xfrm>
            <a:off x="1471612" y="2715419"/>
            <a:ext cx="9248775" cy="2571750"/>
          </a:xfrm>
          <a:prstGeom prst="rect">
            <a:avLst/>
          </a:prstGeom>
        </p:spPr>
      </p:pic>
      <p:sp>
        <p:nvSpPr>
          <p:cNvPr id="5" name="Oval 4"/>
          <p:cNvSpPr/>
          <p:nvPr/>
        </p:nvSpPr>
        <p:spPr>
          <a:xfrm>
            <a:off x="9346367" y="4567641"/>
            <a:ext cx="1176728" cy="719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147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mortality by ages</a:t>
            </a:r>
          </a:p>
        </p:txBody>
      </p:sp>
      <p:pic>
        <p:nvPicPr>
          <p:cNvPr id="4" name="Content Placeholder 3"/>
          <p:cNvPicPr>
            <a:picLocks noGrp="1" noChangeAspect="1"/>
          </p:cNvPicPr>
          <p:nvPr>
            <p:ph idx="1"/>
          </p:nvPr>
        </p:nvPicPr>
        <p:blipFill>
          <a:blip r:embed="rId3"/>
          <a:stretch>
            <a:fillRect/>
          </a:stretch>
        </p:blipFill>
        <p:spPr>
          <a:xfrm>
            <a:off x="838200" y="2514600"/>
            <a:ext cx="9985344" cy="2499808"/>
          </a:xfrm>
          <a:prstGeom prst="rect">
            <a:avLst/>
          </a:prstGeom>
        </p:spPr>
      </p:pic>
      <p:sp>
        <p:nvSpPr>
          <p:cNvPr id="5" name="Oval 4"/>
          <p:cNvSpPr/>
          <p:nvPr/>
        </p:nvSpPr>
        <p:spPr>
          <a:xfrm>
            <a:off x="7585023" y="3492709"/>
            <a:ext cx="637082" cy="1003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482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DA9D-53A7-4A9E-8D5F-50E67A6CF92F}"/>
              </a:ext>
            </a:extLst>
          </p:cNvPr>
          <p:cNvSpPr>
            <a:spLocks noGrp="1"/>
          </p:cNvSpPr>
          <p:nvPr>
            <p:ph type="title"/>
          </p:nvPr>
        </p:nvSpPr>
        <p:spPr/>
        <p:txBody>
          <a:bodyPr/>
          <a:lstStyle/>
          <a:p>
            <a:r>
              <a:rPr lang="en-US" dirty="0"/>
              <a:t>Final take-away</a:t>
            </a:r>
          </a:p>
        </p:txBody>
      </p:sp>
      <p:sp>
        <p:nvSpPr>
          <p:cNvPr id="3" name="Content Placeholder 2">
            <a:extLst>
              <a:ext uri="{FF2B5EF4-FFF2-40B4-BE49-F238E27FC236}">
                <a16:creationId xmlns:a16="http://schemas.microsoft.com/office/drawing/2014/main" id="{8CAF2819-95F1-4F25-B4B4-28E42B71E842}"/>
              </a:ext>
            </a:extLst>
          </p:cNvPr>
          <p:cNvSpPr>
            <a:spLocks noGrp="1"/>
          </p:cNvSpPr>
          <p:nvPr>
            <p:ph idx="1"/>
          </p:nvPr>
        </p:nvSpPr>
        <p:spPr/>
        <p:txBody>
          <a:bodyPr>
            <a:normAutofit/>
          </a:bodyPr>
          <a:lstStyle/>
          <a:p>
            <a:r>
              <a:rPr lang="en-US" dirty="0"/>
              <a:t>Higher vaccination = lower excess mortality </a:t>
            </a:r>
          </a:p>
          <a:p>
            <a:r>
              <a:rPr lang="en-US" dirty="0"/>
              <a:t>Higher vaccination rates ≠ Higher VAERS reports</a:t>
            </a:r>
          </a:p>
          <a:p>
            <a:r>
              <a:rPr lang="en-US" dirty="0"/>
              <a:t>Higher VAERS deaths = higher excess mortality</a:t>
            </a:r>
          </a:p>
          <a:p>
            <a:endParaRPr lang="en-US" dirty="0"/>
          </a:p>
          <a:p>
            <a:r>
              <a:rPr lang="en-US" dirty="0"/>
              <a:t>Does NOT prove that vaccine deaths (proxied for by VAERS death reports) are causing all excess mortality.</a:t>
            </a:r>
          </a:p>
          <a:p>
            <a:r>
              <a:rPr lang="en-US" dirty="0"/>
              <a:t>DOES suggest that VAERS deaths are not uniformly or randomly distributed, and DOES suggest that in clusters where VAERS deaths are high, excess mortality among working age adults is also high.</a:t>
            </a:r>
          </a:p>
        </p:txBody>
      </p:sp>
    </p:spTree>
    <p:extLst>
      <p:ext uri="{BB962C8B-B14F-4D97-AF65-F5344CB8AC3E}">
        <p14:creationId xmlns:p14="http://schemas.microsoft.com/office/powerpoint/2010/main" val="50403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Results – equally weighted top 10 COVID Death States</a:t>
            </a:r>
          </a:p>
        </p:txBody>
      </p:sp>
      <p:sp>
        <p:nvSpPr>
          <p:cNvPr id="3" name="Content Placeholder 2"/>
          <p:cNvSpPr>
            <a:spLocks noGrp="1"/>
          </p:cNvSpPr>
          <p:nvPr>
            <p:ph idx="1"/>
          </p:nvPr>
        </p:nvSpPr>
        <p:spPr>
          <a:xfrm>
            <a:off x="838200" y="1825625"/>
            <a:ext cx="4513289" cy="4351338"/>
          </a:xfrm>
        </p:spPr>
        <p:txBody>
          <a:bodyPr>
            <a:normAutofit/>
          </a:bodyPr>
          <a:lstStyle/>
          <a:p>
            <a:r>
              <a:rPr lang="en-US" dirty="0"/>
              <a:t>Lower vaccination level explain 58% of excess mortality variation (univariate R</a:t>
            </a:r>
            <a:r>
              <a:rPr lang="en-US" baseline="30000" dirty="0"/>
              <a:t>2</a:t>
            </a:r>
            <a:r>
              <a:rPr lang="en-US" dirty="0"/>
              <a:t>=58%) </a:t>
            </a:r>
          </a:p>
          <a:p>
            <a:r>
              <a:rPr lang="en-US" dirty="0"/>
              <a:t>Excess vaccine death reports in VAEARS explain an additional 13% of excess deaths (multivariate R</a:t>
            </a:r>
            <a:r>
              <a:rPr lang="en-US" baseline="30000" dirty="0"/>
              <a:t>2</a:t>
            </a:r>
            <a:r>
              <a:rPr lang="en-US" dirty="0"/>
              <a:t>=71%) </a:t>
            </a:r>
          </a:p>
          <a:p>
            <a:pPr marL="0" indent="0">
              <a:buNone/>
            </a:pPr>
            <a:endParaRPr lang="en-US" dirty="0"/>
          </a:p>
        </p:txBody>
      </p:sp>
      <p:pic>
        <p:nvPicPr>
          <p:cNvPr id="4" name="Content Placeholder 3"/>
          <p:cNvPicPr>
            <a:picLocks noChangeAspect="1"/>
          </p:cNvPicPr>
          <p:nvPr/>
        </p:nvPicPr>
        <p:blipFill>
          <a:blip r:embed="rId2"/>
          <a:stretch>
            <a:fillRect/>
          </a:stretch>
        </p:blipFill>
        <p:spPr>
          <a:xfrm>
            <a:off x="5351489" y="1690688"/>
            <a:ext cx="6372849" cy="3169154"/>
          </a:xfrm>
          <a:prstGeom prst="rect">
            <a:avLst/>
          </a:prstGeom>
        </p:spPr>
      </p:pic>
    </p:spTree>
    <p:extLst>
      <p:ext uri="{BB962C8B-B14F-4D97-AF65-F5344CB8AC3E}">
        <p14:creationId xmlns:p14="http://schemas.microsoft.com/office/powerpoint/2010/main" val="94347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320-7A0D-4BE5-9D09-800F292B264A}"/>
              </a:ext>
            </a:extLst>
          </p:cNvPr>
          <p:cNvSpPr>
            <a:spLocks noGrp="1"/>
          </p:cNvSpPr>
          <p:nvPr>
            <p:ph type="title"/>
          </p:nvPr>
        </p:nvSpPr>
        <p:spPr/>
        <p:txBody>
          <a:bodyPr/>
          <a:lstStyle/>
          <a:p>
            <a:r>
              <a:rPr lang="en-US" dirty="0"/>
              <a:t>Vaccination % and Excess Mortality – Ten largest states</a:t>
            </a:r>
          </a:p>
        </p:txBody>
      </p:sp>
      <p:graphicFrame>
        <p:nvGraphicFramePr>
          <p:cNvPr id="4" name="Content Placeholder 3">
            <a:extLst>
              <a:ext uri="{FF2B5EF4-FFF2-40B4-BE49-F238E27FC236}">
                <a16:creationId xmlns:a16="http://schemas.microsoft.com/office/drawing/2014/main" id="{00000000-0008-0000-0700-000002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41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320-7A0D-4BE5-9D09-800F292B264A}"/>
              </a:ext>
            </a:extLst>
          </p:cNvPr>
          <p:cNvSpPr>
            <a:spLocks noGrp="1"/>
          </p:cNvSpPr>
          <p:nvPr>
            <p:ph type="title"/>
          </p:nvPr>
        </p:nvSpPr>
        <p:spPr/>
        <p:txBody>
          <a:bodyPr/>
          <a:lstStyle/>
          <a:p>
            <a:r>
              <a:rPr lang="en-US" dirty="0"/>
              <a:t>Q3 2021 VAERS Deaths and Excess Mortality – Ten largest states</a:t>
            </a:r>
          </a:p>
        </p:txBody>
      </p:sp>
      <p:graphicFrame>
        <p:nvGraphicFramePr>
          <p:cNvPr id="7" name="Content Placeholder 6">
            <a:extLst>
              <a:ext uri="{FF2B5EF4-FFF2-40B4-BE49-F238E27FC236}">
                <a16:creationId xmlns:a16="http://schemas.microsoft.com/office/drawing/2014/main" id="{00000000-0008-0000-0800-000002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97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EBCD-12A9-4D60-84AE-C784DD17AAE8}"/>
              </a:ext>
            </a:extLst>
          </p:cNvPr>
          <p:cNvSpPr>
            <a:spLocks noGrp="1"/>
          </p:cNvSpPr>
          <p:nvPr>
            <p:ph type="title"/>
          </p:nvPr>
        </p:nvSpPr>
        <p:spPr/>
        <p:txBody>
          <a:bodyPr>
            <a:normAutofit fontScale="90000"/>
          </a:bodyPr>
          <a:lstStyle/>
          <a:p>
            <a:r>
              <a:rPr lang="en-US" dirty="0"/>
              <a:t>Summary of Results for 10 states with largest number of overall COVID Deaths (identified by SOA Group Life Data)</a:t>
            </a:r>
          </a:p>
        </p:txBody>
      </p:sp>
      <p:sp>
        <p:nvSpPr>
          <p:cNvPr id="6" name="Content Placeholder 5">
            <a:extLst>
              <a:ext uri="{FF2B5EF4-FFF2-40B4-BE49-F238E27FC236}">
                <a16:creationId xmlns:a16="http://schemas.microsoft.com/office/drawing/2014/main" id="{64342054-0416-4CB3-944F-6E72D2167BBA}"/>
              </a:ext>
            </a:extLst>
          </p:cNvPr>
          <p:cNvSpPr>
            <a:spLocks noGrp="1"/>
          </p:cNvSpPr>
          <p:nvPr>
            <p:ph idx="1"/>
          </p:nvPr>
        </p:nvSpPr>
        <p:spPr/>
        <p:txBody>
          <a:bodyPr/>
          <a:lstStyle/>
          <a:p>
            <a:r>
              <a:rPr lang="en-US" dirty="0"/>
              <a:t>Lower vaccination level explain 58% of excess mortality variation (univariate R</a:t>
            </a:r>
            <a:r>
              <a:rPr lang="en-US" baseline="30000" dirty="0"/>
              <a:t>2</a:t>
            </a:r>
            <a:r>
              <a:rPr lang="en-US" dirty="0"/>
              <a:t>=58%) </a:t>
            </a:r>
          </a:p>
          <a:p>
            <a:r>
              <a:rPr lang="en-US" dirty="0"/>
              <a:t>Excess vaccine death reports in VAEARS explain an additional 13% of excess deaths (multivariate R</a:t>
            </a:r>
            <a:r>
              <a:rPr lang="en-US" baseline="30000" dirty="0"/>
              <a:t>2</a:t>
            </a:r>
            <a:r>
              <a:rPr lang="en-US" dirty="0"/>
              <a:t>=71%) </a:t>
            </a:r>
          </a:p>
          <a:p>
            <a:r>
              <a:rPr lang="en-US" dirty="0"/>
              <a:t>Regression estimate of vaccination % -3.1</a:t>
            </a:r>
          </a:p>
          <a:p>
            <a:pPr lvl="1"/>
            <a:r>
              <a:rPr lang="en-US" dirty="0"/>
              <a:t>Every 1% increase in vaccination percentage reduces excess mortality by 3.1%</a:t>
            </a:r>
          </a:p>
          <a:p>
            <a:pPr lvl="1"/>
            <a:endParaRPr lang="en-US" dirty="0"/>
          </a:p>
          <a:p>
            <a:r>
              <a:rPr lang="en-US" dirty="0"/>
              <a:t>VAERS Death Reports coefficient 0.21</a:t>
            </a:r>
          </a:p>
          <a:p>
            <a:pPr lvl="1"/>
            <a:r>
              <a:rPr lang="en-US" dirty="0"/>
              <a:t>Every 100 VAERS deaths increases excess mortality by 0.21%</a:t>
            </a:r>
          </a:p>
          <a:p>
            <a:pPr lvl="1"/>
            <a:endParaRPr lang="en-US" dirty="0"/>
          </a:p>
          <a:p>
            <a:endParaRPr lang="en-US" dirty="0"/>
          </a:p>
        </p:txBody>
      </p:sp>
      <p:graphicFrame>
        <p:nvGraphicFramePr>
          <p:cNvPr id="7" name="Table 6">
            <a:extLst>
              <a:ext uri="{FF2B5EF4-FFF2-40B4-BE49-F238E27FC236}">
                <a16:creationId xmlns:a16="http://schemas.microsoft.com/office/drawing/2014/main" id="{3490D499-A96D-42E3-87B1-E2A2050B10F7}"/>
              </a:ext>
            </a:extLst>
          </p:cNvPr>
          <p:cNvGraphicFramePr>
            <a:graphicFrameLocks noGrp="1"/>
          </p:cNvGraphicFramePr>
          <p:nvPr>
            <p:extLst>
              <p:ext uri="{D42A27DB-BD31-4B8C-83A1-F6EECF244321}">
                <p14:modId xmlns:p14="http://schemas.microsoft.com/office/powerpoint/2010/main" val="2178863436"/>
              </p:ext>
            </p:extLst>
          </p:nvPr>
        </p:nvGraphicFramePr>
        <p:xfrm>
          <a:off x="6451600" y="5772150"/>
          <a:ext cx="4292600" cy="809625"/>
        </p:xfrm>
        <a:graphic>
          <a:graphicData uri="http://schemas.openxmlformats.org/drawingml/2006/table">
            <a:tbl>
              <a:tblPr/>
              <a:tblGrid>
                <a:gridCol w="2463800">
                  <a:extLst>
                    <a:ext uri="{9D8B030D-6E8A-4147-A177-3AD203B41FA5}">
                      <a16:colId xmlns:a16="http://schemas.microsoft.com/office/drawing/2014/main" val="918499360"/>
                    </a:ext>
                  </a:extLst>
                </a:gridCol>
                <a:gridCol w="609600">
                  <a:extLst>
                    <a:ext uri="{9D8B030D-6E8A-4147-A177-3AD203B41FA5}">
                      <a16:colId xmlns:a16="http://schemas.microsoft.com/office/drawing/2014/main" val="1602559620"/>
                    </a:ext>
                  </a:extLst>
                </a:gridCol>
                <a:gridCol w="609600">
                  <a:extLst>
                    <a:ext uri="{9D8B030D-6E8A-4147-A177-3AD203B41FA5}">
                      <a16:colId xmlns:a16="http://schemas.microsoft.com/office/drawing/2014/main" val="594726311"/>
                    </a:ext>
                  </a:extLst>
                </a:gridCol>
                <a:gridCol w="609600">
                  <a:extLst>
                    <a:ext uri="{9D8B030D-6E8A-4147-A177-3AD203B41FA5}">
                      <a16:colId xmlns:a16="http://schemas.microsoft.com/office/drawing/2014/main" val="1194062355"/>
                    </a:ext>
                  </a:extLst>
                </a:gridCol>
              </a:tblGrid>
              <a:tr h="161925">
                <a:tc>
                  <a:txBody>
                    <a:bodyPr/>
                    <a:lstStyle/>
                    <a:p>
                      <a:pPr algn="ctr" fontAlgn="b"/>
                      <a:r>
                        <a:rPr lang="en-US" sz="1000" b="0" i="1" u="none" strike="noStrike" dirty="0">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Coefficients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Standard Error</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Arial" panose="020B0604020202020204" pitchFamily="34" charset="0"/>
                        </a:rPr>
                        <a:t>t Stat</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733232"/>
                  </a:ext>
                </a:extLst>
              </a:tr>
              <a:tr h="161925">
                <a:tc>
                  <a:txBody>
                    <a:bodyPr/>
                    <a:lstStyle/>
                    <a:p>
                      <a:pPr algn="l" fontAlgn="b"/>
                      <a:r>
                        <a:rPr lang="en-US" sz="1000" b="0" i="0" u="none" strike="noStrike">
                          <a:solidFill>
                            <a:srgbClr val="000000"/>
                          </a:solidFill>
                          <a:effectLst/>
                          <a:latin typeface="Arial" panose="020B0604020202020204" pitchFamily="34" charset="0"/>
                        </a:rPr>
                        <a:t>Intercept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1.584936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0.736549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2.151839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95741213"/>
                  </a:ext>
                </a:extLst>
              </a:tr>
              <a:tr h="161925">
                <a:tc>
                  <a:txBody>
                    <a:bodyPr/>
                    <a:lstStyle/>
                    <a:p>
                      <a:pPr algn="l" fontAlgn="b"/>
                      <a:r>
                        <a:rPr lang="en-US" sz="1000" b="0" i="0" u="none" strike="noStrike">
                          <a:solidFill>
                            <a:srgbClr val="000000"/>
                          </a:solidFill>
                          <a:effectLst/>
                          <a:latin typeface="Arial" panose="020B0604020202020204" pitchFamily="34" charset="0"/>
                        </a:rPr>
                        <a:t>Fully Vaccinated as of 6/30/21</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-3.12528</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1.441928</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-2.16743</a:t>
                      </a:r>
                    </a:p>
                  </a:txBody>
                  <a:tcPr marL="9525" marR="9525" marT="9525" marB="0" anchor="b">
                    <a:lnL>
                      <a:noFill/>
                    </a:lnL>
                    <a:lnR>
                      <a:noFill/>
                    </a:lnR>
                    <a:lnT>
                      <a:noFill/>
                    </a:lnT>
                    <a:lnB>
                      <a:noFill/>
                    </a:lnB>
                  </a:tcPr>
                </a:tc>
                <a:extLst>
                  <a:ext uri="{0D108BD9-81ED-4DB2-BD59-A6C34878D82A}">
                    <a16:rowId xmlns:a16="http://schemas.microsoft.com/office/drawing/2014/main" val="1961841134"/>
                  </a:ext>
                </a:extLst>
              </a:tr>
              <a:tr h="171450">
                <a:tc>
                  <a:txBody>
                    <a:bodyPr/>
                    <a:lstStyle/>
                    <a:p>
                      <a:pPr algn="l" fontAlgn="b"/>
                      <a:r>
                        <a:rPr lang="en-US" sz="1000" b="0" i="0" u="none" strike="noStrike">
                          <a:solidFill>
                            <a:srgbClr val="000000"/>
                          </a:solidFill>
                          <a:effectLst/>
                          <a:latin typeface="Arial" panose="020B0604020202020204" pitchFamily="34" charset="0"/>
                        </a:rPr>
                        <a:t>Q3 VAERS Deaths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0.002119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0.001215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Arial" panose="020B0604020202020204" pitchFamily="34" charset="0"/>
                        </a:rPr>
                        <a:t>1.743598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044777"/>
                  </a:ext>
                </a:extLst>
              </a:tr>
            </a:tbl>
          </a:graphicData>
        </a:graphic>
      </p:graphicFrame>
    </p:spTree>
    <p:extLst>
      <p:ext uri="{BB962C8B-B14F-4D97-AF65-F5344CB8AC3E}">
        <p14:creationId xmlns:p14="http://schemas.microsoft.com/office/powerpoint/2010/main" val="414763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E209-DABF-40C7-AC58-5B23FFDBE7AC}"/>
              </a:ext>
            </a:extLst>
          </p:cNvPr>
          <p:cNvSpPr>
            <a:spLocks noGrp="1"/>
          </p:cNvSpPr>
          <p:nvPr>
            <p:ph type="title"/>
          </p:nvPr>
        </p:nvSpPr>
        <p:spPr/>
        <p:txBody>
          <a:bodyPr/>
          <a:lstStyle/>
          <a:p>
            <a:r>
              <a:rPr lang="en-US" dirty="0"/>
              <a:t>Highest Excess Mortality %s:</a:t>
            </a:r>
          </a:p>
        </p:txBody>
      </p:sp>
      <p:sp>
        <p:nvSpPr>
          <p:cNvPr id="3" name="Content Placeholder 2">
            <a:extLst>
              <a:ext uri="{FF2B5EF4-FFF2-40B4-BE49-F238E27FC236}">
                <a16:creationId xmlns:a16="http://schemas.microsoft.com/office/drawing/2014/main" id="{8D2555B8-F972-401B-82E0-6FC02D5241DB}"/>
              </a:ext>
            </a:extLst>
          </p:cNvPr>
          <p:cNvSpPr>
            <a:spLocks noGrp="1"/>
          </p:cNvSpPr>
          <p:nvPr>
            <p:ph idx="1"/>
          </p:nvPr>
        </p:nvSpPr>
        <p:spPr/>
        <p:txBody>
          <a:bodyPr/>
          <a:lstStyle/>
          <a:p>
            <a:endParaRPr lang="en-US" dirty="0"/>
          </a:p>
        </p:txBody>
      </p:sp>
      <p:graphicFrame>
        <p:nvGraphicFramePr>
          <p:cNvPr id="6" name="Chart 5">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30434110"/>
              </p:ext>
            </p:extLst>
          </p:nvPr>
        </p:nvGraphicFramePr>
        <p:xfrm>
          <a:off x="1485900" y="1930400"/>
          <a:ext cx="7531100" cy="383540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00000000-0008-0000-0F00-000005000000}"/>
              </a:ext>
            </a:extLst>
          </p:cNvPr>
          <p:cNvSpPr/>
          <p:nvPr/>
        </p:nvSpPr>
        <p:spPr>
          <a:xfrm>
            <a:off x="3926031" y="2691533"/>
            <a:ext cx="3046269" cy="9660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4045087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12706A78667043BBF4E53EE8F4C3BA" ma:contentTypeVersion="14" ma:contentTypeDescription="Create a new document." ma:contentTypeScope="" ma:versionID="474de193b4450aeaee297da640fbfabb">
  <xsd:schema xmlns:xsd="http://www.w3.org/2001/XMLSchema" xmlns:xs="http://www.w3.org/2001/XMLSchema" xmlns:p="http://schemas.microsoft.com/office/2006/metadata/properties" xmlns:ns3="39be7deb-e6ec-48df-b668-e29f7f0735f2" xmlns:ns4="efa55218-1ad5-424e-bed2-d89ce25622be" targetNamespace="http://schemas.microsoft.com/office/2006/metadata/properties" ma:root="true" ma:fieldsID="badde90a7c8e535eef8a764ad2f453c9" ns3:_="" ns4:_="">
    <xsd:import namespace="39be7deb-e6ec-48df-b668-e29f7f0735f2"/>
    <xsd:import namespace="efa55218-1ad5-424e-bed2-d89ce25622b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e7deb-e6ec-48df-b668-e29f7f0735f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a55218-1ad5-424e-bed2-d89ce25622b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271C57-C275-4BC0-B8B9-54102E7B15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e7deb-e6ec-48df-b668-e29f7f0735f2"/>
    <ds:schemaRef ds:uri="efa55218-1ad5-424e-bed2-d89ce25622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6266E6-DC04-48B5-BA7B-925AAE14103C}">
  <ds:schemaRefs>
    <ds:schemaRef ds:uri="http://schemas.microsoft.com/sharepoint/v3/contenttype/forms"/>
  </ds:schemaRefs>
</ds:datastoreItem>
</file>

<file path=customXml/itemProps3.xml><?xml version="1.0" encoding="utf-8"?>
<ds:datastoreItem xmlns:ds="http://schemas.openxmlformats.org/officeDocument/2006/customXml" ds:itemID="{3272FE47-3818-451D-B94C-F4B0DAA785D2}">
  <ds:schemaRefs>
    <ds:schemaRef ds:uri="http://purl.org/dc/dcmityp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efa55218-1ad5-424e-bed2-d89ce25622be"/>
    <ds:schemaRef ds:uri="http://purl.org/dc/terms/"/>
    <ds:schemaRef ds:uri="39be7deb-e6ec-48df-b668-e29f7f0735f2"/>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2004</Words>
  <Application>Microsoft Office PowerPoint</Application>
  <PresentationFormat>Widescreen</PresentationFormat>
  <Paragraphs>473</Paragraphs>
  <Slides>44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3Q 2021 Excess Mortality</vt:lpstr>
      <vt:lpstr>Why look at Group Life Insurance?</vt:lpstr>
      <vt:lpstr>Key Findings</vt:lpstr>
      <vt:lpstr>Excess mortality vs. vaccination % by state</vt:lpstr>
      <vt:lpstr>Summary of Results – equally weighted top 10 COVID Death States</vt:lpstr>
      <vt:lpstr>Vaccination % and Excess Mortality – Ten largest states</vt:lpstr>
      <vt:lpstr>Q3 2021 VAERS Deaths and Excess Mortality – Ten largest states</vt:lpstr>
      <vt:lpstr>Summary of Results for 10 states with largest number of overall COVID Deaths (identified by SOA Group Life Data)</vt:lpstr>
      <vt:lpstr>Highest Excess Mortality %s:</vt:lpstr>
      <vt:lpstr>No Effect of Vaccination % on excess mortality</vt:lpstr>
      <vt:lpstr>No impact of VAERS Deaths and excess mortality</vt:lpstr>
      <vt:lpstr>THIRD TYPE OF SORT: Looking only at states with High VAERS reports</vt:lpstr>
      <vt:lpstr>Highest PER capita VAERS death reports</vt:lpstr>
      <vt:lpstr>Highest raw count of VAERS death reports</vt:lpstr>
      <vt:lpstr>Excess Mortality% vs. per capita VAERS Deaths</vt:lpstr>
      <vt:lpstr>Excess Mortality% vs. total count of VAERS Deaths</vt:lpstr>
      <vt:lpstr>R-squared = 40%</vt:lpstr>
      <vt:lpstr>R-squared = 34%</vt:lpstr>
      <vt:lpstr>Multivariate Regression R-squared = 58%</vt:lpstr>
      <vt:lpstr>Key Conclusion</vt:lpstr>
      <vt:lpstr>But higher vaccination NOT related to higher VAERS deaths</vt:lpstr>
      <vt:lpstr>Follow-up Questions</vt:lpstr>
      <vt:lpstr>3Q 2021 VAERS Deaths</vt:lpstr>
      <vt:lpstr>Summary of Results, cont.</vt:lpstr>
      <vt:lpstr>United States</vt:lpstr>
      <vt:lpstr>California</vt:lpstr>
      <vt:lpstr>New York</vt:lpstr>
      <vt:lpstr>Pennsylvania</vt:lpstr>
      <vt:lpstr>Ohio</vt:lpstr>
      <vt:lpstr>Florida</vt:lpstr>
      <vt:lpstr>Georgia</vt:lpstr>
      <vt:lpstr>Kentucky</vt:lpstr>
      <vt:lpstr>Texas</vt:lpstr>
      <vt:lpstr>Tennessee</vt:lpstr>
      <vt:lpstr>Michigan</vt:lpstr>
      <vt:lpstr>Top  single-state reported VAERS deaths  – by month</vt:lpstr>
      <vt:lpstr>Geography, Time and Employment-status risks:</vt:lpstr>
      <vt:lpstr>Follow up questions demanding investigation:</vt:lpstr>
      <vt:lpstr>Age based excess mortality</vt:lpstr>
      <vt:lpstr>Baseline –  Excess Mortality using “Counts” (e.g. count of number of group life claims)</vt:lpstr>
      <vt:lpstr>Baseline – “Amounts” or dollar value</vt:lpstr>
      <vt:lpstr>Group Life vs. US Population</vt:lpstr>
      <vt:lpstr>Excess mortality by ages</vt:lpstr>
      <vt:lpstr>Final take-away</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3Q2021 Excess Mortality</dc:title>
  <dc:creator>Geoffrey Friesen</dc:creator>
  <cp:lastModifiedBy>Craig</cp:lastModifiedBy>
  <cp:revision>19</cp:revision>
  <dcterms:created xsi:type="dcterms:W3CDTF">2022-02-17T20:02:09Z</dcterms:created>
  <dcterms:modified xsi:type="dcterms:W3CDTF">2022-03-10T17:46:49Z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0x0101003C12706A78667043BBF4E53EE8F4C3BA</vt:lpwstr>
  </property>
</Properties>
</file>