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59" r:id="rId14"/>
    <p:sldId id="261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CCB0A939-8281-497C-94B7-48827E46219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AD033987-637E-45C8-832C-7AB80CB93815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0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A939-8281-497C-94B7-48827E46219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3987-637E-45C8-832C-7AB80CB9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6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CCB0A939-8281-497C-94B7-48827E46219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AD033987-637E-45C8-832C-7AB80CB9381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79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A939-8281-497C-94B7-48827E46219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3987-637E-45C8-832C-7AB80CB9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0A939-8281-497C-94B7-48827E46219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D033987-637E-45C8-832C-7AB80CB9381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769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A939-8281-497C-94B7-48827E46219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3987-637E-45C8-832C-7AB80CB9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A939-8281-497C-94B7-48827E46219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3987-637E-45C8-832C-7AB80CB9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3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A939-8281-497C-94B7-48827E46219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3987-637E-45C8-832C-7AB80CB9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1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A939-8281-497C-94B7-48827E46219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3987-637E-45C8-832C-7AB80CB9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69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CCB0A939-8281-497C-94B7-48827E46219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AD033987-637E-45C8-832C-7AB80CB9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45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CCB0A939-8281-497C-94B7-48827E46219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AD033987-637E-45C8-832C-7AB80CB9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9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CB0A939-8281-497C-94B7-48827E46219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D033987-637E-45C8-832C-7AB80CB938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1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549F37-BE1D-4210-B026-7E1330B59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751" y="4810539"/>
            <a:ext cx="4045961" cy="11725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จัดทำโดย</a:t>
            </a:r>
          </a:p>
          <a:p>
            <a:pPr>
              <a:lnSpc>
                <a:spcPct val="100000"/>
              </a:lnSpc>
            </a:pP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นายนพรุจ พัฒนสาร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CA4279-0FDE-4A4C-90B4-A0EA2C3A0FC5}"/>
              </a:ext>
            </a:extLst>
          </p:cNvPr>
          <p:cNvSpPr/>
          <p:nvPr/>
        </p:nvSpPr>
        <p:spPr>
          <a:xfrm>
            <a:off x="7873963" y="1099931"/>
            <a:ext cx="409639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h-TH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ระบบคุณภาพมาตรฐานสากล </a:t>
            </a:r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TH Sarabun New" panose="020B0500040200020003" pitchFamily="34" charset="-34"/>
                <a:cs typeface="TH Sarabun New" panose="020B0500040200020003" pitchFamily="34" charset="-34"/>
              </a:rPr>
              <a:t>ISO 9001</a:t>
            </a:r>
          </a:p>
        </p:txBody>
      </p:sp>
    </p:spTree>
    <p:extLst>
      <p:ext uri="{BB962C8B-B14F-4D97-AF65-F5344CB8AC3E}">
        <p14:creationId xmlns:p14="http://schemas.microsoft.com/office/powerpoint/2010/main" val="143254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DBC-C263-4F72-8DD0-E9BA8570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404729"/>
            <a:ext cx="8770571" cy="724331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ข้อกำหนด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ISO 2015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679D-7B85-4BDE-980D-63AFF551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  การสนับสนุน</a:t>
            </a:r>
          </a:p>
          <a:p>
            <a:pPr marL="0" indent="0"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การสื่อสาร</a:t>
            </a:r>
          </a:p>
          <a:p>
            <a:pPr marL="0" indent="0"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องค์กรต้องสร้างระเบียบปฏิบัติ โดยการจัดการเอกสารทั้งที่ได้จากภายนอก การเปลี่ยนแปลงเอกสารภายใน รวมถึงการแจกจ่ายเอกสารให้ผู้ที่เกี่ยวข้อง โดยส่งผ่านจดหมายอิเล็กโทรน</a:t>
            </a:r>
            <a:r>
              <a:rPr lang="th-TH" sz="3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ิค</a:t>
            </a: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และทำการแปลงเอกสารควบคุมนั้น ทำให้ไม่สามารถแก้ไขได้ ยกเว้นผู้ที่เกี่ยวข้องโดยตรง</a:t>
            </a:r>
          </a:p>
          <a:p>
            <a:pPr marL="0" indent="0">
              <a:buNone/>
            </a:pPr>
            <a:endParaRPr lang="th-TH" sz="3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3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4704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DBC-C263-4F72-8DD0-E9BA8570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404729"/>
            <a:ext cx="8770571" cy="724331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ข้อกำหนด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ISO 2015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679D-7B85-4BDE-980D-63AFF551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6.  การผลิตและบริการ</a:t>
            </a:r>
          </a:p>
          <a:p>
            <a:pPr marL="0" indent="0"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องค์กรต้องดูแลทรัพย์สินที่เป็นของลูกค้าหรือผู้ให้บริการภายนอก ในขณะที่อยู่ภายใต้การจัดเก็บในองค์กร องค์กรต้องตรวจสอบ ป้องกัน และดูแลรักษาทรัพย์สินของลูกค้าเพื่อใช้ในการผลิตผลิตภัณฑ์และการบริการ ถ้าทรัพย์สิน</a:t>
            </a:r>
            <a:r>
              <a:rPr lang="th-TH" sz="3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ใดๆ</a:t>
            </a: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ของลูกค้าเกิดการสูญหาย เสียหาย หรือพบว่าไม่เหมาะสมในการใช้งาน องค์กรต้องดำเนินการแจ้งลูกค้าหรือผู้ให้บริการภายนอกให้ทราบ และจัดทำเป็นเอกสารข้อมูลไว้</a:t>
            </a:r>
          </a:p>
          <a:p>
            <a:pPr marL="0" indent="0">
              <a:buNone/>
            </a:pPr>
            <a:endParaRPr lang="th-TH" sz="3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8625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DBC-C263-4F72-8DD0-E9BA8570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404729"/>
            <a:ext cx="8770571" cy="724331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ข้อกำหนด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ISO 2015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679D-7B85-4BDE-980D-63AFF551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7.  การประเมินสมรรถนะ</a:t>
            </a:r>
          </a:p>
          <a:p>
            <a:pPr marL="0" indent="0"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องค์กรจะต้องจัดทำการตรวจติดตามภายใน ซึ่งต้องครอบคลุมเนื้อหาทั้งหมดของ </a:t>
            </a:r>
            <a:r>
              <a:rPr lang="en-US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Version </a:t>
            </a: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ใหม่นี้ และทำการตรวจสอบในหัวข้อของ </a:t>
            </a:r>
            <a:r>
              <a:rPr lang="en-US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Version </a:t>
            </a: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เดิมควบคู่กันไป</a:t>
            </a:r>
          </a:p>
          <a:p>
            <a:pPr marL="0" indent="0">
              <a:buNone/>
            </a:pPr>
            <a:endParaRPr lang="th-TH" sz="3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6722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86ED-FFCD-43B8-83AA-7F614B15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457739"/>
            <a:ext cx="8770571" cy="671322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ประโยชน์ที่ได้รับภายในองค์กร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5AAC0-259F-4DBF-8258-3468CFD89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มีการบริหารเชิงกลยุทธและการบริหารความเสี่ยง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มีการบริหารเชิงกลยุทธและการบริหารความเสี่ยง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3600" dirty="0"/>
              <a:t>มีคุณภาพสินค้าที่ดีสม่ำเสมอและปรับปรุงอย่างต่อเนื่อง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3600" dirty="0"/>
              <a:t>มีระบบข้อมูลเพื่อการตัดสินใจได้อย่างแม่นยำขึ้น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3600" dirty="0"/>
              <a:t>มีการจัดการความรู้ขององค์กร</a:t>
            </a:r>
          </a:p>
          <a:p>
            <a:pPr>
              <a:buFont typeface="Arial" panose="020B0604020202020204" pitchFamily="34" charset="0"/>
              <a:buChar char="•"/>
            </a:pPr>
            <a:endParaRPr lang="th-TH" sz="3600" dirty="0"/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0961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86ED-FFCD-43B8-83AA-7F614B15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457739"/>
            <a:ext cx="8770571" cy="671322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ประโยชน์ที่ได้รับภายในองค์กร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5AAC0-259F-4DBF-8258-3468CFD89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เกิดประสิทธิภาพและประสิทธิผลในการทำงานดีขึ้น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เป็นส่วนหนึ่งของการมุ่งสู่การพัฒนาอย่างยั่งยืน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มีโครงสร้างมาตรฐานที่บูรณาการ มาตรฐาน</a:t>
            </a:r>
            <a:r>
              <a:rPr lang="th-TH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ได้ง่ายมากขึ้น</a:t>
            </a:r>
          </a:p>
        </p:txBody>
      </p:sp>
    </p:spTree>
    <p:extLst>
      <p:ext uri="{BB962C8B-B14F-4D97-AF65-F5344CB8AC3E}">
        <p14:creationId xmlns:p14="http://schemas.microsoft.com/office/powerpoint/2010/main" val="86850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86ED-FFCD-43B8-83AA-7F614B15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457739"/>
            <a:ext cx="8770571" cy="671322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ประโยชน์ที่ได้รับภายนอกองค์กร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5AAC0-259F-4DBF-8258-3468CFD89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ลูกค้าเกิดความมั่นใจในสินค้าและบริการ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การจัดการเป็นที่ยอมรับในระดับสากล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บรรลุความต้องการและความคาดหวังของผู้มีส่วนได้ส่วนเสีย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เสริมสร้างความสัมพันธ์อันดีกับผู้มีส่วนได้ส่วนเสีย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เพิ่มศักยภาพในการแข่งขัน</a:t>
            </a:r>
          </a:p>
        </p:txBody>
      </p:sp>
    </p:spTree>
    <p:extLst>
      <p:ext uri="{BB962C8B-B14F-4D97-AF65-F5344CB8AC3E}">
        <p14:creationId xmlns:p14="http://schemas.microsoft.com/office/powerpoint/2010/main" val="2354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D9A3CF-6AFF-4AC1-AAC5-C52D4737437B}"/>
              </a:ext>
            </a:extLst>
          </p:cNvPr>
          <p:cNvSpPr/>
          <p:nvPr/>
        </p:nvSpPr>
        <p:spPr>
          <a:xfrm>
            <a:off x="-119270" y="-92766"/>
            <a:ext cx="12430539" cy="7103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9E4BB4-B01B-43FC-8213-1AA7F5A48F46}"/>
              </a:ext>
            </a:extLst>
          </p:cNvPr>
          <p:cNvSpPr/>
          <p:nvPr/>
        </p:nvSpPr>
        <p:spPr>
          <a:xfrm>
            <a:off x="4024782" y="2705725"/>
            <a:ext cx="414243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26935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98A5-B7F8-4D81-99F2-CC103B74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258957"/>
            <a:ext cx="8770571" cy="870104"/>
          </a:xfrm>
        </p:spPr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แนวคิดสำคัญของ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8DD9E-DA36-4A40-8C85-5343FB3E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คือการจัดวางระบบบริหารงานเพื่อประกันคุณภาพ ซึ่งเป็นระบบที่ทำให้เชื่อมั่นได้ว่ากระบวนการ</a:t>
            </a:r>
            <a:r>
              <a:rPr lang="th-TH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ได้รับการควบคุมและตรวจสอบได้ โดยผ่านระบบที่ระบุขั้นตอนและวิธีการทำงาน เพื่อให้มั่นใจว่าบุคลากรในองค์กรรู้หน้าที่ความรับผิดชอบและขั้นตอน</a:t>
            </a:r>
            <a:r>
              <a:rPr lang="th-TH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ในการปฏิบัติงาน ผ่านการฝึกอบรมให้ความรู้และทักษะในการปฏิบัติงาน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839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AB14-8364-4518-8A07-84CB9710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364973"/>
            <a:ext cx="8770571" cy="764087"/>
          </a:xfrm>
        </p:spPr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มาตรฐานที่ใช้ได้กับทุกองค์กร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D31B6-0742-4AFA-AFC4-A6407B6C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ISO 9001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จะเน้นไปที่บทบาทของผู้บริหารระดับสูงที่จะต้องให้ความสำคัญกับความต้องการ ความคาดหวังของลูกค้า และผู้ที่เกี่ยวข้อง องค์กรทุกประเภท ไม่ว่าจะเป็นการผลิตและบริการทั้งภาครัฐและเอกชน สามารถนำระบบบริหารงานคุณภาพ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ISO 9001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ไปใช้ได้ และยังใช้ได้กับวิสาหกิจขนาดกลางและขนาดย่อม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ซึ่งจะช่วยยกระดับคุณภาพผลิตภัณฑ์และบริการให้เทียบเคียงกับองค์กรขนาด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3524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DBC-C263-4F72-8DD0-E9BA8570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457739"/>
            <a:ext cx="8770571" cy="671322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ข้อกำหนด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ISO 2015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679D-7B85-4BDE-980D-63AFF551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 ขอบเขต</a:t>
            </a:r>
          </a:p>
          <a:p>
            <a:pPr marL="0" indent="0"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ข้อกำหนดนี้ใช้กับระบบบริหารคุณภาพขององค์กร</a:t>
            </a:r>
          </a:p>
          <a:p>
            <a:pPr marL="0" indent="0"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- ต้องแสดงความสามารถสม่ำเสมอ</a:t>
            </a:r>
          </a:p>
          <a:p>
            <a:pPr marL="0" indent="0"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- มุ่งเน้นในการยกระดับความพึ่งพอใจ</a:t>
            </a:r>
          </a:p>
          <a:p>
            <a:pPr marL="0" indent="0"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</a:t>
            </a:r>
            <a:endParaRPr lang="en-US" sz="3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2106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DBC-C263-4F72-8DD0-E9BA8570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404729"/>
            <a:ext cx="8770571" cy="724331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ข้อกำหนด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ISO 2015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679D-7B85-4BDE-980D-63AFF551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 บริบทองค์กร</a:t>
            </a:r>
          </a:p>
          <a:p>
            <a:pPr marL="0" indent="0"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องค์กรต้องจัดทำ ปฏิบัติ คงรักษา และปรับปรุงอย่างต่อเนื่องในระบบบริหารคุณภาพ รวมถึงกระบวนการที่จำเป็น โดยมีจุดเพิ่มเติมในเรื่องสินค้าและบริการ พิจารณาและประยุกต์ใช้เกณฑ์วิธีการ (รวมทั้งการตรวจติดตาม ตรวจวัด และตัวชี้วัดสมรรถนะของกระบวนการ) ที่จำเป็นเพื่อให้มั่นใจว่าการควบคุมกระบวนการเกิดประสิทธิผล</a:t>
            </a:r>
          </a:p>
        </p:txBody>
      </p:sp>
    </p:spTree>
    <p:extLst>
      <p:ext uri="{BB962C8B-B14F-4D97-AF65-F5344CB8AC3E}">
        <p14:creationId xmlns:p14="http://schemas.microsoft.com/office/powerpoint/2010/main" val="174487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DBC-C263-4F72-8DD0-E9BA8570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404729"/>
            <a:ext cx="8770571" cy="724331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ข้อกำหนด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ISO 2015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679D-7B85-4BDE-980D-63AFF551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 การเป็นผู้นำ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- มั่นใจว่าระบบบริหารคุณภาพสอดคลังกับข้อกำหนดของมาตรฐาน	    	  นานาชาติฉบับนี้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- มั่นใจว่ากระบวนการสามารถส่งมอบปัจจัยนำออกได้ตามความคาดหวัง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- มีการรายงานสมรรถนะ โอกาสในการปรับปรุง และข้อเสนอแนะในการ	  ปรับปรุง ระบบบริหารคุณภาพให้ผู้บริหารสูงสุด</a:t>
            </a:r>
          </a:p>
          <a:p>
            <a:pPr marL="0" indent="0">
              <a:lnSpc>
                <a:spcPct val="100000"/>
              </a:lnSpc>
              <a:buNone/>
            </a:pPr>
            <a:endParaRPr lang="th-TH" sz="3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3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1961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DBC-C263-4F72-8DD0-E9BA8570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404729"/>
            <a:ext cx="8770571" cy="724331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ข้อกำหนด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ISO 2015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679D-7B85-4BDE-980D-63AFF551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 การเป็นผู้นำ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มั่นใจว่ามีการส่งเสริมการมุ่งเน้นลูกค้าทั่วทั้งองค์กร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h-TH" sz="3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- มั่นใจว่าระบบบริหารคุณภาพได้รับการคงรักษาไว้ กรณีที่เกิดการ	  เปลี่ยนแปลงในระบบบริหารคุณภาพต้องมีการวางแผนและ	  	  ดำเนินการ</a:t>
            </a:r>
          </a:p>
          <a:p>
            <a:pPr marL="0" indent="0">
              <a:lnSpc>
                <a:spcPct val="100000"/>
              </a:lnSpc>
              <a:buNone/>
            </a:pPr>
            <a:endParaRPr lang="th-TH" sz="3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  <a:p>
            <a:pPr marL="0" indent="0">
              <a:buNone/>
            </a:pPr>
            <a:endParaRPr lang="th-TH" sz="3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3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0576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DBC-C263-4F72-8DD0-E9BA8570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404729"/>
            <a:ext cx="8770571" cy="724331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ข้อกำหนด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ISO 2015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679D-7B85-4BDE-980D-63AFF551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  การวางแผน</a:t>
            </a:r>
          </a:p>
          <a:p>
            <a:pPr marL="0" indent="0"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องค์กรต้องจัดทำ ตารางวิเคราะห์ความเสี่ยงเรื่องปัจจัยภายใน และโอกาสจากปัจจัยภายนอก วิเคราะห์ความเสี่ยงในผู้มีส่วนได้ส่วนเสียในองค์กร และวิเคราะห์ความเสี่ยงกรอบข้อกำหนดทางคุณภาพ หากมีความเสี่ยงสูงจะต้องมี </a:t>
            </a:r>
            <a:r>
              <a:rPr lang="en-US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Action Plans</a:t>
            </a:r>
            <a:endParaRPr lang="th-TH" sz="3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3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3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6050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DBC-C263-4F72-8DD0-E9BA8570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404729"/>
            <a:ext cx="8770571" cy="724331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ข้อกำหนด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ISO 2015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679D-7B85-4BDE-980D-63AFF551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  การสนับสนุน</a:t>
            </a:r>
          </a:p>
          <a:p>
            <a:pPr marL="0" indent="0"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ทรัพยากร</a:t>
            </a:r>
          </a:p>
          <a:p>
            <a:pPr marL="0" indent="0">
              <a:buNone/>
            </a:pPr>
            <a:r>
              <a:rPr lang="th-TH" sz="3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องค์กรต้องจัดการอบรม นั่งพูดคุย ในส่วนของจุดที่สำคัญในองค์กรแล้วจัดทำเอกสารหรือสารสนเทศอื่น ๆ แล้วสร้างช่องทางความรู้ในองค์กร เช่น อยู่ในเว็บไซต์ในองค์กร ทุกคนเข้าถึงได้โดยเฉพาะพนักงานใหม่ๆ</a:t>
            </a:r>
          </a:p>
          <a:p>
            <a:pPr marL="0" indent="0">
              <a:buNone/>
            </a:pPr>
            <a:endParaRPr lang="th-TH" sz="3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3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4110586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113</TotalTime>
  <Words>225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Corbel</vt:lpstr>
      <vt:lpstr>TH Sarabun New</vt:lpstr>
      <vt:lpstr>Feathered</vt:lpstr>
      <vt:lpstr>PowerPoint Presentation</vt:lpstr>
      <vt:lpstr>แนวคิดสำคัญของ ISO</vt:lpstr>
      <vt:lpstr>มาตรฐานที่ใช้ได้กับทุกองค์กร</vt:lpstr>
      <vt:lpstr>ข้อกำหนด ISO 2015</vt:lpstr>
      <vt:lpstr>ข้อกำหนด ISO 2015</vt:lpstr>
      <vt:lpstr>ข้อกำหนด ISO 2015</vt:lpstr>
      <vt:lpstr>ข้อกำหนด ISO 2015</vt:lpstr>
      <vt:lpstr>ข้อกำหนด ISO 2015</vt:lpstr>
      <vt:lpstr>ข้อกำหนด ISO 2015</vt:lpstr>
      <vt:lpstr>ข้อกำหนด ISO 2015</vt:lpstr>
      <vt:lpstr>ข้อกำหนด ISO 2015</vt:lpstr>
      <vt:lpstr>ข้อกำหนด ISO 2015</vt:lpstr>
      <vt:lpstr>ประโยชน์ที่ได้รับภายในองค์กร</vt:lpstr>
      <vt:lpstr>ประโยชน์ที่ได้รับภายในองค์กร</vt:lpstr>
      <vt:lpstr>ประโยชน์ที่ได้รับภายนอกองค์กร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npatt</dc:creator>
  <cp:lastModifiedBy> </cp:lastModifiedBy>
  <cp:revision>10</cp:revision>
  <dcterms:created xsi:type="dcterms:W3CDTF">2019-07-21T13:10:13Z</dcterms:created>
  <dcterms:modified xsi:type="dcterms:W3CDTF">2019-07-28T13:57:10Z</dcterms:modified>
</cp:coreProperties>
</file>