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0" r:id="rId3"/>
    <p:sldId id="336" r:id="rId4"/>
    <p:sldId id="329" r:id="rId5"/>
    <p:sldId id="33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335" r:id="rId15"/>
    <p:sldId id="282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8" r:id="rId40"/>
    <p:sldId id="309" r:id="rId41"/>
    <p:sldId id="310" r:id="rId42"/>
    <p:sldId id="311" r:id="rId43"/>
    <p:sldId id="313" r:id="rId44"/>
    <p:sldId id="314" r:id="rId45"/>
    <p:sldId id="315" r:id="rId46"/>
    <p:sldId id="316" r:id="rId47"/>
    <p:sldId id="33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397EE-18AF-4626-B78B-3F272B5BF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4D9169-7DA5-4781-A1E4-EDED6B904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067722-1197-4D6F-9847-1633F03B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8D485-2E9E-4AE6-A1FC-0F04ECB9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26D71-CDC9-476E-B8C4-167B8DB9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15E12-0B26-4308-8CA1-28C2CCDA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96ADB-CB2E-4E70-BBD1-3CFA4B78F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7F39B2-870C-421B-8774-7BFE95FA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708DFF-C4CC-4CDD-B143-027B08B8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54B92-C491-4F71-B7B5-FA11F157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14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4F3D95-65BD-466F-8BCE-CFB63CAD7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FDE66C-D519-4614-BCFA-5F0957C12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A4F00-577F-4EBC-A784-3F5BD840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3E20FA-3ED0-4AA5-B76C-2EF93067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5A2336-1D40-43F2-BD91-5FB2F63B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6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D7775-AC5F-4926-A994-6A07B889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FCC5D-DBA0-42F8-87C8-EF0434C9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7C835-D006-47C8-8B60-7A47EF78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5020C-0F65-494A-9546-9C7E83EC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13913-45B4-4FF4-8528-246D4E62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1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DA8E3-C9D8-4464-9D6D-3CF5A038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98DEB5-7AF9-462E-BF32-EE75BB26A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C0042-A37B-4044-9652-4A36E5F4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C04A6C-97D6-410C-9A67-001344C6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8F88C-AFA4-4A28-BC97-64AEF29A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3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CC9FD-2B55-49CF-85AD-C3B4B226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BDAEB-C9D8-4CCA-9689-D30F09EC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A1EE69-91B6-40BC-9460-1264A323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A99C61-B59E-4726-A494-0B39748A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1526CA-5B77-4D3A-9C87-0557546F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66A01D-467B-4762-818E-75210C74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9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57854-4785-4018-A8AD-0FDEFFE3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D57F81-3A32-402F-83BB-7DA9D18D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1448A7-6497-4165-AB50-09E03678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9C3BC9-D140-4B5C-8F89-D622C0B35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D11BB4-8FFF-47F9-B388-BBA82318E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2B5D33-ED37-4B9C-84F3-FB2C9822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FD7EF9-1AC6-4204-B7D7-65F76B69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19E29A-5AAC-4FFA-A7B0-DF21D383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1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7A4D0-564E-4751-9217-9007D6E6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32627D-F973-478F-9934-92B958D5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5FC26F-6768-45B5-B701-F204D04F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FE0070-0395-477A-9C05-7B2F8D4E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8ADC81-D126-4204-813D-F3D138CC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9D9DE8-FF2F-48EF-AF99-9FEF6E9C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2C9151-FFEB-44FC-B5E8-EE7021F6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4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3ADB6-80A6-476D-8D22-17D3D502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73A71-9758-4F7F-A26D-96A38EA2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87352-4860-4D0B-A867-C9E7B310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4AAE9F-51B6-4EC7-90CB-2F36C2B0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C233F8-A3E1-47D5-981A-A27BCDA4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158B67-1F92-42D1-8050-5F377432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6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94B95-DBEB-4831-B32C-B4785CE5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BF074B-77E0-4B43-95E8-6F796D1E9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AC5230-4419-4050-B7E9-9674A34D1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DC8C34-A2CE-4A4D-BBD9-F8110206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E40686-6F68-44E3-8091-8F7CBBD2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A86C86-DF18-49B2-8910-BB6F3D99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A4523-8640-44B3-8259-B2E9885B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A50DAF-AB00-42CB-AC6A-40D18EF1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9A55D-8120-4A1B-B830-CD3DF6B6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F43F-71E1-4DA7-AE8C-F6D46F51C176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98F8A-5ED6-4857-A7D3-648933DD9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C7AF4D-ACFC-46E0-80E3-CC0F1424F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BEA8-4E5B-4325-BBE9-6DB73F6BC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3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.farina@innopolis.ru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A1DD118D-0A8C-4434-9429-7689F7912B8C}"/>
              </a:ext>
            </a:extLst>
          </p:cNvPr>
          <p:cNvSpPr/>
          <p:nvPr/>
        </p:nvSpPr>
        <p:spPr>
          <a:xfrm>
            <a:off x="291800" y="26179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EBE21-9129-45D2-8CCE-F53BF6E1B2F6}"/>
              </a:ext>
            </a:extLst>
          </p:cNvPr>
          <p:cNvSpPr txBox="1"/>
          <p:nvPr/>
        </p:nvSpPr>
        <p:spPr>
          <a:xfrm>
            <a:off x="3160336" y="1564671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Sabon-Roman"/>
              </a:rPr>
              <a:t>The Problem of Induction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3CE3A-F6A2-4A5F-B729-6E9AF4085F87}"/>
              </a:ext>
            </a:extLst>
          </p:cNvPr>
          <p:cNvSpPr txBox="1"/>
          <p:nvPr/>
        </p:nvSpPr>
        <p:spPr>
          <a:xfrm>
            <a:off x="2966426" y="3350406"/>
            <a:ext cx="609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Assistant Professor 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Mirko Farina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m.farina@innopolis.ru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3D14EAFE-C288-4D72-9058-7F4CD02642F8}"/>
              </a:ext>
            </a:extLst>
          </p:cNvPr>
          <p:cNvSpPr/>
          <p:nvPr/>
        </p:nvSpPr>
        <p:spPr>
          <a:xfrm>
            <a:off x="306720" y="6211800"/>
            <a:ext cx="528336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720" tIns="40680" rIns="81720" bIns="40680"/>
          <a:lstStyle/>
          <a:p>
            <a:pPr>
              <a:lnSpc>
                <a:spcPct val="100000"/>
              </a:lnSpc>
            </a:pPr>
            <a:r>
              <a:rPr lang="en-GB" sz="126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I do not claim authorship for all texts and pictures in the presentation.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17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323473" y="2285999"/>
            <a:ext cx="41549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Let’s break this argument down into stages.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1* to C is problematic unless we introduce: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Image result for david hu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28" y="1698991"/>
            <a:ext cx="2295971" cy="348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21CC3-8D73-4789-9CD1-5E4DBBC50195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60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6801274" y="2252232"/>
            <a:ext cx="4800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 That a certain regularity has been observed across a sufficiently large</a:t>
            </a:r>
            <a:r>
              <a:rPr lang="en-US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representative sample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8" name="Picture 2" descr="Image result for regula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02" y="2660147"/>
            <a:ext cx="4755842" cy="284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A4A68-7B69-49E8-A2BC-D39617CB7973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74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251285" y="1981200"/>
            <a:ext cx="42190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However, how do we know 2?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…by observing a correlation between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observed regularities across sufficiently large and representative samples and the unrestricted regularity itself.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Induction is legitimate through another induction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2" name="Picture 2" descr="Image result for inductive in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93" y="1404241"/>
            <a:ext cx="5016333" cy="334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09EC56-E8CB-4CEB-864F-DB4B436DB090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69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7131624" y="1727953"/>
            <a:ext cx="38821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epistemic support for inductive inferences is circular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Induction is not epistemically justified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 descr="Image result for justification of in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27" y="1245351"/>
            <a:ext cx="3614319" cy="50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C7D69-F6A9-43DB-A0D2-8A73D2EAEFE6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58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51009 presentation predictive banking">
            <a:extLst>
              <a:ext uri="{FF2B5EF4-FFF2-40B4-BE49-F238E27FC236}">
                <a16:creationId xmlns:a16="http://schemas.microsoft.com/office/drawing/2014/main" id="{317ED12F-E89E-4BB8-9DD2-2F59DA09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7" y="291869"/>
            <a:ext cx="10821970" cy="60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ertrand Russell, non un uomo qualunque - Daunbailò - Apologia dei libri  tosti">
            <a:extLst>
              <a:ext uri="{FF2B5EF4-FFF2-40B4-BE49-F238E27FC236}">
                <a16:creationId xmlns:a16="http://schemas.microsoft.com/office/drawing/2014/main" id="{245E0265-9BA5-4D46-9A2C-5CAB12C7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223" y="476652"/>
            <a:ext cx="2406978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0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148665" y="1728719"/>
            <a:ext cx="483669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b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 Different possible responses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en-US" sz="2000" b="0" i="0" u="none" strike="no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a. Induction does not need epistemic justification and we can use it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ad hoc response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begging the question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Intellectually not satisfying</a:t>
            </a:r>
          </a:p>
        </p:txBody>
      </p:sp>
      <p:pic>
        <p:nvPicPr>
          <p:cNvPr id="2253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20" y="2089400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C2221-6F2F-4858-8CD9-38FC899E0611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33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6923408" y="2456038"/>
            <a:ext cx="4547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EPISTEMIC EXTERNALIST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sophisticated version,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so long as induction works (certain ‘external’ conditions obtai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circularity does not matter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much</a:t>
            </a:r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4" name="Picture 2" descr="Image result for inductive reasoning work f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38" y="2871537"/>
            <a:ext cx="4245365" cy="23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BCFC80-D67C-470D-8A56-7B69DF1EEAFF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00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082842" y="2277978"/>
            <a:ext cx="3689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can a belief in the conclusion of an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inductive argument even though we lack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any good reason for thinking that this belief is really true (we based our judgment on the idea that induction is itself reliable).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Image result for epistemic externali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0" name="Picture 4" descr="Image result for epistemic externa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95" y="1459662"/>
            <a:ext cx="2635751" cy="41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6B39FB-8032-4BED-9654-9E6706C4C56B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97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5985360" y="1998031"/>
            <a:ext cx="5611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type of move will not appeal to everyone.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c. The 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EPISTEMIC INTERNALIST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thinks that in order to be justified in holding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belief one must always be in possession of appropriate supporting grounds.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So: which is better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.b or c.?</a:t>
            </a:r>
            <a:endParaRPr lang="en-US" sz="2000" b="0" i="0" u="none" strike="no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 descr="Image result for epistemic interna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42" y="1460380"/>
            <a:ext cx="300037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C17458-9937-4C7A-AD50-672DD8C0632B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30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834757" y="307197"/>
            <a:ext cx="2322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>
                <a:latin typeface="HelveticaNeue-Bold"/>
              </a:rPr>
              <a:t>FALSIFICATIONISM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0968" y="3328736"/>
            <a:ext cx="33929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a third option:</a:t>
            </a: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some argue d. that this is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problem that we can live with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 descr="Image result for we can live with this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90" y="2068347"/>
            <a:ext cx="5184775" cy="29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F26DBA-EDC7-40BC-94E2-721A8FD49B77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14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CDF31-3E8C-4136-98C3-79377B78EABD}"/>
              </a:ext>
            </a:extLst>
          </p:cNvPr>
          <p:cNvSpPr txBox="1"/>
          <p:nvPr/>
        </p:nvSpPr>
        <p:spPr>
          <a:xfrm>
            <a:off x="2168165" y="1272867"/>
            <a:ext cx="86160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Summary</a:t>
            </a:r>
          </a:p>
          <a:p>
            <a:r>
              <a:rPr lang="en-GB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Inductive </a:t>
            </a:r>
            <a:r>
              <a:rPr lang="en-GB" sz="2400" b="1" dirty="0">
                <a:solidFill>
                  <a:srgbClr val="202122"/>
                </a:solidFill>
                <a:latin typeface="Arial" panose="020B0604020202020204" pitchFamily="34" charset="0"/>
              </a:rPr>
              <a:t>Reasoning</a:t>
            </a:r>
            <a:r>
              <a:rPr lang="en-GB" sz="2400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</a:p>
          <a:p>
            <a:endParaRPr lang="en-GB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method of reasoning where one's experiences and observations</a:t>
            </a:r>
            <a:r>
              <a:rPr lang="en-GB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are synthesized to come up with a general truth</a:t>
            </a:r>
          </a:p>
          <a:p>
            <a:endParaRPr lang="en-GB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02122"/>
                </a:solidFill>
                <a:latin typeface="Arial" panose="020B0604020202020204" pitchFamily="34" charset="0"/>
              </a:rPr>
              <a:t>Bottom-Up Reasoning, from Particular to Universal</a:t>
            </a:r>
          </a:p>
          <a:p>
            <a:endParaRPr lang="en-GB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02122"/>
                </a:solidFill>
                <a:latin typeface="Arial" panose="020B0604020202020204" pitchFamily="34" charset="0"/>
              </a:rPr>
              <a:t>Induction is widely used in the natural sciences.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0FD9F-3138-4C0E-AC19-FB0606614995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932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6047873" y="1663047"/>
            <a:ext cx="49489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Popper = we can live with this problem because , in fact, science does not use induction that much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Rather science proceeds essentially through deduction, he claimed</a:t>
            </a:r>
          </a:p>
        </p:txBody>
      </p:sp>
      <p:pic>
        <p:nvPicPr>
          <p:cNvPr id="27650" name="Picture 2" descr="Image result for karl pop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65" y="1868019"/>
            <a:ext cx="2892425" cy="37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5F8762-232E-4B64-A5B0-FB078EE673B3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125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3819757" y="1439076"/>
            <a:ext cx="39303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understand this claim and his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problematicity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we need to go back to the 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example</a:t>
            </a: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1* Lots of emus have been observed over many years and in a wide range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of environments, and they have always been flightless.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Therefore: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 All emus are flightless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3BD7B-E7A9-4457-A652-117F3EE124DD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056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3176832" y="2464200"/>
            <a:ext cx="51376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is an inductive inference, since the truth of the premise is compatible</a:t>
            </a:r>
          </a:p>
          <a:p>
            <a:pPr algn="ctr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with the falsity of the conclusion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Image result for falsificationis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falsificationis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8C0A3-B332-4205-93E2-88C12A1F71B7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39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7013542" y="1580147"/>
            <a:ext cx="3903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Moreover, it also seems to represent accurately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way in which a scientist might go about discovering that all emus are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flightless – that is, observe lots of emus in lots of different conditions and then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draw a general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onclusion about whether or not they can fly.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33" y="2161589"/>
            <a:ext cx="4562371" cy="30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EFCA2-93AF-4788-8231-825278ACFBC1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55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7571874" y="1737379"/>
            <a:ext cx="34570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Popper = (NO) science proceeds by making bold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which then tries to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falsify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i.e., by trying to show that the bold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is false. </a:t>
            </a:r>
          </a:p>
        </p:txBody>
      </p:sp>
      <p:pic>
        <p:nvPicPr>
          <p:cNvPr id="5" name="Picture 6" descr="Image result for falsification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1" y="1889085"/>
            <a:ext cx="5299072" cy="39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7CBFAB-D197-4F55-BD09-D93FBDB8E76A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717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118979" y="1830151"/>
            <a:ext cx="4289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‘Testing’ the hypothesis,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does not mean looking for evidence in its </a:t>
            </a:r>
            <a:r>
              <a:rPr lang="en-US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favour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but rather looking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decisive evidence </a:t>
            </a:r>
            <a:r>
              <a:rPr lang="en-US" sz="2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against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it.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EMU case  = looking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an emu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can fly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0" name="Picture 2" descr="Image result for scientist testing hypothes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23" y="1830151"/>
            <a:ext cx="4473519" cy="251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64883-32C4-4CB8-8D94-D39EAD2F8E0C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381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7178842" y="1737379"/>
            <a:ext cx="3593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you try to falsity an hypothesis you use the following logical structure: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you have your  bold hypothesis: 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H. All emus are flightless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Image result for em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6" name="Picture 4" descr="Image result for e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54" y="2905207"/>
            <a:ext cx="5579479" cy="278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04FB5E-4035-40EC-9CED-EEA83DA1C755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92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4"/>
          <p:cNvSpPr/>
          <p:nvPr/>
        </p:nvSpPr>
        <p:spPr>
          <a:xfrm>
            <a:off x="1203158" y="1973179"/>
            <a:ext cx="41629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Supposedly we have a counterevidence to H, the observation of a flying emu:</a:t>
            </a:r>
          </a:p>
          <a:p>
            <a:endParaRPr lang="en-U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1. There exists a flying emu.</a:t>
            </a:r>
          </a:p>
          <a:p>
            <a:endParaRPr lang="en-U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From this observation we can conclude that the bold hypothesis, H, is false,</a:t>
            </a:r>
          </a:p>
          <a:p>
            <a:endParaRPr lang="en-U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Since this states that all emus are flightless:</a:t>
            </a:r>
          </a:p>
          <a:p>
            <a:endParaRPr lang="en-U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 Not all emus are flightless.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 descr="Image result for flying em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20" name="Picture 4" descr="Image result for flying e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67" y="1784156"/>
            <a:ext cx="4936213" cy="27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93BCAB-566E-4F0D-9D8F-A33F09042FF8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731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7127541" y="2459504"/>
            <a:ext cx="34570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inference from 1 to 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is entirely deductive, not inductive!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2" name="Picture 2" descr="Image result for deductive reaso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85" y="2959768"/>
            <a:ext cx="4330924" cy="24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4F3F46-C8F4-4ADE-A242-29D7055CC25A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003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3735454" y="2610812"/>
            <a:ext cx="4499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Popper’s idea is thus that by offering bold hypotheses which they try to falsify,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scientists are in effect proceeding deductively rather than inductively.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7B14B-F535-487E-8A84-BBD31A193330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0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AA2B02-FD1B-42C2-B2DC-01550A86F957}"/>
              </a:ext>
            </a:extLst>
          </p:cNvPr>
          <p:cNvSpPr txBox="1"/>
          <p:nvPr/>
        </p:nvSpPr>
        <p:spPr>
          <a:xfrm>
            <a:off x="2820972" y="2058913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- Inductively Forceful Arguments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- Cogency or Inductive Soundness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- Inductive Inferences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86937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6087979" y="1804737"/>
            <a:ext cx="47484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Popper is right, then it follows that we needn’t be quite as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troubled by the problem of induction as we might have thought we should be,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since it is not as if as much of our knowledge of the world – gained through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science – is dependent upon induction as we originally supposed.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But does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Popper’s rather radical solution to the problem work?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0" name="Picture 2" descr="Image result for karl popper logic of scientific discovery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17" y="1740567"/>
            <a:ext cx="3076575" cy="42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57CF4-4EDB-45DF-B11F-1DE2A364D992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09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122948" y="1900990"/>
            <a:ext cx="41709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 potential problems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a. If scientific knowledge is understood in this terms, then we don t have much knowledge at all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As it happens, no one has ever observed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flying emu (as far as we know at any rate).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40" y="1838697"/>
            <a:ext cx="2445002" cy="366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89AE89-7F07-49D9-88F0-5738CB3DF3F0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97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7238792" y="2078776"/>
            <a:ext cx="40265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Do we not know, then, that all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emus are flightless?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Not according to Popper!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Image result for objec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40" name="Picture 4" descr="Image result for obj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85" y="1977218"/>
            <a:ext cx="5377661" cy="29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FB9C39-E689-48A9-9BAF-36A64C5FCD2C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33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556084" y="2029326"/>
            <a:ext cx="34570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It seems, then, that we can never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know the unfalsified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generalisations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that scientists make; we can only know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falsity of those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generalisations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that have been shown to be false. </a:t>
            </a:r>
          </a:p>
        </p:txBody>
      </p:sp>
      <p:sp>
        <p:nvSpPr>
          <p:cNvPr id="5" name="AutoShape 2" descr="Image result for objec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6" name="Picture 6" descr="Image result for popperian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844" y="1723960"/>
            <a:ext cx="2276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09BE8-5A1F-4C5A-BF6F-B3F30E58C189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961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6841959" y="1925053"/>
            <a:ext cx="4130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second problem with Popper’s proposal can be illustrated by an example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Consider again the case of the emus.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Image result for obje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06" y="2767577"/>
            <a:ext cx="4399714" cy="29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B2FC71-879F-44FA-AE1F-8E1985A78313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702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283369" y="1772653"/>
            <a:ext cx="34089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Suppose that for many centuries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people had observed that emus were flightless, and so came to believe that all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emus are flightless.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Now suppose that one day a scientist comes into the room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claims that she’s just seen a flying emu.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How would you respond?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0" name="Picture 2" descr="Image result for the owl philosop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671" y="1379622"/>
            <a:ext cx="3583376" cy="32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8CAE5-66C1-4F15-B6DE-3770264B4BB5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255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7098632" y="1644317"/>
            <a:ext cx="35372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You will first resist this claim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After all, you knowledge seems to be grounded on centuries of observations….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03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04" y="2221832"/>
            <a:ext cx="3808440" cy="357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516B4C-C380-42EE-AD1D-71FE601F17C4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413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298997" y="1288909"/>
            <a:ext cx="351322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Perhaps you will say that the scientist did not really observed a flying emu or perhaps you will say that he wants to deceive you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Or if you trust the scientist you may respond that she is joking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Or you could say that in the area of the observation there are other birds that looks like EMU but are not 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058" name="Picture 2" descr="Image result for bird similar to e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13" y="1483895"/>
            <a:ext cx="3510774" cy="389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C2D540-B306-46F2-8005-E89C9E3AA1C4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93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4638650" y="2742786"/>
            <a:ext cx="33447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IMPORTANT POINT: </a:t>
            </a: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are not obliged to take observations at face value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41B9F-7264-4E9A-87D9-34BB7920393C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608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2518610" y="1965158"/>
            <a:ext cx="81214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problem, however, is that if there is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rational room for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manoeuvre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regarding whether one accepts an observation at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face value,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then it appears as if there is even less scientific knowledge on the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Popperian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view than we thought,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since unless one accepts the observation at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face value then one can’t make the relevant deductive inference to the denial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of the bold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and so come to know that the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is false.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5CC45-AE5A-462D-B06C-866AD3F6B92C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51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B6646F-2017-49E4-90AC-C203E3A09240}"/>
              </a:ext>
            </a:extLst>
          </p:cNvPr>
          <p:cNvSpPr txBox="1"/>
          <p:nvPr/>
        </p:nvSpPr>
        <p:spPr>
          <a:xfrm>
            <a:off x="3330019" y="1097378"/>
            <a:ext cx="60944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 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1. WHY IS INDUCTION PROBLEMATIC?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2. RESPONSES TO THE PROBLEM OF INDUCTION: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EPISTEMIC INTERNALIST</a:t>
            </a:r>
          </a:p>
          <a:p>
            <a:pPr marL="342900" indent="-342900">
              <a:buAutoNum type="alphaL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EPISTEMIC EXTERNALIST</a:t>
            </a:r>
          </a:p>
          <a:p>
            <a:pPr marL="342900" indent="-342900">
              <a:buAutoNum type="alphaL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FALSIFICATIONISM</a:t>
            </a:r>
          </a:p>
          <a:p>
            <a:pPr marL="342900" indent="-342900">
              <a:buAutoNum type="alphaL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PRAGMATISM</a:t>
            </a:r>
          </a:p>
          <a:p>
            <a:pPr marL="342900" indent="-342900">
              <a:buAutoNum type="alphaL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0D9A8-F2CB-4D1D-B194-75CA75166FFE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051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3176336" y="26218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UPSHOT: 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view prevents</a:t>
            </a:r>
            <a:r>
              <a:rPr lang="en-US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 from knowing, in some cases at least, that any </a:t>
            </a:r>
            <a:r>
              <a:rPr lang="en-US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about the world is true (BECAUSE YOU NEED TO FALSIFY IT)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CONSEQUENCE: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have very little scientific knowledge! Only deductive knowledge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98D3F-EA87-476A-93FE-36E55095C13E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50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555296" y="292587"/>
            <a:ext cx="515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>
                <a:latin typeface="HelveticaNeue-Bold"/>
              </a:rPr>
              <a:t>PRAGMATISM (part of epistemic externalism)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41165" y="2598822"/>
            <a:ext cx="2374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very different way of living with the problem of induction is offered by Hans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Reichenbach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06" name="Picture 2" descr="Image result for Hans Reichenb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59" y="2109982"/>
            <a:ext cx="2780130" cy="390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2D917-B21B-4D66-96F2-4DB4BEE3BC8A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983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130968" y="2089880"/>
            <a:ext cx="50372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Reichenbach agrees with Hume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induction is never justified epistemologically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Induction is rational and even beneficial </a:t>
            </a:r>
          </a:p>
        </p:txBody>
      </p:sp>
      <p:pic>
        <p:nvPicPr>
          <p:cNvPr id="48130" name="Picture 2" descr="Image result for Hans Reichenbach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4" y="1636294"/>
            <a:ext cx="2272511" cy="340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E35D8-8D28-43EF-8F05-4673B8A2F7DA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924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143334" y="2190822"/>
            <a:ext cx="3593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Reichenbach offers a practical – or 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pragmatic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response to</a:t>
            </a:r>
            <a:r>
              <a:rPr lang="en-US" sz="20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problem of induction, rather than an epistemic response.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such this approach can be considered a form of epistemic rationalism</a:t>
            </a:r>
          </a:p>
        </p:txBody>
      </p:sp>
      <p:pic>
        <p:nvPicPr>
          <p:cNvPr id="50178" name="Picture 2" descr="Image result for pragmat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16" y="1484869"/>
            <a:ext cx="5441950" cy="32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8E4E8-DCA6-4A73-ADA8-14CAD8B1A350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413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6487625" y="2274838"/>
            <a:ext cx="40105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explain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eichenbach’ s point - &gt; example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terminally ill patience has the opportunity of choosing a new experimental operation which may save his life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Operation has not been approved by scientist so it is not epistemically justified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Image result for terminally i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04" name="Picture 4" descr="Image result for terminally 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12" y="3028372"/>
            <a:ext cx="4095583" cy="247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A3FDF-9508-4BA9-8F67-3813BACE9687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378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459832" y="2598821"/>
            <a:ext cx="3376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REICHENBACH ASKS: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Would you chose to be operated or not? </a:t>
            </a:r>
          </a:p>
        </p:txBody>
      </p:sp>
      <p:pic>
        <p:nvPicPr>
          <p:cNvPr id="52226" name="Picture 2" descr="Image result for risky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552" y="1850565"/>
            <a:ext cx="3887368" cy="29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C1D63-922C-482F-8F89-219BEC43402A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148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5844619" y="1378027"/>
            <a:ext cx="534886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are in a similar position with induction , Reichenbach says.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induction we can get new knowledge, which may turn out to be false yes, but it can also get us to new things (true beliefs)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Conclusion: even if it is not justified we should use INDUCTION because it is rational to do so and may even be beneficial!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NEVERTHELESS: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 INDUCTION WITH A PINCH OF SALT</a:t>
            </a:r>
          </a:p>
        </p:txBody>
      </p:sp>
      <p:sp>
        <p:nvSpPr>
          <p:cNvPr id="5" name="AutoShape 2" descr="Image result for knowledge and belie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2" name="Picture 4" descr="Image result for knowledge and belie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3" y="1459662"/>
            <a:ext cx="4374832" cy="279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0644C0-138E-4C85-BF2C-BEC0EE96D791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53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B6646F-2017-49E4-90AC-C203E3A09240}"/>
              </a:ext>
            </a:extLst>
          </p:cNvPr>
          <p:cNvSpPr txBox="1"/>
          <p:nvPr/>
        </p:nvSpPr>
        <p:spPr>
          <a:xfrm>
            <a:off x="3452568" y="739160"/>
            <a:ext cx="60944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WHAT DID YOU LEARN?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IS INDUCTION</a:t>
            </a:r>
          </a:p>
          <a:p>
            <a:pPr marL="457200" indent="-457200">
              <a:buAutoNum type="arabicPeriod"/>
            </a:pP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2. WHY IS INDUCTION PROBLEMATIC?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3. FOUR RESPONSES TO THE PROBLEM OF INDUCTION: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eriod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EPISTEMIC INTERNALIST</a:t>
            </a:r>
          </a:p>
          <a:p>
            <a:pPr marL="342900" indent="-342900">
              <a:buAutoNum type="alphaLcPeriod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EPISTEMIC EXTERNALIST</a:t>
            </a:r>
          </a:p>
          <a:p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c.FALSIFICATIONISM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d.PRAGMATISM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0D9A8-F2CB-4D1D-B194-75CA75166FFE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endParaRPr lang="en-GB" dirty="0"/>
          </a:p>
        </p:txBody>
      </p:sp>
      <p:sp>
        <p:nvSpPr>
          <p:cNvPr id="2" name="Левая круглая скобка 1">
            <a:extLst>
              <a:ext uri="{FF2B5EF4-FFF2-40B4-BE49-F238E27FC236}">
                <a16:creationId xmlns:a16="http://schemas.microsoft.com/office/drawing/2014/main" id="{BA46CB7D-6132-4AD5-8FB9-8D438CDEDD28}"/>
              </a:ext>
            </a:extLst>
          </p:cNvPr>
          <p:cNvSpPr/>
          <p:nvPr/>
        </p:nvSpPr>
        <p:spPr>
          <a:xfrm>
            <a:off x="2535810" y="4628561"/>
            <a:ext cx="916758" cy="754144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58DEC-1C2A-4EF2-BBDB-A0AFA187E009}"/>
              </a:ext>
            </a:extLst>
          </p:cNvPr>
          <p:cNvSpPr txBox="1"/>
          <p:nvPr/>
        </p:nvSpPr>
        <p:spPr>
          <a:xfrm>
            <a:off x="160256" y="4814442"/>
            <a:ext cx="1769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d. is part of b. 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22F9D200-3506-4D0A-A0A7-F51386829951}"/>
              </a:ext>
            </a:extLst>
          </p:cNvPr>
          <p:cNvSpPr/>
          <p:nvPr/>
        </p:nvSpPr>
        <p:spPr>
          <a:xfrm>
            <a:off x="1930139" y="4892511"/>
            <a:ext cx="473696" cy="254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4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23B55A-B0EF-4A99-8408-5139C2CA1B94}"/>
              </a:ext>
            </a:extLst>
          </p:cNvPr>
          <p:cNvSpPr txBox="1"/>
          <p:nvPr/>
        </p:nvSpPr>
        <p:spPr>
          <a:xfrm>
            <a:off x="1285556" y="2375803"/>
            <a:ext cx="100772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INDUCTION EPISTEMICALLY JUSTIFIED?</a:t>
            </a:r>
          </a:p>
          <a:p>
            <a:pPr algn="ctr"/>
            <a:endParaRPr lang="en-GB" sz="20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en-GB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Recall: Aristotle vs Boole on Existential Import </a:t>
            </a:r>
            <a:br>
              <a:rPr lang="en-GB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GB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Today we say more….</a:t>
            </a:r>
            <a:r>
              <a:rPr lang="en-GB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CA1E7-075E-4066-A3A8-CBF39EC8AEEB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72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4"/>
          <p:cNvSpPr/>
          <p:nvPr/>
        </p:nvSpPr>
        <p:spPr>
          <a:xfrm>
            <a:off x="1892968" y="1844841"/>
            <a:ext cx="344103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 Every observed emu has been flightless.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Therefore: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 All emus are flightless.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Seems fine: if a. representative range and b. large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number of observations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 descr="Image result for emu bi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04" y="1929186"/>
            <a:ext cx="5196352" cy="346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EF3720-94FB-4404-9338-830820FA427D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49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5856152" y="1732547"/>
            <a:ext cx="44837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other words: we must read 1 as 1*. That is:</a:t>
            </a:r>
          </a:p>
          <a:p>
            <a:endParaRPr lang="en-U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1* Lots of emus have been observed over many years and in a wide range of</a:t>
            </a:r>
            <a:r>
              <a:rPr lang="en-US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environments, and they have always been flightless.</a:t>
            </a:r>
          </a:p>
          <a:p>
            <a:endParaRPr lang="en-U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C. Is def more reasonable</a:t>
            </a:r>
            <a:endParaRPr lang="en-U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 descr="Image result for emu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02" y="2164314"/>
            <a:ext cx="4207878" cy="23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2394E-7C94-4ABE-85E5-B038108AE075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3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1525901" y="2295966"/>
            <a:ext cx="44594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Scottish philosopher, David Hume however raised a mighty worry:</a:t>
            </a:r>
            <a:endParaRPr lang="en-US" b="0" i="0" u="none" strike="no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ow could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be sure that regularities</a:t>
            </a:r>
            <a:r>
              <a:rPr lang="en-US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that are observed within a representative sample – such as between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being an emu and being a flightless bird – should increase the likelihood that the unrestricted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that all emus are flightless birds – is true?</a:t>
            </a:r>
          </a:p>
        </p:txBody>
      </p:sp>
      <p:pic>
        <p:nvPicPr>
          <p:cNvPr id="17412" name="Picture 4" descr="Image result for david hu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49" y="1887302"/>
            <a:ext cx="2671849" cy="342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BC56F-5CE0-4F96-918E-F766EB772432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00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263520" y="789120"/>
            <a:ext cx="11443680" cy="41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3"/>
          <p:cNvSpPr/>
          <p:nvPr/>
        </p:nvSpPr>
        <p:spPr>
          <a:xfrm>
            <a:off x="3166082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Defense based on inductive reasoning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(what happened in the past)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But if that’s the case, then inductive inferences are only justified</a:t>
            </a:r>
            <a:r>
              <a:rPr lang="en-US" sz="2400" b="0" i="0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provided they make use of the conclusions of further inductive inferences.</a:t>
            </a:r>
          </a:p>
          <a:p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(Circular Reasoning).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AEA4D-6C19-45C4-99C2-6FD2042A4B4D}"/>
              </a:ext>
            </a:extLst>
          </p:cNvPr>
          <p:cNvSpPr txBox="1"/>
          <p:nvPr/>
        </p:nvSpPr>
        <p:spPr>
          <a:xfrm>
            <a:off x="11069425" y="6227545"/>
            <a:ext cx="58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90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1616</Words>
  <Application>Microsoft Office PowerPoint</Application>
  <PresentationFormat>Широкоэкранный</PresentationFormat>
  <Paragraphs>250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HelveticaNeue-Bold</vt:lpstr>
      <vt:lpstr>Sabon-Roman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Prova Prova</dc:creator>
  <cp:lastModifiedBy>Prova Prova</cp:lastModifiedBy>
  <cp:revision>35</cp:revision>
  <dcterms:created xsi:type="dcterms:W3CDTF">2020-08-10T05:45:50Z</dcterms:created>
  <dcterms:modified xsi:type="dcterms:W3CDTF">2020-11-22T09:41:26Z</dcterms:modified>
</cp:coreProperties>
</file>