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1" r:id="rId3"/>
    <p:sldId id="257" r:id="rId4"/>
    <p:sldId id="269" r:id="rId5"/>
    <p:sldId id="328" r:id="rId6"/>
    <p:sldId id="258" r:id="rId7"/>
    <p:sldId id="262" r:id="rId8"/>
    <p:sldId id="263" r:id="rId9"/>
    <p:sldId id="265" r:id="rId10"/>
    <p:sldId id="266" r:id="rId11"/>
    <p:sldId id="259" r:id="rId12"/>
    <p:sldId id="279" r:id="rId13"/>
    <p:sldId id="280" r:id="rId14"/>
    <p:sldId id="281" r:id="rId15"/>
    <p:sldId id="260" r:id="rId16"/>
    <p:sldId id="287" r:id="rId17"/>
    <p:sldId id="286" r:id="rId18"/>
    <p:sldId id="300" r:id="rId19"/>
    <p:sldId id="301" r:id="rId20"/>
    <p:sldId id="298" r:id="rId21"/>
    <p:sldId id="292" r:id="rId22"/>
    <p:sldId id="293" r:id="rId23"/>
    <p:sldId id="294" r:id="rId24"/>
    <p:sldId id="295" r:id="rId25"/>
    <p:sldId id="296" r:id="rId26"/>
    <p:sldId id="297" r:id="rId27"/>
    <p:sldId id="283" r:id="rId28"/>
    <p:sldId id="284" r:id="rId29"/>
    <p:sldId id="288" r:id="rId30"/>
    <p:sldId id="289" r:id="rId31"/>
    <p:sldId id="290" r:id="rId32"/>
    <p:sldId id="302" r:id="rId33"/>
    <p:sldId id="326" r:id="rId34"/>
    <p:sldId id="303" r:id="rId35"/>
    <p:sldId id="304" r:id="rId36"/>
    <p:sldId id="314" r:id="rId37"/>
    <p:sldId id="305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3" autoAdjust="0"/>
  </p:normalViewPr>
  <p:slideViewPr>
    <p:cSldViewPr>
      <p:cViewPr varScale="1">
        <p:scale>
          <a:sx n="97" d="100"/>
          <a:sy n="97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16010-B7A3-42AA-A98F-FF46E6A29C1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E340E-1112-4C43-8FC4-2FB2B8AE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7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Thus we can</a:t>
                </a:r>
                <a:r>
                  <a:rPr lang="en-US" baseline="0" dirty="0" smtClean="0"/>
                  <a:t> analyze a proximal operator as a minimizer of f while </a:t>
                </a:r>
                <a:r>
                  <a:rPr lang="en-US" baseline="0" dirty="0" err="1" smtClean="0"/>
                  <a:t>stayin</a:t>
                </a:r>
                <a:r>
                  <a:rPr lang="en-US" baseline="0" dirty="0" smtClean="0"/>
                  <a:t> close to a reference point v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Another way to read </a:t>
                </a:r>
                <a:r>
                  <a:rPr lang="en-US" baseline="0" dirty="0" err="1" smtClean="0"/>
                  <a:t>proxf</a:t>
                </a:r>
                <a:r>
                  <a:rPr lang="en-US" baseline="0" dirty="0" smtClean="0"/>
                  <a:t>(v</a:t>
                </a:r>
                <a:r>
                  <a:rPr lang="en-US" baseline="0" dirty="0" smtClean="0"/>
                  <a:t>) is </a:t>
                </a:r>
                <a:r>
                  <a:rPr lang="en-US" dirty="0" smtClean="0">
                    <a:sym typeface="Wingdings" panose="05000000000000000000" pitchFamily="2" charset="2"/>
                  </a:rPr>
                  <a:t>proximal point of </a:t>
                </a:r>
                <a:r>
                  <a:rPr lang="en-US" b="0" i="0" smtClean="0">
                    <a:latin typeface="Cambria Math"/>
                    <a:sym typeface="Wingdings" panose="05000000000000000000" pitchFamily="2" charset="2"/>
                  </a:rPr>
                  <a:t>𝑣</a:t>
                </a:r>
                <a:r>
                  <a:rPr lang="en-US" dirty="0" smtClean="0">
                    <a:sym typeface="Wingdings" panose="05000000000000000000" pitchFamily="2" charset="2"/>
                  </a:rPr>
                  <a:t> with respect to </a:t>
                </a:r>
                <a:r>
                  <a:rPr lang="en-US" b="0" i="0" smtClean="0">
                    <a:latin typeface="Cambria Math"/>
                    <a:sym typeface="Wingdings" panose="05000000000000000000" pitchFamily="2" charset="2"/>
                  </a:rPr>
                  <a:t>𝑓</a:t>
                </a: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85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14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61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79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44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relationship always holds.</a:t>
                </a:r>
                <a:r>
                  <a:rPr lang="en-US" baseline="0" dirty="0" smtClean="0"/>
                  <a:t> F* </a:t>
                </a:r>
                <a:r>
                  <a:rPr lang="en-US" dirty="0" smtClean="0"/>
                  <a:t>Is </a:t>
                </a:r>
                <a:r>
                  <a:rPr lang="en-US" dirty="0" smtClean="0"/>
                  <a:t>called the convex conjugate for </a:t>
                </a:r>
                <a:r>
                  <a:rPr lang="en-US" dirty="0" smtClean="0"/>
                  <a:t>f. This property is called the </a:t>
                </a:r>
                <a:r>
                  <a:rPr lang="en-US" dirty="0" err="1" smtClean="0"/>
                  <a:t>moreau</a:t>
                </a:r>
                <a:r>
                  <a:rPr lang="en-US" dirty="0" smtClean="0"/>
                  <a:t> decomposition</a:t>
                </a:r>
                <a:r>
                  <a:rPr lang="en-US" baseline="0" dirty="0" smtClean="0"/>
                  <a:t> and is the main relationship between proximal operators and duality.</a:t>
                </a:r>
              </a:p>
              <a:p>
                <a:endParaRPr lang="en-US" baseline="0" dirty="0" smtClean="0"/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The Moreau decomposition can be viewed as a generalization of orthogonal decomposition induced by a subspace. U is a subspace and </a:t>
                </a:r>
                <a:r>
                  <a:rPr lang="en-US" sz="1200" b="0" i="0" u="none" strike="noStrike" kern="1200" baseline="0" smtClean="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𝑈^+</a:t>
                </a:r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its orthogonal complement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Then , for any </a:t>
                </a:r>
                <a:r>
                  <a:rPr lang="en-US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</a:t>
                </a:r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 </a:t>
                </a:r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</a:t>
                </a:r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</a:t>
                </a:r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 + </a:t>
                </a:r>
                <a:r>
                  <a:rPr lang="en-US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</a:t>
                </a:r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⊥(</a:t>
                </a:r>
                <a:r>
                  <a:rPr lang="en-US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</a:t>
                </a:r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</a:t>
                </a:r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Notes:</a:t>
                </a:r>
              </a:p>
              <a:p>
                <a:r>
                  <a:rPr lang="en-US" dirty="0" smtClean="0"/>
                  <a:t>The convex conjugate is useful for deriving proximal operators</a:t>
                </a:r>
              </a:p>
              <a:p>
                <a:r>
                  <a:rPr lang="en-US" dirty="0" smtClean="0"/>
                  <a:t>E.g. </a:t>
                </a:r>
                <a:r>
                  <a:rPr lang="en-US" dirty="0" err="1" smtClean="0"/>
                  <a:t>Lp</a:t>
                </a:r>
                <a:r>
                  <a:rPr lang="en-US" dirty="0" smtClean="0"/>
                  <a:t> norms and the corresponding set memberships are related through the convex conjugate</a:t>
                </a:r>
              </a:p>
              <a:p>
                <a:r>
                  <a:rPr lang="en-US" dirty="0" smtClean="0"/>
                  <a:t>y is a dual space to x, which is exploited in several algorithms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1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24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1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3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even if </a:t>
            </a:r>
            <a:r>
              <a:rPr lang="en-US" b="1" dirty="0" smtClean="0">
                <a:latin typeface="Times"/>
                <a:cs typeface="Times"/>
              </a:rPr>
              <a:t>A</a:t>
            </a:r>
            <a:r>
              <a:rPr lang="en-US" dirty="0" smtClean="0"/>
              <a:t> is not full rank, the inverse in the proximal operator is well conditioned for appropriate choices of λ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84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84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84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84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45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6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problem of minimizing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then equivalent to the convex feasibility problem of finding a point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∈ C ∩ 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4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29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15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5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02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But: the first </a:t>
            </a:r>
            <a:r>
              <a:rPr lang="en-US" dirty="0" err="1" smtClean="0"/>
              <a:t>subproblem</a:t>
            </a:r>
            <a:r>
              <a:rPr lang="en-US" dirty="0" smtClean="0"/>
              <a:t> is now a mix of both terms from the original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4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restore the independence of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dirty="0" smtClean="0"/>
              <a:t> and </a:t>
            </a:r>
            <a:r>
              <a:rPr lang="en-US" i="1" dirty="0" smtClean="0">
                <a:latin typeface="Times"/>
                <a:cs typeface="Times"/>
              </a:rPr>
              <a:t>g</a:t>
            </a:r>
            <a:r>
              <a:rPr lang="en-US" dirty="0" smtClean="0"/>
              <a:t>, we linearize the quadratic </a:t>
            </a:r>
            <a:r>
              <a:rPr lang="en-US" dirty="0" smtClean="0"/>
              <a:t>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197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smtClean="0"/>
              <a:t>use the Moreau decomposition to obtain this proximal operator</a:t>
            </a:r>
          </a:p>
          <a:p>
            <a:endParaRPr lang="en-US" dirty="0" smtClean="0"/>
          </a:p>
          <a:p>
            <a:r>
              <a:rPr lang="en-US" dirty="0" smtClean="0"/>
              <a:t>Finding γ, τ can be costly; wrong estimates can lead to non-convergence</a:t>
            </a:r>
          </a:p>
          <a:p>
            <a:r>
              <a:rPr lang="en-US" dirty="0" smtClean="0"/>
              <a:t>Whether this algorithm is significantly faster than ADMM in practice depends on the specific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6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use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factorization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caching. This does mean, however, that the parameter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λ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kept fixed.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3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2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Although </a:t>
                </a:r>
                <a:r>
                  <a:rPr lang="en-US" sz="1200" b="0" i="0" smtClean="0">
                    <a:latin typeface="Cambria Math"/>
                  </a:rPr>
                  <a:t>𝑓</a:t>
                </a:r>
                <a:r>
                  <a:rPr lang="en-US" sz="1200" dirty="0" smtClean="0"/>
                  <a:t> is convex, it is not necessarily differentiable, so that it may not be possible to compute a gradient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9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92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E340E-1112-4C43-8FC4-2FB2B8AEF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D0B1-8D4B-48F1-9282-83CF60C22FB1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AF09-9E2B-44B4-A5D4-A7721152FA25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261F-ABB2-4E00-A5C6-BDEBC90445B9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2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E83F-72EF-4615-AA58-56CD5EFDC65F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57D0-EF6B-479F-9F8F-1AD911A92C1D}" type="datetime1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E58F-C724-49B2-A804-D561A450FAAD}" type="datetime1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25FC-DEB0-4657-A333-E408CAE12A25}" type="datetime1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1A1D-7FEA-442B-B745-A488BFE8AB65}" type="datetime1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3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B909-EBD3-4594-AF62-CB7BEF324A31}" type="datetime1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63AD-26CD-4E10-A569-0EE2FF7EA8BA}" type="datetime1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3B444-B7F3-4736-8AB2-25E58DD71FA7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FF76-9B73-4A04-95AC-66E51C226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6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oleObject" Target="../embeddings/oleObject100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7.png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Relationship Id="rId1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42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9.wmf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11" Type="http://schemas.microsoft.com/office/2007/relationships/hdphoto" Target="../media/hdphoto2.wdp"/><Relationship Id="rId5" Type="http://schemas.openxmlformats.org/officeDocument/2006/relationships/image" Target="../media/image39.png"/><Relationship Id="rId10" Type="http://schemas.openxmlformats.org/officeDocument/2006/relationships/image" Target="../media/image33.png"/><Relationship Id="rId4" Type="http://schemas.openxmlformats.org/officeDocument/2006/relationships/image" Target="../media/image38.png"/><Relationship Id="rId9" Type="http://schemas.openxmlformats.org/officeDocument/2006/relationships/image" Target="../media/image30.emf"/><Relationship Id="rId1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6.emf"/><Relationship Id="rId5" Type="http://schemas.openxmlformats.org/officeDocument/2006/relationships/image" Target="../media/image48.pn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47.png"/><Relationship Id="rId9" Type="http://schemas.openxmlformats.org/officeDocument/2006/relationships/image" Target="../media/image3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2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2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9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56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61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6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34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05000"/>
            <a:ext cx="85344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 Introduction to Proximal Algorithms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Lama Affara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September 22, 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6336268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Parikh&amp;Boyd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Proximal Algorithms, Foundations and Trends in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6173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53" y="2752165"/>
            <a:ext cx="4029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Proximal Operator?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59224" y="1600200"/>
                <a:ext cx="7315200" cy="10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𝑝𝑟𝑜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4" y="1600200"/>
                <a:ext cx="7315200" cy="10604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303270" y="3429000"/>
            <a:ext cx="95250" cy="304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91000" y="4305300"/>
            <a:ext cx="152400" cy="2667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92038" y="6096000"/>
            <a:ext cx="13607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62200" y="5029200"/>
            <a:ext cx="152400" cy="76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7" idx="3"/>
          </p:cNvCxnSpPr>
          <p:nvPr/>
        </p:nvCxnSpPr>
        <p:spPr>
          <a:xfrm flipV="1">
            <a:off x="3009900" y="5987821"/>
            <a:ext cx="249173" cy="3367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38500" y="3733800"/>
            <a:ext cx="107576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83872" y="4568190"/>
            <a:ext cx="107576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00854" y="6038850"/>
            <a:ext cx="107576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43319" y="5890260"/>
            <a:ext cx="107576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14600" y="5029200"/>
            <a:ext cx="107576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477000" y="3940314"/>
                <a:ext cx="21346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</a:t>
                </a:r>
                <a:r>
                  <a:rPr lang="en-US" sz="4000" dirty="0" smtClean="0"/>
                  <a:t>maller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𝜆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40314"/>
                <a:ext cx="2134687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10286" t="-15385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3200400" cy="314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Proximal Operator?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proximal operator minimizes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while staying close to a reference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𝑝𝑟𝑜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proximal 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0" t="-1617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Proximal Operator Properties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Separability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925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Evaluating the proximal operator of a separable function reduces to evaluating the proximal operator for </a:t>
            </a:r>
            <a:r>
              <a:rPr lang="en-US" dirty="0" smtClean="0">
                <a:solidFill>
                  <a:srgbClr val="C00000"/>
                </a:solidFill>
              </a:rPr>
              <a:t>each of the separable parts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559620"/>
              </p:ext>
            </p:extLst>
          </p:nvPr>
        </p:nvGraphicFramePr>
        <p:xfrm>
          <a:off x="1114425" y="1916112"/>
          <a:ext cx="69373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4" imgW="2651400" imgH="456840" progId="Equation.3">
                  <p:embed/>
                </p:oleObj>
              </mc:Choice>
              <mc:Fallback>
                <p:oleObj name="Equation" r:id="rId4" imgW="2651400" imgH="456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916112"/>
                        <a:ext cx="6937375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4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Post-composition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Pre-composition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702864"/>
              </p:ext>
            </p:extLst>
          </p:nvPr>
        </p:nvGraphicFramePr>
        <p:xfrm>
          <a:off x="1143000" y="2384425"/>
          <a:ext cx="69373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4" imgW="2651400" imgH="219240" progId="Equation.3">
                  <p:embed/>
                </p:oleObj>
              </mc:Choice>
              <mc:Fallback>
                <p:oleObj name="Equation" r:id="rId4" imgW="2651400" imgH="219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84425"/>
                        <a:ext cx="69373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144290"/>
              </p:ext>
            </p:extLst>
          </p:nvPr>
        </p:nvGraphicFramePr>
        <p:xfrm>
          <a:off x="1981200" y="4114800"/>
          <a:ext cx="5616575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6" imgW="2148480" imgH="594000" progId="Equation.3">
                  <p:embed/>
                </p:oleObj>
              </mc:Choice>
              <mc:Fallback>
                <p:oleObj name="Equation" r:id="rId6" imgW="2148480" imgH="59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14800"/>
                        <a:ext cx="5616575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4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Fixed Points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is a fixed point of the proximal operator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is also a minimizer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022797"/>
              </p:ext>
            </p:extLst>
          </p:nvPr>
        </p:nvGraphicFramePr>
        <p:xfrm>
          <a:off x="1755775" y="1676400"/>
          <a:ext cx="57880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2209680" imgH="241200" progId="Equation.3">
                  <p:embed/>
                </p:oleObj>
              </mc:Choice>
              <mc:Fallback>
                <p:oleObj name="Equation" r:id="rId5" imgW="22096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676400"/>
                        <a:ext cx="578802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Up-Down Arrow 7"/>
          <p:cNvSpPr/>
          <p:nvPr/>
        </p:nvSpPr>
        <p:spPr>
          <a:xfrm>
            <a:off x="4432300" y="3733800"/>
            <a:ext cx="381000" cy="762000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836326"/>
              </p:ext>
            </p:extLst>
          </p:nvPr>
        </p:nvGraphicFramePr>
        <p:xfrm>
          <a:off x="1771650" y="533400"/>
          <a:ext cx="57546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4" imgW="2197080" imgH="241200" progId="Equation.3">
                  <p:embed/>
                </p:oleObj>
              </mc:Choice>
              <mc:Fallback>
                <p:oleObj name="Equation" r:id="rId4" imgW="2197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533400"/>
                        <a:ext cx="575468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 rot="10800000">
            <a:off x="4382493" y="660400"/>
            <a:ext cx="397671" cy="3302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Proof</a:t>
            </a:r>
          </a:p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71453"/>
            <a:ext cx="8458200" cy="180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7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Proof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88220"/>
              </p:ext>
            </p:extLst>
          </p:nvPr>
        </p:nvGraphicFramePr>
        <p:xfrm>
          <a:off x="1771650" y="533400"/>
          <a:ext cx="57546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3" imgW="2197080" imgH="241200" progId="Equation.3">
                  <p:embed/>
                </p:oleObj>
              </mc:Choice>
              <mc:Fallback>
                <p:oleObj name="Equation" r:id="rId3" imgW="21970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533400"/>
                        <a:ext cx="575468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4405643" y="660400"/>
            <a:ext cx="397671" cy="3302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"/>
          <a:stretch/>
        </p:blipFill>
        <p:spPr bwMode="auto">
          <a:xfrm>
            <a:off x="1061178" y="2434988"/>
            <a:ext cx="7086600" cy="381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3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Moreau Decomposition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3429000"/>
            <a:ext cx="252132" cy="685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4130040"/>
                <a:ext cx="30213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Convex conjugate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30040"/>
                <a:ext cx="302134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024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844" name="Picture 4" descr="Image result for orthogonal decomposi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91043"/>
            <a:ext cx="2931785" cy="19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16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Moreau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b="0" dirty="0" smtClean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Proximal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4437"/>
            <a:ext cx="4038600" cy="2620963"/>
          </a:xfrm>
        </p:spPr>
        <p:txBody>
          <a:bodyPr>
            <a:normAutofit/>
          </a:bodyPr>
          <a:lstStyle/>
          <a:p>
            <a:r>
              <a:rPr lang="en-US" dirty="0" smtClean="0"/>
              <a:t>Newton’s method</a:t>
            </a:r>
          </a:p>
          <a:p>
            <a:pPr lvl="1"/>
            <a:r>
              <a:rPr lang="en-US" dirty="0" smtClean="0"/>
              <a:t>unconstrained </a:t>
            </a:r>
          </a:p>
          <a:p>
            <a:pPr lvl="1"/>
            <a:r>
              <a:rPr lang="en-US" dirty="0" smtClean="0"/>
              <a:t>smooth</a:t>
            </a:r>
          </a:p>
          <a:p>
            <a:pPr lvl="1"/>
            <a:r>
              <a:rPr lang="en-US" dirty="0" smtClean="0"/>
              <a:t>modest size</a:t>
            </a:r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484437"/>
            <a:ext cx="4038600" cy="3078163"/>
          </a:xfrm>
        </p:spPr>
        <p:txBody>
          <a:bodyPr/>
          <a:lstStyle/>
          <a:p>
            <a:r>
              <a:rPr lang="en-US" dirty="0" smtClean="0"/>
              <a:t>Proximal Algorithms</a:t>
            </a:r>
          </a:p>
          <a:p>
            <a:pPr lvl="1"/>
            <a:r>
              <a:rPr lang="en-US" dirty="0" smtClean="0"/>
              <a:t>constrained</a:t>
            </a:r>
          </a:p>
          <a:p>
            <a:pPr lvl="1"/>
            <a:r>
              <a:rPr lang="en-US" dirty="0" smtClean="0"/>
              <a:t>Non-smooth</a:t>
            </a:r>
          </a:p>
          <a:p>
            <a:pPr lvl="1"/>
            <a:r>
              <a:rPr lang="en-US" dirty="0" smtClean="0"/>
              <a:t>large scale </a:t>
            </a:r>
          </a:p>
          <a:p>
            <a:pPr lvl="1"/>
            <a:r>
              <a:rPr lang="en-US" dirty="0" smtClean="0"/>
              <a:t>distributed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548825"/>
            <a:ext cx="701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C00000"/>
                </a:solidFill>
              </a:rPr>
              <a:t>solving convex optimization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4172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Connection to Gradient Methods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and differentiable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𝑝𝑟𝑜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>
                          <a:latin typeface="Cambria Math"/>
                          <a:ea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20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53025" y="3200400"/>
            <a:ext cx="209550" cy="73717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21942" y="3937574"/>
            <a:ext cx="126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size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57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Proximal Operators for common functions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Least Square (LLS) problem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𝐀𝐱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427236"/>
              </p:ext>
            </p:extLst>
          </p:nvPr>
        </p:nvGraphicFramePr>
        <p:xfrm>
          <a:off x="708025" y="3048000"/>
          <a:ext cx="759777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5" imgW="2908080" imgH="431640" progId="Equation.3">
                  <p:embed/>
                </p:oleObj>
              </mc:Choice>
              <mc:Fallback>
                <p:oleObj name="Equation" r:id="rId5" imgW="2908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048000"/>
                        <a:ext cx="759777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465736"/>
              </p:ext>
            </p:extLst>
          </p:nvPr>
        </p:nvGraphicFramePr>
        <p:xfrm>
          <a:off x="2362200" y="4648200"/>
          <a:ext cx="41465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7" imgW="1587240" imgH="266400" progId="Equation.3">
                  <p:embed/>
                </p:oleObj>
              </mc:Choice>
              <mc:Fallback>
                <p:oleObj name="Equation" r:id="rId7" imgW="15872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414655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985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Indicator Function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latin typeface="Cambria Math"/>
                        </a:rPr>
                        <m:t>𝐱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    </m:t>
                                      </m:r>
                                      <m:r>
                                        <a:rPr lang="en-US" b="1" i="0" smtClean="0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US" b="1" i="0" smtClean="0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∉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360994"/>
              </p:ext>
            </p:extLst>
          </p:nvPr>
        </p:nvGraphicFramePr>
        <p:xfrm>
          <a:off x="1587500" y="3060700"/>
          <a:ext cx="5840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5" imgW="2234880" imgH="317160" progId="Equation.3">
                  <p:embed/>
                </p:oleObj>
              </mc:Choice>
              <mc:Fallback>
                <p:oleObj name="Equation" r:id="rId5" imgW="2234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060700"/>
                        <a:ext cx="5840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971800" y="4114800"/>
            <a:ext cx="3396628" cy="2378421"/>
            <a:chOff x="2971800" y="4174779"/>
            <a:chExt cx="3396628" cy="2378421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174779"/>
              <a:ext cx="3396628" cy="2378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681621" y="5655034"/>
                  <a:ext cx="40594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621" y="5655034"/>
                  <a:ext cx="405945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734050" y="4403379"/>
                  <a:ext cx="3893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050" y="4403379"/>
                  <a:ext cx="389337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28339173"/>
                    </p:ext>
                  </p:extLst>
                </p:nvPr>
              </p:nvGraphicFramePr>
              <p:xfrm>
                <a:off x="4448175" y="5378104"/>
                <a:ext cx="722313" cy="381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401" name="Equation" r:id="rId11" imgW="431640" imgH="228600" progId="Equation.3">
                        <p:embed/>
                      </p:oleObj>
                    </mc:Choice>
                    <mc:Fallback>
                      <p:oleObj name="Equation" r:id="rId11" imgW="43164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48175" y="5378104"/>
                              <a:ext cx="722313" cy="38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28339173"/>
                    </p:ext>
                  </p:extLst>
                </p:nvPr>
              </p:nvGraphicFramePr>
              <p:xfrm>
                <a:off x="4448175" y="5378104"/>
                <a:ext cx="722313" cy="381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367" name="Equation" r:id="rId13" imgW="431640" imgH="228600" progId="Equation.3">
                        <p:embed/>
                      </p:oleObj>
                    </mc:Choice>
                    <mc:Fallback>
                      <p:oleObj name="Equation" r:id="rId13" imgW="43164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48175" y="5378104"/>
                              <a:ext cx="722313" cy="38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2547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467101" y="2790855"/>
            <a:ext cx="2067299" cy="24669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00600" y="403860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77000" y="3962400"/>
            <a:ext cx="0" cy="152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Curved Down Arrow 16"/>
          <p:cNvSpPr/>
          <p:nvPr/>
        </p:nvSpPr>
        <p:spPr>
          <a:xfrm rot="21345387">
            <a:off x="5121275" y="3549650"/>
            <a:ext cx="1371600" cy="457200"/>
          </a:xfrm>
          <a:prstGeom prst="curvedDownArrow">
            <a:avLst>
              <a:gd name="adj1" fmla="val 0"/>
              <a:gd name="adj2" fmla="val 14187"/>
              <a:gd name="adj3" fmla="val 291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391400" y="3981390"/>
            <a:ext cx="107576" cy="1143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Indicator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non-negative solutions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169339"/>
              </p:ext>
            </p:extLst>
          </p:nvPr>
        </p:nvGraphicFramePr>
        <p:xfrm>
          <a:off x="838200" y="2700337"/>
          <a:ext cx="3467100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3" imgW="1333440" imgH="965160" progId="Equation.3">
                  <p:embed/>
                </p:oleObj>
              </mc:Choice>
              <mc:Fallback>
                <p:oleObj name="Equation" r:id="rId3" imgW="13334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00337"/>
                        <a:ext cx="3467100" cy="248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90130" y="4095690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30" y="4095690"/>
                <a:ext cx="385041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5074024" y="3981450"/>
            <a:ext cx="107576" cy="1143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91400" y="3981450"/>
            <a:ext cx="107576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23025" y="3981450"/>
            <a:ext cx="107576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90255" y="2743200"/>
                <a:ext cx="4059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255" y="2743200"/>
                <a:ext cx="405945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9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12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/>
                          </a:rPr>
                          <m:t>𝐋</m:t>
                        </m:r>
                      </m:e>
                      <m:sub>
                        <m:r>
                          <a:rPr lang="en-US" b="1" i="0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/>
                  <a:t> Norm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22437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1" i="0" smtClean="0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22437"/>
                <a:ext cx="8229600" cy="4525963"/>
              </a:xfr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063662"/>
              </p:ext>
            </p:extLst>
          </p:nvPr>
        </p:nvGraphicFramePr>
        <p:xfrm>
          <a:off x="935038" y="2947988"/>
          <a:ext cx="72961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6" imgW="2793960" imgH="241200" progId="Equation.3">
                  <p:embed/>
                </p:oleObj>
              </mc:Choice>
              <mc:Fallback>
                <p:oleObj name="Equation" r:id="rId6" imgW="2793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947988"/>
                        <a:ext cx="729615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183860"/>
              </p:ext>
            </p:extLst>
          </p:nvPr>
        </p:nvGraphicFramePr>
        <p:xfrm>
          <a:off x="682625" y="4219575"/>
          <a:ext cx="495617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8" imgW="1919880" imgH="658080" progId="Equation.3">
                  <p:embed/>
                </p:oleObj>
              </mc:Choice>
              <mc:Fallback>
                <p:oleObj name="Equation" r:id="rId8" imgW="1919880" imgH="65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4219575"/>
                        <a:ext cx="495617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058285" y="3752850"/>
            <a:ext cx="2399915" cy="2724150"/>
            <a:chOff x="6400800" y="3657600"/>
            <a:chExt cx="2399915" cy="2724150"/>
          </a:xfrm>
        </p:grpSpPr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3657600"/>
              <a:ext cx="2065706" cy="272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414327" y="4819620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4327" y="4819620"/>
                  <a:ext cx="386388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620000" y="4933890"/>
                  <a:ext cx="3675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4933890"/>
                  <a:ext cx="367537" cy="4001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755303" y="4933890"/>
                  <a:ext cx="5598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303" y="4933890"/>
                  <a:ext cx="559897" cy="4001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40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/>
                          </a:rPr>
                          <m:t>𝐋</m:t>
                        </m:r>
                      </m:e>
                      <m:sub>
                        <m:r>
                          <a:rPr lang="en-US" b="1" i="0" dirty="0" smtClean="0">
                            <a:latin typeface="Cambria Math"/>
                          </a:rPr>
                          <m:t>𝐩</m:t>
                        </m:r>
                      </m:sub>
                    </m:sSub>
                  </m:oMath>
                </a14:m>
                <a:r>
                  <a:rPr lang="en-US" b="1" dirty="0" smtClean="0"/>
                  <a:t> Norm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22437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1" i="0" smtClean="0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22437"/>
                <a:ext cx="8229600" cy="4525963"/>
              </a:xfr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160220"/>
              </p:ext>
            </p:extLst>
          </p:nvPr>
        </p:nvGraphicFramePr>
        <p:xfrm>
          <a:off x="3270250" y="2752725"/>
          <a:ext cx="26241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6" imgW="1002960" imgH="241200" progId="Equation.3">
                  <p:embed/>
                </p:oleObj>
              </mc:Choice>
              <mc:Fallback>
                <p:oleObj name="Equation" r:id="rId6" imgW="1002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2752725"/>
                        <a:ext cx="26241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461524"/>
              </p:ext>
            </p:extLst>
          </p:nvPr>
        </p:nvGraphicFramePr>
        <p:xfrm>
          <a:off x="3633788" y="3725863"/>
          <a:ext cx="21526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8" imgW="822600" imgH="200880" progId="Equation.3">
                  <p:embed/>
                </p:oleObj>
              </mc:Choice>
              <mc:Fallback>
                <p:oleObj name="Equation" r:id="rId8" imgW="822600" imgH="20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3725863"/>
                        <a:ext cx="21526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999664"/>
              </p:ext>
            </p:extLst>
          </p:nvPr>
        </p:nvGraphicFramePr>
        <p:xfrm>
          <a:off x="2292350" y="4648200"/>
          <a:ext cx="45323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10" imgW="1755360" imgH="383760" progId="Equation.3">
                  <p:embed/>
                </p:oleObj>
              </mc:Choice>
              <mc:Fallback>
                <p:oleObj name="Equation" r:id="rId10" imgW="1755360" imgH="38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4648200"/>
                        <a:ext cx="45323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1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Proximal Algorithms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Proximal 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a convex optimization problem </a:t>
            </a:r>
            <a:r>
              <a:rPr lang="en-US" dirty="0" smtClean="0">
                <a:solidFill>
                  <a:srgbClr val="C00000"/>
                </a:solidFill>
              </a:rPr>
              <a:t>using proximal operators of the objective terms</a:t>
            </a:r>
          </a:p>
          <a:p>
            <a:endParaRPr lang="en-US" dirty="0" smtClean="0"/>
          </a:p>
          <a:p>
            <a:r>
              <a:rPr lang="en-US" dirty="0" smtClean="0"/>
              <a:t>Most useful when proximal operators can be evaluated quickly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Proximal Minimization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≔</m:t>
                      </m:r>
                      <m:r>
                        <a:rPr lang="en-US" b="0" i="1" smtClean="0">
                          <a:latin typeface="Cambria Math"/>
                        </a:rPr>
                        <m:t>𝑝𝑟𝑜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779455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Uses the fixed point property of the proximal </a:t>
            </a:r>
            <a:r>
              <a:rPr lang="en-US" sz="3200" dirty="0" smtClean="0"/>
              <a:t>operator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LS proximity term in the operator acts as a </a:t>
            </a:r>
            <a:r>
              <a:rPr lang="en-US" sz="3200" dirty="0" err="1"/>
              <a:t>regularizer</a:t>
            </a:r>
            <a:r>
              <a:rPr lang="en-US" sz="3200" dirty="0"/>
              <a:t> for f that vanishes as we approach a solution</a:t>
            </a:r>
          </a:p>
        </p:txBody>
      </p:sp>
    </p:spTree>
    <p:extLst>
      <p:ext uri="{BB962C8B-B14F-4D97-AF65-F5344CB8AC3E}">
        <p14:creationId xmlns:p14="http://schemas.microsoft.com/office/powerpoint/2010/main" val="19690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Proximal Operator</a:t>
            </a:r>
          </a:p>
          <a:p>
            <a:pPr lvl="1"/>
            <a:r>
              <a:rPr lang="en-US" sz="3600" dirty="0" smtClean="0"/>
              <a:t> Definition</a:t>
            </a:r>
          </a:p>
          <a:p>
            <a:pPr lvl="1"/>
            <a:r>
              <a:rPr lang="en-US" sz="3600" dirty="0" smtClean="0"/>
              <a:t> Properties</a:t>
            </a:r>
          </a:p>
          <a:p>
            <a:pPr lvl="1"/>
            <a:r>
              <a:rPr lang="en-US" sz="3600" dirty="0" smtClean="0"/>
              <a:t>Evaluation</a:t>
            </a:r>
          </a:p>
          <a:p>
            <a:pPr lvl="1"/>
            <a:endParaRPr lang="en-US" sz="2200" dirty="0"/>
          </a:p>
          <a:p>
            <a:r>
              <a:rPr lang="en-US" sz="4400" dirty="0" smtClean="0"/>
              <a:t>Proximal Algorithms</a:t>
            </a:r>
          </a:p>
          <a:p>
            <a:pPr lvl="1"/>
            <a:r>
              <a:rPr lang="en-US" sz="3600" dirty="0"/>
              <a:t> </a:t>
            </a:r>
            <a:r>
              <a:rPr lang="en-US" sz="3600" dirty="0" smtClean="0"/>
              <a:t>Relationship to Augmented Lagrangian</a:t>
            </a:r>
          </a:p>
          <a:p>
            <a:pPr lvl="1"/>
            <a:r>
              <a:rPr lang="en-US" sz="3600" dirty="0" smtClean="0"/>
              <a:t> ADMM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Proximal Gradient Method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30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00550" y="2158426"/>
            <a:ext cx="19050" cy="73717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2895600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differentiable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Accelerated Proximal Gradient Method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31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62400" y="3424535"/>
            <a:ext cx="609608" cy="190946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2200" y="5405735"/>
                <a:ext cx="4246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Extrapolation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405735"/>
                <a:ext cx="42468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99" t="-10526" r="-43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0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ADMM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32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85800" y="4191000"/>
            <a:ext cx="6204948" cy="1901825"/>
            <a:chOff x="576852" y="4464050"/>
            <a:chExt cx="6204948" cy="190182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011248"/>
                </p:ext>
              </p:extLst>
            </p:nvPr>
          </p:nvGraphicFramePr>
          <p:xfrm>
            <a:off x="2555875" y="4464050"/>
            <a:ext cx="4225925" cy="189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3" name="Equation" r:id="rId5" imgW="1625600" imgH="736600" progId="Equation.3">
                    <p:embed/>
                  </p:oleObj>
                </mc:Choice>
                <mc:Fallback>
                  <p:oleObj name="Equation" r:id="rId5" imgW="1625600" imgH="736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875" y="4464050"/>
                          <a:ext cx="4225925" cy="1892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ight Brace 7"/>
            <p:cNvSpPr/>
            <p:nvPr/>
          </p:nvSpPr>
          <p:spPr>
            <a:xfrm rot="10800000">
              <a:off x="2184436" y="4529074"/>
              <a:ext cx="318516" cy="1836801"/>
            </a:xfrm>
            <a:prstGeom prst="rightBrace">
              <a:avLst>
                <a:gd name="adj1" fmla="val 43627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6852" y="4989493"/>
              <a:ext cx="16329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ADMM</a:t>
              </a:r>
            </a:p>
            <a:p>
              <a:r>
                <a:rPr lang="en-US" sz="2800" b="0" dirty="0" smtClean="0">
                  <a:solidFill>
                    <a:srgbClr val="C00000"/>
                  </a:solidFill>
                </a:rPr>
                <a:t>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43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f 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the </a:t>
                </a:r>
                <a:r>
                  <a:rPr lang="en-US" dirty="0">
                    <a:solidFill>
                      <a:srgbClr val="C00000"/>
                    </a:solidFill>
                  </a:rPr>
                  <a:t>indicator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function</a:t>
                </a:r>
                <a:r>
                  <a:rPr lang="en-US" dirty="0" smtClean="0"/>
                  <a:t> of </a:t>
                </a:r>
                <a:r>
                  <a:rPr lang="en-US" dirty="0"/>
                  <a:t>a </a:t>
                </a:r>
                <a:r>
                  <a:rPr lang="en-US" dirty="0" smtClean="0"/>
                  <a:t>convex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r>
                  <a:rPr lang="en-US" i="1" dirty="0" smtClean="0"/>
                  <a:t>g </a:t>
                </a:r>
                <a:r>
                  <a:rPr lang="en-US" dirty="0"/>
                  <a:t>is the </a:t>
                </a:r>
                <a:r>
                  <a:rPr lang="en-US" dirty="0">
                    <a:solidFill>
                      <a:srgbClr val="C00000"/>
                    </a:solidFill>
                  </a:rPr>
                  <a:t>indicator function </a:t>
                </a:r>
                <a:r>
                  <a:rPr lang="en-US" dirty="0"/>
                  <a:t>of a </a:t>
                </a:r>
                <a:r>
                  <a:rPr lang="en-US" dirty="0" smtClean="0"/>
                  <a:t>convex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33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3352800"/>
            <a:ext cx="4829175" cy="211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0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Augmented </a:t>
            </a:r>
            <a:r>
              <a:rPr lang="en-US" b="1" dirty="0" err="1"/>
              <a:t>Lagrangian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Augmented </a:t>
            </a:r>
            <a:r>
              <a:rPr lang="en-US" dirty="0" err="1" smtClean="0"/>
              <a:t>Lagrangian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ADMM: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23732"/>
              </p:ext>
            </p:extLst>
          </p:nvPr>
        </p:nvGraphicFramePr>
        <p:xfrm>
          <a:off x="2101850" y="3805238"/>
          <a:ext cx="498475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4" imgW="1917700" imgH="825500" progId="Equation.3">
                  <p:embed/>
                </p:oleObj>
              </mc:Choice>
              <mc:Fallback>
                <p:oleObj name="Equation" r:id="rId4" imgW="1917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805238"/>
                        <a:ext cx="4984750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348537"/>
              </p:ext>
            </p:extLst>
          </p:nvPr>
        </p:nvGraphicFramePr>
        <p:xfrm>
          <a:off x="983158" y="2109788"/>
          <a:ext cx="726598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6" imgW="2794000" imgH="393700" progId="Equation.3">
                  <p:embed/>
                </p:oleObj>
              </mc:Choice>
              <mc:Fallback>
                <p:oleObj name="Equation" r:id="rId6" imgW="2794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158" y="2109788"/>
                        <a:ext cx="7265988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6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Augmented </a:t>
            </a:r>
            <a:r>
              <a:rPr lang="en-US" b="1" dirty="0" err="1"/>
              <a:t>Lagrangian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127002"/>
              </p:ext>
            </p:extLst>
          </p:nvPr>
        </p:nvGraphicFramePr>
        <p:xfrm>
          <a:off x="835025" y="2582862"/>
          <a:ext cx="7823200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3" imgW="3009900" imgH="952500" progId="Equation.3">
                  <p:embed/>
                </p:oleObj>
              </mc:Choice>
              <mc:Fallback>
                <p:oleObj name="Equation" r:id="rId3" imgW="30099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2582862"/>
                        <a:ext cx="7823200" cy="244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3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Augmented </a:t>
            </a:r>
            <a:r>
              <a:rPr lang="en-US" b="1" dirty="0" err="1"/>
              <a:t>Lagrangian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linear and quadratic terms: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12615"/>
              </p:ext>
            </p:extLst>
          </p:nvPr>
        </p:nvGraphicFramePr>
        <p:xfrm>
          <a:off x="762000" y="2640012"/>
          <a:ext cx="8021638" cy="244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4" imgW="3086100" imgH="952500" progId="Equation.3">
                  <p:embed/>
                </p:oleObj>
              </mc:Choice>
              <mc:Fallback>
                <p:oleObj name="Equation" r:id="rId4" imgW="3086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40012"/>
                        <a:ext cx="8021638" cy="244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7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Augmented </a:t>
            </a:r>
            <a:r>
              <a:rPr lang="en-US" b="1" dirty="0" err="1"/>
              <a:t>Lagrangian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to proximal form, substitute</a:t>
            </a:r>
          </a:p>
          <a:p>
            <a:endParaRPr lang="en-US" dirty="0" smtClean="0"/>
          </a:p>
          <a:p>
            <a:r>
              <a:rPr lang="en-US" dirty="0" smtClean="0"/>
              <a:t>into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36600" y="3449148"/>
          <a:ext cx="8021638" cy="244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4" imgW="3086100" imgH="952500" progId="Equation.3">
                  <p:embed/>
                </p:oleObj>
              </mc:Choice>
              <mc:Fallback>
                <p:oleObj name="Equation" r:id="rId4" imgW="3086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449148"/>
                        <a:ext cx="8021638" cy="244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816225" y="2244903"/>
          <a:ext cx="38623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6" imgW="1485900" imgH="228600" progId="Equation.3">
                  <p:embed/>
                </p:oleObj>
              </mc:Choice>
              <mc:Fallback>
                <p:oleObj name="Equation" r:id="rId6" imgW="1485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2244903"/>
                        <a:ext cx="3862388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2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Augmented Lagrangian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More general problems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Two approaches</a:t>
            </a:r>
          </a:p>
          <a:p>
            <a:pPr marL="457200" lvl="1" indent="0">
              <a:buNone/>
            </a:pPr>
            <a:r>
              <a:rPr lang="en-US" dirty="0" smtClean="0"/>
              <a:t>1) roll the matrix into </a:t>
            </a:r>
            <a:r>
              <a:rPr lang="en-US" i="1" dirty="0" smtClean="0">
                <a:latin typeface="Times"/>
                <a:cs typeface="Times"/>
              </a:rPr>
              <a:t>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2) generalize the consensus constraint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231870"/>
              </p:ext>
            </p:extLst>
          </p:nvPr>
        </p:nvGraphicFramePr>
        <p:xfrm>
          <a:off x="1874838" y="5997575"/>
          <a:ext cx="4524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3" imgW="1739900" imgH="215900" progId="Equation.3">
                  <p:embed/>
                </p:oleObj>
              </mc:Choice>
              <mc:Fallback>
                <p:oleObj name="Equation" r:id="rId3" imgW="1739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5997575"/>
                        <a:ext cx="45243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057092"/>
              </p:ext>
            </p:extLst>
          </p:nvPr>
        </p:nvGraphicFramePr>
        <p:xfrm>
          <a:off x="2801938" y="2219325"/>
          <a:ext cx="29733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5" imgW="1143000" imgH="203200" progId="Equation.3">
                  <p:embed/>
                </p:oleObj>
              </mc:Choice>
              <mc:Fallback>
                <p:oleObj name="Equation" r:id="rId5" imgW="1143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2219325"/>
                        <a:ext cx="2973387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931015"/>
              </p:ext>
            </p:extLst>
          </p:nvPr>
        </p:nvGraphicFramePr>
        <p:xfrm>
          <a:off x="623888" y="4495800"/>
          <a:ext cx="73326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7" imgW="2819400" imgH="215900" progId="Equation.3">
                  <p:embed/>
                </p:oleObj>
              </mc:Choice>
              <mc:Fallback>
                <p:oleObj name="Equation" r:id="rId7" imgW="2819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4495800"/>
                        <a:ext cx="733266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1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Approach 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798637"/>
                <a:ext cx="8458200" cy="452596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Advantage</a:t>
                </a:r>
                <a:endParaRPr lang="en-US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/>
                  <a:t>Optimization problem has the same form as before</a:t>
                </a:r>
              </a:p>
              <a:p>
                <a:pPr lvl="1"/>
                <a:r>
                  <a:rPr lang="en-US" dirty="0"/>
                  <a:t>Can write as a proximal version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Disadvantage</a:t>
                </a:r>
                <a:endParaRPr lang="en-US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/>
                  <a:t>The proximal operator for the modified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𝑔</m:t>
                        </m:r>
                      </m:e>
                    </m:acc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generally not easily derived from the operator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798637"/>
                <a:ext cx="8458200" cy="4525963"/>
              </a:xfrm>
              <a:blipFill rotWithShape="1">
                <a:blip r:embed="rId4"/>
                <a:stretch>
                  <a:fillRect l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09250"/>
              </p:ext>
            </p:extLst>
          </p:nvPr>
        </p:nvGraphicFramePr>
        <p:xfrm>
          <a:off x="914400" y="1600200"/>
          <a:ext cx="73326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5" imgW="2819400" imgH="215900" progId="Equation.3">
                  <p:embed/>
                </p:oleObj>
              </mc:Choice>
              <mc:Fallback>
                <p:oleObj name="Equation" r:id="rId5" imgW="2819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33266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45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What is a Proximal Operator?</a:t>
            </a:r>
            <a:endParaRPr lang="en-US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57D0-EF6B-479F-9F8F-1AD911A92C1D}" type="datetime1">
              <a:rPr lang="en-US" smtClean="0"/>
              <a:t>9/22/2016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Approach </a:t>
            </a:r>
            <a:r>
              <a:rPr lang="en-US" b="1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Augmented Lagrangian: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ADMM: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017210"/>
              </p:ext>
            </p:extLst>
          </p:nvPr>
        </p:nvGraphicFramePr>
        <p:xfrm>
          <a:off x="609600" y="2841624"/>
          <a:ext cx="78279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4" imgW="3009900" imgH="393700" progId="Equation.3">
                  <p:embed/>
                </p:oleObj>
              </mc:Choice>
              <mc:Fallback>
                <p:oleObj name="Equation" r:id="rId4" imgW="3009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41624"/>
                        <a:ext cx="7827963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327695"/>
              </p:ext>
            </p:extLst>
          </p:nvPr>
        </p:nvGraphicFramePr>
        <p:xfrm>
          <a:off x="1324792" y="4572000"/>
          <a:ext cx="6752408" cy="2009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6" imgW="3162300" imgH="952500" progId="Equation.3">
                  <p:embed/>
                </p:oleObj>
              </mc:Choice>
              <mc:Fallback>
                <p:oleObj name="Equation" r:id="rId6" imgW="3162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792" y="4572000"/>
                        <a:ext cx="6752408" cy="20095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743385"/>
              </p:ext>
            </p:extLst>
          </p:nvPr>
        </p:nvGraphicFramePr>
        <p:xfrm>
          <a:off x="2209800" y="1524000"/>
          <a:ext cx="4524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Equation" r:id="rId8" imgW="1728000" imgH="200880" progId="Equation.3">
                  <p:embed/>
                </p:oleObj>
              </mc:Choice>
              <mc:Fallback>
                <p:oleObj name="Equation" r:id="rId8" imgW="1728000" imgH="20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0"/>
                        <a:ext cx="45243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4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Linearized ADMM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linearize the quadratic term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 smtClean="0"/>
              <a:t>This leads to the following proximal algorithm: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485845"/>
              </p:ext>
            </p:extLst>
          </p:nvPr>
        </p:nvGraphicFramePr>
        <p:xfrm>
          <a:off x="5638800" y="1423988"/>
          <a:ext cx="18510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4" imgW="711200" imgH="393700" progId="Equation.3">
                  <p:embed/>
                </p:oleObj>
              </mc:Choice>
              <mc:Fallback>
                <p:oleObj name="Equation" r:id="rId4" imgW="711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23988"/>
                        <a:ext cx="1851025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504177"/>
              </p:ext>
            </p:extLst>
          </p:nvPr>
        </p:nvGraphicFramePr>
        <p:xfrm>
          <a:off x="1533525" y="2895600"/>
          <a:ext cx="65436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6" imgW="2514600" imgH="317500" progId="Equation.3">
                  <p:embed/>
                </p:oleObj>
              </mc:Choice>
              <mc:Fallback>
                <p:oleObj name="Equation" r:id="rId6" imgW="25146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2895600"/>
                        <a:ext cx="6543675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321591"/>
              </p:ext>
            </p:extLst>
          </p:nvPr>
        </p:nvGraphicFramePr>
        <p:xfrm>
          <a:off x="609600" y="4648200"/>
          <a:ext cx="7956550" cy="205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Equation" r:id="rId8" imgW="3060700" imgH="800100" progId="Equation.3">
                  <p:embed/>
                </p:oleObj>
              </mc:Choice>
              <mc:Fallback>
                <p:oleObj name="Equation" r:id="rId8" imgW="30607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7956550" cy="205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2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First-order Primal Dual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First-order Primal-Dual [</a:t>
            </a:r>
            <a:r>
              <a:rPr lang="en-US" dirty="0" err="1" smtClean="0"/>
              <a:t>Chambolle&amp;Pock</a:t>
            </a:r>
            <a:r>
              <a:rPr lang="en-US" dirty="0" smtClean="0"/>
              <a:t>]: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906919"/>
              </p:ext>
            </p:extLst>
          </p:nvPr>
        </p:nvGraphicFramePr>
        <p:xfrm>
          <a:off x="1195388" y="2667000"/>
          <a:ext cx="6272212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4" imgW="2413000" imgH="1143000" progId="Equation.3">
                  <p:embed/>
                </p:oleObj>
              </mc:Choice>
              <mc:Fallback>
                <p:oleObj name="Equation" r:id="rId4" imgW="2413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667000"/>
                        <a:ext cx="6272212" cy="293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1828800" y="3190875"/>
            <a:ext cx="2590800" cy="23812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3507" y="3048000"/>
            <a:ext cx="1407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convex 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conjugate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1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Proximal 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under general conditions</a:t>
            </a:r>
          </a:p>
          <a:p>
            <a:r>
              <a:rPr lang="en-US" dirty="0" smtClean="0"/>
              <a:t>Can be fast</a:t>
            </a:r>
          </a:p>
          <a:p>
            <a:r>
              <a:rPr lang="en-US" dirty="0" smtClean="0"/>
              <a:t>Amenable to distributed optimization</a:t>
            </a:r>
          </a:p>
          <a:p>
            <a:r>
              <a:rPr lang="en-US" dirty="0" smtClean="0"/>
              <a:t>Conceptually and mathematically simple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Many variations on the presented methods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r>
              <a:rPr lang="en-US" b="1" dirty="0"/>
              <a:t>: LASSO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44</a:t>
            </a:fld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229600" cy="83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038"/>
            <a:ext cx="6781800" cy="61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2125" y="2436852"/>
            <a:ext cx="351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Proximal gradient method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00800" y="4267200"/>
            <a:ext cx="49493" cy="32831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07341" y="4567535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negligible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64092" y="4262735"/>
            <a:ext cx="96884" cy="30926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4495800"/>
            <a:ext cx="2162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matrix vector multiplications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562600"/>
            <a:ext cx="6284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Iterative Shrinkage-Thresholding Algorithm (ISTA)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62200" y="2991123"/>
                <a:ext cx="4503541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991123"/>
                <a:ext cx="4503541" cy="5533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81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LASSO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45</a:t>
            </a:fld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229600" cy="83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2125" y="2436852"/>
            <a:ext cx="2178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ADMM method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423011"/>
              </p:ext>
            </p:extLst>
          </p:nvPr>
        </p:nvGraphicFramePr>
        <p:xfrm>
          <a:off x="758825" y="3335338"/>
          <a:ext cx="3881438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5" imgW="1485720" imgH="736560" progId="Equation.3">
                  <p:embed/>
                </p:oleObj>
              </mc:Choice>
              <mc:Fallback>
                <p:oleObj name="Equation" r:id="rId5" imgW="14857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3335338"/>
                        <a:ext cx="3881438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572000" y="3657599"/>
            <a:ext cx="8382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6400" y="3424535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Solving a linear system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41148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Shrinkage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4800600" y="4343400"/>
            <a:ext cx="685800" cy="223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LASSO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46</a:t>
            </a:fld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5310"/>
            <a:ext cx="8229600" cy="291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1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LASSO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47</a:t>
            </a:fld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13" y="1600200"/>
            <a:ext cx="55791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98180" y="3025352"/>
                <a:ext cx="7315200" cy="10604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𝑝𝑟𝑜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80" y="3025352"/>
                <a:ext cx="7315200" cy="10604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Proximal Operator?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226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Definition</a:t>
            </a:r>
            <a:r>
              <a:rPr lang="en-US" dirty="0" smtClean="0"/>
              <a:t> let </a:t>
            </a:r>
            <a:r>
              <a:rPr lang="en-US" i="1" dirty="0" smtClean="0">
                <a:latin typeface="Times"/>
                <a:cs typeface="Times"/>
              </a:rPr>
              <a:t>f </a:t>
            </a:r>
            <a:r>
              <a:rPr lang="en-US" dirty="0" smtClean="0"/>
              <a:t> be a convex function. The proximal operator of </a:t>
            </a:r>
            <a:r>
              <a:rPr lang="en-US" i="1" dirty="0" smtClean="0">
                <a:latin typeface="Times"/>
                <a:cs typeface="Times"/>
              </a:rPr>
              <a:t>f </a:t>
            </a:r>
            <a:r>
              <a:rPr lang="en-US" dirty="0" smtClean="0"/>
              <a:t> is defined as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8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990600" y="3023059"/>
                <a:ext cx="7315200" cy="10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𝑝𝑟𝑜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023059"/>
                <a:ext cx="7315200" cy="10604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Proximal Operator?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226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Definition</a:t>
            </a:r>
            <a:r>
              <a:rPr lang="en-US" dirty="0" smtClean="0"/>
              <a:t> let </a:t>
            </a:r>
            <a:r>
              <a:rPr lang="en-US" i="1" dirty="0" smtClean="0">
                <a:latin typeface="Times"/>
                <a:cs typeface="Times"/>
              </a:rPr>
              <a:t>f </a:t>
            </a:r>
            <a:r>
              <a:rPr lang="en-US" dirty="0" smtClean="0"/>
              <a:t> be a convex function. The proximal operator of </a:t>
            </a:r>
            <a:r>
              <a:rPr lang="en-US" i="1" dirty="0" smtClean="0">
                <a:latin typeface="Times"/>
                <a:cs typeface="Times"/>
              </a:rPr>
              <a:t>f </a:t>
            </a:r>
            <a:r>
              <a:rPr lang="en-US" dirty="0" smtClean="0"/>
              <a:t> is defined as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6</a:t>
            </a:fld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981200" y="3834825"/>
            <a:ext cx="1035424" cy="914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016624" y="3987225"/>
            <a:ext cx="3307976" cy="762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19200" y="4825425"/>
                <a:ext cx="59170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often </a:t>
                </a:r>
                <a:r>
                  <a:rPr lang="en-US" sz="3200" dirty="0" smtClean="0">
                    <a:solidFill>
                      <a:srgbClr val="C00000"/>
                    </a:solidFill>
                  </a:rPr>
                  <a:t>scaled </a:t>
                </a:r>
                <a:r>
                  <a:rPr lang="en-US" sz="3200" dirty="0" smtClean="0"/>
                  <a:t>using a weight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sz="32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825425"/>
                <a:ext cx="5917069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257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00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Proximal Operator?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59224" y="1600200"/>
                <a:ext cx="7315200" cy="10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𝑝𝑟𝑜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4" y="1600200"/>
                <a:ext cx="7315200" cy="10604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6210300" y="1181100"/>
            <a:ext cx="381000" cy="2895600"/>
          </a:xfrm>
          <a:prstGeom prst="rightBrace">
            <a:avLst>
              <a:gd name="adj1" fmla="val 43627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67200" y="2819400"/>
                <a:ext cx="463178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Strongly convex with a unique </a:t>
                </a:r>
              </a:p>
              <a:p>
                <a:r>
                  <a:rPr lang="en-US" sz="2800" dirty="0" smtClean="0"/>
                  <a:t>minimizer 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19400"/>
                <a:ext cx="4631781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2632" t="-5769" r="-1579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286250" y="3896380"/>
                <a:ext cx="46380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/>
                  <a:t>even 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800" dirty="0" smtClean="0"/>
                  <a:t> is only weakly convex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3896380"/>
                <a:ext cx="4638065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2628" t="-10465" r="-170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5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Proximal Operator?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59224" y="1600200"/>
                <a:ext cx="7315200" cy="10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𝑝𝑟𝑜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4" y="1600200"/>
                <a:ext cx="7315200" cy="10604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403315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486400" y="3657600"/>
            <a:ext cx="838200" cy="63442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16923" y="3657600"/>
            <a:ext cx="907677" cy="118817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57800" y="5638800"/>
            <a:ext cx="1066800" cy="88337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41141" y="3429000"/>
                <a:ext cx="228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Level curves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41" y="3429000"/>
                <a:ext cx="228261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278" t="-10667" r="-802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41141" y="5181600"/>
                <a:ext cx="189006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Boundary for </a:t>
                </a:r>
              </a:p>
              <a:p>
                <a:r>
                  <a:rPr lang="en-US" sz="2400" dirty="0" smtClean="0"/>
                  <a:t>domain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41" y="5181600"/>
                <a:ext cx="1890069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5161" t="-5882" r="-387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0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53" y="2752165"/>
            <a:ext cx="4029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Oval 37"/>
          <p:cNvSpPr/>
          <p:nvPr/>
        </p:nvSpPr>
        <p:spPr>
          <a:xfrm>
            <a:off x="2994212" y="5219700"/>
            <a:ext cx="107576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84712" y="5429250"/>
            <a:ext cx="107576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001832" y="5699760"/>
            <a:ext cx="107576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18012" y="5638800"/>
            <a:ext cx="107576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94256" y="5547360"/>
            <a:ext cx="107576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Proximal Operator?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B3D-CD63-42A8-B854-F61573CAC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FF76-9B73-4A04-95AC-66E51C226E9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59224" y="1600200"/>
                <a:ext cx="7315200" cy="10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𝑝𝑟𝑜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4" y="1600200"/>
                <a:ext cx="7315200" cy="10604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048000" y="3429000"/>
            <a:ext cx="381000" cy="1828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238500" y="4343400"/>
            <a:ext cx="1104900" cy="1143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048000" y="5715000"/>
            <a:ext cx="933450" cy="381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62200" y="5029200"/>
            <a:ext cx="609600" cy="609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971800" y="5638800"/>
            <a:ext cx="0" cy="685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492059" y="3940314"/>
                <a:ext cx="18814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Larger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𝜆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059" y="3940314"/>
                <a:ext cx="1881412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11650" t="-15385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6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1407</Words>
  <Application>Microsoft Office PowerPoint</Application>
  <PresentationFormat>On-screen Show (4:3)</PresentationFormat>
  <Paragraphs>316</Paragraphs>
  <Slides>48</Slides>
  <Notes>34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Equation</vt:lpstr>
      <vt:lpstr>An Introduction to Proximal Algorithms</vt:lpstr>
      <vt:lpstr>Why Proximal Algorithms?</vt:lpstr>
      <vt:lpstr>Outline</vt:lpstr>
      <vt:lpstr>What is a Proximal Operator?</vt:lpstr>
      <vt:lpstr>What is a Proximal Operator?</vt:lpstr>
      <vt:lpstr>What is a Proximal Operator?</vt:lpstr>
      <vt:lpstr>What is a Proximal Operator?</vt:lpstr>
      <vt:lpstr>What is a Proximal Operator?</vt:lpstr>
      <vt:lpstr>What is a Proximal Operator?</vt:lpstr>
      <vt:lpstr>What is a Proximal Operator?</vt:lpstr>
      <vt:lpstr>What is a Proximal Operator?</vt:lpstr>
      <vt:lpstr>Proximal Operator Properties</vt:lpstr>
      <vt:lpstr>Separability</vt:lpstr>
      <vt:lpstr>Basic Operations</vt:lpstr>
      <vt:lpstr>Fixed Points</vt:lpstr>
      <vt:lpstr>PowerPoint Presentation</vt:lpstr>
      <vt:lpstr>PowerPoint Presentation</vt:lpstr>
      <vt:lpstr>Moreau Decomposition</vt:lpstr>
      <vt:lpstr>Moreau Decomposition</vt:lpstr>
      <vt:lpstr>Connection to Gradient Methods</vt:lpstr>
      <vt:lpstr>Proximal Operators for common functions</vt:lpstr>
      <vt:lpstr>Linear Least Square (LLS) problem</vt:lpstr>
      <vt:lpstr>Indicator Function</vt:lpstr>
      <vt:lpstr>Indicator Function</vt:lpstr>
      <vt:lpstr>L_1 Norm</vt:lpstr>
      <vt:lpstr>L_p Norm</vt:lpstr>
      <vt:lpstr>Proximal Algorithms</vt:lpstr>
      <vt:lpstr>Proximal Algorithms</vt:lpstr>
      <vt:lpstr>Proximal Minimization</vt:lpstr>
      <vt:lpstr>Proximal Gradient Method</vt:lpstr>
      <vt:lpstr>Accelerated Proximal Gradient Method</vt:lpstr>
      <vt:lpstr>ADMM</vt:lpstr>
      <vt:lpstr>Example </vt:lpstr>
      <vt:lpstr>Augmented Lagrangian</vt:lpstr>
      <vt:lpstr>Augmented Lagrangian</vt:lpstr>
      <vt:lpstr>Augmented Lagrangian</vt:lpstr>
      <vt:lpstr>Augmented Lagrangian</vt:lpstr>
      <vt:lpstr>Augmented Lagrangian</vt:lpstr>
      <vt:lpstr>Approach 1</vt:lpstr>
      <vt:lpstr>Approach 2</vt:lpstr>
      <vt:lpstr>Linearized ADMM</vt:lpstr>
      <vt:lpstr>First-order Primal Dual</vt:lpstr>
      <vt:lpstr>Proximal Algorithms</vt:lpstr>
      <vt:lpstr>Example: LASSO</vt:lpstr>
      <vt:lpstr>Example: LASSO</vt:lpstr>
      <vt:lpstr>Example: LASSO</vt:lpstr>
      <vt:lpstr>Example: LASSO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Proximal Algorithms</dc:title>
  <dc:creator>Windows User</dc:creator>
  <cp:lastModifiedBy>Windows User</cp:lastModifiedBy>
  <cp:revision>38</cp:revision>
  <dcterms:created xsi:type="dcterms:W3CDTF">2016-09-21T08:36:36Z</dcterms:created>
  <dcterms:modified xsi:type="dcterms:W3CDTF">2016-09-22T11:57:33Z</dcterms:modified>
</cp:coreProperties>
</file>