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31"/>
  </p:notesMasterIdLst>
  <p:sldIdLst>
    <p:sldId id="445" r:id="rId2"/>
    <p:sldId id="468" r:id="rId3"/>
    <p:sldId id="482" r:id="rId4"/>
    <p:sldId id="459" r:id="rId5"/>
    <p:sldId id="467" r:id="rId6"/>
    <p:sldId id="469" r:id="rId7"/>
    <p:sldId id="470" r:id="rId8"/>
    <p:sldId id="471" r:id="rId9"/>
    <p:sldId id="447" r:id="rId10"/>
    <p:sldId id="457" r:id="rId11"/>
    <p:sldId id="461" r:id="rId12"/>
    <p:sldId id="448" r:id="rId13"/>
    <p:sldId id="449" r:id="rId14"/>
    <p:sldId id="472" r:id="rId15"/>
    <p:sldId id="462" r:id="rId16"/>
    <p:sldId id="463" r:id="rId17"/>
    <p:sldId id="485" r:id="rId18"/>
    <p:sldId id="486" r:id="rId19"/>
    <p:sldId id="487" r:id="rId20"/>
    <p:sldId id="488" r:id="rId21"/>
    <p:sldId id="483" r:id="rId22"/>
    <p:sldId id="484" r:id="rId23"/>
    <p:sldId id="473" r:id="rId24"/>
    <p:sldId id="465" r:id="rId25"/>
    <p:sldId id="489" r:id="rId26"/>
    <p:sldId id="456" r:id="rId27"/>
    <p:sldId id="458" r:id="rId28"/>
    <p:sldId id="475" r:id="rId29"/>
    <p:sldId id="45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3" autoAdjust="0"/>
    <p:restoredTop sz="79444" autoAdjust="0"/>
  </p:normalViewPr>
  <p:slideViewPr>
    <p:cSldViewPr>
      <p:cViewPr varScale="1">
        <p:scale>
          <a:sx n="100" d="100"/>
          <a:sy n="100" d="100"/>
        </p:scale>
        <p:origin x="19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145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AA68893-D12B-4666-AE76-861A7D5E5668}" type="datetimeFigureOut">
              <a:rPr lang="zh-CN" altLang="en-US"/>
              <a:pPr>
                <a:defRPr/>
              </a:pPr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B6A59F5-7B29-4EE7-A5AF-0E5CAEF3EB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1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7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1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useful</a:t>
            </a:r>
            <a:r>
              <a:rPr lang="en-US" baseline="0" dirty="0" smtClean="0"/>
              <a:t> in log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family </a:t>
            </a:r>
            <a:r>
              <a:rPr lang="en-US" baseline="0" dirty="0" err="1" smtClean="0"/>
              <a:t>funciton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1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8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||y||_p = min_{z&gt;0} 0.5 </a:t>
            </a:r>
            <a:r>
              <a:rPr lang="en-US" altLang="zh-CN" dirty="0" err="1" smtClean="0"/>
              <a:t>y'diag</a:t>
            </a:r>
            <a:r>
              <a:rPr lang="en-US" altLang="zh-CN" dirty="0" smtClean="0"/>
              <a:t>(z)y + 0.5 ||z||_q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A59F5-7B29-4EE7-A5AF-0E5CAEF3EB8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1BB84-1EF7-494B-9C0E-425114B66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8D461-1A3B-422C-817D-B559D8191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3B9B3-5675-41AD-9133-F8660EADF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D1069-5595-412F-9FB1-4A634BE64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D8592-2690-4CD8-A528-4514E3BC6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A63E-7F11-4D10-835E-448BFAB9AD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D8912-FFEC-4F8A-ADB4-103EE0078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06B21-17C6-4A39-8075-4C95B01BD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E3450-5EF2-497F-8D10-5617F8647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374E7-31F0-4FE3-B0A2-48130CEE0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3D772-A3D9-4C0F-A3CE-367B85125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3BB64-EFD1-486B-B978-0D7E1CA85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0B454-362C-4463-AA65-46E450C81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314DCF-BEA8-4932-9E11-BC9A99445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7680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680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18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22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7.png"/><Relationship Id="rId5" Type="http://schemas.openxmlformats.org/officeDocument/2006/relationships/tags" Target="../tags/tag27.xml"/><Relationship Id="rId10" Type="http://schemas.openxmlformats.org/officeDocument/2006/relationships/image" Target="../media/image26.png"/><Relationship Id="rId4" Type="http://schemas.openxmlformats.org/officeDocument/2006/relationships/tags" Target="../tags/tag26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3.xml"/><Relationship Id="rId7" Type="http://schemas.openxmlformats.org/officeDocument/2006/relationships/image" Target="../media/image3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45.xml"/><Relationship Id="rId10" Type="http://schemas.openxmlformats.org/officeDocument/2006/relationships/image" Target="../media/image42.png"/><Relationship Id="rId4" Type="http://schemas.openxmlformats.org/officeDocument/2006/relationships/tags" Target="../tags/tag44.xm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4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54.xml"/><Relationship Id="rId7" Type="http://schemas.openxmlformats.org/officeDocument/2006/relationships/image" Target="../media/image50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5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58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6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13909" y="3048000"/>
            <a:ext cx="811109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zh-CN" sz="3300" dirty="0" err="1" smtClean="0">
                <a:ea typeface="宋体" pitchFamily="2" charset="-122"/>
              </a:rPr>
              <a:t>Majorization</a:t>
            </a:r>
            <a:r>
              <a:rPr lang="en-US" altLang="zh-CN" sz="3300" dirty="0" smtClean="0">
                <a:ea typeface="宋体" pitchFamily="2" charset="-122"/>
              </a:rPr>
              <a:t> Minimization Algorithms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648200"/>
            <a:ext cx="9144000" cy="83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000" b="1" dirty="0" err="1" smtClean="0"/>
              <a:t>Ganzhao</a:t>
            </a:r>
            <a:r>
              <a:rPr lang="en-US" sz="2000" b="1" dirty="0" smtClean="0"/>
              <a:t> Yuan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</p:txBody>
      </p:sp>
      <p:pic>
        <p:nvPicPr>
          <p:cNvPr id="1026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Iterative Optimization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169117"/>
            <a:ext cx="8765213" cy="21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81000" y="54506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000" dirty="0" err="1" smtClean="0">
                <a:latin typeface="+mj-lt"/>
                <a:ea typeface="+mj-ea"/>
                <a:cs typeface="+mj-cs"/>
              </a:rPr>
              <a:t>Majorization</a:t>
            </a:r>
            <a:r>
              <a:rPr lang="en-US" altLang="zh-CN" sz="40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Minimization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1244636"/>
            <a:ext cx="9144000" cy="7061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/>
              <a:t>Optimization Problem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/>
              <a:t>The objective function is too complicated to manipulate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/>
              <a:t>Idea: Successively minimize an approximating function </a:t>
            </a:r>
            <a:r>
              <a:rPr lang="en-US" altLang="zh-CN" sz="2000" dirty="0" smtClean="0"/>
              <a:t>                 , </a:t>
            </a:r>
            <a:r>
              <a:rPr lang="en-US" altLang="zh-CN" sz="2000" dirty="0"/>
              <a:t>hopping the sequence of minimizers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will converge to </a:t>
            </a:r>
            <a:r>
              <a:rPr lang="en-US" altLang="zh-CN" sz="2000" dirty="0" smtClean="0"/>
              <a:t>the optimal solution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1700" dirty="0"/>
              <a:t/>
            </a:r>
            <a:br>
              <a:rPr lang="en-US" altLang="zh-CN" sz="1700" dirty="0"/>
            </a:br>
            <a:endParaRPr lang="en-US" altLang="zh-CN" sz="17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/>
              <a:t>Question: how to </a:t>
            </a:r>
            <a:r>
              <a:rPr lang="en-US" altLang="zh-CN" sz="2000" dirty="0" smtClean="0"/>
              <a:t>construct                    ?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700" dirty="0" smtClean="0"/>
          </a:p>
          <a:p>
            <a:pPr>
              <a:lnSpc>
                <a:spcPct val="150000"/>
              </a:lnSpc>
            </a:pPr>
            <a:endParaRPr lang="en-US" altLang="zh-CN" sz="1700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56232"/>
            <a:ext cx="4581144" cy="50596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4477512"/>
            <a:ext cx="4852416" cy="5516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51410"/>
            <a:ext cx="1001268" cy="33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6" y="3495915"/>
            <a:ext cx="938784" cy="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63" y="2057400"/>
            <a:ext cx="3612737" cy="2819400"/>
          </a:xfr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5017008" cy="5059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6379"/>
            <a:ext cx="3962400" cy="3654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00"/>
            <a:ext cx="8690337" cy="7239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8" y="1472184"/>
            <a:ext cx="6074664" cy="3566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600" y="1992868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Dominancy Condition:</a:t>
            </a:r>
            <a:endParaRPr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228600" y="3212068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2. Tangency </a:t>
            </a:r>
            <a:r>
              <a:rPr lang="en-US" altLang="zh-CN" sz="2800" dirty="0"/>
              <a:t>Condition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440855"/>
            <a:ext cx="59458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000" dirty="0" err="1"/>
              <a:t>Majorization</a:t>
            </a:r>
            <a:r>
              <a:rPr lang="en-US" altLang="zh-CN" sz="4000" dirty="0"/>
              <a:t> Minimization</a:t>
            </a:r>
          </a:p>
        </p:txBody>
      </p:sp>
      <p:sp>
        <p:nvSpPr>
          <p:cNvPr id="8" name="矩形 7"/>
          <p:cNvSpPr/>
          <p:nvPr/>
        </p:nvSpPr>
        <p:spPr>
          <a:xfrm>
            <a:off x="381000" y="4930914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Key Property: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94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Construct Surrogate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dirty="0"/>
              <a:t>Jensen's inequality</a:t>
            </a:r>
          </a:p>
          <a:p>
            <a:r>
              <a:rPr lang="en-US" dirty="0"/>
              <a:t>Convexity </a:t>
            </a:r>
            <a:r>
              <a:rPr lang="en-US" dirty="0" smtClean="0"/>
              <a:t>inequality</a:t>
            </a:r>
            <a:endParaRPr lang="en-US" dirty="0"/>
          </a:p>
          <a:p>
            <a:r>
              <a:rPr lang="en-US" dirty="0"/>
              <a:t>Cauchy–Schwarz </a:t>
            </a:r>
            <a:r>
              <a:rPr lang="en-US" dirty="0" smtClean="0"/>
              <a:t>inequality</a:t>
            </a:r>
          </a:p>
          <a:p>
            <a:r>
              <a:rPr lang="en-US" dirty="0" smtClean="0"/>
              <a:t>Inequality </a:t>
            </a:r>
            <a:r>
              <a:rPr lang="en-US" dirty="0"/>
              <a:t>of arithmetic and geometric </a:t>
            </a:r>
            <a:r>
              <a:rPr lang="en-US" dirty="0" smtClean="0"/>
              <a:t>means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62400"/>
            <a:ext cx="6138672" cy="64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52116"/>
            <a:ext cx="3578352" cy="291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84" y="1828800"/>
            <a:ext cx="2642616" cy="541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53940"/>
            <a:ext cx="1929384" cy="1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71600"/>
          </a:xfrm>
        </p:spPr>
        <p:txBody>
          <a:bodyPr/>
          <a:lstStyle/>
          <a:p>
            <a:r>
              <a:rPr lang="en-US" altLang="zh-CN" dirty="0"/>
              <a:t>Applications in Algorithm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0896600" cy="1371600"/>
          </a:xfrm>
        </p:spPr>
        <p:txBody>
          <a:bodyPr/>
          <a:lstStyle/>
          <a:p>
            <a:r>
              <a:rPr lang="en-US" altLang="zh-CN" sz="4000" dirty="0"/>
              <a:t>App 1: </a:t>
            </a:r>
            <a:r>
              <a:rPr lang="en-US" altLang="zh-CN" sz="4000" dirty="0" err="1"/>
              <a:t>Lipschitz</a:t>
            </a:r>
            <a:r>
              <a:rPr lang="en-US" altLang="zh-CN" sz="4000" dirty="0"/>
              <a:t> Gradient </a:t>
            </a:r>
            <a:r>
              <a:rPr lang="en-US" altLang="zh-CN" sz="4000" dirty="0" smtClean="0"/>
              <a:t>Surrogate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28" y="4800600"/>
            <a:ext cx="4852416" cy="5516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2696"/>
            <a:ext cx="7891273" cy="1207008"/>
          </a:xfrm>
          <a:prstGeom prst="rect">
            <a:avLst/>
          </a:prstGeom>
        </p:spPr>
      </p:pic>
      <p:pic>
        <p:nvPicPr>
          <p:cNvPr id="17" name="图片 16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11" y="1371600"/>
            <a:ext cx="2017776" cy="505968"/>
          </a:xfrm>
          <a:prstGeom prst="rect">
            <a:avLst/>
          </a:prstGeom>
        </p:spPr>
      </p:pic>
      <p:sp>
        <p:nvSpPr>
          <p:cNvPr id="8" name="Title 1 2"/>
          <p:cNvSpPr txBox="1">
            <a:spLocks/>
          </p:cNvSpPr>
          <p:nvPr/>
        </p:nvSpPr>
        <p:spPr bwMode="auto">
          <a:xfrm>
            <a:off x="360606" y="3657600"/>
            <a:ext cx="855479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z="3200" dirty="0" smtClean="0"/>
              <a:t>       is </a:t>
            </a:r>
            <a:r>
              <a:rPr lang="en-US" altLang="zh-CN" sz="3200" dirty="0"/>
              <a:t>L-smooth (differentiable + L-Lipschitz gradient</a:t>
            </a:r>
            <a:r>
              <a:rPr lang="en-US" altLang="zh-CN" sz="3200" dirty="0" smtClean="0"/>
              <a:t>).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Minimizing </a:t>
            </a:r>
            <a:r>
              <a:rPr lang="en-US" altLang="zh-CN" sz="3200" dirty="0" smtClean="0"/>
              <a:t>      yields </a:t>
            </a:r>
            <a:r>
              <a:rPr lang="en-US" altLang="zh-CN" sz="3200" dirty="0"/>
              <a:t>a gradient descent step:</a:t>
            </a:r>
          </a:p>
          <a:p>
            <a:endParaRPr lang="en-US" altLang="zh-CN" sz="3200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98" y="6153912"/>
            <a:ext cx="5105401" cy="551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2" y="2133600"/>
            <a:ext cx="762000" cy="505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11" y="5715000"/>
            <a:ext cx="513989" cy="3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839200" cy="1371600"/>
          </a:xfrm>
        </p:spPr>
        <p:txBody>
          <a:bodyPr/>
          <a:lstStyle/>
          <a:p>
            <a:r>
              <a:rPr lang="en-US" altLang="zh-CN" sz="4000" dirty="0" smtClean="0"/>
              <a:t>App 2: </a:t>
            </a:r>
            <a:r>
              <a:rPr lang="en-US" altLang="zh-CN" sz="4000" dirty="0"/>
              <a:t>Proximal Gradient </a:t>
            </a:r>
            <a:r>
              <a:rPr lang="en-US" altLang="zh-CN" sz="4000" dirty="0" smtClean="0"/>
              <a:t>Surrogate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91" y="4706112"/>
            <a:ext cx="4852416" cy="551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6391"/>
            <a:ext cx="7891273" cy="1207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07695"/>
            <a:ext cx="3627120" cy="505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" y="2463225"/>
            <a:ext cx="4331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By </a:t>
            </a:r>
            <a:r>
              <a:rPr lang="en-US" altLang="zh-CN" sz="3200" dirty="0" err="1"/>
              <a:t>Lipschitz</a:t>
            </a:r>
            <a:r>
              <a:rPr lang="en-US" altLang="zh-CN" sz="3200" dirty="0"/>
              <a:t> Condition: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5410200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+mj-lt"/>
                <a:ea typeface="+mj-ea"/>
                <a:cs typeface="+mj-cs"/>
              </a:rPr>
              <a:t>Minimizing g yields a gradient descent step: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153911"/>
            <a:ext cx="6714746" cy="5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App 3: Quadratic Surrogate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562600"/>
            <a:ext cx="4852416" cy="551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493008"/>
            <a:ext cx="7891273" cy="1764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07695"/>
            <a:ext cx="3627120" cy="5059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0572" y="2590800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dirty="0">
                <a:latin typeface="+mn-lt"/>
                <a:ea typeface="+mn-ea"/>
              </a:rPr>
              <a:t>Second Order Upper Bound</a:t>
            </a:r>
          </a:p>
        </p:txBody>
      </p:sp>
    </p:spTree>
    <p:extLst>
      <p:ext uri="{BB962C8B-B14F-4D97-AF65-F5344CB8AC3E}">
        <p14:creationId xmlns:p14="http://schemas.microsoft.com/office/powerpoint/2010/main" val="7803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sz="4000" dirty="0"/>
              <a:t>App </a:t>
            </a:r>
            <a:r>
              <a:rPr lang="en-US" altLang="zh-CN" sz="4000" dirty="0" smtClean="0"/>
              <a:t>3: </a:t>
            </a:r>
            <a:r>
              <a:rPr lang="en-US" altLang="zh-CN" sz="4000" dirty="0"/>
              <a:t>Quadratic </a:t>
            </a:r>
            <a:r>
              <a:rPr lang="en-US" altLang="zh-CN" sz="4000" dirty="0" smtClean="0"/>
              <a:t>Surrogate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1800" dirty="0"/>
              <a:t>Cho-</a:t>
            </a:r>
            <a:r>
              <a:rPr lang="en-US" sz="1800" dirty="0" err="1"/>
              <a:t>Jui</a:t>
            </a:r>
            <a:r>
              <a:rPr lang="en-US" sz="1800" dirty="0"/>
              <a:t> </a:t>
            </a:r>
            <a:r>
              <a:rPr lang="en-US" sz="1800" dirty="0" smtClean="0"/>
              <a:t>Hsieh et al. Quadratic </a:t>
            </a:r>
            <a:r>
              <a:rPr lang="en-US" sz="1800" dirty="0"/>
              <a:t>Approximation for Sparse Inverse Covariance </a:t>
            </a:r>
            <a:r>
              <a:rPr lang="en-US" sz="1800" dirty="0" smtClean="0"/>
              <a:t>Estimation. JMLR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122245" cy="1010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3800"/>
            <a:ext cx="6858000" cy="1295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2629" y="1504146"/>
            <a:ext cx="7500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dirty="0" smtClean="0">
                <a:latin typeface="+mn-lt"/>
                <a:ea typeface="+mn-ea"/>
              </a:rPr>
              <a:t>Sparse </a:t>
            </a:r>
            <a:r>
              <a:rPr lang="en-US" altLang="zh-CN" sz="3200" dirty="0">
                <a:latin typeface="+mn-lt"/>
                <a:ea typeface="+mn-ea"/>
              </a:rPr>
              <a:t>Inverse Covariance </a:t>
            </a:r>
            <a:r>
              <a:rPr lang="en-US" altLang="zh-CN" sz="3200" dirty="0" smtClean="0">
                <a:latin typeface="+mn-lt"/>
                <a:ea typeface="+mn-ea"/>
              </a:rPr>
              <a:t>Estimation</a:t>
            </a:r>
            <a:endParaRPr lang="en-US" altLang="zh-CN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09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52629" y="1504146"/>
            <a:ext cx="81385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dirty="0" smtClean="0">
                <a:latin typeface="+mn-lt"/>
                <a:ea typeface="+mn-ea"/>
              </a:rPr>
              <a:t>Nonnegative Least Square Problem: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32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dirty="0" smtClean="0">
                <a:latin typeface="+mn-lt"/>
                <a:ea typeface="+mn-ea"/>
              </a:rPr>
              <a:t>A </a:t>
            </a:r>
            <a:r>
              <a:rPr lang="en-US" altLang="zh-CN" sz="3200" dirty="0">
                <a:latin typeface="+mn-lt"/>
                <a:ea typeface="+mn-ea"/>
              </a:rPr>
              <a:t>simple multiplicative updating algorithm </a:t>
            </a:r>
            <a:endParaRPr lang="en-US" altLang="zh-CN" sz="3200" dirty="0" smtClean="0">
              <a:latin typeface="+mn-lt"/>
              <a:ea typeface="+mn-ea"/>
            </a:endParaRPr>
          </a:p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latin typeface="+mn-lt"/>
                <a:ea typeface="+mn-ea"/>
              </a:rPr>
              <a:t>   (</a:t>
            </a:r>
            <a:r>
              <a:rPr lang="en-US" altLang="zh-CN" sz="3200" dirty="0">
                <a:latin typeface="+mn-lt"/>
                <a:ea typeface="+mn-ea"/>
              </a:rPr>
              <a:t>start from </a:t>
            </a:r>
            <a:r>
              <a:rPr lang="en-US" altLang="zh-CN" sz="3200" dirty="0" smtClean="0">
                <a:latin typeface="+mn-lt"/>
                <a:ea typeface="+mn-ea"/>
              </a:rPr>
              <a:t>strictly positive):</a:t>
            </a:r>
            <a:endParaRPr lang="en-US" altLang="zh-CN" sz="3200" dirty="0"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320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sz="4000" dirty="0"/>
              <a:t>App </a:t>
            </a:r>
            <a:r>
              <a:rPr lang="en-US" altLang="zh-CN" sz="4000" dirty="0" smtClean="0"/>
              <a:t>3: </a:t>
            </a:r>
            <a:r>
              <a:rPr lang="en-US" altLang="zh-CN" sz="4000" dirty="0"/>
              <a:t>Quadratic </a:t>
            </a:r>
            <a:r>
              <a:rPr lang="en-US" altLang="zh-CN" sz="4000" dirty="0" smtClean="0"/>
              <a:t>Surrogate</a:t>
            </a:r>
            <a:endParaRPr lang="en-US" sz="4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362200"/>
            <a:ext cx="5378256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502556"/>
            <a:ext cx="5522637" cy="9076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5386" y="5733365"/>
            <a:ext cx="7835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Lee, Daniel D., and H. Sebastian </a:t>
            </a:r>
            <a:r>
              <a:rPr lang="en-US" altLang="zh-CN" dirty="0" err="1"/>
              <a:t>Seung</a:t>
            </a:r>
            <a:r>
              <a:rPr lang="en-US" altLang="zh-CN" dirty="0"/>
              <a:t>. "Algorithms for non-negative matrix factorization." NIPS,  2001.</a:t>
            </a:r>
          </a:p>
        </p:txBody>
      </p:sp>
    </p:spTree>
    <p:extLst>
      <p:ext uri="{BB962C8B-B14F-4D97-AF65-F5344CB8AC3E}">
        <p14:creationId xmlns:p14="http://schemas.microsoft.com/office/powerpoint/2010/main" val="16178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r>
              <a:rPr lang="en-US" altLang="zh-CN" sz="4000" dirty="0" smtClean="0"/>
              <a:t>Outline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US" altLang="zh-CN" dirty="0" smtClean="0"/>
              <a:t>Basic (Convexity, Continuity, </a:t>
            </a:r>
            <a:r>
              <a:rPr lang="en-US" altLang="zh-CN" dirty="0" err="1" smtClean="0"/>
              <a:t>Nonsmooth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Majorization</a:t>
            </a:r>
            <a:r>
              <a:rPr lang="en-US" altLang="zh-CN" dirty="0"/>
              <a:t> Minimization Algorithms</a:t>
            </a:r>
          </a:p>
          <a:p>
            <a:r>
              <a:rPr lang="en-US" altLang="zh-CN" dirty="0" smtClean="0"/>
              <a:t>Applications in Algorithm Design</a:t>
            </a:r>
          </a:p>
          <a:p>
            <a:pPr lvl="1"/>
            <a:r>
              <a:rPr lang="en-US" altLang="zh-CN" sz="2400" dirty="0"/>
              <a:t>Lipschitz Gradient </a:t>
            </a:r>
            <a:r>
              <a:rPr lang="en-US" altLang="zh-CN" sz="2400" dirty="0" smtClean="0"/>
              <a:t>Descent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Proximal </a:t>
            </a:r>
            <a:r>
              <a:rPr lang="en-US" altLang="zh-CN" sz="2400" dirty="0"/>
              <a:t>Gradient </a:t>
            </a:r>
            <a:r>
              <a:rPr lang="en-US" altLang="zh-CN" sz="2400" dirty="0" smtClean="0"/>
              <a:t>Descent</a:t>
            </a:r>
            <a:endParaRPr lang="en-US" altLang="zh-CN" sz="2400" dirty="0"/>
          </a:p>
          <a:p>
            <a:pPr lvl="1"/>
            <a:r>
              <a:rPr lang="en-US" altLang="zh-CN" sz="2400" dirty="0"/>
              <a:t>Quadratic Surrogate</a:t>
            </a:r>
          </a:p>
          <a:p>
            <a:pPr lvl="1"/>
            <a:r>
              <a:rPr lang="en-US" altLang="zh-CN" sz="2400" dirty="0"/>
              <a:t>Convex Function Surrogate</a:t>
            </a:r>
          </a:p>
          <a:p>
            <a:pPr lvl="1"/>
            <a:r>
              <a:rPr lang="en-US" altLang="zh-CN" sz="2400" dirty="0"/>
              <a:t>DC Programming Surrogate</a:t>
            </a:r>
          </a:p>
          <a:p>
            <a:pPr lvl="1"/>
            <a:r>
              <a:rPr lang="en-US" altLang="zh-CN" sz="2400" dirty="0" err="1"/>
              <a:t>Variational</a:t>
            </a:r>
            <a:r>
              <a:rPr lang="en-US" altLang="zh-CN" sz="2400" dirty="0"/>
              <a:t> Surrogate</a:t>
            </a:r>
          </a:p>
          <a:p>
            <a:pPr lvl="1"/>
            <a:r>
              <a:rPr lang="en-US" altLang="zh-CN" sz="2400" dirty="0"/>
              <a:t>Cubic Approximation</a:t>
            </a:r>
          </a:p>
          <a:p>
            <a:pPr lvl="1"/>
            <a:r>
              <a:rPr lang="en-US" altLang="zh-CN" sz="2400" dirty="0" smtClean="0"/>
              <a:t>Linear</a:t>
            </a:r>
            <a:r>
              <a:rPr lang="en-US" altLang="zh-CN" sz="2400" dirty="0"/>
              <a:t>/ </a:t>
            </a:r>
            <a:r>
              <a:rPr lang="en-US" altLang="zh-CN" sz="2400" dirty="0" err="1"/>
              <a:t>Majorized</a:t>
            </a:r>
            <a:r>
              <a:rPr lang="en-US" altLang="zh-CN" sz="2400" dirty="0"/>
              <a:t> ADMM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9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r>
              <a:rPr lang="en-US" altLang="zh-CN" sz="4000" dirty="0"/>
              <a:t>App 3: Quadratic </a:t>
            </a:r>
            <a:r>
              <a:rPr lang="en-US" altLang="zh-CN" sz="4000" dirty="0" smtClean="0"/>
              <a:t>Surrogate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3" name="Picture 2 1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03717"/>
            <a:ext cx="7924800" cy="2163483"/>
          </a:xfrm>
          <a:prstGeom prst="rect">
            <a:avLst/>
          </a:prstGeom>
        </p:spPr>
      </p:pic>
      <p:pic>
        <p:nvPicPr>
          <p:cNvPr id="2050" name="Picture 2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8312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1320225"/>
            <a:ext cx="3485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MM interpretation: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8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9677400" cy="1371600"/>
          </a:xfrm>
        </p:spPr>
        <p:txBody>
          <a:bodyPr/>
          <a:lstStyle/>
          <a:p>
            <a:r>
              <a:rPr lang="en-US" altLang="zh-CN" sz="4000" dirty="0"/>
              <a:t>App </a:t>
            </a:r>
            <a:r>
              <a:rPr lang="en-US" altLang="zh-CN" sz="4000" dirty="0" smtClean="0"/>
              <a:t>4: </a:t>
            </a:r>
            <a:r>
              <a:rPr lang="en-US" altLang="zh-CN" sz="4000" dirty="0"/>
              <a:t>Convex Function </a:t>
            </a:r>
            <a:r>
              <a:rPr lang="en-US" altLang="zh-CN" sz="4000" dirty="0" smtClean="0"/>
              <a:t>Surrogate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4506343" cy="34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88" y="3962402"/>
            <a:ext cx="5333913" cy="2356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86" y="2971800"/>
            <a:ext cx="2825028" cy="268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88" y="3392424"/>
            <a:ext cx="4332412" cy="2895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2000" y="1600200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L1 norm Minimization</a:t>
            </a:r>
            <a:endParaRPr lang="zh-CN" altLang="en-US" sz="3600" dirty="0"/>
          </a:p>
        </p:txBody>
      </p:sp>
      <p:pic>
        <p:nvPicPr>
          <p:cNvPr id="1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1" y="3971927"/>
            <a:ext cx="2072500" cy="5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 1"/>
          <p:cNvSpPr>
            <a:spLocks noGrp="1"/>
          </p:cNvSpPr>
          <p:nvPr>
            <p:ph type="title"/>
          </p:nvPr>
        </p:nvSpPr>
        <p:spPr>
          <a:xfrm>
            <a:off x="838200" y="2895600"/>
            <a:ext cx="8229600" cy="1371600"/>
          </a:xfrm>
        </p:spPr>
        <p:txBody>
          <a:bodyPr/>
          <a:lstStyle/>
          <a:p>
            <a:r>
              <a:rPr lang="en-US" altLang="zh-CN" sz="2400" kern="1200" dirty="0">
                <a:latin typeface="Arial" pitchFamily="34" charset="0"/>
                <a:ea typeface="宋体" pitchFamily="2" charset="-122"/>
                <a:cs typeface="+mn-cs"/>
              </a:rPr>
              <a:t>TV Norm </a:t>
            </a:r>
            <a:r>
              <a:rPr lang="en-US" altLang="zh-CN" sz="2400" kern="1200" dirty="0" smtClean="0">
                <a:latin typeface="Arial" pitchFamily="34" charset="0"/>
                <a:ea typeface="宋体" pitchFamily="2" charset="-122"/>
                <a:cs typeface="+mn-cs"/>
              </a:rPr>
              <a:t>Optimization</a:t>
            </a:r>
            <a: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altLang="zh-CN" sz="3200" kern="1200" dirty="0" smtClean="0">
                <a:latin typeface="Arial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3200" kern="1200" dirty="0" smtClean="0"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altLang="zh-CN" sz="2000" dirty="0"/>
              <a:t>L21 norm Minimization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kern="12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3" y="3048000"/>
            <a:ext cx="7131091" cy="693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072500" cy="558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1980"/>
            <a:ext cx="5627218" cy="54102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54864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Efficient </a:t>
            </a:r>
            <a:r>
              <a:rPr lang="en-US" altLang="zh-CN" sz="1800" dirty="0"/>
              <a:t>and Robust Feature Selection via </a:t>
            </a:r>
            <a:r>
              <a:rPr lang="en-US" altLang="zh-CN" sz="1800" dirty="0" smtClean="0"/>
              <a:t>Joint L12-Norms Minimization. NIPS 2010.</a:t>
            </a:r>
            <a:endParaRPr lang="en-US" altLang="zh-CN" sz="1800" dirty="0"/>
          </a:p>
        </p:txBody>
      </p:sp>
      <p:sp>
        <p:nvSpPr>
          <p:cNvPr id="11" name="标题 1 2"/>
          <p:cNvSpPr txBox="1">
            <a:spLocks/>
          </p:cNvSpPr>
          <p:nvPr/>
        </p:nvSpPr>
        <p:spPr bwMode="auto">
          <a:xfrm>
            <a:off x="381000" y="457200"/>
            <a:ext cx="10896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z="4000" dirty="0"/>
              <a:t>App 4: Convex Function </a:t>
            </a:r>
            <a:r>
              <a:rPr lang="en-US" altLang="zh-CN" sz="4000" dirty="0" smtClean="0"/>
              <a:t>Surrogate</a:t>
            </a:r>
            <a:endParaRPr lang="zh-CN" alt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81000" y="1648480"/>
            <a:ext cx="6102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Other </a:t>
            </a:r>
            <a:r>
              <a:rPr lang="en-US" altLang="zh-CN" sz="2800" dirty="0" err="1"/>
              <a:t>Nonsmooth</a:t>
            </a:r>
            <a:r>
              <a:rPr lang="en-US" altLang="zh-CN" sz="2800" dirty="0"/>
              <a:t> Norm Minimization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9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677400" cy="1371600"/>
          </a:xfrm>
        </p:spPr>
        <p:txBody>
          <a:bodyPr/>
          <a:lstStyle/>
          <a:p>
            <a:r>
              <a:rPr lang="en-US" altLang="zh-CN" sz="4000" dirty="0"/>
              <a:t>App </a:t>
            </a:r>
            <a:r>
              <a:rPr lang="en-US" altLang="zh-CN" sz="4000" dirty="0" smtClean="0"/>
              <a:t>5: </a:t>
            </a:r>
            <a:r>
              <a:rPr lang="en-US" altLang="zh-CN" sz="4000" dirty="0"/>
              <a:t>DC Programming </a:t>
            </a:r>
            <a:r>
              <a:rPr lang="en-US" altLang="zh-CN" sz="4000" dirty="0" smtClean="0"/>
              <a:t>Surrogate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3886200"/>
          </a:xfrm>
        </p:spPr>
        <p:txBody>
          <a:bodyPr/>
          <a:lstStyle/>
          <a:p>
            <a:r>
              <a:rPr lang="en-US" dirty="0" smtClean="0"/>
              <a:t>Non-convex optimization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Convex Upper Bound</a:t>
            </a:r>
          </a:p>
          <a:p>
            <a:endParaRPr lang="en-US" sz="1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DC Iteration Scheme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05" y="3657600"/>
            <a:ext cx="6411495" cy="1219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9991" y="243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22348"/>
            <a:ext cx="6968255" cy="873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14999"/>
            <a:ext cx="825104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App 6: </a:t>
            </a:r>
            <a:r>
              <a:rPr lang="en-US" altLang="zh-CN" sz="4000" dirty="0" err="1" smtClean="0"/>
              <a:t>Variational</a:t>
            </a:r>
            <a:r>
              <a:rPr lang="en-US" altLang="zh-CN" sz="4000" dirty="0" smtClean="0"/>
              <a:t> Surrogate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6044185" cy="530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6291512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0456"/>
            <a:ext cx="8226552" cy="19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r>
              <a:rPr lang="en-US" altLang="zh-CN" sz="4000" dirty="0"/>
              <a:t>App 6: </a:t>
            </a:r>
            <a:r>
              <a:rPr lang="en-US" altLang="zh-CN" sz="4000" dirty="0" err="1"/>
              <a:t>Variational</a:t>
            </a:r>
            <a:r>
              <a:rPr lang="en-US" altLang="zh-CN" sz="4000" dirty="0"/>
              <a:t> Surrogate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L0 Norm MPEC reformulation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Solve at each iteration the following </a:t>
            </a:r>
            <a:r>
              <a:rPr lang="en-US" dirty="0" smtClean="0"/>
              <a:t>OP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43672"/>
            <a:ext cx="2111744" cy="344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6724"/>
            <a:ext cx="6315906" cy="379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5203698"/>
            <a:ext cx="7458456" cy="4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r>
              <a:rPr lang="en-US" altLang="zh-CN" sz="4000" dirty="0"/>
              <a:t>App 6: </a:t>
            </a:r>
            <a:r>
              <a:rPr lang="en-US" altLang="zh-CN" sz="4000" dirty="0" err="1"/>
              <a:t>Variational</a:t>
            </a:r>
            <a:r>
              <a:rPr lang="en-US" altLang="zh-CN" sz="4000" dirty="0"/>
              <a:t> Surrogate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generalized eigenvalue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r>
              <a:rPr lang="en-US" dirty="0" smtClean="0"/>
              <a:t>at each iteration the </a:t>
            </a:r>
            <a:r>
              <a:rPr lang="en-US" dirty="0" smtClean="0"/>
              <a:t>following OP: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43673"/>
            <a:ext cx="4472962" cy="377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735322"/>
            <a:ext cx="5219626" cy="5821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07" y="5029200"/>
            <a:ext cx="551829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altLang="zh-CN" sz="4000" dirty="0"/>
              <a:t>App </a:t>
            </a:r>
            <a:r>
              <a:rPr lang="en-US" altLang="zh-CN" sz="4000" dirty="0" smtClean="0"/>
              <a:t>7: </a:t>
            </a:r>
            <a:r>
              <a:rPr lang="en-US" sz="4000" dirty="0" smtClean="0"/>
              <a:t>Cubic Approximation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743199"/>
            <a:ext cx="8765213" cy="21742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05" y="1698171"/>
            <a:ext cx="1698788" cy="5730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5334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Nesterov</a:t>
            </a:r>
            <a:r>
              <a:rPr lang="en-US" altLang="zh-CN" dirty="0"/>
              <a:t>, </a:t>
            </a:r>
            <a:r>
              <a:rPr lang="en-US" altLang="zh-CN" dirty="0" err="1"/>
              <a:t>Yurii</a:t>
            </a:r>
            <a:r>
              <a:rPr lang="en-US" altLang="zh-CN" dirty="0"/>
              <a:t>, and Boris T. </a:t>
            </a:r>
            <a:r>
              <a:rPr lang="en-US" altLang="zh-CN" dirty="0" err="1"/>
              <a:t>Polyak</a:t>
            </a:r>
            <a:r>
              <a:rPr lang="en-US" altLang="zh-CN" dirty="0"/>
              <a:t>. "Cubic regularization of Newton method and its global performance." Mathematical Programming 108.1 (2006): 177-205.</a:t>
            </a:r>
          </a:p>
        </p:txBody>
      </p:sp>
    </p:spTree>
    <p:extLst>
      <p:ext uri="{BB962C8B-B14F-4D97-AF65-F5344CB8AC3E}">
        <p14:creationId xmlns:p14="http://schemas.microsoft.com/office/powerpoint/2010/main" val="22487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sz="4000" dirty="0"/>
              <a:t>App 8</a:t>
            </a:r>
            <a:r>
              <a:rPr lang="en-US" altLang="zh-CN" sz="4000" dirty="0" smtClean="0"/>
              <a:t>: Linear / </a:t>
            </a:r>
            <a:r>
              <a:rPr lang="en-US" altLang="zh-CN" sz="4000" dirty="0" err="1" smtClean="0"/>
              <a:t>Majorized</a:t>
            </a:r>
            <a:r>
              <a:rPr lang="en-US" altLang="zh-CN" sz="4000" dirty="0" smtClean="0"/>
              <a:t> ADMM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6256"/>
            <a:ext cx="7741920" cy="17617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2" y="3243071"/>
            <a:ext cx="8468968" cy="2090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467241"/>
            <a:ext cx="8991601" cy="12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3886200"/>
          </a:xfrm>
        </p:spPr>
        <p:txBody>
          <a:bodyPr/>
          <a:lstStyle/>
          <a:p>
            <a:r>
              <a:rPr lang="en-US" sz="1800" dirty="0" smtClean="0"/>
              <a:t>Y</a:t>
            </a:r>
            <a:r>
              <a:rPr lang="en-US" sz="1800" dirty="0"/>
              <a:t>. Sun, </a:t>
            </a:r>
            <a:r>
              <a:rPr lang="en-US" sz="1800" dirty="0" smtClean="0"/>
              <a:t>et al. </a:t>
            </a:r>
            <a:r>
              <a:rPr lang="en-US" sz="1800" dirty="0" err="1" smtClean="0"/>
              <a:t>Majorization</a:t>
            </a:r>
            <a:r>
              <a:rPr lang="en-US" sz="1800" dirty="0" smtClean="0"/>
              <a:t>-Minimization </a:t>
            </a:r>
            <a:r>
              <a:rPr lang="en-US" sz="1800" dirty="0"/>
              <a:t>Algorithms in Signal </a:t>
            </a:r>
            <a:r>
              <a:rPr lang="en-US" sz="1800" dirty="0" smtClean="0"/>
              <a:t>Processing, Communications</a:t>
            </a:r>
            <a:r>
              <a:rPr lang="en-US" sz="1800" dirty="0"/>
              <a:t>, and Machine </a:t>
            </a:r>
            <a:r>
              <a:rPr lang="en-US" sz="1800" dirty="0" smtClean="0"/>
              <a:t>Learning, IEEE Trans. Signal </a:t>
            </a:r>
            <a:r>
              <a:rPr lang="en-US" sz="1800" dirty="0"/>
              <a:t>Process, 2016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Mairal</a:t>
            </a:r>
            <a:r>
              <a:rPr lang="en-US" sz="1800" dirty="0"/>
              <a:t>, Julien. </a:t>
            </a:r>
            <a:r>
              <a:rPr lang="en-US" sz="1800" dirty="0" smtClean="0"/>
              <a:t>Incremental </a:t>
            </a:r>
            <a:r>
              <a:rPr lang="en-US" sz="1800" dirty="0" err="1"/>
              <a:t>majorization</a:t>
            </a:r>
            <a:r>
              <a:rPr lang="en-US" sz="1800" dirty="0"/>
              <a:t>-minimization optimization with application to large-scale machine learning</a:t>
            </a:r>
            <a:r>
              <a:rPr lang="en-US" sz="1800" dirty="0" smtClean="0"/>
              <a:t>. </a:t>
            </a:r>
            <a:r>
              <a:rPr lang="en-US" sz="1800" dirty="0"/>
              <a:t>SIAM Journal on Optimization 25.2 (2015): 829-855.</a:t>
            </a:r>
          </a:p>
          <a:p>
            <a:r>
              <a:rPr lang="en-US" sz="1800" dirty="0" smtClean="0"/>
              <a:t>Zhang</a:t>
            </a:r>
            <a:r>
              <a:rPr lang="en-US" sz="1800" dirty="0"/>
              <a:t>, </a:t>
            </a:r>
            <a:r>
              <a:rPr lang="en-US" sz="1800" dirty="0" err="1"/>
              <a:t>Zhihua</a:t>
            </a:r>
            <a:r>
              <a:rPr lang="en-US" sz="1800" dirty="0"/>
              <a:t>, James T. Kwok, and </a:t>
            </a:r>
            <a:r>
              <a:rPr lang="en-US" sz="1800" dirty="0" err="1"/>
              <a:t>Dit</a:t>
            </a:r>
            <a:r>
              <a:rPr lang="en-US" sz="1800" dirty="0"/>
              <a:t>-Yan Yeung. </a:t>
            </a:r>
            <a:r>
              <a:rPr lang="en-US" sz="1800" dirty="0" smtClean="0"/>
              <a:t>Surrogate </a:t>
            </a:r>
            <a:r>
              <a:rPr lang="en-US" sz="1800" dirty="0" smtClean="0"/>
              <a:t>maximization/minimization </a:t>
            </a:r>
            <a:r>
              <a:rPr lang="en-US" sz="1800" dirty="0"/>
              <a:t>algorithms and extensions</a:t>
            </a:r>
            <a:r>
              <a:rPr lang="en-US" sz="1800" dirty="0" smtClean="0"/>
              <a:t>. </a:t>
            </a:r>
            <a:r>
              <a:rPr lang="en-US" sz="1800" dirty="0"/>
              <a:t>Machine Learning 69.1 (2007): 1-33.</a:t>
            </a:r>
          </a:p>
          <a:p>
            <a:r>
              <a:rPr lang="en-US" sz="1800" dirty="0" smtClean="0"/>
              <a:t>Lange</a:t>
            </a:r>
            <a:r>
              <a:rPr lang="en-US" sz="1800" dirty="0"/>
              <a:t>, Kenneth, David R. Hunter, and </a:t>
            </a:r>
            <a:r>
              <a:rPr lang="en-US" sz="1800" dirty="0" err="1"/>
              <a:t>Ilsoon</a:t>
            </a:r>
            <a:r>
              <a:rPr lang="en-US" sz="1800" dirty="0"/>
              <a:t> Yang. </a:t>
            </a:r>
            <a:r>
              <a:rPr lang="en-US" sz="1800" dirty="0" smtClean="0"/>
              <a:t>Optimization </a:t>
            </a:r>
            <a:r>
              <a:rPr lang="en-US" sz="1800" dirty="0"/>
              <a:t>transfer using surrogate objective functions</a:t>
            </a:r>
            <a:r>
              <a:rPr lang="en-US" sz="1800" dirty="0" smtClean="0"/>
              <a:t>. </a:t>
            </a:r>
            <a:r>
              <a:rPr lang="en-US" sz="1800" dirty="0"/>
              <a:t>Journal of computational and graphical statistics 9.1 (2000): 1-20</a:t>
            </a:r>
            <a:r>
              <a:rPr lang="en-US" sz="1800" dirty="0" smtClean="0"/>
              <a:t>.</a:t>
            </a:r>
          </a:p>
          <a:p>
            <a:r>
              <a:rPr lang="en-US" altLang="zh-CN" sz="1800" dirty="0"/>
              <a:t>D. R. Hunter, et al. A Tutorial on MM Algorithms, Amer. Statistician, 2004.</a:t>
            </a:r>
          </a:p>
          <a:p>
            <a:r>
              <a:rPr lang="en-US" altLang="zh-CN" sz="1800" dirty="0"/>
              <a:t>M. </a:t>
            </a:r>
            <a:r>
              <a:rPr lang="en-US" altLang="zh-CN" sz="1800" dirty="0" err="1"/>
              <a:t>Razaviyayn</a:t>
            </a:r>
            <a:r>
              <a:rPr lang="en-US" altLang="zh-CN" sz="1800" dirty="0"/>
              <a:t>, et al. A Unified Convergence Analysis of Block Successive Minimization Methods for </a:t>
            </a:r>
            <a:r>
              <a:rPr lang="en-US" altLang="zh-CN" sz="1800" dirty="0" err="1"/>
              <a:t>Nonsmooth</a:t>
            </a:r>
            <a:r>
              <a:rPr lang="en-US" altLang="zh-CN" sz="1800"/>
              <a:t> </a:t>
            </a:r>
            <a:r>
              <a:rPr lang="en-US" altLang="zh-CN" sz="1800" smtClean="0"/>
              <a:t>Optimization, </a:t>
            </a:r>
            <a:r>
              <a:rPr lang="en-US" altLang="zh-CN" sz="1800" dirty="0"/>
              <a:t>SIOPT, 2013.</a:t>
            </a:r>
          </a:p>
          <a:p>
            <a:r>
              <a:rPr lang="it-IT" altLang="zh-CN" sz="1800" dirty="0"/>
              <a:t>G. Scutari, et al. </a:t>
            </a:r>
            <a:r>
              <a:rPr lang="en-US" altLang="zh-CN" sz="1800" dirty="0"/>
              <a:t>Decomposition by Partial Linearization: Parallel Optimization of Multi-Agent Systems, IEEE </a:t>
            </a:r>
            <a:r>
              <a:rPr lang="sv-SE" altLang="zh-CN" sz="1800" dirty="0"/>
              <a:t>Trans. Signal Process, 2014</a:t>
            </a:r>
            <a:r>
              <a:rPr lang="sv-SE" altLang="zh-CN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Convex Function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33400" y="2590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dirty="0" err="1" smtClean="0"/>
              <a:t>Nonsmooth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40876"/>
            <a:ext cx="7215020" cy="5213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9" y="4332239"/>
            <a:ext cx="4183121" cy="176376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14400" y="3657600"/>
            <a:ext cx="6724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envelop function, norm function: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56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3886200"/>
          </a:xfrm>
        </p:spPr>
        <p:txBody>
          <a:bodyPr/>
          <a:lstStyle/>
          <a:p>
            <a:r>
              <a:rPr lang="en-US" altLang="zh-CN" sz="2400" dirty="0" err="1"/>
              <a:t>Lipschitz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Continuity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Gradient </a:t>
            </a:r>
            <a:r>
              <a:rPr lang="en-US" altLang="zh-CN" sz="2400" dirty="0" err="1" smtClean="0"/>
              <a:t>Lipschitz</a:t>
            </a:r>
            <a:r>
              <a:rPr lang="en-US" altLang="zh-CN" sz="2400" dirty="0" smtClean="0"/>
              <a:t> Continuity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Hessian </a:t>
            </a:r>
            <a:r>
              <a:rPr lang="en-US" altLang="zh-CN" sz="2400" dirty="0" err="1" smtClean="0"/>
              <a:t>Lipschitz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Continuity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76400"/>
            <a:ext cx="3428999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6324600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7800"/>
            <a:ext cx="6172200" cy="15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371600"/>
          </a:xfrm>
        </p:spPr>
        <p:txBody>
          <a:bodyPr/>
          <a:lstStyle/>
          <a:p>
            <a:r>
              <a:rPr lang="en-US" altLang="zh-CN" sz="4000" dirty="0" smtClean="0"/>
              <a:t>Continuity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417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Example: 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838200"/>
            <a:ext cx="4657344" cy="609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3" y="2193880"/>
            <a:ext cx="7132307" cy="24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r>
              <a:rPr lang="en-US" altLang="zh-CN" sz="4000" dirty="0" smtClean="0"/>
              <a:t>Example: augmented </a:t>
            </a:r>
            <a:r>
              <a:rPr lang="en-US" altLang="zh-CN" sz="4000" dirty="0" err="1" smtClean="0"/>
              <a:t>Lagragian</a:t>
            </a:r>
            <a:r>
              <a:rPr lang="en-US" altLang="zh-CN" sz="4000" dirty="0" smtClean="0"/>
              <a:t> function 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" y="2193884"/>
            <a:ext cx="7915625" cy="28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sz="4000" dirty="0" smtClean="0"/>
              <a:t>Proofs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15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371600"/>
          </a:xfrm>
        </p:spPr>
        <p:txBody>
          <a:bodyPr/>
          <a:lstStyle/>
          <a:p>
            <a:pPr algn="ctr"/>
            <a:r>
              <a:rPr lang="en-US" altLang="zh-CN" dirty="0" err="1">
                <a:ea typeface="宋体" pitchFamily="2" charset="-122"/>
              </a:rPr>
              <a:t>Majorization</a:t>
            </a:r>
            <a:r>
              <a:rPr lang="en-US" altLang="zh-CN" dirty="0">
                <a:ea typeface="宋体" pitchFamily="2" charset="-122"/>
              </a:rPr>
              <a:t> Minimization </a:t>
            </a:r>
            <a:r>
              <a:rPr lang="en-US" altLang="zh-CN" dirty="0" smtClean="0">
                <a:ea typeface="宋体" pitchFamily="2" charset="-122"/>
              </a:rPr>
              <a:t>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7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r>
              <a:rPr lang="en-US" sz="4000" dirty="0"/>
              <a:t>Overview of the MM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7781925" cy="3886200"/>
          </a:xfrm>
        </p:spPr>
        <p:txBody>
          <a:bodyPr/>
          <a:lstStyle/>
          <a:p>
            <a:pPr algn="just"/>
            <a:r>
              <a:rPr lang="en-US" sz="2400" dirty="0">
                <a:latin typeface="+mj-lt"/>
                <a:ea typeface="+mj-ea"/>
                <a:cs typeface="+mj-cs"/>
              </a:rPr>
              <a:t>MM algorithm is not an algorithm, but a principle for constructing optimization algorithms</a:t>
            </a:r>
          </a:p>
          <a:p>
            <a:pPr algn="just"/>
            <a:r>
              <a:rPr lang="en-US" sz="2400" dirty="0">
                <a:latin typeface="+mj-lt"/>
                <a:ea typeface="+mj-ea"/>
                <a:cs typeface="+mj-cs"/>
              </a:rPr>
              <a:t>MM algorithm operates by creating a surrogate function that </a:t>
            </a:r>
            <a:r>
              <a:rPr lang="en-US" sz="2400" dirty="0" err="1">
                <a:latin typeface="+mj-lt"/>
                <a:ea typeface="+mj-ea"/>
                <a:cs typeface="+mj-cs"/>
              </a:rPr>
              <a:t>majorizes</a:t>
            </a:r>
            <a:r>
              <a:rPr lang="en-US" sz="2400" dirty="0">
                <a:latin typeface="+mj-lt"/>
                <a:ea typeface="+mj-ea"/>
                <a:cs typeface="+mj-cs"/>
              </a:rPr>
              <a:t> the objective function. When the surrogate function is optimized, the objective function is driven downhill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A63E-7F11-4D10-835E-448BFAB9AD6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1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5"/>
  <p:tag name="ORIGINALWIDTH" val="1565.2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x)\geq f(y) + \la \nabla f (x), x-y \ra $&#10;&#10;&#10;\end{document}"/>
  <p:tag name="IGUANATEXSIZE" val="40"/>
  <p:tag name="IGUANATEXCURSOR" val="551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8.5"/>
  <p:tag name="ORIGINALWIDTH" val="2617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f(\bbb{x}) = f(x^k) &amp;+&amp; \la \nabla f(x^k),x-x^k \ra \nn \\&#10; &amp;+&amp; \frac{1}{2!} (x-x^k)^T \nabla^2 f(x^k) (x-x^k) \nn\\&#10;&amp;+&amp; \frac{M}{3!} \|x-x^k\|_2^3~~~~~~~~~~~~~~~~~~~~~~\nn&#10;\eeq&#10;&#10; &#10;&#10;\end{document}"/>
  <p:tag name="IGUANATEXSIZE" val="20"/>
  <p:tag name="IGUANATEXCURSOR" val="648"/>
  <p:tag name="TRANSPARENCY" val="True"/>
  <p:tag name="FILENAME" val=""/>
  <p:tag name="INPUTTYPE" val="0"/>
  <p:tag name="LATEXENGINEID" val="0"/>
  <p:tag name="TEMPFOLDER" val="c: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127.2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min~f(x),~s.t.~x\in\Omega$&#10;&#10;&#10;\end{document}"/>
  <p:tag name="IGUANATEXSIZE" val="40"/>
  <p:tag name="IGUANATEXCURSOR" val="518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94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bbb{x}^{k+1} \Leftarrow \min_{x}~g(x,x^k)$&#10;&#10;&#10;\end{document}"/>
  <p:tag name="IGUANATEXSIZE" val="40"/>
  <p:tag name="IGUANATEXCURSOR" val="549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405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g(x,x^k)$&#10;&#10;&#10;\end{document}"/>
  <p:tag name="IGUANATEXSIZE" val="40"/>
  <p:tag name="IGUANATEXCURSOR" val="514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405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g(x,x^k)$&#10;&#10;&#10;\end{document}"/>
  <p:tag name="IGUANATEXSIZE" val="40"/>
  <p:tag name="IGUANATEXCURSOR" val="514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34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x)= g(x,x),~\forall x \in \Omega$&#10;&#10;&#10;\end{document}"/>
  <p:tag name="IGUANATEXSIZE" val="40"/>
  <p:tag name="IGUANATEXCURSOR" val="519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0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x)\leq g(x,y),~\forall x,y \in \Omega$&#10;&#10;&#10;\end{document}"/>
  <p:tag name="IGUANATEXSIZE" val="40"/>
  <p:tag name="IGUANATEXCURSOR" val="553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2421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x^{k+1}) \overset{def}{\leq} g(x^{k+1},x^k) \leq g(x^{k},x^k) \overset{def}{=}  f(x^k) $&#10;&#10;&#10;\end{document}"/>
  <p:tag name="IGUANATEXSIZE" val="40"/>
  <p:tag name="IGUANATEXCURSOR" val="594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1494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{&#10;\scriptsize &#10;$g(\cdot,\cdot)~\text{is a Majorization function if}$&#10;}&#10;&#10;\end{document}"/>
  <p:tag name="IGUANATEXSIZE" val="40"/>
  <p:tag name="IGUANATEXCURSOR" val="578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5"/>
  <p:tag name="ORIGINALWIDTH" val="3021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(\prod_{i} x_i)^{1/n} \leq \frac{1}{n}\sum_{i}x_i,~\la \bbb{x},y \ra \leq \|x\|\|y\|,~\kappa(Ex)\leq E\kappa(x)\nn&#10;\eeq&#10;&#10;\end{document}"/>
  <p:tag name="IGUANATEXSIZE" val="20"/>
  <p:tag name="IGUANATEXCURSOR" val="565"/>
  <p:tag name="TRANSPARENCY" val="True"/>
  <p:tag name="FILENAME" val=""/>
  <p:tag name="INPUTTYPE" val="0"/>
  <p:tag name="LATEXENGINEID" val="0"/>
  <p:tag name="TEMPFOLDER" val="c: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.75"/>
  <p:tag name="ORIGINALWIDTH" val="907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x) = \min(0,x)$&#10;&#10;$f(x) = \max(0,x)$&#10;&#10;$f(x) = \|x\|_1$&#10;&#10;&#10;\end{document}"/>
  <p:tag name="IGUANATEXSIZE" val="40"/>
  <p:tag name="IGUANATEXCURSOR" val="542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3.25"/>
  <p:tag name="ORIGINALWIDTH" val="1761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f(x) \geq f(x^k) + \la x-x^k,\nabla f(x^k) \ra\nn&#10;\eeq&#10;&#10;\end{document}"/>
  <p:tag name="IGUANATEXSIZE" val="20"/>
  <p:tag name="IGUANATEXCURSOR" val="529"/>
  <p:tag name="TRANSPARENCY" val="True"/>
  <p:tag name="FILENAME" val=""/>
  <p:tag name="INPUTTYPE" val="0"/>
  <p:tag name="LATEXENGINEID" val="0"/>
  <p:tag name="TEMPFOLDER" val="c: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1300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kappa(\sum_{i}\alpha_i t_i) \leq \sum_{i}\alpha_i\kappa(t_i)\nn&#10;\eeq&#10;&#10;\end{document}"/>
  <p:tag name="IGUANATEXSIZE" val="20"/>
  <p:tag name="IGUANATEXCURSOR" val="565"/>
  <p:tag name="TRANSPARENCY" val="True"/>
  <p:tag name="FILENAME" val=""/>
  <p:tag name="INPUTTYPE" val="0"/>
  <p:tag name="LATEXENGINEID" val="0"/>
  <p:tag name="TEMPFOLDER" val="c: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5"/>
  <p:tag name="ORIGINALWIDTH" val="949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Note: $\kappa$ is convex&#10;&#10;\end{document}"/>
  <p:tag name="IGUANATEXSIZE" val="20"/>
  <p:tag name="IGUANATEXCURSOR" val="513"/>
  <p:tag name="TRANSPARENCY" val="True"/>
  <p:tag name="FILENAME" val=""/>
  <p:tag name="INPUTTYPE" val="0"/>
  <p:tag name="LATEXENGINEID" val="0"/>
  <p:tag name="TEMPFOLDER" val="c: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94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bbb{x}^{k+1} \Leftarrow \min_{x}~g(x,x^k)$&#10;&#10;&#10;\end{document}"/>
  <p:tag name="IGUANATEXSIZE" val="40"/>
  <p:tag name="IGUANATEXCURSOR" val="549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"/>
  <p:tag name="ORIGINALWIDTH" val="1941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$g(x,x^k) = f(x^k) + \la \nabla f(x^k),x-x^k \ra $&#10;&#10;$~~~~~~~~~~~~~~~~~~~~~+\frac{L}{2}\|x-x^k\|_2^2$&#10;&#10;&#10;\end{document}"/>
  <p:tag name="IGUANATEXSIZE" val="40"/>
  <p:tag name="IGUANATEXCURSOR" val="591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496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min~f(x)$&#10;&#10;&#10;\end{document}"/>
  <p:tag name="IGUANATEXSIZE" val="40"/>
  <p:tag name="IGUANATEXCURSOR" val="523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256.2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$x^{k+1} = x^k - \nabla f(x^k)/L$&#10;&#10;&#10;\end{document}"/>
  <p:tag name="IGUANATEXSIZE" val="40"/>
  <p:tag name="IGUANATEXCURSOR" val="549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87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\cdot)$&#10;&#10;&#10;\end{document}"/>
  <p:tag name="IGUANATEXSIZE" val="40"/>
  <p:tag name="IGUANATEXCURSOR" val="540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87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\cdot)$&#10;&#10;&#10;\end{document}"/>
  <p:tag name="IGUANATEXSIZE" val="40"/>
  <p:tag name="IGUANATEXCURSOR" val="540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94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bbb{x}^{k+1} \Leftarrow \min_{x}~g(x,x^k)$&#10;&#10;&#10;\end{document}"/>
  <p:tag name="IGUANATEXSIZE" val="40"/>
  <p:tag name="IGUANATEXCURSOR" val="549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5"/>
  <p:tag name="ORIGINALWIDTH" val="1394.2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|f(x)-f(y)|\leq L \|x-y\|_2$&#10;&#10;\vspace{0pt}&#10;&#10;$\| \nabla f (x)\| \leq L$&#10;&#10;&#10;\end{document}"/>
  <p:tag name="IGUANATEXSIZE" val="40"/>
  <p:tag name="IGUANATEXCURSOR" val="553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"/>
  <p:tag name="ORIGINALWIDTH" val="1941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$g(x,x^k) = f(x^k) + \la \nabla f(x^k),x-x^k \ra $&#10;&#10;$~~~~~~~~~~~+\frac{L}{2}\|x-x^k\|_2^2+h(\bbb{x})$&#10;&#10;&#10;\end{document}"/>
  <p:tag name="IGUANATEXSIZE" val="40"/>
  <p:tag name="IGUANATEXCURSOR" val="608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2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min~f(x)+h(\bbb{x})$&#10;&#10;&#10;\end{document}"/>
  <p:tag name="IGUANATEXSIZE" val="40"/>
  <p:tag name="IGUANATEXCURSOR" val="525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652.2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$x^{k+1} = \text{prox}_{h}(x^k - \nabla f(x^k)/L)$&#10;&#10;&#10;\end{document}"/>
  <p:tag name="IGUANATEXSIZE" val="40"/>
  <p:tag name="IGUANATEXCURSOR" val="542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94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bbb{x}^{k+1} \Leftarrow \min_{x}~g(x,x^k)$&#10;&#10;&#10;\end{document}"/>
  <p:tag name="IGUANATEXSIZE" val="40"/>
  <p:tag name="IGUANATEXCURSOR" val="549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4.25"/>
  <p:tag name="ORIGINALWIDTH" val="1941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$g(x,x^k) = f(x^k) + \la \nabla f(x^k),x-x^k \ra $&#10;&#10;$+\frac{1}{2}(x-x^k)^TM(x-x^k)+h({x})$&#10;&#10;$~~~~~~~~~~~~\text{with}~ M \succeq \nabla^2  f(x^k) $&#10;&#10;&#10;\end{document}"/>
  <p:tag name="IGUANATEXSIZE" val="40"/>
  <p:tag name="IGUANATEXCURSOR" val="601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2.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\min~f(x)+h(\bbb{x})$&#10;&#10;&#10;\end{document}"/>
  <p:tag name="IGUANATEXSIZE" val="40"/>
  <p:tag name="IGUANATEXCURSOR" val="525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0.75"/>
  <p:tag name="ORIGINALWIDTH" val="2515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&amp;&amp;~~~~~~~~~\min_{\bbb{X}}~F(X)=f(X)+h(x)\nn\\&#10;&amp;&amp;f(X)=-\log\det(X) + \la  X, S\ra ,~h(X)= \lambda \|X\|_1\nn&#10;\eeq&#10;&#10;&#10;&#10; &#10;&#10;\end{document}"/>
  <p:tag name="IGUANATEXSIZE" val="20"/>
  <p:tag name="IGUANATEXCURSOR" val="512"/>
  <p:tag name="TRANSPARENCY" val="True"/>
  <p:tag name="FILENAME" val=""/>
  <p:tag name="INPUTTYPE" val="0"/>
  <p:tag name="LATEXENGINEID" val="0"/>
  <p:tag name="TEMPFOLDER" val="c: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1"/>
  <p:tag name="ORIGINALWIDTH" val="229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g(X,X^k) = f(X^k) + \la \nabla f(x^k),X-X^k \ra + \nn\\&#10;\frac{1}{2} (X-X^k)^T \nabla f^2 (X^k) (X-X^k)  + \lambda \|X\|_1\nn&#10;\eeq&#10;&#10;\end{document}"/>
  <p:tag name="IGUANATEXSIZE" val="20"/>
  <p:tag name="IGUANATEXCURSOR" val="631"/>
  <p:tag name="TRANSPARENCY" val="True"/>
  <p:tag name="FILENAME" val=""/>
  <p:tag name="INPUTTYPE" val="0"/>
  <p:tag name="LATEXENGINEID" val="0"/>
  <p:tag name="TEMPFOLDER" val="c: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"/>
  <p:tag name="ORIGINALWIDTH" val="1423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\bbb{x}}~\|Ax-b\|_2^2,~s.t.~x\geq 0\nn&#10;\eeq&#10;&#10;&#10;&#10; &#10;&#10;\end{document}"/>
  <p:tag name="IGUANATEXSIZE" val="20"/>
  <p:tag name="IGUANATEXCURSOR" val="515"/>
  <p:tag name="TRANSPARENCY" val="True"/>
  <p:tag name="FILENAME" val=""/>
  <p:tag name="INPUTTYPE" val="0"/>
  <p:tag name="LATEXENGINEID" val="0"/>
  <p:tag name="TEMPFOLDER" val="c: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3.75"/>
  <p:tag name="ORIGINALWIDTH" val="1821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x^{k+1} = w^k \odot x^{r},~w_i^k = \frac{(A^Tb)_i}{(A^TAx^{k})_i}\nn&#10;\eeq&#10;&#10;&#10;&#10; &#10;&#10;\end{document}"/>
  <p:tag name="IGUANATEXSIZE" val="20"/>
  <p:tag name="IGUANATEXCURSOR" val="553"/>
  <p:tag name="TRANSPARENCY" val="True"/>
  <p:tag name="FILENAME" val=""/>
  <p:tag name="INPUTTYPE" val="0"/>
  <p:tag name="LATEXENGINEID" val="0"/>
  <p:tag name="TEMPFOLDER" val="c: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5.75"/>
  <p:tag name="ORIGINALWIDTH" val="2582.25"/>
  <p:tag name="OUTPUTDPI" val="1200"/>
  <p:tag name="LATEXADDIN" val="\documentclass{article}&#10;\usepackage{amsmath}&#10;\usepackage{amssymb}&#10;\usepackage{tcolorbox}&#10; &#10;&#10;\newcommand{\bbb}[1]{\boldsymbol{\mathbf{#1}}}&#10;\def\beq{\begin{eqnarray}}&#10;\def\eeq{\end{eqnarray}}&#10;\def\la{\langle}&#10;\def\ra{\rangle}&#10;\pagestyle{empty}&#10;\def\nn{\nonumber}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 &#10;\beq&#10;&amp;&amp;\|\nabla f(x)- \nabla f(y)\|_2 \leq L \|x-y\|_2\nn\\&#10;&amp;&amp;\Leftrightarrow \| \nabla^2 f (x)\| \leq L\nn \\&#10;&amp;&amp;\Leftrightarrow f(x) \leq f(y) + &lt; \nabla f(y), x-y&gt; + \frac{L}{2} \| x-y \|_2^2\nn &#10;\eeq&#10; &#10;&#10;\end{document}"/>
  <p:tag name="IGUANATEXSIZE" val="40"/>
  <p:tag name="IGUANATEXCURSOR" val="810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1.25"/>
  <p:tag name="ORIGINALWIDTH" val="3389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&amp;&amp;x^{k+1} = \min_{x\geq 0}~g(x,x^k)\nn\\&#10;&amp;&amp;g(x,x^k) = f(x^k) + (x-x^k)^T\nabla f(x^k) + \frac{1}{2}(x-x^k)^TM^k(x-x^k)\nn\\&#10;&amp;&amp;M^k = diag(\frac{(A^TAx^k)_1}{x_1^k},\frac{(A^TAx^k)_n}{x_n^k},...,\frac{(A^TAx^k)_n}{x_n^k})\nn&#10;\eeq&#10;&#10;&#10;&#10; &#10;&#10;\end{document}"/>
  <p:tag name="IGUANATEXSIZE" val="20"/>
  <p:tag name="IGUANATEXCURSOR" val="514"/>
  <p:tag name="TRANSPARENCY" val="True"/>
  <p:tag name="FILENAME" val=""/>
  <p:tag name="INPUTTYPE" val="0"/>
  <p:tag name="LATEXENGINEID" val="0"/>
  <p:tag name="TEMPFOLDER" val="c: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.5"/>
  <p:tag name="ORIGINALWIDTH" val="1923.7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x}~f(x)+ h(x),~\text{with}~h(x)=\|x\|_1\nn&#10;\eeq&#10;&#10;&#10;&#10; &#10;&#10;\end{document}"/>
  <p:tag name="IGUANATEXSIZE" val="20"/>
  <p:tag name="IGUANATEXCURSOR" val="510"/>
  <p:tag name="TRANSPARENCY" val="True"/>
  <p:tag name="FILENAME" val=""/>
  <p:tag name="INPUTTYPE" val="0"/>
  <p:tag name="LATEXENGINEID" val="0"/>
  <p:tag name="TEMPFOLDER" val="c: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1.5"/>
  <p:tag name="ORIGINALWIDTH" val="3436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-\|Ax-b\|_1 &amp;=&amp;-\sum_{i} |Ax-b|_i \nn\\&#10;&amp;=&amp;  -\sum_{i} \sqrt{(Ax-b)^2_i} \nn\\&#10;&amp;\geq&amp;  -\sum_{i} \sqrt{(Ax^k-b)^2_i}  - \frac{ (Ax-b)^2_i - (Ax^k-b)^2_i  }{2 \sqrt{(Ax^k-b)^2_i}  } \nn&#10;\eeq&#10;\vspace{-15pt}&#10;\beq&#10;\Rightarrow \|Ax-b\|_1 \leq \| Ax^k-b\|_1  + \sum_{i} \frac{ (Ax-b)^2_i - (Ax^k-b)^2_i }{2 \sqrt{(Ax^k-b)^2_i}} \nn&#10;\eeq&#10;&#10; &#10;&#10;&#10;&#10; &#10;&#10;\end{document}"/>
  <p:tag name="IGUANATEXSIZE" val="20"/>
  <p:tag name="IGUANATEXCURSOR" val="670"/>
  <p:tag name="TRANSPARENCY" val="True"/>
  <p:tag name="FILENAME" val=""/>
  <p:tag name="INPUTTYPE" val="0"/>
  <p:tag name="LATEXENGINEID" val="0"/>
  <p:tag name="TEMPFOLDER" val="c: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"/>
  <p:tag name="ORIGINALWIDTH" val="1206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f(u) = -\sqrt{u}~\text{is convex}\nn&#10;\eeq&#10;&#10;&#10;&#10; &#10;&#10;\end{document}"/>
  <p:tag name="IGUANATEXSIZE" val="20"/>
  <p:tag name="IGUANATEXCURSOR" val="516"/>
  <p:tag name="TRANSPARENCY" val="True"/>
  <p:tag name="FILENAME" val=""/>
  <p:tag name="INPUTTYPE" val="0"/>
  <p:tag name="LATEXENGINEID" val="0"/>
  <p:tag name="TEMPFOLDER" val="c: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5"/>
  <p:tag name="ORIGINALWIDTH" val="1849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f(x) \geq f(x^k) + &lt;df(x^k),x-x^k&gt;\nn&#10;\eeq&#10;&#10;&#10;&#10; &#10;&#10;\end{document}"/>
  <p:tag name="IGUANATEXSIZE" val="20"/>
  <p:tag name="IGUANATEXCURSOR" val="535"/>
  <p:tag name="TRANSPARENCY" val="True"/>
  <p:tag name="FILENAME" val=""/>
  <p:tag name="INPUTTYPE" val="0"/>
  <p:tag name="LATEXENGINEID" val="0"/>
  <p:tag name="TEMPFOLDER" val="c: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6.5"/>
  <p:tag name="ORIGINALWIDTH" val="922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sqrt{a}\leq \sqrt{b} + \frac{a-b}{2\sqrt{b}}\nn&#10;\eeq&#10;&#10;&#10;&#10; &#10;&#10;\end{document}"/>
  <p:tag name="IGUANATEXSIZE" val="20"/>
  <p:tag name="IGUANATEXCURSOR" val="545"/>
  <p:tag name="TRANSPARENCY" val="True"/>
  <p:tag name="FILENAME" val=""/>
  <p:tag name="INPUTTYPE" val="0"/>
  <p:tag name="LATEXENGINEID" val="0"/>
  <p:tag name="TEMPFOLDER" val="c: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3044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\bbb{x}}~f(x) + TV(x),~\text{with}~TV(x) = \sum_{i=1}^n \sqrt{(Ax)_i^2 + (Bx)_i^2}\nn&#10;\eeq&#10;&#10;&#10;&#10; &#10;&#10;\end{document}"/>
  <p:tag name="IGUANATEXSIZE" val="20"/>
  <p:tag name="IGUANATEXCURSOR" val="515"/>
  <p:tag name="TRANSPARENCY" val="True"/>
  <p:tag name="FILENAME" val=""/>
  <p:tag name="INPUTTYPE" val="0"/>
  <p:tag name="LATEXENGINEID" val="0"/>
  <p:tag name="TEMPFOLDER" val="c: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6.5"/>
  <p:tag name="ORIGINALWIDTH" val="922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sqrt{a}\leq \sqrt{b} + \frac{a-b}{2\sqrt{b}}\nn&#10;\eeq&#10;&#10;&#10;&#10; &#10;&#10;\end{document}"/>
  <p:tag name="IGUANATEXSIZE" val="20"/>
  <p:tag name="IGUANATEXCURSOR" val="545"/>
  <p:tag name="TRANSPARENCY" val="True"/>
  <p:tag name="FILENAME" val=""/>
  <p:tag name="INPUTTYPE" val="0"/>
  <p:tag name="LATEXENGINEID" val="0"/>
  <p:tag name="TEMPFOLDER" val="c: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2402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X}~f(X) + g(X),~\text{with}~g(X)=\sum_{i} ||X_{(i)}||_2\nn&#10;\eeq&#10;&#10;&#10;&#10; &#10;&#10;\end{document}"/>
  <p:tag name="IGUANATEXSIZE" val="20"/>
  <p:tag name="IGUANATEXCURSOR" val="509"/>
  <p:tag name="TRANSPARENCY" val="True"/>
  <p:tag name="FILENAME" val=""/>
  <p:tag name="INPUTTYPE" val="0"/>
  <p:tag name="LATEXENGINEID" val="0"/>
  <p:tag name="TEMPFOLDER" val="c: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8.75"/>
  <p:tag name="ORIGINALWIDTH" val="2294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&amp;&amp; q(x) = -h(x)~\text{is convex}\nn\\&#10;&amp;&amp;q(x)\geq q(x^k) + \la \nabla q(x^k),x-x^k \ra\nn\\&#10;&amp;\Leftrightarrow&amp; -h(x) \geq -h(x^k) + \la - \nabla h(x^k),x-x^k\ra\nn&#10;\eeq&#10;&#10; &#10;&#10;\end{document}"/>
  <p:tag name="IGUANATEXSIZE" val="20"/>
  <p:tag name="IGUANATEXCURSOR" val="668"/>
  <p:tag name="TRANSPARENCY" val="True"/>
  <p:tag name="FILENAME" val=""/>
  <p:tag name="INPUTTYPE" val="0"/>
  <p:tag name="LATEXENGINEID" val="0"/>
  <p:tag name="TEMPFOLDER" val="c: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5.25"/>
  <p:tag name="ORIGINALWIDTH" val="2205"/>
  <p:tag name="OUTPUTDPI" val="1200"/>
  <p:tag name="LATEXADDIN" val="\documentclass{article}&#10;\usepackage{amsmath}&#10;\usepackage{amssymb}&#10;\usepackage{tcolorbox}&#10; &#10;&#10;\newcommand{\bbb}[1]{\boldsymbol{\mathbf{#1}}}&#10;\def\beq{\begin{eqnarray}}&#10;\def\eeq{\end{eqnarray}}&#10;\def\la{\langle}&#10;\def\ra{\rangle}&#10;\pagestyle{empty}&#10;\def\nn{\nonumber}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 &#10;\beq&#10;&amp;&amp;\|\nabla^2 f(x)- \nabla^2 f(y)\|_2 \leq L \|x-y\|_2\nn\\&#10;&amp;&amp;|f(y) - f(x) - \la \nabla f(x), y-x\ra \nn\\&#10;&amp;&amp;- \frac{1}{2} (y-x)^T \nabla^2 f(x) (y-x) | \leq \frac{L}{6} \|x-y\|_2^3\nn&#10;\eeq&#10;&#10; &#10;&#10;\end{document}"/>
  <p:tag name="IGUANATEXSIZE" val="40"/>
  <p:tag name="IGUANATEXCURSOR" val="778"/>
  <p:tag name="TRANSPARENCY" val="True"/>
  <p:tag name="FILENAME" val=""/>
  <p:tag name="INPUTTYPE" val="0"/>
  <p:tag name="LATEXENGINEID" val="0"/>
  <p:tag name="TEMPFOLDER" val="c: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4.75"/>
  <p:tag name="ORIGINALWIDTH" val="2237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x}~f(x) = u(x)+h(x),~ s.t. ~Ax=b \nn\\&#10;\text{where~$u(x)$ is convex and $h(x)$ is concave}\nn&#10;\eeq&#10;&#10;&#10; &#10;&#10;\end{document}"/>
  <p:tag name="IGUANATEXSIZE" val="20"/>
  <p:tag name="IGUANATEXCURSOR" val="560"/>
  <p:tag name="TRANSPARENCY" val="True"/>
  <p:tag name="FILENAME" val=""/>
  <p:tag name="INPUTTYPE" val="0"/>
  <p:tag name="LATEXENGINEID" val="0"/>
  <p:tag name="TEMPFOLDER" val="c: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.5"/>
  <p:tag name="ORIGINALWIDTH" val="2885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x^{k+1} = \arg \min_{x}~u(x) + \la \nabla h(x^k), x-x^k \ra,~s.t.~Ax=b\nn&#10;\eeq&#10;&#10; &#10;&#10;\end{document}"/>
  <p:tag name="IGUANATEXSIZE" val="20"/>
  <p:tag name="IGUANATEXCURSOR" val="526"/>
  <p:tag name="TRANSPARENCY" val="True"/>
  <p:tag name="FILENAME" val=""/>
  <p:tag name="INPUTTYPE" val="0"/>
  <p:tag name="LATEXENGINEID" val="0"/>
  <p:tag name="TEMPFOLDER" val="c: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1487.2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$\min_{x}~f(x)  \Leftrightarrow \min_{x,y} h(x,y)$&#10;&#10;\end{document}"/>
  <p:tag name="IGUANATEXSIZE" val="40"/>
  <p:tag name="IGUANATEXCURSOR" val="549"/>
  <p:tag name="TRANSPARENCY" val="True"/>
  <p:tag name="FILENAME" val=""/>
  <p:tag name="INPUTTYPE" val="0"/>
  <p:tag name="LATEXENGINEID" val="0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.75"/>
  <p:tag name="ORIGINALWIDTH" val="1848.75"/>
  <p:tag name="OUTPUTDPI" val="1200"/>
  <p:tag name="LATEXADDIN" val="\documentclass{article}&#10;\usepackage{amsmath}&#10;\usepackage{times}&#10;\usepackage{epsfig}&#10;\usepackage{graphicx}&#10;\usepackage{amsmath}&#10;\usepackage{amssymb}&#10;\usepackage{amsthm}&#10; &#10;\def\beq{\begin{eqnarray}}&#10;\def\eeq{\end{eqnarray}}&#10;\usepackage{tcolorbox}&#10;\newcommand{\bbb}[1]{\boldsymbol{\mathbf{#1}}}&#10;\def\la{\langle}&#10;\def\ra{\rangle}&#10;\pagestyle{empty}&#10;\usepackage{tcolorbox}&#10;\def\noi{\noindent}&#10;\def\nn{\nonumber}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\beq&#10;\|x\|_p = \min_{y&gt;0}~\frac{1}{2}y^Tdiag(x)y + \frac{1}{2}\|y\|_q\nn\\&#10;~{1}/{p}+{1}/{q}=1\nn&#10;\eeq&#10;&#10;&#10;&#10;\end{document}"/>
  <p:tag name="IGUANATEXSIZE" val="40"/>
  <p:tag name="IGUANATEXCURSOR" val="846"/>
  <p:tag name="TRANSPARENCY" val="True"/>
  <p:tag name="FILENAME" val=""/>
  <p:tag name="INPUTTYPE" val="0"/>
  <p:tag name="LATEXENGINEID" val="0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9.75"/>
  <p:tag name="ORIGINALWIDTH" val="2024.25"/>
  <p:tag name="OUTPUTDPI" val="1200"/>
  <p:tag name="LATEXADDIN" val="\documentclass{article}&#10;\usepackage{amsmath}&#10;\usepackage{times}&#10;\usepackage{epsfig}&#10;\usepackage{graphicx}&#10;\usepackage{amsmath}&#10;\usepackage{amssymb}&#10;\usepackage{amsthm}&#10; &#10;\def\beq{\begin{eqnarray}}&#10;\def\eeq{\end{eqnarray}}&#10;\usepackage{tcolorbox}&#10;\newcommand{\bbb}[1]{\boldsymbol{\mathbf{#1}}}&#10;\def\la{\langle}&#10;\def\ra{\rangle}&#10;\pagestyle{empty}&#10;\usepackage{tcolorbox}&#10;\def\noi{\noindent}&#10;\def\nn{\nonumber}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&#10; &#10; &#10; \beq&#10;\min_{x}~f(x) + \|x\|_p~~~~~~~~~~~~~~~~~~~~~~~~~~~~~~~~~~~ \nn\\&#10;\Leftrightarrow\min_{x,y&gt;0} &#10;f(x) + \frac{1}{2}y^Tdiag(x)y + \frac{1}{2}\|y\|_q\nn&#10;\eeq&#10;&#10;&#10;\end{document}"/>
  <p:tag name="IGUANATEXSIZE" val="40"/>
  <p:tag name="IGUANATEXCURSOR" val="878"/>
  <p:tag name="TRANSPARENCY" val="True"/>
  <p:tag name="FILENAME" val=""/>
  <p:tag name="INPUTTYPE" val="0"/>
  <p:tag name="LATEXENGINEID" val="0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.5"/>
  <p:tag name="ORIGINALWIDTH" val="901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 _{x}~ f(x) + \|x\|_0\nn&#10;\eeq&#10;&#10;&#10; &#10;&#10;\end{document}"/>
  <p:tag name="IGUANATEXSIZE" val="20"/>
  <p:tag name="IGUANATEXCURSOR" val="526"/>
  <p:tag name="TRANSPARENCY" val="True"/>
  <p:tag name="FILENAME" val=""/>
  <p:tag name="INPUTTYPE" val="0"/>
  <p:tag name="LATEXENGINEID" val="0"/>
  <p:tag name="TEMPFOLDER" val="c: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.75"/>
  <p:tag name="ORIGINALWIDTH" val="2696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|x\|_0 = \min_{y}~\|y\|_1,~s.t.~\|x\|_1 = \la x,y \ra,~-1\leq y\leq 1 \nn&#10;\eeq&#10;&#10;&#10;&#10;&#10; &#10;&#10;\end{document}"/>
  <p:tag name="IGUANATEXSIZE" val="20"/>
  <p:tag name="IGUANATEXCURSOR" val="583"/>
  <p:tag name="TRANSPARENCY" val="True"/>
  <p:tag name="FILENAME" val=""/>
  <p:tag name="INPUTTYPE" val="0"/>
  <p:tag name="LATEXENGINEID" val="0"/>
  <p:tag name="TEMPFOLDER" val="c: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75"/>
  <p:tag name="ORIGINALWIDTH" val="3670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g(\bbb{x},\bbb{x}^k) = \min_{y}~f(x^k) + \|y\|_1 + \rho (\|x^k\|_1 - \la x^k,y \ra ), ~s.t.~ -1\leq y\leq 1 \nn&#10;\nn&#10;\eeq&#10;&#10;\end{document}"/>
  <p:tag name="IGUANATEXSIZE" val="20"/>
  <p:tag name="IGUANATEXCURSOR" val="538"/>
  <p:tag name="TRANSPARENCY" val="True"/>
  <p:tag name="FILENAME" val=""/>
  <p:tag name="INPUTTYPE" val="0"/>
  <p:tag name="LATEXENGINEID" val="0"/>
  <p:tag name="TEMPFOLDER" val="c: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"/>
  <p:tag name="ORIGINALWIDTH" val="1909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 _{x}~ x^TAx + \lambda \|x\|_p,~s.t.~x^TBx=1\nn&#10;\eeq&#10;&#10;&#10; &#10;&#10;\end{document}"/>
  <p:tag name="IGUANATEXSIZE" val="20"/>
  <p:tag name="IGUANATEXCURSOR" val="512"/>
  <p:tag name="TRANSPARENCY" val="True"/>
  <p:tag name="FILENAME" val=""/>
  <p:tag name="INPUTTYPE" val="0"/>
  <p:tag name="LATEXENGINEID" val="0"/>
  <p:tag name="TEMPFOLDER" val="c: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6.5"/>
  <p:tag name="ORIGINALWIDTH" val="2228.2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g(\bbb{x},\bbb{x}^k) = \frac{p}{2}\sum_{i} |x_i^k|^{p-2} x_i^2 + (1-\frac{p}{2}) |x_i^k|^p \nn&#10;\eeq&#10;&#10;&#10; &#10;&#10;\end{document}"/>
  <p:tag name="IGUANATEXSIZE" val="20"/>
  <p:tag name="IGUANATEXCURSOR" val="595"/>
  <p:tag name="TRANSPARENCY" val="True"/>
  <p:tag name="FILENAME" val=""/>
  <p:tag name="INPUTTYPE" val="0"/>
  <p:tag name="LATEXENGINEID" val="0"/>
  <p:tag name="TEMPFOLDER" val="c: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146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$f(x) = \frac{1}{2} x^TAx + b^Tx$&#10;&#10;&#10;\end{document}"/>
  <p:tag name="IGUANATEXSIZE" val="40"/>
  <p:tag name="IGUANATEXCURSOR" val="545"/>
  <p:tag name="TRANSPARENCY" val="True"/>
  <p:tag name="FILENAME" val=""/>
  <p:tag name="INPUTTYPE" val="0"/>
  <p:tag name="LATEXENGINEID" val="0"/>
  <p:tag name="TEMPFOLDER" val="c: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.5"/>
  <p:tag name="ORIGINALWIDTH" val="2355.7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x}~x^TAx+\lambda x^T\text{diag}(w^k)x,~s.t.~x^TBx=1\nn&#10;\eeq&#10;&#10;&#10; &#10;&#10;\end{document}"/>
  <p:tag name="IGUANATEXSIZE" val="20"/>
  <p:tag name="IGUANATEXCURSOR" val="554"/>
  <p:tag name="TRANSPARENCY" val="True"/>
  <p:tag name="FILENAME" val=""/>
  <p:tag name="INPUTTYPE" val="0"/>
  <p:tag name="LATEXENGINEID" val="0"/>
  <p:tag name="TEMPFOLDER" val="c: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8.5"/>
  <p:tag name="ORIGINALWIDTH" val="2617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f(\bbb{x}) = f(x^k) &amp;+&amp; \la \nabla f(x^k),x-x^k \ra \nn \\&#10; &amp;+&amp; \frac{1}{2!} (x-x^k)^T \nabla^2 f(x^k) (x-x^k) \nn\\&#10;&amp;+&amp; \frac{M}{3!} \|x-x^k\|_2^3~~~~~~~~~~~~~~~~~~~~~~\nn&#10;\eeq&#10;&#10; &#10;&#10;\end{document}"/>
  <p:tag name="IGUANATEXSIZE" val="20"/>
  <p:tag name="IGUANATEXCURSOR" val="648"/>
  <p:tag name="TRANSPARENCY" val="True"/>
  <p:tag name="FILENAME" val=""/>
  <p:tag name="INPUTTYPE" val="0"/>
  <p:tag name="LATEXENGINEID" val="0"/>
  <p:tag name="TEMPFOLDER" val="c: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.5"/>
  <p:tag name="ORIGINALWIDTH" val="502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\min_{\bbb{x}}~f(\bbb{x})\nn&#10;\eeq&#10;&#10;\end{document}"/>
  <p:tag name="IGUANATEXSIZE" val="20"/>
  <p:tag name="IGUANATEXCURSOR" val="526"/>
  <p:tag name="TRANSPARENCY" val="True"/>
  <p:tag name="FILENAME" val=""/>
  <p:tag name="INPUTTYPE" val="0"/>
  <p:tag name="LATEXENGINEID" val="0"/>
  <p:tag name="TEMPFOLDER" val="c: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3.5"/>
  <p:tag name="ORIGINALWIDTH" val="1905"/>
  <p:tag name="OUTPUTDPI" val="1200"/>
  <p:tag name="LATEXADDIN" val="\documentclass{article}&#10;\usepackage{amsmath}&#10;\usepackage{amssymb}&#10;\usepackage{tcolorbox}&#10; &#10;&#10;\newcommand{\bbb}[1]{\boldsymbol{\mathbf{#1}}}&#10;\def\beq{\begin{eqnarray}}&#10;\def\eeq{\end{eqnarray}}&#10;\def\la{\langle}&#10;\def\ra{\rangle}&#10;\pagestyle{empty}&#10;\def\nn{\nonumber}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 &#10;&#10;&#10;\beq&#10;\min_{x,y}~\frac{1}{2}x^TAx+b^Tx + h_1(x)+ h_2(y)\nn\\&#10;s.t.~Cx+By=d~~~~~~~\nn&#10;\eeq&#10;&#10;\end{document}"/>
  <p:tag name="IGUANATEXSIZE" val="40"/>
  <p:tag name="IGUANATEXCURSOR" val="667"/>
  <p:tag name="TRANSPARENCY" val="True"/>
  <p:tag name="FILENAME" val=""/>
  <p:tag name="INPUTTYPE" val="0"/>
  <p:tag name="LATEXENGINEID" val="0"/>
  <p:tag name="TEMPFOLDER" val="c: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.75"/>
  <p:tag name="ORIGINALWIDTH" val="2457.7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L(x,y,\pi) = \frac{1}{2}x^TAx + b^Tx + h_1(x)+ h_2(y) + \nn\\&#10; \la Cx+By-d,\pi\ra + \frac{\beta}{2}\|Cx+By-d\|_2^2\nn&#10;\eeq&#10;&#10; &#10;&#10;\end{document}"/>
  <p:tag name="IGUANATEXSIZE" val="20"/>
  <p:tag name="IGUANATEXCURSOR" val="618"/>
  <p:tag name="TRANSPARENCY" val="True"/>
  <p:tag name="FILENAME" val=""/>
  <p:tag name="INPUTTYPE" val="0"/>
  <p:tag name="LATEXENGINEID" val="0"/>
  <p:tag name="TEMPFOLDER" val="c: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3472.5"/>
  <p:tag name="OUTPUTDPI" val="1200"/>
  <p:tag name="LATEXADDIN" val="\documentclass{article}&#10;\pagestyle{empty}&#10;\usepackage{times}&#10;\usepackage{amssymb}&#10;\usepackage{amsmath}&#10;\usepackage{amsthm}&#10;\usepackage{bm}&#10;\usepackage{amssymb}&#10;\usepackage{amsmath}&#10;\usepackage{amsfonts}&#10;\usepackage{lmodern}&#10;\usepackage{microtype}&#10;\usepackage{bbm}&#10;\def\beq{\begin{eqnarray}}&#10;\def\eeq{\end{eqnarray}}&#10;\def\nn{\nonumber}&#10;\def\la{\langle}&#10;\def\ra{\rangle}&#10;\def\A{\mathcal{L}}&#10;\def\L{\mathcal{L}}&#10;\def\J{\mathcal{J}}&#10;\newcommand{\bbb}[1]{\boldsymbol{\mathbf{#1}}}&#10;&#10;&#10;\begin{document}&#10;&#10;\beq&#10;x^{k+1} \Leftarrow \arg \min_{x}~ L(x^k,y^k,\pi^k) + \la \nabla L(x^k), x-x^k \ra + \frac{L}{2}\|x-x^k\|_2^2\nn\\&#10;L =\beta\|C^TC\|+\|A\|~~~~~~~~~\nn&#10;\eeq&#10;&#10; &#10;&#10;\end{document}"/>
  <p:tag name="IGUANATEXSIZE" val="20"/>
  <p:tag name="IGUANATEXCURSOR" val="623"/>
  <p:tag name="TRANSPARENCY" val="True"/>
  <p:tag name="FILENAME" val=""/>
  <p:tag name="INPUTTYPE" val="0"/>
  <p:tag name="LATEXENGINEID" val="0"/>
  <p:tag name="TEMPFOLDER" val="c: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1"/>
  <p:tag name="ORIGINALWIDTH" val="2295.75"/>
  <p:tag name="OUTPUTDPI" val="1200"/>
  <p:tag name="LATEXADDIN" val="\documentclass{article}&#10;\usepackage{amsmath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&#10;$f(x) = \frac{1}{2} x^TAx + b^Tx$ is gradient Lipschitz&#10;&#10;with constant $L=||A||$.&#10;&#10;\vspace{5pt}&#10;&#10;$\nabla f(x) = Ax+b$&#10;&#10;\vspace{5pt}&#10;&#10;$\frac{\|(Ax+b)-(Ax'+b)\|}{\|x-x'\|} \leq \frac{\|Ax-Ax'\|}{\|x-x'\|} \leq \|A\| $&#10;&#10;&#10;&#10;\end{document}"/>
  <p:tag name="IGUANATEXSIZE" val="40"/>
  <p:tag name="IGUANATEXCURSOR" val="57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8.5"/>
  <p:tag name="ORIGINALWIDTH" val="2762.25"/>
  <p:tag name="OUTPUTDPI" val="1200"/>
  <p:tag name="LATEXADDIN" val="\documentclass{article}&#10;\usepackage{amsmath}&#10;\usepackage{amssymb}&#10;\usepackage{tcolorbox}&#10;\newcommand{\bbb}[1]{\boldsymbol{\mathbf{#1}}}&#10;\def\la{\langle}&#10;\def\ra{\rangle}&#10;\pagestyle{empty}&#10;\usepackage{tcolorbox}&#10;&#10;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&#10;$\min_{x}~f(x),~s.t.~Ax=b$.&#10;&#10;\vspace{5pt}&#10;&#10;$\max_{\pi} \min_{x}~f(x) + \la Ax-b,\pi \ra $.&#10;&#10;\vspace{5pt}&#10;&#10;$L(x,\pi) = f(x) + \la Ax-b,\pi \ra + \frac{\beta}{2} \|Ax-b\|_2^2$.&#10;&#10;\vspace{5pt}&#10;&#10;$ d(\pi)\triangleq \min_{x}L(x,\pi)$ is $L$ Lipschitz continuous with  &#10;&#10;respect to $\pi$ with constant $\frac{1}{\beta}$.&#10;&#10;\vspace{5pt}&#10;&#10; &#10;&#10;&#10;&#10;&#10;\end{document}"/>
  <p:tag name="IGUANATEXSIZE" val="40"/>
  <p:tag name="IGUANATEXCURSOR" val="810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5.9483"/>
  <p:tag name="ORIGINALWIDTH" val="719.7074"/>
  <p:tag name="OUTPUTDPI" val="1200"/>
  <p:tag name="LATEXADDIN" val="\documentclass{article}&#10;\usepackage{amsmath}&#10;\usepackage{times}&#10;\usepackage{epsfig}&#10;\usepackage{graphicx}&#10;\usepackage{amsmath}&#10;\usepackage{amssymb}&#10;\usepackage{amsthm}&#10; &#10;\def\beq{\begin{eqnarray}}&#10;\def\eeq{\end{eqnarray}}&#10;\usepackage{tcolorbox}&#10;\newcommand{\bbb}[1]{\boldsymbol{\mathbf{#1}}}&#10;\def\la{\langle}&#10;\def\ra{\rangle}&#10;\pagestyle{empty}&#10;\usepackage{tcolorbox}&#10;\def\noi{\noindent}&#10;\def\nn{\nonumber}&#10;&#10;\usepackage{xcolor}&#10;\newcommand*{\boxedcolor}{red}&#10;\makeatletter&#10;\renewcommand{\boxed}[1]{\textcolor{\boxedcolor}{%&#10;  \fbox{\normalcolor\m@th$\displaystyle#1$}}}&#10;\makeatother&#10;\usepackage{tcolorbox}&#10;&#10;\begin{document}&#10;&#10;%$\underset{\bbb{0}\leq\bbb{u}\leq\bbb{1}}{\min}~\|\mathbf{Ku}-\mathbf{b}\|_0 +  \lambda TV(\bbb{u})$&#10;&#10;&#10;\noi Fix any $\pi$ and $\pi'$. Let $x(\pi)$ and $x(\pi')$ be two minimizers of $\min_{\bbb{x}}$. &#10;It holds that:&#10;\beq&#10;\nabla f(x(\pi)) + A^T\pi + \beta A^T(Ax(\pi)-b) = 0,~\nabla f(x(\pi')) + A^T\pi' + \beta A^T(Ax(\pi')-b) = 0\nn&#10;\eeq&#10;\noi Thus, we have:&#10;\beq&#10;\la \nabla f(x(\pi)) + A^T\pi + \beta A^T(Ax(\pi)-b), x'-x \ra = 0,\nn\\&#10;\la \nabla f(x(\pi')) + A^T\pi' + \beta A^T(Ax(\pi')-b), x-x' \ra = 0\nn&#10;\eeq&#10;&#10;\noi Add them together&#10;\beq&#10;\la \nabla f(x(\pi)) - \nabla f(x(\pi')) + A^T\pi -A^T\pi' + \beta A^T(Ax(\pi)-\beta A^TAx(\pi')), x'-x \ra = 0 \nn&#10;\eeq&#10;&#10;\noi Thus, we have:&#10;\beq&#10;\la A(x'-x), \pi' -\pi \ra &amp;=&amp;\la \nabla f(x(\pi'))  - \nabla f(x(\pi)), x'-x \ra   + \beta \|Ax(\pi)-A x(\pi'))\|_2^2\nn\\&#10;&amp;\geq&amp;  0+\beta \|Ax(\pi)-A x(\pi'))\|_2^2 \nn\\&#10;\frac{\|\nabla d(\pi) - \nabla d(\pi')\| }{\|\pi-\pi'\|}&amp;\leq&amp; \frac{\|A(x-x')\|}{\|\pi'-\pi\|} \leq  \frac{1}{\beta}\nn&#10;\eeq&#10;&#10;\end{document}"/>
  <p:tag name="IGUANATEXSIZE" val="40"/>
  <p:tag name="IGUANATEXCURSOR" val="1140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17907</TotalTime>
  <Words>682</Words>
  <Application>Microsoft Office PowerPoint</Application>
  <PresentationFormat>On-screen Show (4:3)</PresentationFormat>
  <Paragraphs>159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Times New Roman</vt:lpstr>
      <vt:lpstr>Wingdings</vt:lpstr>
      <vt:lpstr>Pixel</vt:lpstr>
      <vt:lpstr>PowerPoint Presentation</vt:lpstr>
      <vt:lpstr>Outline</vt:lpstr>
      <vt:lpstr>Convex Function</vt:lpstr>
      <vt:lpstr>Continuity</vt:lpstr>
      <vt:lpstr>Example: </vt:lpstr>
      <vt:lpstr>Example: augmented Lagragian function </vt:lpstr>
      <vt:lpstr>Proofs</vt:lpstr>
      <vt:lpstr>Majorization Minimization Algorithms</vt:lpstr>
      <vt:lpstr>Overview of the MM Algorithm</vt:lpstr>
      <vt:lpstr>Iterative Optimization</vt:lpstr>
      <vt:lpstr>PowerPoint Presentation</vt:lpstr>
      <vt:lpstr>PowerPoint Presentation</vt:lpstr>
      <vt:lpstr>Construct Surrogate Function</vt:lpstr>
      <vt:lpstr>Applications in Algorithm Design</vt:lpstr>
      <vt:lpstr>App 1: Lipschitz Gradient Surrogate</vt:lpstr>
      <vt:lpstr>App 2: Proximal Gradient Surrogate</vt:lpstr>
      <vt:lpstr>App 3: Quadratic Surrogate</vt:lpstr>
      <vt:lpstr>App 3: Quadratic Surrogate</vt:lpstr>
      <vt:lpstr>App 3: Quadratic Surrogate</vt:lpstr>
      <vt:lpstr>App 3: Quadratic Surrogate</vt:lpstr>
      <vt:lpstr>App 4: Convex Function Surrogate</vt:lpstr>
      <vt:lpstr>TV Norm Optimization   L21 norm Minimization </vt:lpstr>
      <vt:lpstr>App 5: DC Programming Surrogate</vt:lpstr>
      <vt:lpstr>App 6: Variational Surrogate</vt:lpstr>
      <vt:lpstr>App 6: Variational Surrogate</vt:lpstr>
      <vt:lpstr>App 6: Variational Surrogate</vt:lpstr>
      <vt:lpstr>App 7: Cubic Approximation</vt:lpstr>
      <vt:lpstr>App 8: Linear / Majorized ADMM</vt:lpstr>
      <vt:lpstr>References</vt:lpstr>
    </vt:vector>
  </TitlesOfParts>
  <Company>UCSC Department of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Crabb</dc:creator>
  <cp:lastModifiedBy>Ganzhao Yuan</cp:lastModifiedBy>
  <cp:revision>1710</cp:revision>
  <dcterms:created xsi:type="dcterms:W3CDTF">2006-05-03T13:43:41Z</dcterms:created>
  <dcterms:modified xsi:type="dcterms:W3CDTF">2016-10-27T13:00:33Z</dcterms:modified>
</cp:coreProperties>
</file>