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embeddedFontLst>
    <p:embeddedFont>
      <p:font typeface="等线" panose="02010600030101010101" pitchFamily="2" charset="-122"/>
      <p:regular r:id="rId7"/>
      <p:bold r:id="rId8"/>
    </p:embeddedFont>
    <p:embeddedFont>
      <p:font typeface="等线 Light" panose="02010600030101010101" pitchFamily="2" charset="-122"/>
      <p:regular r:id="rId9"/>
    </p:embeddedFont>
    <p:embeddedFont>
      <p:font typeface="FZQingKeBenYueSongS-R-GB" panose="02000000000000000000" pitchFamily="2" charset="-122"/>
      <p:regular r:id="rId10"/>
    </p:embeddedFont>
    <p:embeddedFont>
      <p:font typeface="SentyCHALKoriginal" panose="03000600000000000000" pitchFamily="66" charset="-128"/>
      <p:regular r:id="rId1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5C9667-B1DB-604B-9AA8-33BE88EC560C}"/>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2B8EE494-9813-524B-A0CD-56D6CDCF17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5BBDAE5D-9CEA-4B44-9C1E-8A69D0F3A671}"/>
              </a:ext>
            </a:extLst>
          </p:cNvPr>
          <p:cNvSpPr>
            <a:spLocks noGrp="1"/>
          </p:cNvSpPr>
          <p:nvPr>
            <p:ph type="dt" sz="half" idx="10"/>
          </p:nvPr>
        </p:nvSpPr>
        <p:spPr/>
        <p:txBody>
          <a:bodyPr/>
          <a:lstStyle/>
          <a:p>
            <a:fld id="{A84329E3-BC8C-C142-B46A-81BFDACC9785}" type="datetimeFigureOut">
              <a:rPr kumimoji="1" lang="zh-CN" altLang="en-US" smtClean="0"/>
              <a:t>2020/9/21</a:t>
            </a:fld>
            <a:endParaRPr kumimoji="1" lang="zh-CN" altLang="en-US"/>
          </a:p>
        </p:txBody>
      </p:sp>
      <p:sp>
        <p:nvSpPr>
          <p:cNvPr id="5" name="页脚占位符 4">
            <a:extLst>
              <a:ext uri="{FF2B5EF4-FFF2-40B4-BE49-F238E27FC236}">
                <a16:creationId xmlns:a16="http://schemas.microsoft.com/office/drawing/2014/main" id="{1C570A33-1271-9B45-B196-E896AC2DDCB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7C14064-98E5-FB40-948A-56C7E1881BA5}"/>
              </a:ext>
            </a:extLst>
          </p:cNvPr>
          <p:cNvSpPr>
            <a:spLocks noGrp="1"/>
          </p:cNvSpPr>
          <p:nvPr>
            <p:ph type="sldNum" sz="quarter" idx="12"/>
          </p:nvPr>
        </p:nvSpPr>
        <p:spPr/>
        <p:txBody>
          <a:bodyPr/>
          <a:lstStyle/>
          <a:p>
            <a:fld id="{06A3D1B2-80E3-554E-9CA1-E129B7C64BCF}" type="slidenum">
              <a:rPr kumimoji="1" lang="zh-CN" altLang="en-US" smtClean="0"/>
              <a:t>‹#›</a:t>
            </a:fld>
            <a:endParaRPr kumimoji="1" lang="zh-CN" altLang="en-US"/>
          </a:p>
        </p:txBody>
      </p:sp>
    </p:spTree>
    <p:extLst>
      <p:ext uri="{BB962C8B-B14F-4D97-AF65-F5344CB8AC3E}">
        <p14:creationId xmlns:p14="http://schemas.microsoft.com/office/powerpoint/2010/main" val="3071732738"/>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0E6338-FBF9-FC4E-902A-A0340AD69B13}"/>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4A20D6CC-198B-5F45-8FE9-14E5DD06240B}"/>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BD8032B-139B-5244-B3FA-32B7FF2B3C23}"/>
              </a:ext>
            </a:extLst>
          </p:cNvPr>
          <p:cNvSpPr>
            <a:spLocks noGrp="1"/>
          </p:cNvSpPr>
          <p:nvPr>
            <p:ph type="dt" sz="half" idx="10"/>
          </p:nvPr>
        </p:nvSpPr>
        <p:spPr/>
        <p:txBody>
          <a:bodyPr/>
          <a:lstStyle/>
          <a:p>
            <a:fld id="{A84329E3-BC8C-C142-B46A-81BFDACC9785}" type="datetimeFigureOut">
              <a:rPr kumimoji="1" lang="zh-CN" altLang="en-US" smtClean="0"/>
              <a:t>2020/9/21</a:t>
            </a:fld>
            <a:endParaRPr kumimoji="1" lang="zh-CN" altLang="en-US"/>
          </a:p>
        </p:txBody>
      </p:sp>
      <p:sp>
        <p:nvSpPr>
          <p:cNvPr id="5" name="页脚占位符 4">
            <a:extLst>
              <a:ext uri="{FF2B5EF4-FFF2-40B4-BE49-F238E27FC236}">
                <a16:creationId xmlns:a16="http://schemas.microsoft.com/office/drawing/2014/main" id="{BD37F259-33B0-8A41-8A94-BFC8149F5F2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E845D83-2E38-8C40-BCFD-FBB88EA1874F}"/>
              </a:ext>
            </a:extLst>
          </p:cNvPr>
          <p:cNvSpPr>
            <a:spLocks noGrp="1"/>
          </p:cNvSpPr>
          <p:nvPr>
            <p:ph type="sldNum" sz="quarter" idx="12"/>
          </p:nvPr>
        </p:nvSpPr>
        <p:spPr/>
        <p:txBody>
          <a:bodyPr/>
          <a:lstStyle/>
          <a:p>
            <a:fld id="{06A3D1B2-80E3-554E-9CA1-E129B7C64BCF}" type="slidenum">
              <a:rPr kumimoji="1" lang="zh-CN" altLang="en-US" smtClean="0"/>
              <a:t>‹#›</a:t>
            </a:fld>
            <a:endParaRPr kumimoji="1" lang="zh-CN" altLang="en-US"/>
          </a:p>
        </p:txBody>
      </p:sp>
    </p:spTree>
    <p:extLst>
      <p:ext uri="{BB962C8B-B14F-4D97-AF65-F5344CB8AC3E}">
        <p14:creationId xmlns:p14="http://schemas.microsoft.com/office/powerpoint/2010/main" val="313793912"/>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D0DE8F9-5188-FF41-82B8-A7105BAD8102}"/>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48916ACF-889E-E341-9D57-B23CBAAEF099}"/>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8ACBFB4-EA1F-2742-82DC-B8E523E80866}"/>
              </a:ext>
            </a:extLst>
          </p:cNvPr>
          <p:cNvSpPr>
            <a:spLocks noGrp="1"/>
          </p:cNvSpPr>
          <p:nvPr>
            <p:ph type="dt" sz="half" idx="10"/>
          </p:nvPr>
        </p:nvSpPr>
        <p:spPr/>
        <p:txBody>
          <a:bodyPr/>
          <a:lstStyle/>
          <a:p>
            <a:fld id="{A84329E3-BC8C-C142-B46A-81BFDACC9785}" type="datetimeFigureOut">
              <a:rPr kumimoji="1" lang="zh-CN" altLang="en-US" smtClean="0"/>
              <a:t>2020/9/21</a:t>
            </a:fld>
            <a:endParaRPr kumimoji="1" lang="zh-CN" altLang="en-US"/>
          </a:p>
        </p:txBody>
      </p:sp>
      <p:sp>
        <p:nvSpPr>
          <p:cNvPr id="5" name="页脚占位符 4">
            <a:extLst>
              <a:ext uri="{FF2B5EF4-FFF2-40B4-BE49-F238E27FC236}">
                <a16:creationId xmlns:a16="http://schemas.microsoft.com/office/drawing/2014/main" id="{C17D587B-2BAA-BB4C-88EB-06CC5CD6C32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0A9227D-8440-EF4E-B4E1-DC95871229C3}"/>
              </a:ext>
            </a:extLst>
          </p:cNvPr>
          <p:cNvSpPr>
            <a:spLocks noGrp="1"/>
          </p:cNvSpPr>
          <p:nvPr>
            <p:ph type="sldNum" sz="quarter" idx="12"/>
          </p:nvPr>
        </p:nvSpPr>
        <p:spPr/>
        <p:txBody>
          <a:bodyPr/>
          <a:lstStyle/>
          <a:p>
            <a:fld id="{06A3D1B2-80E3-554E-9CA1-E129B7C64BCF}" type="slidenum">
              <a:rPr kumimoji="1" lang="zh-CN" altLang="en-US" smtClean="0"/>
              <a:t>‹#›</a:t>
            </a:fld>
            <a:endParaRPr kumimoji="1" lang="zh-CN" altLang="en-US"/>
          </a:p>
        </p:txBody>
      </p:sp>
    </p:spTree>
    <p:extLst>
      <p:ext uri="{BB962C8B-B14F-4D97-AF65-F5344CB8AC3E}">
        <p14:creationId xmlns:p14="http://schemas.microsoft.com/office/powerpoint/2010/main" val="1893210974"/>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0E4100-AD8D-D44F-99E1-44DD38EB8B51}"/>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778D81F-923F-7E4F-A16D-BC6C60EAFDBA}"/>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4C93746-CC38-2842-836D-0C92B6C7DC80}"/>
              </a:ext>
            </a:extLst>
          </p:cNvPr>
          <p:cNvSpPr>
            <a:spLocks noGrp="1"/>
          </p:cNvSpPr>
          <p:nvPr>
            <p:ph type="dt" sz="half" idx="10"/>
          </p:nvPr>
        </p:nvSpPr>
        <p:spPr/>
        <p:txBody>
          <a:bodyPr/>
          <a:lstStyle/>
          <a:p>
            <a:fld id="{A84329E3-BC8C-C142-B46A-81BFDACC9785}" type="datetimeFigureOut">
              <a:rPr kumimoji="1" lang="zh-CN" altLang="en-US" smtClean="0"/>
              <a:t>2020/9/21</a:t>
            </a:fld>
            <a:endParaRPr kumimoji="1" lang="zh-CN" altLang="en-US"/>
          </a:p>
        </p:txBody>
      </p:sp>
      <p:sp>
        <p:nvSpPr>
          <p:cNvPr id="5" name="页脚占位符 4">
            <a:extLst>
              <a:ext uri="{FF2B5EF4-FFF2-40B4-BE49-F238E27FC236}">
                <a16:creationId xmlns:a16="http://schemas.microsoft.com/office/drawing/2014/main" id="{F00C047D-2AC5-FE4D-ABA3-BB21FA933C2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079995C-0F9C-BD4F-85C0-24A2E78B897F}"/>
              </a:ext>
            </a:extLst>
          </p:cNvPr>
          <p:cNvSpPr>
            <a:spLocks noGrp="1"/>
          </p:cNvSpPr>
          <p:nvPr>
            <p:ph type="sldNum" sz="quarter" idx="12"/>
          </p:nvPr>
        </p:nvSpPr>
        <p:spPr/>
        <p:txBody>
          <a:bodyPr/>
          <a:lstStyle/>
          <a:p>
            <a:fld id="{06A3D1B2-80E3-554E-9CA1-E129B7C64BCF}" type="slidenum">
              <a:rPr kumimoji="1" lang="zh-CN" altLang="en-US" smtClean="0"/>
              <a:t>‹#›</a:t>
            </a:fld>
            <a:endParaRPr kumimoji="1" lang="zh-CN" altLang="en-US"/>
          </a:p>
        </p:txBody>
      </p:sp>
    </p:spTree>
    <p:extLst>
      <p:ext uri="{BB962C8B-B14F-4D97-AF65-F5344CB8AC3E}">
        <p14:creationId xmlns:p14="http://schemas.microsoft.com/office/powerpoint/2010/main" val="2882327261"/>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2E3006-D989-4C40-A7E2-164BD56E2BD4}"/>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A0BD3B6F-2478-334B-84D3-A99CF24E9C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CEB16D53-B8F9-9342-848D-5E9D2B34E5E6}"/>
              </a:ext>
            </a:extLst>
          </p:cNvPr>
          <p:cNvSpPr>
            <a:spLocks noGrp="1"/>
          </p:cNvSpPr>
          <p:nvPr>
            <p:ph type="dt" sz="half" idx="10"/>
          </p:nvPr>
        </p:nvSpPr>
        <p:spPr/>
        <p:txBody>
          <a:bodyPr/>
          <a:lstStyle/>
          <a:p>
            <a:fld id="{A84329E3-BC8C-C142-B46A-81BFDACC9785}" type="datetimeFigureOut">
              <a:rPr kumimoji="1" lang="zh-CN" altLang="en-US" smtClean="0"/>
              <a:t>2020/9/21</a:t>
            </a:fld>
            <a:endParaRPr kumimoji="1" lang="zh-CN" altLang="en-US"/>
          </a:p>
        </p:txBody>
      </p:sp>
      <p:sp>
        <p:nvSpPr>
          <p:cNvPr id="5" name="页脚占位符 4">
            <a:extLst>
              <a:ext uri="{FF2B5EF4-FFF2-40B4-BE49-F238E27FC236}">
                <a16:creationId xmlns:a16="http://schemas.microsoft.com/office/drawing/2014/main" id="{62B71214-959E-8F4F-8B5C-B224D6167F9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D427015-DCC7-FD4D-8572-95C85B84D44D}"/>
              </a:ext>
            </a:extLst>
          </p:cNvPr>
          <p:cNvSpPr>
            <a:spLocks noGrp="1"/>
          </p:cNvSpPr>
          <p:nvPr>
            <p:ph type="sldNum" sz="quarter" idx="12"/>
          </p:nvPr>
        </p:nvSpPr>
        <p:spPr/>
        <p:txBody>
          <a:bodyPr/>
          <a:lstStyle/>
          <a:p>
            <a:fld id="{06A3D1B2-80E3-554E-9CA1-E129B7C64BCF}" type="slidenum">
              <a:rPr kumimoji="1" lang="zh-CN" altLang="en-US" smtClean="0"/>
              <a:t>‹#›</a:t>
            </a:fld>
            <a:endParaRPr kumimoji="1" lang="zh-CN" altLang="en-US"/>
          </a:p>
        </p:txBody>
      </p:sp>
    </p:spTree>
    <p:extLst>
      <p:ext uri="{BB962C8B-B14F-4D97-AF65-F5344CB8AC3E}">
        <p14:creationId xmlns:p14="http://schemas.microsoft.com/office/powerpoint/2010/main" val="3151272564"/>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7B3317-3B0B-454E-A1DC-F99162CF9FA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1558DA2D-A1A6-9943-BF33-DFD4FC86290F}"/>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FD1B8928-545E-D44C-A77F-6DFB1A381684}"/>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8CC370F4-0F9C-F840-895D-6758228C7B54}"/>
              </a:ext>
            </a:extLst>
          </p:cNvPr>
          <p:cNvSpPr>
            <a:spLocks noGrp="1"/>
          </p:cNvSpPr>
          <p:nvPr>
            <p:ph type="dt" sz="half" idx="10"/>
          </p:nvPr>
        </p:nvSpPr>
        <p:spPr/>
        <p:txBody>
          <a:bodyPr/>
          <a:lstStyle/>
          <a:p>
            <a:fld id="{A84329E3-BC8C-C142-B46A-81BFDACC9785}" type="datetimeFigureOut">
              <a:rPr kumimoji="1" lang="zh-CN" altLang="en-US" smtClean="0"/>
              <a:t>2020/9/21</a:t>
            </a:fld>
            <a:endParaRPr kumimoji="1" lang="zh-CN" altLang="en-US"/>
          </a:p>
        </p:txBody>
      </p:sp>
      <p:sp>
        <p:nvSpPr>
          <p:cNvPr id="6" name="页脚占位符 5">
            <a:extLst>
              <a:ext uri="{FF2B5EF4-FFF2-40B4-BE49-F238E27FC236}">
                <a16:creationId xmlns:a16="http://schemas.microsoft.com/office/drawing/2014/main" id="{2EBF6EF9-8390-6843-8ABE-3B15313019A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2A48C92-F317-DB47-814D-FF2E3C9C1D5B}"/>
              </a:ext>
            </a:extLst>
          </p:cNvPr>
          <p:cNvSpPr>
            <a:spLocks noGrp="1"/>
          </p:cNvSpPr>
          <p:nvPr>
            <p:ph type="sldNum" sz="quarter" idx="12"/>
          </p:nvPr>
        </p:nvSpPr>
        <p:spPr/>
        <p:txBody>
          <a:bodyPr/>
          <a:lstStyle/>
          <a:p>
            <a:fld id="{06A3D1B2-80E3-554E-9CA1-E129B7C64BCF}" type="slidenum">
              <a:rPr kumimoji="1" lang="zh-CN" altLang="en-US" smtClean="0"/>
              <a:t>‹#›</a:t>
            </a:fld>
            <a:endParaRPr kumimoji="1" lang="zh-CN" altLang="en-US"/>
          </a:p>
        </p:txBody>
      </p:sp>
    </p:spTree>
    <p:extLst>
      <p:ext uri="{BB962C8B-B14F-4D97-AF65-F5344CB8AC3E}">
        <p14:creationId xmlns:p14="http://schemas.microsoft.com/office/powerpoint/2010/main" val="2236158697"/>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EBB40D-CB59-9140-8BFE-6C4B9822D2B4}"/>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BD77AD53-227A-FF4A-8F7B-A1C1DCB3CF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ECF008B9-C0C5-9842-928B-1B7CCB546027}"/>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49DCE509-47BA-D840-BC9C-62294392F3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6C32E229-BD53-F245-B27A-053E6E812EAF}"/>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FA66091C-F406-7D4D-9A61-E1593EE2DC74}"/>
              </a:ext>
            </a:extLst>
          </p:cNvPr>
          <p:cNvSpPr>
            <a:spLocks noGrp="1"/>
          </p:cNvSpPr>
          <p:nvPr>
            <p:ph type="dt" sz="half" idx="10"/>
          </p:nvPr>
        </p:nvSpPr>
        <p:spPr/>
        <p:txBody>
          <a:bodyPr/>
          <a:lstStyle/>
          <a:p>
            <a:fld id="{A84329E3-BC8C-C142-B46A-81BFDACC9785}" type="datetimeFigureOut">
              <a:rPr kumimoji="1" lang="zh-CN" altLang="en-US" smtClean="0"/>
              <a:t>2020/9/21</a:t>
            </a:fld>
            <a:endParaRPr kumimoji="1" lang="zh-CN" altLang="en-US"/>
          </a:p>
        </p:txBody>
      </p:sp>
      <p:sp>
        <p:nvSpPr>
          <p:cNvPr id="8" name="页脚占位符 7">
            <a:extLst>
              <a:ext uri="{FF2B5EF4-FFF2-40B4-BE49-F238E27FC236}">
                <a16:creationId xmlns:a16="http://schemas.microsoft.com/office/drawing/2014/main" id="{2447111B-597A-1840-8CA9-D610B11A92F8}"/>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8A6C9081-901B-3C42-ABEB-5629FE8EE45D}"/>
              </a:ext>
            </a:extLst>
          </p:cNvPr>
          <p:cNvSpPr>
            <a:spLocks noGrp="1"/>
          </p:cNvSpPr>
          <p:nvPr>
            <p:ph type="sldNum" sz="quarter" idx="12"/>
          </p:nvPr>
        </p:nvSpPr>
        <p:spPr/>
        <p:txBody>
          <a:bodyPr/>
          <a:lstStyle/>
          <a:p>
            <a:fld id="{06A3D1B2-80E3-554E-9CA1-E129B7C64BCF}" type="slidenum">
              <a:rPr kumimoji="1" lang="zh-CN" altLang="en-US" smtClean="0"/>
              <a:t>‹#›</a:t>
            </a:fld>
            <a:endParaRPr kumimoji="1" lang="zh-CN" altLang="en-US"/>
          </a:p>
        </p:txBody>
      </p:sp>
    </p:spTree>
    <p:extLst>
      <p:ext uri="{BB962C8B-B14F-4D97-AF65-F5344CB8AC3E}">
        <p14:creationId xmlns:p14="http://schemas.microsoft.com/office/powerpoint/2010/main" val="2925517153"/>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3AD613-527B-D24E-88CC-8A09C07226A9}"/>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7776BB3F-1DDB-2740-B2AA-80549AED3373}"/>
              </a:ext>
            </a:extLst>
          </p:cNvPr>
          <p:cNvSpPr>
            <a:spLocks noGrp="1"/>
          </p:cNvSpPr>
          <p:nvPr>
            <p:ph type="dt" sz="half" idx="10"/>
          </p:nvPr>
        </p:nvSpPr>
        <p:spPr/>
        <p:txBody>
          <a:bodyPr/>
          <a:lstStyle/>
          <a:p>
            <a:fld id="{A84329E3-BC8C-C142-B46A-81BFDACC9785}" type="datetimeFigureOut">
              <a:rPr kumimoji="1" lang="zh-CN" altLang="en-US" smtClean="0"/>
              <a:t>2020/9/21</a:t>
            </a:fld>
            <a:endParaRPr kumimoji="1" lang="zh-CN" altLang="en-US"/>
          </a:p>
        </p:txBody>
      </p:sp>
      <p:sp>
        <p:nvSpPr>
          <p:cNvPr id="4" name="页脚占位符 3">
            <a:extLst>
              <a:ext uri="{FF2B5EF4-FFF2-40B4-BE49-F238E27FC236}">
                <a16:creationId xmlns:a16="http://schemas.microsoft.com/office/drawing/2014/main" id="{AD6DED4E-75A1-1E46-B7FF-D0B818BF30AB}"/>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7D93A774-A05A-5E47-A209-B3BF5D42ACF8}"/>
              </a:ext>
            </a:extLst>
          </p:cNvPr>
          <p:cNvSpPr>
            <a:spLocks noGrp="1"/>
          </p:cNvSpPr>
          <p:nvPr>
            <p:ph type="sldNum" sz="quarter" idx="12"/>
          </p:nvPr>
        </p:nvSpPr>
        <p:spPr/>
        <p:txBody>
          <a:bodyPr/>
          <a:lstStyle/>
          <a:p>
            <a:fld id="{06A3D1B2-80E3-554E-9CA1-E129B7C64BCF}" type="slidenum">
              <a:rPr kumimoji="1" lang="zh-CN" altLang="en-US" smtClean="0"/>
              <a:t>‹#›</a:t>
            </a:fld>
            <a:endParaRPr kumimoji="1" lang="zh-CN" altLang="en-US"/>
          </a:p>
        </p:txBody>
      </p:sp>
    </p:spTree>
    <p:extLst>
      <p:ext uri="{BB962C8B-B14F-4D97-AF65-F5344CB8AC3E}">
        <p14:creationId xmlns:p14="http://schemas.microsoft.com/office/powerpoint/2010/main" val="2678202470"/>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CF6F08B-83DD-5641-A022-CC3CA95E63EC}"/>
              </a:ext>
            </a:extLst>
          </p:cNvPr>
          <p:cNvSpPr>
            <a:spLocks noGrp="1"/>
          </p:cNvSpPr>
          <p:nvPr>
            <p:ph type="dt" sz="half" idx="10"/>
          </p:nvPr>
        </p:nvSpPr>
        <p:spPr/>
        <p:txBody>
          <a:bodyPr/>
          <a:lstStyle/>
          <a:p>
            <a:fld id="{A84329E3-BC8C-C142-B46A-81BFDACC9785}" type="datetimeFigureOut">
              <a:rPr kumimoji="1" lang="zh-CN" altLang="en-US" smtClean="0"/>
              <a:t>2020/9/21</a:t>
            </a:fld>
            <a:endParaRPr kumimoji="1" lang="zh-CN" altLang="en-US"/>
          </a:p>
        </p:txBody>
      </p:sp>
      <p:sp>
        <p:nvSpPr>
          <p:cNvPr id="3" name="页脚占位符 2">
            <a:extLst>
              <a:ext uri="{FF2B5EF4-FFF2-40B4-BE49-F238E27FC236}">
                <a16:creationId xmlns:a16="http://schemas.microsoft.com/office/drawing/2014/main" id="{2DB43629-5545-C843-BE2C-63D7A22AD426}"/>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F8D0503B-3119-DD4E-88EA-2A1B0FDC83D6}"/>
              </a:ext>
            </a:extLst>
          </p:cNvPr>
          <p:cNvSpPr>
            <a:spLocks noGrp="1"/>
          </p:cNvSpPr>
          <p:nvPr>
            <p:ph type="sldNum" sz="quarter" idx="12"/>
          </p:nvPr>
        </p:nvSpPr>
        <p:spPr/>
        <p:txBody>
          <a:bodyPr/>
          <a:lstStyle/>
          <a:p>
            <a:fld id="{06A3D1B2-80E3-554E-9CA1-E129B7C64BCF}" type="slidenum">
              <a:rPr kumimoji="1" lang="zh-CN" altLang="en-US" smtClean="0"/>
              <a:t>‹#›</a:t>
            </a:fld>
            <a:endParaRPr kumimoji="1" lang="zh-CN" altLang="en-US"/>
          </a:p>
        </p:txBody>
      </p:sp>
    </p:spTree>
    <p:extLst>
      <p:ext uri="{BB962C8B-B14F-4D97-AF65-F5344CB8AC3E}">
        <p14:creationId xmlns:p14="http://schemas.microsoft.com/office/powerpoint/2010/main" val="2144370224"/>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DD9C89-8688-E44B-9C14-E91190FE8DEC}"/>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345D4E1A-8D3B-864D-987C-1513A60B21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6E3D2993-4C01-0849-B951-AA3E9BA575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813F227-846F-5044-9F87-1487D01E6184}"/>
              </a:ext>
            </a:extLst>
          </p:cNvPr>
          <p:cNvSpPr>
            <a:spLocks noGrp="1"/>
          </p:cNvSpPr>
          <p:nvPr>
            <p:ph type="dt" sz="half" idx="10"/>
          </p:nvPr>
        </p:nvSpPr>
        <p:spPr/>
        <p:txBody>
          <a:bodyPr/>
          <a:lstStyle/>
          <a:p>
            <a:fld id="{A84329E3-BC8C-C142-B46A-81BFDACC9785}" type="datetimeFigureOut">
              <a:rPr kumimoji="1" lang="zh-CN" altLang="en-US" smtClean="0"/>
              <a:t>2020/9/21</a:t>
            </a:fld>
            <a:endParaRPr kumimoji="1" lang="zh-CN" altLang="en-US"/>
          </a:p>
        </p:txBody>
      </p:sp>
      <p:sp>
        <p:nvSpPr>
          <p:cNvPr id="6" name="页脚占位符 5">
            <a:extLst>
              <a:ext uri="{FF2B5EF4-FFF2-40B4-BE49-F238E27FC236}">
                <a16:creationId xmlns:a16="http://schemas.microsoft.com/office/drawing/2014/main" id="{1081AAAD-537A-DB47-9B5D-697E56A1902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9503E25-FDFE-7546-9D38-3EFB261D545E}"/>
              </a:ext>
            </a:extLst>
          </p:cNvPr>
          <p:cNvSpPr>
            <a:spLocks noGrp="1"/>
          </p:cNvSpPr>
          <p:nvPr>
            <p:ph type="sldNum" sz="quarter" idx="12"/>
          </p:nvPr>
        </p:nvSpPr>
        <p:spPr/>
        <p:txBody>
          <a:bodyPr/>
          <a:lstStyle/>
          <a:p>
            <a:fld id="{06A3D1B2-80E3-554E-9CA1-E129B7C64BCF}" type="slidenum">
              <a:rPr kumimoji="1" lang="zh-CN" altLang="en-US" smtClean="0"/>
              <a:t>‹#›</a:t>
            </a:fld>
            <a:endParaRPr kumimoji="1" lang="zh-CN" altLang="en-US"/>
          </a:p>
        </p:txBody>
      </p:sp>
    </p:spTree>
    <p:extLst>
      <p:ext uri="{BB962C8B-B14F-4D97-AF65-F5344CB8AC3E}">
        <p14:creationId xmlns:p14="http://schemas.microsoft.com/office/powerpoint/2010/main" val="2393184545"/>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E0CB7B-DD67-0447-8685-5EB3AF8BDF8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FC459814-CF56-D74D-94FC-30C8C0F99E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BB5B4A37-1F9D-9A4A-ACCA-EF96105D0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EBE03B0C-D07E-6C4A-A87C-52315AB204FE}"/>
              </a:ext>
            </a:extLst>
          </p:cNvPr>
          <p:cNvSpPr>
            <a:spLocks noGrp="1"/>
          </p:cNvSpPr>
          <p:nvPr>
            <p:ph type="dt" sz="half" idx="10"/>
          </p:nvPr>
        </p:nvSpPr>
        <p:spPr/>
        <p:txBody>
          <a:bodyPr/>
          <a:lstStyle/>
          <a:p>
            <a:fld id="{A84329E3-BC8C-C142-B46A-81BFDACC9785}" type="datetimeFigureOut">
              <a:rPr kumimoji="1" lang="zh-CN" altLang="en-US" smtClean="0"/>
              <a:t>2020/9/21</a:t>
            </a:fld>
            <a:endParaRPr kumimoji="1" lang="zh-CN" altLang="en-US"/>
          </a:p>
        </p:txBody>
      </p:sp>
      <p:sp>
        <p:nvSpPr>
          <p:cNvPr id="6" name="页脚占位符 5">
            <a:extLst>
              <a:ext uri="{FF2B5EF4-FFF2-40B4-BE49-F238E27FC236}">
                <a16:creationId xmlns:a16="http://schemas.microsoft.com/office/drawing/2014/main" id="{3F9C9CB6-BC8A-9B45-B55F-AD15C35246A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43F2EF3-2539-2542-AF3D-AA180374F09B}"/>
              </a:ext>
            </a:extLst>
          </p:cNvPr>
          <p:cNvSpPr>
            <a:spLocks noGrp="1"/>
          </p:cNvSpPr>
          <p:nvPr>
            <p:ph type="sldNum" sz="quarter" idx="12"/>
          </p:nvPr>
        </p:nvSpPr>
        <p:spPr/>
        <p:txBody>
          <a:bodyPr/>
          <a:lstStyle/>
          <a:p>
            <a:fld id="{06A3D1B2-80E3-554E-9CA1-E129B7C64BCF}" type="slidenum">
              <a:rPr kumimoji="1" lang="zh-CN" altLang="en-US" smtClean="0"/>
              <a:t>‹#›</a:t>
            </a:fld>
            <a:endParaRPr kumimoji="1" lang="zh-CN" altLang="en-US"/>
          </a:p>
        </p:txBody>
      </p:sp>
    </p:spTree>
    <p:extLst>
      <p:ext uri="{BB962C8B-B14F-4D97-AF65-F5344CB8AC3E}">
        <p14:creationId xmlns:p14="http://schemas.microsoft.com/office/powerpoint/2010/main" val="206575000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D6B9C5-3BA5-314B-AFF1-55AC61D1A5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8C11DDA-7C7B-5B4E-92A4-1D07C141C3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BBDB800-13C1-F341-A1A7-01304808E9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4329E3-BC8C-C142-B46A-81BFDACC9785}" type="datetimeFigureOut">
              <a:rPr kumimoji="1" lang="zh-CN" altLang="en-US" smtClean="0"/>
              <a:t>2020/9/21</a:t>
            </a:fld>
            <a:endParaRPr kumimoji="1" lang="zh-CN" altLang="en-US"/>
          </a:p>
        </p:txBody>
      </p:sp>
      <p:sp>
        <p:nvSpPr>
          <p:cNvPr id="5" name="页脚占位符 4">
            <a:extLst>
              <a:ext uri="{FF2B5EF4-FFF2-40B4-BE49-F238E27FC236}">
                <a16:creationId xmlns:a16="http://schemas.microsoft.com/office/drawing/2014/main" id="{083F295B-F250-1F46-B383-947FC02FEB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698FA936-3A00-E248-B19D-FA9EB06E28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A3D1B2-80E3-554E-9CA1-E129B7C64BCF}" type="slidenum">
              <a:rPr kumimoji="1" lang="zh-CN" altLang="en-US" smtClean="0"/>
              <a:t>‹#›</a:t>
            </a:fld>
            <a:endParaRPr kumimoji="1" lang="zh-CN" altLang="en-US"/>
          </a:p>
        </p:txBody>
      </p:sp>
    </p:spTree>
    <p:extLst>
      <p:ext uri="{BB962C8B-B14F-4D97-AF65-F5344CB8AC3E}">
        <p14:creationId xmlns:p14="http://schemas.microsoft.com/office/powerpoint/2010/main" val="3920105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02F36-2799-694B-8E30-88E0D134B2F7}"/>
              </a:ext>
            </a:extLst>
          </p:cNvPr>
          <p:cNvSpPr>
            <a:spLocks noGrp="1"/>
          </p:cNvSpPr>
          <p:nvPr>
            <p:ph type="ctrTitle"/>
          </p:nvPr>
        </p:nvSpPr>
        <p:spPr>
          <a:xfrm>
            <a:off x="2714458" y="1170490"/>
            <a:ext cx="9144000" cy="2387600"/>
          </a:xfrm>
        </p:spPr>
        <p:txBody>
          <a:bodyPr>
            <a:normAutofit/>
          </a:bodyPr>
          <a:lstStyle/>
          <a:p>
            <a:r>
              <a:rPr kumimoji="1" lang="zh-CN" altLang="en-US" sz="4800" dirty="0">
                <a:latin typeface="FZQingKeBenYueSongS-R-GB" panose="02000000000000000000" pitchFamily="2" charset="-122"/>
                <a:ea typeface="FZQingKeBenYueSongS-R-GB" panose="02000000000000000000" pitchFamily="2" charset="-122"/>
              </a:rPr>
              <a:t>普遍性、特殊性</a:t>
            </a:r>
            <a:br>
              <a:rPr kumimoji="1" lang="en-US" altLang="zh-CN" sz="4800" dirty="0">
                <a:latin typeface="FZQingKeBenYueSongS-R-GB" panose="02000000000000000000" pitchFamily="2" charset="-122"/>
                <a:ea typeface="FZQingKeBenYueSongS-R-GB" panose="02000000000000000000" pitchFamily="2" charset="-122"/>
              </a:rPr>
            </a:br>
            <a:r>
              <a:rPr kumimoji="1" lang="zh-CN" altLang="en-US" sz="4800" dirty="0">
                <a:latin typeface="FZQingKeBenYueSongS-R-GB" panose="02000000000000000000" pitchFamily="2" charset="-122"/>
                <a:ea typeface="FZQingKeBenYueSongS-R-GB" panose="02000000000000000000" pitchFamily="2" charset="-122"/>
              </a:rPr>
              <a:t>主观、客观</a:t>
            </a:r>
            <a:br>
              <a:rPr kumimoji="1" lang="en-US" altLang="zh-CN" sz="4800" dirty="0">
                <a:latin typeface="FZQingKeBenYueSongS-R-GB" panose="02000000000000000000" pitchFamily="2" charset="-122"/>
                <a:ea typeface="FZQingKeBenYueSongS-R-GB" panose="02000000000000000000" pitchFamily="2" charset="-122"/>
              </a:rPr>
            </a:br>
            <a:r>
              <a:rPr kumimoji="1" lang="zh-CN" altLang="en-US" sz="4800" dirty="0">
                <a:latin typeface="FZQingKeBenYueSongS-R-GB" panose="02000000000000000000" pitchFamily="2" charset="-122"/>
                <a:ea typeface="FZQingKeBenYueSongS-R-GB" panose="02000000000000000000" pitchFamily="2" charset="-122"/>
              </a:rPr>
              <a:t>国家、社会</a:t>
            </a:r>
          </a:p>
        </p:txBody>
      </p:sp>
      <p:sp>
        <p:nvSpPr>
          <p:cNvPr id="3" name="副标题 2">
            <a:extLst>
              <a:ext uri="{FF2B5EF4-FFF2-40B4-BE49-F238E27FC236}">
                <a16:creationId xmlns:a16="http://schemas.microsoft.com/office/drawing/2014/main" id="{8EC17150-B0B6-4445-9248-D3DB293AE915}"/>
              </a:ext>
            </a:extLst>
          </p:cNvPr>
          <p:cNvSpPr>
            <a:spLocks noGrp="1"/>
          </p:cNvSpPr>
          <p:nvPr>
            <p:ph type="subTitle" idx="1"/>
          </p:nvPr>
        </p:nvSpPr>
        <p:spPr>
          <a:xfrm>
            <a:off x="2273384" y="4585704"/>
            <a:ext cx="9144000" cy="1655762"/>
          </a:xfrm>
        </p:spPr>
        <p:txBody>
          <a:bodyPr/>
          <a:lstStyle/>
          <a:p>
            <a:pPr algn="just"/>
            <a:r>
              <a:rPr kumimoji="1" lang="zh-CN" altLang="en-US" dirty="0"/>
              <a:t>                                                    </a:t>
            </a:r>
            <a:r>
              <a:rPr kumimoji="1" lang="en-US" altLang="zh-CN" sz="3200" dirty="0">
                <a:latin typeface="SentyCHALKoriginal" panose="03000600000000000000" pitchFamily="66" charset="-128"/>
                <a:ea typeface="SentyCHALKoriginal" panose="03000600000000000000" pitchFamily="66" charset="-128"/>
              </a:rPr>
              <a:t>——</a:t>
            </a:r>
            <a:r>
              <a:rPr kumimoji="1" lang="zh-CN" altLang="en-US" sz="3200" dirty="0">
                <a:latin typeface="SentyCHALKoriginal" panose="03000600000000000000" pitchFamily="66" charset="-128"/>
                <a:ea typeface="SentyCHALKoriginal" panose="03000600000000000000" pitchFamily="66" charset="-128"/>
              </a:rPr>
              <a:t>第四组 陆梦溪</a:t>
            </a:r>
            <a:endParaRPr kumimoji="1" lang="zh-CN" altLang="en-US" dirty="0">
              <a:latin typeface="SentyCHALKoriginal" panose="03000600000000000000" pitchFamily="66" charset="-128"/>
              <a:ea typeface="SentyCHALKoriginal" panose="03000600000000000000" pitchFamily="66" charset="-128"/>
            </a:endParaRPr>
          </a:p>
        </p:txBody>
      </p:sp>
      <p:pic>
        <p:nvPicPr>
          <p:cNvPr id="5" name="图片 4">
            <a:extLst>
              <a:ext uri="{FF2B5EF4-FFF2-40B4-BE49-F238E27FC236}">
                <a16:creationId xmlns:a16="http://schemas.microsoft.com/office/drawing/2014/main" id="{522085BC-3E05-B443-854C-B0F0DB1DCFE7}"/>
              </a:ext>
            </a:extLst>
          </p:cNvPr>
          <p:cNvPicPr>
            <a:picLocks noChangeAspect="1"/>
          </p:cNvPicPr>
          <p:nvPr/>
        </p:nvPicPr>
        <p:blipFill>
          <a:blip r:embed="rId2"/>
          <a:stretch>
            <a:fillRect/>
          </a:stretch>
        </p:blipFill>
        <p:spPr>
          <a:xfrm>
            <a:off x="333542" y="409074"/>
            <a:ext cx="3879684" cy="3415214"/>
          </a:xfrm>
          <a:prstGeom prst="rect">
            <a:avLst/>
          </a:prstGeom>
        </p:spPr>
      </p:pic>
    </p:spTree>
    <p:extLst>
      <p:ext uri="{BB962C8B-B14F-4D97-AF65-F5344CB8AC3E}">
        <p14:creationId xmlns:p14="http://schemas.microsoft.com/office/powerpoint/2010/main" val="34359659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0457D4C-1E91-134A-B730-06B4A63B30C8}"/>
              </a:ext>
            </a:extLst>
          </p:cNvPr>
          <p:cNvSpPr txBox="1"/>
          <p:nvPr/>
        </p:nvSpPr>
        <p:spPr>
          <a:xfrm>
            <a:off x="445168" y="457200"/>
            <a:ext cx="1612231" cy="769441"/>
          </a:xfrm>
          <a:prstGeom prst="rect">
            <a:avLst/>
          </a:prstGeom>
          <a:noFill/>
        </p:spPr>
        <p:txBody>
          <a:bodyPr wrap="square" rtlCol="0">
            <a:spAutoFit/>
          </a:bodyPr>
          <a:lstStyle/>
          <a:p>
            <a:r>
              <a:rPr kumimoji="1" lang="zh-CN" altLang="en-US" sz="4400" dirty="0">
                <a:latin typeface="SentyCHALKoriginal" panose="03000600000000000000" pitchFamily="66" charset="-128"/>
                <a:ea typeface="SentyCHALKoriginal" panose="03000600000000000000" pitchFamily="66" charset="-128"/>
              </a:rPr>
              <a:t>引入</a:t>
            </a:r>
          </a:p>
        </p:txBody>
      </p:sp>
      <p:sp>
        <p:nvSpPr>
          <p:cNvPr id="3" name="文本框 2">
            <a:extLst>
              <a:ext uri="{FF2B5EF4-FFF2-40B4-BE49-F238E27FC236}">
                <a16:creationId xmlns:a16="http://schemas.microsoft.com/office/drawing/2014/main" id="{DD8F0317-CDE5-2442-8506-7318A7E770B2}"/>
              </a:ext>
            </a:extLst>
          </p:cNvPr>
          <p:cNvSpPr txBox="1"/>
          <p:nvPr/>
        </p:nvSpPr>
        <p:spPr>
          <a:xfrm>
            <a:off x="445168" y="1118646"/>
            <a:ext cx="3705726" cy="5478423"/>
          </a:xfrm>
          <a:prstGeom prst="rect">
            <a:avLst/>
          </a:prstGeom>
          <a:noFill/>
        </p:spPr>
        <p:txBody>
          <a:bodyPr wrap="square" rtlCol="0">
            <a:spAutoFit/>
          </a:bodyPr>
          <a:lstStyle/>
          <a:p>
            <a:endParaRPr kumimoji="1" lang="en-US" altLang="zh-CN" sz="2800" dirty="0">
              <a:latin typeface="FZQingKeBenYueSongS-R-GB" panose="02000000000000000000" pitchFamily="2" charset="-122"/>
              <a:ea typeface="FZQingKeBenYueSongS-R-GB" panose="02000000000000000000" pitchFamily="2" charset="-122"/>
            </a:endParaRPr>
          </a:p>
          <a:p>
            <a:r>
              <a:rPr kumimoji="1" lang="zh-CN" altLang="en-US" sz="2800" dirty="0">
                <a:latin typeface="FZQingKeBenYueSongS-R-GB" panose="02000000000000000000" pitchFamily="2" charset="-122"/>
                <a:ea typeface="FZQingKeBenYueSongS-R-GB" panose="02000000000000000000" pitchFamily="2" charset="-122"/>
              </a:rPr>
              <a:t>普遍性：</a:t>
            </a:r>
            <a:endParaRPr kumimoji="1" lang="en-US" altLang="zh-CN" sz="2800" dirty="0">
              <a:latin typeface="FZQingKeBenYueSongS-R-GB" panose="02000000000000000000" pitchFamily="2" charset="-122"/>
              <a:ea typeface="FZQingKeBenYueSongS-R-GB" panose="02000000000000000000" pitchFamily="2" charset="-122"/>
            </a:endParaRPr>
          </a:p>
          <a:p>
            <a:pPr marL="457200" indent="-457200">
              <a:buFont typeface="Wingdings" pitchFamily="2" charset="2"/>
              <a:buChar char="l"/>
            </a:pPr>
            <a:r>
              <a:rPr kumimoji="1" lang="zh-CN" altLang="en-US" sz="2400" dirty="0">
                <a:latin typeface="FZQingKeBenYueSongS-R-GB" panose="02000000000000000000" pitchFamily="2" charset="-122"/>
                <a:ea typeface="FZQingKeBenYueSongS-R-GB" panose="02000000000000000000" pitchFamily="2" charset="-122"/>
              </a:rPr>
              <a:t>集群内，大部分人相同</a:t>
            </a:r>
            <a:endParaRPr kumimoji="1" lang="en-US" altLang="zh-CN" sz="2400" dirty="0">
              <a:latin typeface="FZQingKeBenYueSongS-R-GB" panose="02000000000000000000" pitchFamily="2" charset="-122"/>
              <a:ea typeface="FZQingKeBenYueSongS-R-GB" panose="02000000000000000000" pitchFamily="2" charset="-122"/>
            </a:endParaRPr>
          </a:p>
          <a:p>
            <a:pPr marL="457200" indent="-457200">
              <a:buFont typeface="Wingdings" pitchFamily="2" charset="2"/>
              <a:buChar char="l"/>
            </a:pPr>
            <a:r>
              <a:rPr kumimoji="1" lang="zh-CN" altLang="en-US" sz="2400" dirty="0">
                <a:latin typeface="FZQingKeBenYueSongS-R-GB" panose="02000000000000000000" pitchFamily="2" charset="-122"/>
                <a:ea typeface="FZQingKeBenYueSongS-R-GB" panose="02000000000000000000" pitchFamily="2" charset="-122"/>
              </a:rPr>
              <a:t>或是通过浅显学习即能习得的特质</a:t>
            </a:r>
            <a:endParaRPr kumimoji="1" lang="en-US" altLang="zh-CN" sz="2400" dirty="0">
              <a:latin typeface="FZQingKeBenYueSongS-R-GB" panose="02000000000000000000" pitchFamily="2" charset="-122"/>
              <a:ea typeface="FZQingKeBenYueSongS-R-GB" panose="02000000000000000000" pitchFamily="2" charset="-122"/>
            </a:endParaRPr>
          </a:p>
          <a:p>
            <a:pPr marL="457200" indent="-457200">
              <a:buFont typeface="Wingdings" pitchFamily="2" charset="2"/>
              <a:buChar char="l"/>
            </a:pPr>
            <a:endParaRPr kumimoji="1" lang="en-US" altLang="zh-CN" sz="2400" dirty="0">
              <a:latin typeface="FZQingKeBenYueSongS-R-GB" panose="02000000000000000000" pitchFamily="2" charset="-122"/>
              <a:ea typeface="FZQingKeBenYueSongS-R-GB" panose="02000000000000000000" pitchFamily="2" charset="-122"/>
            </a:endParaRPr>
          </a:p>
          <a:p>
            <a:r>
              <a:rPr kumimoji="1" lang="zh-CN" altLang="en-US" sz="2800" dirty="0">
                <a:latin typeface="FZQingKeBenYueSongS-R-GB" panose="02000000000000000000" pitchFamily="2" charset="-122"/>
                <a:ea typeface="FZQingKeBenYueSongS-R-GB" panose="02000000000000000000" pitchFamily="2" charset="-122"/>
              </a:rPr>
              <a:t>特殊性：</a:t>
            </a:r>
            <a:endParaRPr kumimoji="1" lang="en-US" altLang="zh-CN" sz="2800" dirty="0">
              <a:latin typeface="FZQingKeBenYueSongS-R-GB" panose="02000000000000000000" pitchFamily="2" charset="-122"/>
              <a:ea typeface="FZQingKeBenYueSongS-R-GB" panose="02000000000000000000" pitchFamily="2" charset="-122"/>
            </a:endParaRPr>
          </a:p>
          <a:p>
            <a:pPr marL="342900" indent="-342900">
              <a:buFont typeface="Wingdings" pitchFamily="2" charset="2"/>
              <a:buChar char="l"/>
            </a:pPr>
            <a:r>
              <a:rPr kumimoji="1" lang="zh-CN" altLang="en-US" sz="2400" dirty="0">
                <a:latin typeface="FZQingKeBenYueSongS-R-GB" panose="02000000000000000000" pitchFamily="2" charset="-122"/>
                <a:ea typeface="FZQingKeBenYueSongS-R-GB" panose="02000000000000000000" pitchFamily="2" charset="-122"/>
              </a:rPr>
              <a:t>相同范围内，较小群体</a:t>
            </a:r>
            <a:endParaRPr kumimoji="1" lang="en-US" altLang="zh-CN" sz="2400" dirty="0">
              <a:latin typeface="FZQingKeBenYueSongS-R-GB" panose="02000000000000000000" pitchFamily="2" charset="-122"/>
              <a:ea typeface="FZQingKeBenYueSongS-R-GB" panose="02000000000000000000" pitchFamily="2" charset="-122"/>
            </a:endParaRPr>
          </a:p>
          <a:p>
            <a:pPr marL="342900" indent="-342900">
              <a:buFont typeface="Wingdings" pitchFamily="2" charset="2"/>
              <a:buChar char="l"/>
            </a:pPr>
            <a:r>
              <a:rPr kumimoji="1" lang="zh-CN" altLang="en-US" sz="2400" dirty="0">
                <a:latin typeface="FZQingKeBenYueSongS-R-GB" panose="02000000000000000000" pitchFamily="2" charset="-122"/>
                <a:ea typeface="FZQingKeBenYueSongS-R-GB" panose="02000000000000000000" pitchFamily="2" charset="-122"/>
              </a:rPr>
              <a:t>特殊性质、别人无法轻易获得</a:t>
            </a:r>
            <a:endParaRPr kumimoji="1" lang="en-US" altLang="zh-CN" sz="2400" dirty="0">
              <a:latin typeface="FZQingKeBenYueSongS-R-GB" panose="02000000000000000000" pitchFamily="2" charset="-122"/>
              <a:ea typeface="FZQingKeBenYueSongS-R-GB" panose="02000000000000000000" pitchFamily="2" charset="-122"/>
            </a:endParaRPr>
          </a:p>
          <a:p>
            <a:endParaRPr kumimoji="1" lang="en-US" altLang="zh-CN" sz="2400" dirty="0">
              <a:latin typeface="FZQingKeBenYueSongS-R-GB" panose="02000000000000000000" pitchFamily="2" charset="-122"/>
              <a:ea typeface="FZQingKeBenYueSongS-R-GB" panose="02000000000000000000" pitchFamily="2" charset="-122"/>
            </a:endParaRPr>
          </a:p>
          <a:p>
            <a:r>
              <a:rPr kumimoji="1" lang="zh-CN" altLang="en-US" sz="2800" dirty="0">
                <a:latin typeface="FZQingKeBenYueSongS-R-GB" panose="02000000000000000000" pitchFamily="2" charset="-122"/>
                <a:ea typeface="FZQingKeBenYueSongS-R-GB" panose="02000000000000000000" pitchFamily="2" charset="-122"/>
              </a:rPr>
              <a:t>“</a:t>
            </a:r>
            <a:r>
              <a:rPr lang="zh-CN" altLang="zh-CN" sz="2000" dirty="0">
                <a:latin typeface="FZQingKeBenYueSongS-R-GB" panose="02000000000000000000" pitchFamily="2" charset="-122"/>
                <a:ea typeface="FZQingKeBenYueSongS-R-GB" panose="02000000000000000000" pitchFamily="2" charset="-122"/>
              </a:rPr>
              <a:t>特殊性来源于普遍性，</a:t>
            </a:r>
            <a:endParaRPr lang="en-US" altLang="zh-CN" sz="2000" dirty="0">
              <a:latin typeface="FZQingKeBenYueSongS-R-GB" panose="02000000000000000000" pitchFamily="2" charset="-122"/>
              <a:ea typeface="FZQingKeBenYueSongS-R-GB" panose="02000000000000000000" pitchFamily="2" charset="-122"/>
            </a:endParaRPr>
          </a:p>
          <a:p>
            <a:pPr algn="ctr"/>
            <a:r>
              <a:rPr lang="zh-CN" altLang="zh-CN" sz="2000" dirty="0">
                <a:latin typeface="FZQingKeBenYueSongS-R-GB" panose="02000000000000000000" pitchFamily="2" charset="-122"/>
                <a:ea typeface="FZQingKeBenYueSongS-R-GB" panose="02000000000000000000" pitchFamily="2" charset="-122"/>
              </a:rPr>
              <a:t>普遍性可以表达出特殊性</a:t>
            </a:r>
            <a:r>
              <a:rPr lang="zh-CN" altLang="zh-CN" sz="2800" dirty="0">
                <a:effectLst/>
                <a:latin typeface="FZQingKeBenYueSongS-R-GB" panose="02000000000000000000" pitchFamily="2" charset="-122"/>
                <a:ea typeface="FZQingKeBenYueSongS-R-GB" panose="02000000000000000000" pitchFamily="2" charset="-122"/>
              </a:rPr>
              <a:t> </a:t>
            </a:r>
            <a:r>
              <a:rPr kumimoji="1" lang="zh-CN" altLang="en-US" sz="2800" dirty="0">
                <a:latin typeface="FZQingKeBenYueSongS-R-GB" panose="02000000000000000000" pitchFamily="2" charset="-122"/>
                <a:ea typeface="FZQingKeBenYueSongS-R-GB" panose="02000000000000000000" pitchFamily="2" charset="-122"/>
              </a:rPr>
              <a:t>”</a:t>
            </a:r>
            <a:endParaRPr kumimoji="1" lang="en-US" altLang="zh-CN" sz="2800" dirty="0">
              <a:latin typeface="FZQingKeBenYueSongS-R-GB" panose="02000000000000000000" pitchFamily="2" charset="-122"/>
              <a:ea typeface="FZQingKeBenYueSongS-R-GB" panose="02000000000000000000" pitchFamily="2" charset="-122"/>
            </a:endParaRPr>
          </a:p>
          <a:p>
            <a:endParaRPr kumimoji="1" lang="zh-CN" altLang="en-US" dirty="0"/>
          </a:p>
        </p:txBody>
      </p:sp>
      <p:sp>
        <p:nvSpPr>
          <p:cNvPr id="4" name="文本框 3">
            <a:extLst>
              <a:ext uri="{FF2B5EF4-FFF2-40B4-BE49-F238E27FC236}">
                <a16:creationId xmlns:a16="http://schemas.microsoft.com/office/drawing/2014/main" id="{74CE8FC6-E996-DC4F-BDED-9A812B14C075}"/>
              </a:ext>
            </a:extLst>
          </p:cNvPr>
          <p:cNvSpPr txBox="1"/>
          <p:nvPr/>
        </p:nvSpPr>
        <p:spPr>
          <a:xfrm>
            <a:off x="4439652" y="1564243"/>
            <a:ext cx="3681663" cy="5293757"/>
          </a:xfrm>
          <a:prstGeom prst="rect">
            <a:avLst/>
          </a:prstGeom>
          <a:noFill/>
        </p:spPr>
        <p:txBody>
          <a:bodyPr wrap="square" rtlCol="0">
            <a:spAutoFit/>
          </a:bodyPr>
          <a:lstStyle/>
          <a:p>
            <a:r>
              <a:rPr kumimoji="1" lang="zh-CN" altLang="en-US" sz="2800" dirty="0">
                <a:latin typeface="FZQingKeBenYueSongS-R-GB" panose="02000000000000000000" pitchFamily="2" charset="-122"/>
                <a:ea typeface="FZQingKeBenYueSongS-R-GB" panose="02000000000000000000" pitchFamily="2" charset="-122"/>
              </a:rPr>
              <a:t>客观：</a:t>
            </a:r>
            <a:endParaRPr kumimoji="1" lang="en-US" altLang="zh-CN" sz="2800" dirty="0">
              <a:latin typeface="FZQingKeBenYueSongS-R-GB" panose="02000000000000000000" pitchFamily="2" charset="-122"/>
              <a:ea typeface="FZQingKeBenYueSongS-R-GB" panose="02000000000000000000" pitchFamily="2" charset="-122"/>
            </a:endParaRPr>
          </a:p>
          <a:p>
            <a:pPr marL="457200" indent="-457200">
              <a:buFont typeface="Wingdings" pitchFamily="2" charset="2"/>
              <a:buChar char="l"/>
            </a:pPr>
            <a:r>
              <a:rPr kumimoji="1" lang="zh-CN" altLang="en-US" sz="2400" dirty="0">
                <a:latin typeface="FZQingKeBenYueSongS-R-GB" panose="02000000000000000000" pitchFamily="2" charset="-122"/>
                <a:ea typeface="FZQingKeBenYueSongS-R-GB" panose="02000000000000000000" pitchFamily="2" charset="-122"/>
              </a:rPr>
              <a:t>反映到客观事物</a:t>
            </a:r>
            <a:endParaRPr kumimoji="1" lang="en-US" altLang="zh-CN" sz="2400" dirty="0">
              <a:latin typeface="FZQingKeBenYueSongS-R-GB" panose="02000000000000000000" pitchFamily="2" charset="-122"/>
              <a:ea typeface="FZQingKeBenYueSongS-R-GB" panose="02000000000000000000" pitchFamily="2" charset="-122"/>
            </a:endParaRPr>
          </a:p>
          <a:p>
            <a:pPr marL="457200" indent="-457200">
              <a:buFont typeface="Wingdings" pitchFamily="2" charset="2"/>
              <a:buChar char="l"/>
            </a:pPr>
            <a:r>
              <a:rPr kumimoji="1" lang="zh-CN" altLang="en-US" sz="2400" dirty="0">
                <a:latin typeface="FZQingKeBenYueSongS-R-GB" panose="02000000000000000000" pitchFamily="2" charset="-122"/>
                <a:ea typeface="FZQingKeBenYueSongS-R-GB" panose="02000000000000000000" pitchFamily="2" charset="-122"/>
              </a:rPr>
              <a:t>不受意志等个体影响</a:t>
            </a:r>
            <a:endParaRPr kumimoji="1" lang="en-US" altLang="zh-CN" sz="2400" dirty="0">
              <a:latin typeface="FZQingKeBenYueSongS-R-GB" panose="02000000000000000000" pitchFamily="2" charset="-122"/>
              <a:ea typeface="FZQingKeBenYueSongS-R-GB" panose="02000000000000000000" pitchFamily="2" charset="-122"/>
            </a:endParaRPr>
          </a:p>
          <a:p>
            <a:pPr marL="457200" indent="-457200">
              <a:buFont typeface="Wingdings" pitchFamily="2" charset="2"/>
              <a:buChar char="l"/>
            </a:pPr>
            <a:endParaRPr kumimoji="1" lang="en-US" altLang="zh-CN" sz="2400" dirty="0">
              <a:latin typeface="FZQingKeBenYueSongS-R-GB" panose="02000000000000000000" pitchFamily="2" charset="-122"/>
              <a:ea typeface="FZQingKeBenYueSongS-R-GB" panose="02000000000000000000" pitchFamily="2" charset="-122"/>
            </a:endParaRPr>
          </a:p>
          <a:p>
            <a:endParaRPr kumimoji="1" lang="en-US" altLang="zh-CN" sz="2800" dirty="0">
              <a:latin typeface="FZQingKeBenYueSongS-R-GB" panose="02000000000000000000" pitchFamily="2" charset="-122"/>
              <a:ea typeface="FZQingKeBenYueSongS-R-GB" panose="02000000000000000000" pitchFamily="2" charset="-122"/>
            </a:endParaRPr>
          </a:p>
          <a:p>
            <a:r>
              <a:rPr kumimoji="1" lang="zh-CN" altLang="en-US" sz="2800" dirty="0">
                <a:latin typeface="FZQingKeBenYueSongS-R-GB" panose="02000000000000000000" pitchFamily="2" charset="-122"/>
                <a:ea typeface="FZQingKeBenYueSongS-R-GB" panose="02000000000000000000" pitchFamily="2" charset="-122"/>
              </a:rPr>
              <a:t>主观：</a:t>
            </a:r>
            <a:endParaRPr kumimoji="1" lang="en-US" altLang="zh-CN" sz="2800" dirty="0">
              <a:latin typeface="FZQingKeBenYueSongS-R-GB" panose="02000000000000000000" pitchFamily="2" charset="-122"/>
              <a:ea typeface="FZQingKeBenYueSongS-R-GB" panose="02000000000000000000" pitchFamily="2" charset="-122"/>
            </a:endParaRPr>
          </a:p>
          <a:p>
            <a:pPr marL="457200" indent="-457200">
              <a:buFont typeface="Wingdings" pitchFamily="2" charset="2"/>
              <a:buChar char="l"/>
            </a:pPr>
            <a:r>
              <a:rPr kumimoji="1" lang="zh-CN" altLang="en-US" sz="2400" dirty="0">
                <a:latin typeface="FZQingKeBenYueSongS-R-GB" panose="02000000000000000000" pitchFamily="2" charset="-122"/>
                <a:ea typeface="FZQingKeBenYueSongS-R-GB" panose="02000000000000000000" pitchFamily="2" charset="-122"/>
              </a:rPr>
              <a:t>受感情、想法意识等影响</a:t>
            </a:r>
            <a:endParaRPr kumimoji="1" lang="en-US" altLang="zh-CN" sz="2400" dirty="0">
              <a:latin typeface="FZQingKeBenYueSongS-R-GB" panose="02000000000000000000" pitchFamily="2" charset="-122"/>
              <a:ea typeface="FZQingKeBenYueSongS-R-GB" panose="02000000000000000000" pitchFamily="2" charset="-122"/>
            </a:endParaRPr>
          </a:p>
          <a:p>
            <a:endParaRPr kumimoji="1" lang="en-US" altLang="zh-CN" sz="2400" dirty="0">
              <a:latin typeface="FZQingKeBenYueSongS-R-GB" panose="02000000000000000000" pitchFamily="2" charset="-122"/>
              <a:ea typeface="FZQingKeBenYueSongS-R-GB" panose="02000000000000000000" pitchFamily="2" charset="-122"/>
            </a:endParaRPr>
          </a:p>
          <a:p>
            <a:r>
              <a:rPr kumimoji="1" lang="zh-CN" altLang="en-US" sz="2000" dirty="0">
                <a:latin typeface="FZQingKeBenYueSongS-R-GB" panose="02000000000000000000" pitchFamily="2" charset="-122"/>
                <a:ea typeface="FZQingKeBenYueSongS-R-GB" panose="02000000000000000000" pitchFamily="2" charset="-122"/>
              </a:rPr>
              <a:t>“用相同方法得到相同结论就是客观的，得到不同结论就是主观的”</a:t>
            </a:r>
            <a:endParaRPr kumimoji="1" lang="en-US" altLang="zh-CN" sz="2000" dirty="0">
              <a:latin typeface="FZQingKeBenYueSongS-R-GB" panose="02000000000000000000" pitchFamily="2" charset="-122"/>
              <a:ea typeface="FZQingKeBenYueSongS-R-GB" panose="02000000000000000000" pitchFamily="2" charset="-122"/>
            </a:endParaRPr>
          </a:p>
          <a:p>
            <a:pPr marL="457200" indent="-457200">
              <a:buFont typeface="Wingdings" pitchFamily="2" charset="2"/>
              <a:buChar char="l"/>
            </a:pPr>
            <a:endParaRPr kumimoji="1" lang="en-US" altLang="zh-CN" sz="2000" dirty="0">
              <a:latin typeface="FZQingKeBenYueSongS-R-GB" panose="02000000000000000000" pitchFamily="2" charset="-122"/>
              <a:ea typeface="FZQingKeBenYueSongS-R-GB" panose="02000000000000000000" pitchFamily="2" charset="-122"/>
            </a:endParaRPr>
          </a:p>
          <a:p>
            <a:endParaRPr kumimoji="1" lang="en-US" altLang="zh-CN" dirty="0">
              <a:latin typeface="FZQingKeBenYueSongS-R-GB" panose="02000000000000000000" pitchFamily="2" charset="-122"/>
              <a:ea typeface="FZQingKeBenYueSongS-R-GB" panose="02000000000000000000" pitchFamily="2" charset="-122"/>
            </a:endParaRPr>
          </a:p>
        </p:txBody>
      </p:sp>
      <p:sp>
        <p:nvSpPr>
          <p:cNvPr id="5" name="文本框 4">
            <a:extLst>
              <a:ext uri="{FF2B5EF4-FFF2-40B4-BE49-F238E27FC236}">
                <a16:creationId xmlns:a16="http://schemas.microsoft.com/office/drawing/2014/main" id="{9940FD69-4E8E-D247-B167-83BB8CDA41F4}"/>
              </a:ext>
            </a:extLst>
          </p:cNvPr>
          <p:cNvSpPr txBox="1"/>
          <p:nvPr/>
        </p:nvSpPr>
        <p:spPr>
          <a:xfrm>
            <a:off x="8121315" y="1564243"/>
            <a:ext cx="3781927" cy="4708981"/>
          </a:xfrm>
          <a:prstGeom prst="rect">
            <a:avLst/>
          </a:prstGeom>
          <a:noFill/>
        </p:spPr>
        <p:txBody>
          <a:bodyPr wrap="square" rtlCol="0">
            <a:spAutoFit/>
          </a:bodyPr>
          <a:lstStyle/>
          <a:p>
            <a:r>
              <a:rPr kumimoji="1" lang="zh-CN" altLang="en-US" sz="2800" dirty="0">
                <a:latin typeface="FZQingKeBenYueSongS-R-GB" panose="02000000000000000000" pitchFamily="2" charset="-122"/>
                <a:ea typeface="FZQingKeBenYueSongS-R-GB" panose="02000000000000000000" pitchFamily="2" charset="-122"/>
              </a:rPr>
              <a:t>国家：</a:t>
            </a:r>
            <a:endParaRPr kumimoji="1" lang="en-US" altLang="zh-CN" sz="2800" dirty="0">
              <a:latin typeface="FZQingKeBenYueSongS-R-GB" panose="02000000000000000000" pitchFamily="2" charset="-122"/>
              <a:ea typeface="FZQingKeBenYueSongS-R-GB" panose="02000000000000000000" pitchFamily="2" charset="-122"/>
            </a:endParaRPr>
          </a:p>
          <a:p>
            <a:pPr marL="457200" indent="-457200">
              <a:buFont typeface="Wingdings" pitchFamily="2" charset="2"/>
              <a:buChar char="l"/>
            </a:pPr>
            <a:r>
              <a:rPr kumimoji="1" lang="zh-CN" altLang="en-US" sz="2400" dirty="0">
                <a:latin typeface="FZQingKeBenYueSongS-R-GB" panose="02000000000000000000" pitchFamily="2" charset="-122"/>
                <a:ea typeface="FZQingKeBenYueSongS-R-GB" panose="02000000000000000000" pitchFamily="2" charset="-122"/>
              </a:rPr>
              <a:t>硬性的政治概念</a:t>
            </a:r>
            <a:endParaRPr kumimoji="1" lang="en-US" altLang="zh-CN" sz="2400" dirty="0">
              <a:latin typeface="FZQingKeBenYueSongS-R-GB" panose="02000000000000000000" pitchFamily="2" charset="-122"/>
              <a:ea typeface="FZQingKeBenYueSongS-R-GB" panose="02000000000000000000" pitchFamily="2" charset="-122"/>
            </a:endParaRPr>
          </a:p>
          <a:p>
            <a:pPr marL="457200" indent="-457200">
              <a:buFont typeface="Wingdings" pitchFamily="2" charset="2"/>
              <a:buChar char="l"/>
            </a:pPr>
            <a:r>
              <a:rPr kumimoji="1" lang="zh-CN" altLang="en-US" sz="2400" dirty="0">
                <a:latin typeface="FZQingKeBenYueSongS-R-GB" panose="02000000000000000000" pitchFamily="2" charset="-122"/>
                <a:ea typeface="FZQingKeBenYueSongS-R-GB" panose="02000000000000000000" pitchFamily="2" charset="-122"/>
              </a:rPr>
              <a:t>清晰明确的边界、框架</a:t>
            </a:r>
            <a:endParaRPr kumimoji="1" lang="en-US" altLang="zh-CN" sz="2400" dirty="0">
              <a:latin typeface="FZQingKeBenYueSongS-R-GB" panose="02000000000000000000" pitchFamily="2" charset="-122"/>
              <a:ea typeface="FZQingKeBenYueSongS-R-GB" panose="02000000000000000000" pitchFamily="2" charset="-122"/>
            </a:endParaRPr>
          </a:p>
          <a:p>
            <a:pPr marL="457200" indent="-457200">
              <a:buFont typeface="Wingdings" pitchFamily="2" charset="2"/>
              <a:buChar char="l"/>
            </a:pPr>
            <a:r>
              <a:rPr kumimoji="1" lang="zh-CN" altLang="en-US" sz="2400" dirty="0">
                <a:latin typeface="FZQingKeBenYueSongS-R-GB" panose="02000000000000000000" pitchFamily="2" charset="-122"/>
                <a:ea typeface="FZQingKeBenYueSongS-R-GB" panose="02000000000000000000" pitchFamily="2" charset="-122"/>
              </a:rPr>
              <a:t>法律、制度</a:t>
            </a:r>
            <a:endParaRPr kumimoji="1" lang="en-US" altLang="zh-CN" sz="2400" dirty="0">
              <a:latin typeface="FZQingKeBenYueSongS-R-GB" panose="02000000000000000000" pitchFamily="2" charset="-122"/>
              <a:ea typeface="FZQingKeBenYueSongS-R-GB" panose="02000000000000000000" pitchFamily="2" charset="-122"/>
            </a:endParaRPr>
          </a:p>
          <a:p>
            <a:pPr marL="457200" indent="-457200">
              <a:buFont typeface="Wingdings" pitchFamily="2" charset="2"/>
              <a:buChar char="l"/>
            </a:pPr>
            <a:r>
              <a:rPr kumimoji="1" lang="zh-CN" altLang="en-US" sz="2400" dirty="0">
                <a:latin typeface="FZQingKeBenYueSongS-R-GB" panose="02000000000000000000" pitchFamily="2" charset="-122"/>
                <a:ea typeface="FZQingKeBenYueSongS-R-GB" panose="02000000000000000000" pitchFamily="2" charset="-122"/>
              </a:rPr>
              <a:t>相对具象</a:t>
            </a:r>
            <a:endParaRPr kumimoji="1" lang="en-US" altLang="zh-CN" sz="2400" dirty="0">
              <a:latin typeface="FZQingKeBenYueSongS-R-GB" panose="02000000000000000000" pitchFamily="2" charset="-122"/>
              <a:ea typeface="FZQingKeBenYueSongS-R-GB" panose="02000000000000000000" pitchFamily="2" charset="-122"/>
            </a:endParaRPr>
          </a:p>
          <a:p>
            <a:endParaRPr kumimoji="1" lang="en-US" altLang="zh-CN" sz="2400" dirty="0">
              <a:latin typeface="FZQingKeBenYueSongS-R-GB" panose="02000000000000000000" pitchFamily="2" charset="-122"/>
              <a:ea typeface="FZQingKeBenYueSongS-R-GB" panose="02000000000000000000" pitchFamily="2" charset="-122"/>
            </a:endParaRPr>
          </a:p>
          <a:p>
            <a:r>
              <a:rPr kumimoji="1" lang="zh-CN" altLang="en-US" sz="2800" dirty="0">
                <a:latin typeface="FZQingKeBenYueSongS-R-GB" panose="02000000000000000000" pitchFamily="2" charset="-122"/>
                <a:ea typeface="FZQingKeBenYueSongS-R-GB" panose="02000000000000000000" pitchFamily="2" charset="-122"/>
              </a:rPr>
              <a:t>社会：</a:t>
            </a:r>
            <a:endParaRPr kumimoji="1" lang="en-US" altLang="zh-CN" sz="2800" dirty="0">
              <a:latin typeface="FZQingKeBenYueSongS-R-GB" panose="02000000000000000000" pitchFamily="2" charset="-122"/>
              <a:ea typeface="FZQingKeBenYueSongS-R-GB" panose="02000000000000000000" pitchFamily="2" charset="-122"/>
            </a:endParaRPr>
          </a:p>
          <a:p>
            <a:pPr marL="342900" indent="-342900">
              <a:buFont typeface="Wingdings" pitchFamily="2" charset="2"/>
              <a:buChar char="l"/>
            </a:pPr>
            <a:r>
              <a:rPr kumimoji="1" lang="zh-CN" altLang="en-US" sz="2400" dirty="0">
                <a:latin typeface="FZQingKeBenYueSongS-R-GB" panose="02000000000000000000" pitchFamily="2" charset="-122"/>
                <a:ea typeface="FZQingKeBenYueSongS-R-GB" panose="02000000000000000000" pitchFamily="2" charset="-122"/>
              </a:rPr>
              <a:t>柔化的人文气息</a:t>
            </a:r>
            <a:endParaRPr kumimoji="1" lang="en-US" altLang="zh-CN" sz="2400" dirty="0">
              <a:latin typeface="FZQingKeBenYueSongS-R-GB" panose="02000000000000000000" pitchFamily="2" charset="-122"/>
              <a:ea typeface="FZQingKeBenYueSongS-R-GB" panose="02000000000000000000" pitchFamily="2" charset="-122"/>
            </a:endParaRPr>
          </a:p>
          <a:p>
            <a:pPr marL="342900" indent="-342900">
              <a:buFont typeface="Wingdings" pitchFamily="2" charset="2"/>
              <a:buChar char="l"/>
            </a:pPr>
            <a:r>
              <a:rPr kumimoji="1" lang="zh-CN" altLang="en-US" sz="2400" dirty="0">
                <a:latin typeface="FZQingKeBenYueSongS-R-GB" panose="02000000000000000000" pitchFamily="2" charset="-122"/>
                <a:ea typeface="FZQingKeBenYueSongS-R-GB" panose="02000000000000000000" pitchFamily="2" charset="-122"/>
              </a:rPr>
              <a:t>人群、文明</a:t>
            </a:r>
            <a:endParaRPr kumimoji="1" lang="en-US" altLang="zh-CN" sz="2400" dirty="0">
              <a:latin typeface="FZQingKeBenYueSongS-R-GB" panose="02000000000000000000" pitchFamily="2" charset="-122"/>
              <a:ea typeface="FZQingKeBenYueSongS-R-GB" panose="02000000000000000000" pitchFamily="2" charset="-122"/>
            </a:endParaRPr>
          </a:p>
          <a:p>
            <a:pPr marL="342900" indent="-342900">
              <a:buFont typeface="Wingdings" pitchFamily="2" charset="2"/>
              <a:buChar char="l"/>
            </a:pPr>
            <a:r>
              <a:rPr kumimoji="1" lang="zh-CN" altLang="en-US" sz="2400" dirty="0">
                <a:latin typeface="FZQingKeBenYueSongS-R-GB" panose="02000000000000000000" pitchFamily="2" charset="-122"/>
                <a:ea typeface="FZQingKeBenYueSongS-R-GB" panose="02000000000000000000" pitchFamily="2" charset="-122"/>
              </a:rPr>
              <a:t>情感和伦理维系</a:t>
            </a:r>
            <a:endParaRPr kumimoji="1" lang="en-US" altLang="zh-CN" sz="2400" dirty="0">
              <a:latin typeface="FZQingKeBenYueSongS-R-GB" panose="02000000000000000000" pitchFamily="2" charset="-122"/>
              <a:ea typeface="FZQingKeBenYueSongS-R-GB" panose="02000000000000000000" pitchFamily="2" charset="-122"/>
            </a:endParaRPr>
          </a:p>
          <a:p>
            <a:pPr marL="342900" indent="-342900">
              <a:buFont typeface="Wingdings" pitchFamily="2" charset="2"/>
              <a:buChar char="l"/>
            </a:pPr>
            <a:r>
              <a:rPr kumimoji="1" lang="zh-CN" altLang="en-US" sz="2400" dirty="0">
                <a:latin typeface="FZQingKeBenYueSongS-R-GB" panose="02000000000000000000" pitchFamily="2" charset="-122"/>
                <a:ea typeface="FZQingKeBenYueSongS-R-GB" panose="02000000000000000000" pitchFamily="2" charset="-122"/>
              </a:rPr>
              <a:t>抽象概念</a:t>
            </a:r>
            <a:endParaRPr kumimoji="1" lang="en-US" altLang="zh-CN" sz="2000" dirty="0">
              <a:latin typeface="FZQingKeBenYueSongS-R-GB" panose="02000000000000000000" pitchFamily="2" charset="-122"/>
              <a:ea typeface="FZQingKeBenYueSongS-R-GB" panose="02000000000000000000" pitchFamily="2" charset="-122"/>
            </a:endParaRPr>
          </a:p>
          <a:p>
            <a:endParaRPr kumimoji="1" lang="zh-CN" altLang="en-US" sz="2800" dirty="0">
              <a:latin typeface="FZQingKeBenYueSongS-R-GB" panose="02000000000000000000" pitchFamily="2" charset="-122"/>
              <a:ea typeface="FZQingKeBenYueSongS-R-GB" panose="02000000000000000000" pitchFamily="2" charset="-122"/>
            </a:endParaRPr>
          </a:p>
        </p:txBody>
      </p:sp>
    </p:spTree>
    <p:extLst>
      <p:ext uri="{BB962C8B-B14F-4D97-AF65-F5344CB8AC3E}">
        <p14:creationId xmlns:p14="http://schemas.microsoft.com/office/powerpoint/2010/main" val="37425236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CC36736-A766-A24C-B4B1-12F40838D17C}"/>
              </a:ext>
            </a:extLst>
          </p:cNvPr>
          <p:cNvSpPr txBox="1"/>
          <p:nvPr/>
        </p:nvSpPr>
        <p:spPr>
          <a:xfrm>
            <a:off x="613609" y="493294"/>
            <a:ext cx="4776538" cy="707886"/>
          </a:xfrm>
          <a:prstGeom prst="rect">
            <a:avLst/>
          </a:prstGeom>
          <a:noFill/>
        </p:spPr>
        <p:txBody>
          <a:bodyPr wrap="square" rtlCol="0">
            <a:spAutoFit/>
          </a:bodyPr>
          <a:lstStyle/>
          <a:p>
            <a:r>
              <a:rPr kumimoji="1" lang="zh-CN" altLang="en-US" sz="4000" dirty="0">
                <a:latin typeface="SentyCHALKoriginal" panose="03000600000000000000" pitchFamily="66" charset="-128"/>
                <a:ea typeface="SentyCHALKoriginal" panose="03000600000000000000" pitchFamily="66" charset="-128"/>
              </a:rPr>
              <a:t>普遍性</a:t>
            </a:r>
            <a:r>
              <a:rPr kumimoji="1" lang="en-US" altLang="zh-CN" sz="4000" dirty="0">
                <a:latin typeface="SentyCHALKoriginal" panose="03000600000000000000" pitchFamily="66" charset="-128"/>
                <a:ea typeface="SentyCHALKoriginal" panose="03000600000000000000" pitchFamily="66" charset="-128"/>
              </a:rPr>
              <a:t>·</a:t>
            </a:r>
            <a:r>
              <a:rPr kumimoji="1" lang="zh-CN" altLang="en-US" sz="4000" dirty="0">
                <a:latin typeface="SentyCHALKoriginal" panose="03000600000000000000" pitchFamily="66" charset="-128"/>
                <a:ea typeface="SentyCHALKoriginal" panose="03000600000000000000" pitchFamily="66" charset="-128"/>
              </a:rPr>
              <a:t>特殊性</a:t>
            </a:r>
          </a:p>
        </p:txBody>
      </p:sp>
      <p:sp>
        <p:nvSpPr>
          <p:cNvPr id="3" name="文本框 2">
            <a:extLst>
              <a:ext uri="{FF2B5EF4-FFF2-40B4-BE49-F238E27FC236}">
                <a16:creationId xmlns:a16="http://schemas.microsoft.com/office/drawing/2014/main" id="{F46F4FCD-3A12-8249-8D63-5BD0F6763A19}"/>
              </a:ext>
            </a:extLst>
          </p:cNvPr>
          <p:cNvSpPr txBox="1"/>
          <p:nvPr/>
        </p:nvSpPr>
        <p:spPr>
          <a:xfrm>
            <a:off x="739941" y="1648326"/>
            <a:ext cx="5468353" cy="3908762"/>
          </a:xfrm>
          <a:prstGeom prst="rect">
            <a:avLst/>
          </a:prstGeom>
          <a:noFill/>
        </p:spPr>
        <p:txBody>
          <a:bodyPr wrap="square" rtlCol="0">
            <a:spAutoFit/>
          </a:bodyPr>
          <a:lstStyle/>
          <a:p>
            <a:pPr marL="285750" indent="-285750">
              <a:buFont typeface="Arial" panose="020B0604020202020204" pitchFamily="34" charset="0"/>
              <a:buChar char="•"/>
            </a:pPr>
            <a:r>
              <a:rPr kumimoji="1" lang="zh-CN" altLang="en-US" sz="2800" dirty="0">
                <a:latin typeface="FZQingKeBenYueSongS-R-GB" panose="02000000000000000000" pitchFamily="2" charset="-122"/>
                <a:ea typeface="FZQingKeBenYueSongS-R-GB" panose="02000000000000000000" pitchFamily="2" charset="-122"/>
              </a:rPr>
              <a:t>政治涵义</a:t>
            </a:r>
            <a:endParaRPr kumimoji="1" lang="en-US" altLang="zh-CN" sz="2800" dirty="0">
              <a:latin typeface="FZQingKeBenYueSongS-R-GB" panose="02000000000000000000" pitchFamily="2" charset="-122"/>
              <a:ea typeface="FZQingKeBenYueSongS-R-GB" panose="02000000000000000000" pitchFamily="2" charset="-122"/>
            </a:endParaRPr>
          </a:p>
          <a:p>
            <a:pPr marL="285750" indent="-285750">
              <a:buFont typeface="Arial" panose="020B0604020202020204" pitchFamily="34" charset="0"/>
              <a:buChar char="•"/>
            </a:pPr>
            <a:r>
              <a:rPr kumimoji="1" lang="zh-CN" altLang="en-US" sz="2800" dirty="0">
                <a:latin typeface="FZQingKeBenYueSongS-R-GB" panose="02000000000000000000" pitchFamily="2" charset="-122"/>
                <a:ea typeface="FZQingKeBenYueSongS-R-GB" panose="02000000000000000000" pitchFamily="2" charset="-122"/>
              </a:rPr>
              <a:t>“多文化”</a:t>
            </a:r>
            <a:endParaRPr kumimoji="1" lang="en-US" altLang="zh-CN" sz="2800" dirty="0">
              <a:latin typeface="FZQingKeBenYueSongS-R-GB" panose="02000000000000000000" pitchFamily="2" charset="-122"/>
              <a:ea typeface="FZQingKeBenYueSongS-R-GB" panose="02000000000000000000" pitchFamily="2" charset="-122"/>
            </a:endParaRPr>
          </a:p>
          <a:p>
            <a:pPr marL="285750" indent="-285750">
              <a:buFont typeface="Arial" panose="020B0604020202020204" pitchFamily="34" charset="0"/>
              <a:buChar char="•"/>
            </a:pPr>
            <a:r>
              <a:rPr kumimoji="1" lang="zh-CN" altLang="en-US" sz="2800" dirty="0">
                <a:latin typeface="FZQingKeBenYueSongS-R-GB" panose="02000000000000000000" pitchFamily="2" charset="-122"/>
                <a:ea typeface="FZQingKeBenYueSongS-R-GB" panose="02000000000000000000" pitchFamily="2" charset="-122"/>
              </a:rPr>
              <a:t>社会达尔文主义</a:t>
            </a:r>
            <a:endParaRPr kumimoji="1" lang="en-US" altLang="zh-CN" sz="2800" dirty="0">
              <a:latin typeface="FZQingKeBenYueSongS-R-GB" panose="02000000000000000000" pitchFamily="2" charset="-122"/>
              <a:ea typeface="FZQingKeBenYueSongS-R-GB" panose="02000000000000000000" pitchFamily="2" charset="-122"/>
            </a:endParaRPr>
          </a:p>
          <a:p>
            <a:pPr marL="285750" indent="-285750">
              <a:buFont typeface="Arial" panose="020B0604020202020204" pitchFamily="34" charset="0"/>
              <a:buChar char="•"/>
            </a:pPr>
            <a:r>
              <a:rPr kumimoji="1" lang="zh-CN" altLang="en-US" sz="2800" dirty="0">
                <a:latin typeface="FZQingKeBenYueSongS-R-GB" panose="02000000000000000000" pitchFamily="2" charset="-122"/>
                <a:ea typeface="FZQingKeBenYueSongS-R-GB" panose="02000000000000000000" pitchFamily="2" charset="-122"/>
              </a:rPr>
              <a:t>严肃看待世界观的多元性</a:t>
            </a:r>
            <a:endParaRPr kumimoji="1" lang="en-US" altLang="zh-CN" sz="2800" dirty="0">
              <a:latin typeface="FZQingKeBenYueSongS-R-GB" panose="02000000000000000000" pitchFamily="2" charset="-122"/>
              <a:ea typeface="FZQingKeBenYueSongS-R-GB" panose="02000000000000000000" pitchFamily="2" charset="-122"/>
            </a:endParaRPr>
          </a:p>
          <a:p>
            <a:r>
              <a:rPr kumimoji="1" lang="zh-CN" altLang="en-US" sz="2800" dirty="0">
                <a:latin typeface="FZQingKeBenYueSongS-R-GB" panose="02000000000000000000" pitchFamily="2" charset="-122"/>
                <a:ea typeface="FZQingKeBenYueSongS-R-GB" panose="02000000000000000000" pitchFamily="2" charset="-122"/>
              </a:rPr>
              <a:t>   “我们完全有可能认识和了解那些事实上对人类来说是共同的或能够称为共同的价值”</a:t>
            </a:r>
            <a:endParaRPr kumimoji="1" lang="en-US" altLang="zh-CN" sz="2800" dirty="0">
              <a:latin typeface="FZQingKeBenYueSongS-R-GB" panose="02000000000000000000" pitchFamily="2" charset="-122"/>
              <a:ea typeface="FZQingKeBenYueSongS-R-GB" panose="02000000000000000000" pitchFamily="2" charset="-122"/>
            </a:endParaRPr>
          </a:p>
          <a:p>
            <a:pPr marL="342900" indent="-342900">
              <a:buFont typeface="Arial" panose="020B0604020202020204" pitchFamily="34" charset="0"/>
              <a:buChar char="•"/>
            </a:pPr>
            <a:r>
              <a:rPr kumimoji="1" lang="zh-CN" altLang="en-US" sz="2800" dirty="0">
                <a:latin typeface="FZQingKeBenYueSongS-R-GB" panose="02000000000000000000" pitchFamily="2" charset="-122"/>
                <a:ea typeface="FZQingKeBenYueSongS-R-GB" panose="02000000000000000000" pitchFamily="2" charset="-122"/>
              </a:rPr>
              <a:t>“普遍主义具有历史的偶然性”</a:t>
            </a:r>
            <a:endParaRPr kumimoji="1" lang="en-US" altLang="zh-CN" sz="2800" dirty="0">
              <a:latin typeface="FZQingKeBenYueSongS-R-GB" panose="02000000000000000000" pitchFamily="2" charset="-122"/>
              <a:ea typeface="FZQingKeBenYueSongS-R-GB" panose="02000000000000000000" pitchFamily="2" charset="-122"/>
            </a:endParaRPr>
          </a:p>
          <a:p>
            <a:pPr marL="342900" indent="-342900">
              <a:buFont typeface="Arial" panose="020B0604020202020204" pitchFamily="34" charset="0"/>
              <a:buChar char="•"/>
            </a:pPr>
            <a:endParaRPr kumimoji="1" lang="zh-CN" altLang="en-US" sz="2400" dirty="0">
              <a:latin typeface="FZQingKeBenYueSongS-R-GB" panose="02000000000000000000" pitchFamily="2" charset="-122"/>
              <a:ea typeface="FZQingKeBenYueSongS-R-GB" panose="02000000000000000000" pitchFamily="2" charset="-122"/>
            </a:endParaRPr>
          </a:p>
        </p:txBody>
      </p:sp>
      <p:sp>
        <p:nvSpPr>
          <p:cNvPr id="4" name="乘 3">
            <a:extLst>
              <a:ext uri="{FF2B5EF4-FFF2-40B4-BE49-F238E27FC236}">
                <a16:creationId xmlns:a16="http://schemas.microsoft.com/office/drawing/2014/main" id="{AF457C65-8BB3-274A-B17A-C51227E7B6EB}"/>
              </a:ext>
            </a:extLst>
          </p:cNvPr>
          <p:cNvSpPr/>
          <p:nvPr/>
        </p:nvSpPr>
        <p:spPr>
          <a:xfrm>
            <a:off x="3573377" y="2514601"/>
            <a:ext cx="601580" cy="442339"/>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a:p>
        </p:txBody>
      </p:sp>
      <p:sp>
        <p:nvSpPr>
          <p:cNvPr id="5" name="文本框 4">
            <a:extLst>
              <a:ext uri="{FF2B5EF4-FFF2-40B4-BE49-F238E27FC236}">
                <a16:creationId xmlns:a16="http://schemas.microsoft.com/office/drawing/2014/main" id="{048AFB4C-35FC-A241-B7EE-29898AAAA7DF}"/>
              </a:ext>
            </a:extLst>
          </p:cNvPr>
          <p:cNvSpPr txBox="1"/>
          <p:nvPr/>
        </p:nvSpPr>
        <p:spPr>
          <a:xfrm>
            <a:off x="6870032" y="1648326"/>
            <a:ext cx="4957011" cy="1200329"/>
          </a:xfrm>
          <a:prstGeom prst="rect">
            <a:avLst/>
          </a:prstGeom>
          <a:noFill/>
        </p:spPr>
        <p:txBody>
          <a:bodyPr wrap="square" rtlCol="0">
            <a:spAutoFit/>
          </a:bodyPr>
          <a:lstStyle/>
          <a:p>
            <a:r>
              <a:rPr kumimoji="1" lang="zh-CN" altLang="en-US" sz="2400" dirty="0">
                <a:solidFill>
                  <a:srgbClr val="FFC000"/>
                </a:solidFill>
                <a:latin typeface="FZQingKeBenYueSongS-R-GB" panose="02000000000000000000" pitchFamily="2" charset="-122"/>
                <a:ea typeface="FZQingKeBenYueSongS-R-GB" panose="02000000000000000000" pitchFamily="2" charset="-122"/>
              </a:rPr>
              <a:t>“普遍”是占据主流的，往往有较大基数的，享有着充分的权利和合法性的群体或价值观念特质等等。</a:t>
            </a:r>
          </a:p>
        </p:txBody>
      </p:sp>
      <p:sp>
        <p:nvSpPr>
          <p:cNvPr id="6" name="文本框 5">
            <a:extLst>
              <a:ext uri="{FF2B5EF4-FFF2-40B4-BE49-F238E27FC236}">
                <a16:creationId xmlns:a16="http://schemas.microsoft.com/office/drawing/2014/main" id="{0A292B0A-2221-4D4F-A1DF-5A5465E98CF4}"/>
              </a:ext>
            </a:extLst>
          </p:cNvPr>
          <p:cNvSpPr txBox="1"/>
          <p:nvPr/>
        </p:nvSpPr>
        <p:spPr>
          <a:xfrm>
            <a:off x="6954252" y="3409181"/>
            <a:ext cx="4788569" cy="1200329"/>
          </a:xfrm>
          <a:prstGeom prst="rect">
            <a:avLst/>
          </a:prstGeom>
          <a:noFill/>
        </p:spPr>
        <p:txBody>
          <a:bodyPr wrap="square" rtlCol="0">
            <a:spAutoFit/>
          </a:bodyPr>
          <a:lstStyle/>
          <a:p>
            <a:r>
              <a:rPr kumimoji="1" lang="zh-CN" altLang="en-US" sz="2400" dirty="0">
                <a:solidFill>
                  <a:srgbClr val="FFC000"/>
                </a:solidFill>
                <a:latin typeface="FZQingKeBenYueSongS-R-GB" panose="02000000000000000000" pitchFamily="2" charset="-122"/>
                <a:ea typeface="FZQingKeBenYueSongS-R-GB" panose="02000000000000000000" pitchFamily="2" charset="-122"/>
              </a:rPr>
              <a:t>“特殊”是非主流又现实存在的，和“普遍”的性质相比有突出的不同点</a:t>
            </a:r>
          </a:p>
        </p:txBody>
      </p:sp>
    </p:spTree>
    <p:extLst>
      <p:ext uri="{BB962C8B-B14F-4D97-AF65-F5344CB8AC3E}">
        <p14:creationId xmlns:p14="http://schemas.microsoft.com/office/powerpoint/2010/main" val="30342203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76569F2-7C5B-1E43-B6EA-B9F1958F6A27}"/>
              </a:ext>
            </a:extLst>
          </p:cNvPr>
          <p:cNvSpPr txBox="1"/>
          <p:nvPr/>
        </p:nvSpPr>
        <p:spPr>
          <a:xfrm>
            <a:off x="733926" y="429065"/>
            <a:ext cx="3332747" cy="707886"/>
          </a:xfrm>
          <a:prstGeom prst="rect">
            <a:avLst/>
          </a:prstGeom>
          <a:noFill/>
        </p:spPr>
        <p:txBody>
          <a:bodyPr wrap="square" rtlCol="0">
            <a:spAutoFit/>
          </a:bodyPr>
          <a:lstStyle/>
          <a:p>
            <a:r>
              <a:rPr kumimoji="1" lang="zh-CN" altLang="en-US" sz="4000" dirty="0">
                <a:latin typeface="SentyCHALKoriginal" panose="03000600000000000000" pitchFamily="66" charset="-128"/>
                <a:ea typeface="SentyCHALKoriginal" panose="03000600000000000000" pitchFamily="66" charset="-128"/>
              </a:rPr>
              <a:t>客观</a:t>
            </a:r>
            <a:r>
              <a:rPr kumimoji="1" lang="en-US" altLang="zh-CN" sz="4000" dirty="0">
                <a:latin typeface="SentyCHALKoriginal" panose="03000600000000000000" pitchFamily="66" charset="-128"/>
                <a:ea typeface="SentyCHALKoriginal" panose="03000600000000000000" pitchFamily="66" charset="-128"/>
              </a:rPr>
              <a:t>·</a:t>
            </a:r>
            <a:r>
              <a:rPr kumimoji="1" lang="zh-CN" altLang="en-US" sz="4000" dirty="0">
                <a:latin typeface="SentyCHALKoriginal" panose="03000600000000000000" pitchFamily="66" charset="-128"/>
                <a:ea typeface="SentyCHALKoriginal" panose="03000600000000000000" pitchFamily="66" charset="-128"/>
              </a:rPr>
              <a:t>主观</a:t>
            </a:r>
          </a:p>
        </p:txBody>
      </p:sp>
      <p:sp>
        <p:nvSpPr>
          <p:cNvPr id="3" name="文本框 2">
            <a:extLst>
              <a:ext uri="{FF2B5EF4-FFF2-40B4-BE49-F238E27FC236}">
                <a16:creationId xmlns:a16="http://schemas.microsoft.com/office/drawing/2014/main" id="{3A1203A8-2AB7-F244-A7D6-76256C483A91}"/>
              </a:ext>
            </a:extLst>
          </p:cNvPr>
          <p:cNvSpPr txBox="1"/>
          <p:nvPr/>
        </p:nvSpPr>
        <p:spPr>
          <a:xfrm>
            <a:off x="733926" y="1419727"/>
            <a:ext cx="5859379" cy="4462760"/>
          </a:xfrm>
          <a:prstGeom prst="rect">
            <a:avLst/>
          </a:prstGeom>
          <a:noFill/>
        </p:spPr>
        <p:txBody>
          <a:bodyPr wrap="square" rtlCol="0">
            <a:spAutoFit/>
          </a:bodyPr>
          <a:lstStyle/>
          <a:p>
            <a:pPr marL="285750" indent="-285750">
              <a:buFont typeface="Arial" panose="020B0604020202020204" pitchFamily="34" charset="0"/>
              <a:buChar char="•"/>
            </a:pPr>
            <a:r>
              <a:rPr kumimoji="1" lang="zh-CN" altLang="en-US" sz="2400" dirty="0">
                <a:latin typeface="FZQingKeBenYueSongS-R-GB" panose="02000000000000000000" pitchFamily="2" charset="-122"/>
                <a:ea typeface="FZQingKeBenYueSongS-R-GB" panose="02000000000000000000" pitchFamily="2" charset="-122"/>
              </a:rPr>
              <a:t>“社会科学旨在以某种方式获得经验确证的现实”</a:t>
            </a:r>
            <a:endParaRPr kumimoji="1" lang="en-US" altLang="zh-CN" sz="2400" dirty="0">
              <a:latin typeface="FZQingKeBenYueSongS-R-GB" panose="02000000000000000000" pitchFamily="2" charset="-122"/>
              <a:ea typeface="FZQingKeBenYueSongS-R-GB" panose="02000000000000000000" pitchFamily="2" charset="-122"/>
            </a:endParaRPr>
          </a:p>
          <a:p>
            <a:pPr marL="285750" indent="-285750">
              <a:buFont typeface="Arial" panose="020B0604020202020204" pitchFamily="34" charset="0"/>
              <a:buChar char="•"/>
            </a:pPr>
            <a:r>
              <a:rPr kumimoji="1" lang="zh-CN" altLang="en-US" sz="2400" dirty="0">
                <a:latin typeface="FZQingKeBenYueSongS-R-GB" panose="02000000000000000000" pitchFamily="2" charset="-122"/>
                <a:ea typeface="FZQingKeBenYueSongS-R-GB" panose="02000000000000000000" pitchFamily="2" charset="-122"/>
              </a:rPr>
              <a:t>达成目标所作的适当努力</a:t>
            </a:r>
            <a:endParaRPr kumimoji="1" lang="en-US" altLang="zh-CN" sz="2400" dirty="0">
              <a:latin typeface="FZQingKeBenYueSongS-R-GB" panose="02000000000000000000" pitchFamily="2" charset="-122"/>
              <a:ea typeface="FZQingKeBenYueSongS-R-GB" panose="02000000000000000000" pitchFamily="2" charset="-122"/>
            </a:endParaRPr>
          </a:p>
          <a:p>
            <a:pPr marL="285750" indent="-285750">
              <a:buFont typeface="Arial" panose="020B0604020202020204" pitchFamily="34" charset="0"/>
              <a:buChar char="•"/>
            </a:pPr>
            <a:r>
              <a:rPr kumimoji="1" lang="zh-CN" altLang="en-US" sz="2400" dirty="0">
                <a:latin typeface="FZQingKeBenYueSongS-R-GB" panose="02000000000000000000" pitchFamily="2" charset="-122"/>
                <a:ea typeface="FZQingKeBenYueSongS-R-GB" panose="02000000000000000000" pitchFamily="2" charset="-122"/>
              </a:rPr>
              <a:t>“知识不是先验的”</a:t>
            </a:r>
            <a:endParaRPr kumimoji="1" lang="en-US" altLang="zh-CN" sz="2400" dirty="0">
              <a:latin typeface="FZQingKeBenYueSongS-R-GB" panose="02000000000000000000" pitchFamily="2" charset="-122"/>
              <a:ea typeface="FZQingKeBenYueSongS-R-GB" panose="02000000000000000000" pitchFamily="2" charset="-122"/>
            </a:endParaRPr>
          </a:p>
          <a:p>
            <a:pPr marL="285750" indent="-285750">
              <a:buFont typeface="Arial" panose="020B0604020202020204" pitchFamily="34" charset="0"/>
              <a:buChar char="•"/>
            </a:pPr>
            <a:r>
              <a:rPr kumimoji="1" lang="zh-CN" altLang="en-US" sz="2400" dirty="0">
                <a:latin typeface="FZQingKeBenYueSongS-R-GB" panose="02000000000000000000" pitchFamily="2" charset="-122"/>
                <a:ea typeface="FZQingKeBenYueSongS-R-GB" panose="02000000000000000000" pitchFamily="2" charset="-122"/>
              </a:rPr>
              <a:t>偏重普遍规律，强调现时资料</a:t>
            </a:r>
            <a:endParaRPr kumimoji="1" lang="en-US" altLang="zh-CN" sz="2400" dirty="0">
              <a:latin typeface="FZQingKeBenYueSongS-R-GB" panose="02000000000000000000" pitchFamily="2" charset="-122"/>
              <a:ea typeface="FZQingKeBenYueSongS-R-GB" panose="02000000000000000000" pitchFamily="2" charset="-122"/>
            </a:endParaRPr>
          </a:p>
          <a:p>
            <a:r>
              <a:rPr kumimoji="1" lang="zh-CN" altLang="en-US" sz="2400" dirty="0">
                <a:latin typeface="FZQingKeBenYueSongS-R-GB" panose="02000000000000000000" pitchFamily="2" charset="-122"/>
                <a:ea typeface="FZQingKeBenYueSongS-R-GB" panose="02000000000000000000" pitchFamily="2" charset="-122"/>
              </a:rPr>
              <a:t>     偏重个别性，强调过去的定性资料</a:t>
            </a:r>
            <a:endParaRPr kumimoji="1" lang="en-US" altLang="zh-CN" sz="2400" dirty="0">
              <a:latin typeface="FZQingKeBenYueSongS-R-GB" panose="02000000000000000000" pitchFamily="2" charset="-122"/>
              <a:ea typeface="FZQingKeBenYueSongS-R-GB" panose="02000000000000000000" pitchFamily="2" charset="-122"/>
            </a:endParaRPr>
          </a:p>
          <a:p>
            <a:pPr marL="285750" indent="-285750">
              <a:buFont typeface="Arial" panose="020B0604020202020204" pitchFamily="34" charset="0"/>
              <a:buChar char="•"/>
            </a:pPr>
            <a:r>
              <a:rPr kumimoji="1" lang="zh-CN" altLang="en-US" sz="2400" dirty="0">
                <a:latin typeface="FZQingKeBenYueSongS-R-GB" panose="02000000000000000000" pitchFamily="2" charset="-122"/>
                <a:ea typeface="FZQingKeBenYueSongS-R-GB" panose="02000000000000000000" pitchFamily="2" charset="-122"/>
              </a:rPr>
              <a:t>不存在“中立的”学者</a:t>
            </a:r>
            <a:endParaRPr kumimoji="1" lang="en-US" altLang="zh-CN" sz="2400" dirty="0">
              <a:latin typeface="FZQingKeBenYueSongS-R-GB" panose="02000000000000000000" pitchFamily="2" charset="-122"/>
              <a:ea typeface="FZQingKeBenYueSongS-R-GB" panose="02000000000000000000" pitchFamily="2" charset="-122"/>
            </a:endParaRPr>
          </a:p>
          <a:p>
            <a:pPr marL="285750" indent="-285750">
              <a:buFont typeface="Arial" panose="020B0604020202020204" pitchFamily="34" charset="0"/>
              <a:buChar char="•"/>
            </a:pPr>
            <a:r>
              <a:rPr kumimoji="1" lang="zh-CN" altLang="en-US" sz="2400" dirty="0">
                <a:latin typeface="FZQingKeBenYueSongS-R-GB" panose="02000000000000000000" pitchFamily="2" charset="-122"/>
                <a:ea typeface="FZQingKeBenYueSongS-R-GB" panose="02000000000000000000" pitchFamily="2" charset="-122"/>
              </a:rPr>
              <a:t>“照相式”的客观性不存在</a:t>
            </a:r>
            <a:endParaRPr kumimoji="1" lang="en-US" altLang="zh-CN" sz="2400" dirty="0">
              <a:latin typeface="FZQingKeBenYueSongS-R-GB" panose="02000000000000000000" pitchFamily="2" charset="-122"/>
              <a:ea typeface="FZQingKeBenYueSongS-R-GB" panose="02000000000000000000" pitchFamily="2" charset="-122"/>
            </a:endParaRPr>
          </a:p>
          <a:p>
            <a:endParaRPr kumimoji="1" lang="en-US" altLang="zh-CN" sz="2400" dirty="0">
              <a:latin typeface="FZQingKeBenYueSongS-R-GB" panose="02000000000000000000" pitchFamily="2" charset="-122"/>
              <a:ea typeface="FZQingKeBenYueSongS-R-GB" panose="02000000000000000000" pitchFamily="2" charset="-122"/>
            </a:endParaRPr>
          </a:p>
          <a:p>
            <a:pPr marL="285750" indent="-285750">
              <a:buFont typeface="Arial" panose="020B0604020202020204" pitchFamily="34" charset="0"/>
              <a:buChar char="•"/>
            </a:pPr>
            <a:r>
              <a:rPr kumimoji="1" lang="zh-CN" altLang="en-US" sz="2400" dirty="0">
                <a:solidFill>
                  <a:schemeClr val="accent1"/>
                </a:solidFill>
                <a:latin typeface="FZQingKeBenYueSongS-R-GB" panose="02000000000000000000" pitchFamily="2" charset="-122"/>
                <a:ea typeface="FZQingKeBenYueSongS-R-GB" panose="02000000000000000000" pitchFamily="2" charset="-122"/>
              </a:rPr>
              <a:t>收集和解释数据时掺入先入之见</a:t>
            </a:r>
            <a:endParaRPr kumimoji="1" lang="en-US" altLang="zh-CN" sz="2400" dirty="0">
              <a:solidFill>
                <a:schemeClr val="accent1"/>
              </a:solidFill>
              <a:latin typeface="FZQingKeBenYueSongS-R-GB" panose="02000000000000000000" pitchFamily="2" charset="-122"/>
              <a:ea typeface="FZQingKeBenYueSongS-R-GB" panose="02000000000000000000" pitchFamily="2" charset="-122"/>
            </a:endParaRPr>
          </a:p>
          <a:p>
            <a:pPr marL="285750" indent="-285750">
              <a:buFont typeface="Arial" panose="020B0604020202020204" pitchFamily="34" charset="0"/>
              <a:buChar char="•"/>
            </a:pPr>
            <a:r>
              <a:rPr kumimoji="1" lang="zh-CN" altLang="en-US" sz="2400" dirty="0">
                <a:solidFill>
                  <a:schemeClr val="accent1"/>
                </a:solidFill>
                <a:latin typeface="FZQingKeBenYueSongS-R-GB" panose="02000000000000000000" pitchFamily="2" charset="-122"/>
                <a:ea typeface="FZQingKeBenYueSongS-R-GB" panose="02000000000000000000" pitchFamily="2" charset="-122"/>
              </a:rPr>
              <a:t>降低数据有效性</a:t>
            </a:r>
            <a:endParaRPr kumimoji="1" lang="en-US" altLang="zh-CN" sz="2400" dirty="0">
              <a:solidFill>
                <a:schemeClr val="accent1"/>
              </a:solidFill>
              <a:latin typeface="FZQingKeBenYueSongS-R-GB" panose="02000000000000000000" pitchFamily="2" charset="-122"/>
              <a:ea typeface="FZQingKeBenYueSongS-R-GB" panose="02000000000000000000" pitchFamily="2" charset="-122"/>
            </a:endParaRPr>
          </a:p>
          <a:p>
            <a:r>
              <a:rPr kumimoji="1" lang="zh-CN" altLang="en-US" dirty="0">
                <a:latin typeface="FZQingKeBenYueSongS-R-GB" panose="02000000000000000000" pitchFamily="2" charset="-122"/>
                <a:ea typeface="FZQingKeBenYueSongS-R-GB" panose="02000000000000000000" pitchFamily="2" charset="-122"/>
              </a:rPr>
              <a:t>    </a:t>
            </a:r>
          </a:p>
        </p:txBody>
      </p:sp>
      <p:sp>
        <p:nvSpPr>
          <p:cNvPr id="4" name="文本框 3">
            <a:extLst>
              <a:ext uri="{FF2B5EF4-FFF2-40B4-BE49-F238E27FC236}">
                <a16:creationId xmlns:a16="http://schemas.microsoft.com/office/drawing/2014/main" id="{4C6153BB-C2BF-7840-AD33-8DAEFF510EDF}"/>
              </a:ext>
            </a:extLst>
          </p:cNvPr>
          <p:cNvSpPr txBox="1"/>
          <p:nvPr/>
        </p:nvSpPr>
        <p:spPr>
          <a:xfrm>
            <a:off x="6809874" y="1419727"/>
            <a:ext cx="4824663" cy="1938992"/>
          </a:xfrm>
          <a:prstGeom prst="rect">
            <a:avLst/>
          </a:prstGeom>
          <a:noFill/>
        </p:spPr>
        <p:txBody>
          <a:bodyPr wrap="square" rtlCol="0">
            <a:spAutoFit/>
          </a:bodyPr>
          <a:lstStyle/>
          <a:p>
            <a:pPr marL="285750" indent="-285750">
              <a:buFont typeface="Arial" panose="020B0604020202020204" pitchFamily="34" charset="0"/>
              <a:buChar char="•"/>
            </a:pPr>
            <a:r>
              <a:rPr kumimoji="1" lang="zh-CN" altLang="en-US" sz="2400" dirty="0">
                <a:latin typeface="FZQingKeBenYueSongS-R-GB" panose="02000000000000000000" pitchFamily="2" charset="-122"/>
                <a:ea typeface="FZQingKeBenYueSongS-R-GB" panose="02000000000000000000" pitchFamily="2" charset="-122"/>
              </a:rPr>
              <a:t>人类学习的结果</a:t>
            </a:r>
            <a:endParaRPr kumimoji="1" lang="en-US" altLang="zh-CN" sz="2400" dirty="0">
              <a:latin typeface="FZQingKeBenYueSongS-R-GB" panose="02000000000000000000" pitchFamily="2" charset="-122"/>
              <a:ea typeface="FZQingKeBenYueSongS-R-GB" panose="02000000000000000000" pitchFamily="2" charset="-122"/>
            </a:endParaRPr>
          </a:p>
          <a:p>
            <a:pPr marL="285750" indent="-285750">
              <a:buFont typeface="Arial" panose="020B0604020202020204" pitchFamily="34" charset="0"/>
              <a:buChar char="•"/>
            </a:pPr>
            <a:r>
              <a:rPr kumimoji="1" lang="zh-CN" altLang="en-US" sz="2400" dirty="0">
                <a:latin typeface="FZQingKeBenYueSongS-R-GB" panose="02000000000000000000" pitchFamily="2" charset="-122"/>
                <a:ea typeface="FZQingKeBenYueSongS-R-GB" panose="02000000000000000000" pitchFamily="2" charset="-122"/>
              </a:rPr>
              <a:t>学术研究的可能性</a:t>
            </a:r>
            <a:endParaRPr kumimoji="1" lang="en-US" altLang="zh-CN" sz="2400" dirty="0">
              <a:latin typeface="FZQingKeBenYueSongS-R-GB" panose="02000000000000000000" pitchFamily="2" charset="-122"/>
              <a:ea typeface="FZQingKeBenYueSongS-R-GB" panose="02000000000000000000" pitchFamily="2" charset="-122"/>
            </a:endParaRPr>
          </a:p>
          <a:p>
            <a:pPr marL="285750" indent="-285750">
              <a:buFont typeface="Arial" panose="020B0604020202020204" pitchFamily="34" charset="0"/>
              <a:buChar char="•"/>
            </a:pPr>
            <a:endParaRPr kumimoji="1" lang="en-US" altLang="zh-CN" sz="2400" dirty="0">
              <a:latin typeface="FZQingKeBenYueSongS-R-GB" panose="02000000000000000000" pitchFamily="2" charset="-122"/>
              <a:ea typeface="FZQingKeBenYueSongS-R-GB" panose="02000000000000000000" pitchFamily="2" charset="-122"/>
            </a:endParaRPr>
          </a:p>
          <a:p>
            <a:pPr marL="285750" indent="-285750">
              <a:buFont typeface="Arial" panose="020B0604020202020204" pitchFamily="34" charset="0"/>
              <a:buChar char="•"/>
            </a:pPr>
            <a:r>
              <a:rPr kumimoji="1" lang="zh-CN" altLang="en-US" sz="2400" dirty="0">
                <a:latin typeface="FZQingKeBenYueSongS-R-GB" panose="02000000000000000000" pitchFamily="2" charset="-122"/>
                <a:ea typeface="FZQingKeBenYueSongS-R-GB" panose="02000000000000000000" pitchFamily="2" charset="-122"/>
              </a:rPr>
              <a:t>推动社会科学反对知识的零碎化</a:t>
            </a:r>
            <a:endParaRPr kumimoji="1" lang="en-US" altLang="zh-CN" sz="2400" dirty="0">
              <a:latin typeface="FZQingKeBenYueSongS-R-GB" panose="02000000000000000000" pitchFamily="2" charset="-122"/>
              <a:ea typeface="FZQingKeBenYueSongS-R-GB" panose="02000000000000000000" pitchFamily="2" charset="-122"/>
            </a:endParaRPr>
          </a:p>
          <a:p>
            <a:pPr marL="285750" indent="-285750">
              <a:buFont typeface="Arial" panose="020B0604020202020204" pitchFamily="34" charset="0"/>
              <a:buChar char="•"/>
            </a:pPr>
            <a:r>
              <a:rPr kumimoji="1" lang="zh-CN" altLang="en-US" sz="2400" dirty="0">
                <a:latin typeface="FZQingKeBenYueSongS-R-GB" panose="02000000000000000000" pitchFamily="2" charset="-122"/>
                <a:ea typeface="FZQingKeBenYueSongS-R-GB" panose="02000000000000000000" pitchFamily="2" charset="-122"/>
              </a:rPr>
              <a:t>“知识是通过社会构成的”</a:t>
            </a:r>
          </a:p>
        </p:txBody>
      </p:sp>
    </p:spTree>
    <p:extLst>
      <p:ext uri="{BB962C8B-B14F-4D97-AF65-F5344CB8AC3E}">
        <p14:creationId xmlns:p14="http://schemas.microsoft.com/office/powerpoint/2010/main" val="23732511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0C6103C-6937-7E4C-B71B-6BFCABCCE0A8}"/>
              </a:ext>
            </a:extLst>
          </p:cNvPr>
          <p:cNvSpPr txBox="1"/>
          <p:nvPr/>
        </p:nvSpPr>
        <p:spPr>
          <a:xfrm>
            <a:off x="806115" y="517357"/>
            <a:ext cx="2995863" cy="707886"/>
          </a:xfrm>
          <a:prstGeom prst="rect">
            <a:avLst/>
          </a:prstGeom>
          <a:noFill/>
        </p:spPr>
        <p:txBody>
          <a:bodyPr wrap="square" rtlCol="0">
            <a:spAutoFit/>
          </a:bodyPr>
          <a:lstStyle/>
          <a:p>
            <a:r>
              <a:rPr kumimoji="1" lang="zh-CN" altLang="en-US" sz="4000" dirty="0">
                <a:latin typeface="SentyCHALKoriginal" panose="03000600000000000000" pitchFamily="66" charset="-128"/>
                <a:ea typeface="SentyCHALKoriginal" panose="03000600000000000000" pitchFamily="66" charset="-128"/>
              </a:rPr>
              <a:t>国家</a:t>
            </a:r>
            <a:r>
              <a:rPr kumimoji="1" lang="en-US" altLang="zh-CN" sz="4000" dirty="0">
                <a:latin typeface="SentyCHALKoriginal" panose="03000600000000000000" pitchFamily="66" charset="-128"/>
                <a:ea typeface="SentyCHALKoriginal" panose="03000600000000000000" pitchFamily="66" charset="-128"/>
              </a:rPr>
              <a:t>·</a:t>
            </a:r>
            <a:r>
              <a:rPr kumimoji="1" lang="zh-CN" altLang="en-US" sz="4000" dirty="0">
                <a:latin typeface="SentyCHALKoriginal" panose="03000600000000000000" pitchFamily="66" charset="-128"/>
                <a:ea typeface="SentyCHALKoriginal" panose="03000600000000000000" pitchFamily="66" charset="-128"/>
              </a:rPr>
              <a:t>社会</a:t>
            </a:r>
          </a:p>
        </p:txBody>
      </p:sp>
      <p:sp>
        <p:nvSpPr>
          <p:cNvPr id="3" name="文本框 2">
            <a:extLst>
              <a:ext uri="{FF2B5EF4-FFF2-40B4-BE49-F238E27FC236}">
                <a16:creationId xmlns:a16="http://schemas.microsoft.com/office/drawing/2014/main" id="{B293D0C1-FCCB-B041-9AAF-519024E4CE6C}"/>
              </a:ext>
            </a:extLst>
          </p:cNvPr>
          <p:cNvSpPr txBox="1"/>
          <p:nvPr/>
        </p:nvSpPr>
        <p:spPr>
          <a:xfrm>
            <a:off x="806115" y="1515979"/>
            <a:ext cx="4860758" cy="3416320"/>
          </a:xfrm>
          <a:prstGeom prst="rect">
            <a:avLst/>
          </a:prstGeom>
          <a:noFill/>
        </p:spPr>
        <p:txBody>
          <a:bodyPr wrap="square" rtlCol="0">
            <a:spAutoFit/>
          </a:bodyPr>
          <a:lstStyle/>
          <a:p>
            <a:pPr marL="285750" indent="-285750">
              <a:buFont typeface="Arial" panose="020B0604020202020204" pitchFamily="34" charset="0"/>
              <a:buChar char="•"/>
            </a:pPr>
            <a:r>
              <a:rPr kumimoji="1" lang="zh-CN" altLang="en-US" sz="2400" dirty="0">
                <a:latin typeface="FZQingKeBenYueSongS-R-GB" panose="02000000000000000000" pitchFamily="2" charset="-122"/>
                <a:ea typeface="FZQingKeBenYueSongS-R-GB" panose="02000000000000000000" pitchFamily="2" charset="-122"/>
              </a:rPr>
              <a:t>国家是社会科学的自明性框架</a:t>
            </a:r>
            <a:endParaRPr kumimoji="1" lang="en-US" altLang="zh-CN" sz="2400" dirty="0">
              <a:latin typeface="FZQingKeBenYueSongS-R-GB" panose="02000000000000000000" pitchFamily="2" charset="-122"/>
              <a:ea typeface="FZQingKeBenYueSongS-R-GB" panose="02000000000000000000" pitchFamily="2" charset="-122"/>
            </a:endParaRPr>
          </a:p>
          <a:p>
            <a:r>
              <a:rPr kumimoji="1" lang="zh-CN" altLang="en-US" sz="2400" dirty="0">
                <a:latin typeface="FZQingKeBenYueSongS-R-GB" panose="02000000000000000000" pitchFamily="2" charset="-122"/>
                <a:ea typeface="FZQingKeBenYueSongS-R-GB" panose="02000000000000000000" pitchFamily="2" charset="-122"/>
              </a:rPr>
              <a:t>     （假想又无需证明）</a:t>
            </a:r>
            <a:endParaRPr kumimoji="1" lang="en-US" altLang="zh-CN" sz="2400" dirty="0">
              <a:latin typeface="FZQingKeBenYueSongS-R-GB" panose="02000000000000000000" pitchFamily="2" charset="-122"/>
              <a:ea typeface="FZQingKeBenYueSongS-R-GB" panose="02000000000000000000" pitchFamily="2" charset="-122"/>
            </a:endParaRPr>
          </a:p>
          <a:p>
            <a:pPr marL="285750" indent="-285750">
              <a:buFont typeface="Arial" panose="020B0604020202020204" pitchFamily="34" charset="0"/>
              <a:buChar char="•"/>
            </a:pPr>
            <a:r>
              <a:rPr kumimoji="1" lang="zh-CN" altLang="en-US" sz="2400" dirty="0">
                <a:latin typeface="FZQingKeBenYueSongS-R-GB" panose="02000000000000000000" pitchFamily="2" charset="-122"/>
                <a:ea typeface="FZQingKeBenYueSongS-R-GB" panose="02000000000000000000" pitchFamily="2" charset="-122"/>
              </a:rPr>
              <a:t>国家构成了社会生活的自然边界</a:t>
            </a:r>
            <a:endParaRPr kumimoji="1" lang="en-US" altLang="zh-CN" sz="2400" dirty="0">
              <a:latin typeface="FZQingKeBenYueSongS-R-GB" panose="02000000000000000000" pitchFamily="2" charset="-122"/>
              <a:ea typeface="FZQingKeBenYueSongS-R-GB" panose="02000000000000000000" pitchFamily="2" charset="-122"/>
            </a:endParaRPr>
          </a:p>
          <a:p>
            <a:pPr marL="285750" indent="-285750">
              <a:buFont typeface="Arial" panose="020B0604020202020204" pitchFamily="34" charset="0"/>
              <a:buChar char="•"/>
            </a:pPr>
            <a:r>
              <a:rPr kumimoji="1" lang="zh-CN" altLang="en-US" sz="2400" dirty="0">
                <a:latin typeface="FZQingKeBenYueSongS-R-GB" panose="02000000000000000000" pitchFamily="2" charset="-122"/>
                <a:ea typeface="FZQingKeBenYueSongS-R-GB" panose="02000000000000000000" pitchFamily="2" charset="-122"/>
              </a:rPr>
              <a:t>“现代社会结构就是处于现代国家之中”</a:t>
            </a:r>
            <a:endParaRPr kumimoji="1" lang="en-US" altLang="zh-CN" sz="2400" dirty="0">
              <a:latin typeface="FZQingKeBenYueSongS-R-GB" panose="02000000000000000000" pitchFamily="2" charset="-122"/>
              <a:ea typeface="FZQingKeBenYueSongS-R-GB" panose="02000000000000000000" pitchFamily="2" charset="-122"/>
            </a:endParaRPr>
          </a:p>
          <a:p>
            <a:pPr marL="285750" indent="-285750">
              <a:buFont typeface="Arial" panose="020B0604020202020204" pitchFamily="34" charset="0"/>
              <a:buChar char="•"/>
            </a:pPr>
            <a:r>
              <a:rPr kumimoji="1" lang="zh-CN" altLang="en-US" sz="2400" dirty="0">
                <a:latin typeface="FZQingKeBenYueSongS-R-GB" panose="02000000000000000000" pitchFamily="2" charset="-122"/>
                <a:ea typeface="FZQingKeBenYueSongS-R-GB" panose="02000000000000000000" pitchFamily="2" charset="-122"/>
              </a:rPr>
              <a:t>“发展”</a:t>
            </a:r>
            <a:endParaRPr kumimoji="1" lang="en-US" altLang="zh-CN" sz="2400" dirty="0">
              <a:latin typeface="FZQingKeBenYueSongS-R-GB" panose="02000000000000000000" pitchFamily="2" charset="-122"/>
              <a:ea typeface="FZQingKeBenYueSongS-R-GB" panose="02000000000000000000" pitchFamily="2" charset="-122"/>
            </a:endParaRPr>
          </a:p>
          <a:p>
            <a:pPr marL="285750" indent="-285750">
              <a:buFont typeface="Arial" panose="020B0604020202020204" pitchFamily="34" charset="0"/>
              <a:buChar char="•"/>
            </a:pPr>
            <a:r>
              <a:rPr kumimoji="1" lang="zh-CN" altLang="en-US" sz="2400" dirty="0">
                <a:latin typeface="FZQingKeBenYueSongS-R-GB" panose="02000000000000000000" pitchFamily="2" charset="-122"/>
                <a:ea typeface="FZQingKeBenYueSongS-R-GB" panose="02000000000000000000" pitchFamily="2" charset="-122"/>
              </a:rPr>
              <a:t>“颁授权利”</a:t>
            </a:r>
            <a:endParaRPr kumimoji="1" lang="en-US" altLang="zh-CN" sz="2400" dirty="0">
              <a:latin typeface="FZQingKeBenYueSongS-R-GB" panose="02000000000000000000" pitchFamily="2" charset="-122"/>
              <a:ea typeface="FZQingKeBenYueSongS-R-GB" panose="02000000000000000000" pitchFamily="2" charset="-122"/>
            </a:endParaRPr>
          </a:p>
          <a:p>
            <a:pPr marL="285750" indent="-285750">
              <a:buFont typeface="Arial" panose="020B0604020202020204" pitchFamily="34" charset="0"/>
              <a:buChar char="•"/>
            </a:pPr>
            <a:r>
              <a:rPr kumimoji="1" lang="zh-CN" altLang="en-US" sz="2400" dirty="0">
                <a:latin typeface="FZQingKeBenYueSongS-R-GB" panose="02000000000000000000" pitchFamily="2" charset="-122"/>
                <a:ea typeface="FZQingKeBenYueSongS-R-GB" panose="02000000000000000000" pitchFamily="2" charset="-122"/>
              </a:rPr>
              <a:t>改造社会的关键作用</a:t>
            </a:r>
            <a:endParaRPr kumimoji="1" lang="en-US" altLang="zh-CN" sz="2400" dirty="0">
              <a:latin typeface="FZQingKeBenYueSongS-R-GB" panose="02000000000000000000" pitchFamily="2" charset="-122"/>
              <a:ea typeface="FZQingKeBenYueSongS-R-GB" panose="02000000000000000000" pitchFamily="2" charset="-122"/>
            </a:endParaRPr>
          </a:p>
          <a:p>
            <a:pPr marL="285750" indent="-285750">
              <a:buFont typeface="Arial" panose="020B0604020202020204" pitchFamily="34" charset="0"/>
              <a:buChar char="•"/>
            </a:pPr>
            <a:r>
              <a:rPr kumimoji="1" lang="zh-CN" altLang="en-US" sz="2400" dirty="0">
                <a:latin typeface="FZQingKeBenYueSongS-R-GB" panose="02000000000000000000" pitchFamily="2" charset="-122"/>
                <a:ea typeface="FZQingKeBenYueSongS-R-GB" panose="02000000000000000000" pitchFamily="2" charset="-122"/>
              </a:rPr>
              <a:t>民主化的根本冲力</a:t>
            </a:r>
          </a:p>
        </p:txBody>
      </p:sp>
      <p:sp>
        <p:nvSpPr>
          <p:cNvPr id="4" name="文本框 3">
            <a:extLst>
              <a:ext uri="{FF2B5EF4-FFF2-40B4-BE49-F238E27FC236}">
                <a16:creationId xmlns:a16="http://schemas.microsoft.com/office/drawing/2014/main" id="{335B4A3F-505B-B646-8E58-97EA2721D99D}"/>
              </a:ext>
            </a:extLst>
          </p:cNvPr>
          <p:cNvSpPr txBox="1"/>
          <p:nvPr/>
        </p:nvSpPr>
        <p:spPr>
          <a:xfrm>
            <a:off x="6665495" y="1431758"/>
            <a:ext cx="4908884" cy="3785652"/>
          </a:xfrm>
          <a:prstGeom prst="rect">
            <a:avLst/>
          </a:prstGeom>
          <a:noFill/>
        </p:spPr>
        <p:txBody>
          <a:bodyPr wrap="square" rtlCol="0">
            <a:spAutoFit/>
          </a:bodyPr>
          <a:lstStyle/>
          <a:p>
            <a:pPr marL="285750" indent="-285750">
              <a:buFont typeface="Arial" panose="020B0604020202020204" pitchFamily="34" charset="0"/>
              <a:buChar char="•"/>
            </a:pPr>
            <a:r>
              <a:rPr kumimoji="1" lang="zh-CN" altLang="en-US" sz="2400" dirty="0">
                <a:solidFill>
                  <a:schemeClr val="accent1"/>
                </a:solidFill>
                <a:latin typeface="FZQingKeBenYueSongS-R-GB" panose="02000000000000000000" pitchFamily="2" charset="-122"/>
                <a:ea typeface="FZQingKeBenYueSongS-R-GB" panose="02000000000000000000" pitchFamily="2" charset="-122"/>
              </a:rPr>
              <a:t>幻灭感与怀疑</a:t>
            </a:r>
            <a:endParaRPr kumimoji="1" lang="en-US" altLang="zh-CN" sz="2400" dirty="0">
              <a:solidFill>
                <a:schemeClr val="accent1"/>
              </a:solidFill>
              <a:latin typeface="FZQingKeBenYueSongS-R-GB" panose="02000000000000000000" pitchFamily="2" charset="-122"/>
              <a:ea typeface="FZQingKeBenYueSongS-R-GB" panose="02000000000000000000" pitchFamily="2" charset="-122"/>
            </a:endParaRPr>
          </a:p>
          <a:p>
            <a:pPr marL="285750" indent="-285750">
              <a:buFont typeface="Arial" panose="020B0604020202020204" pitchFamily="34" charset="0"/>
              <a:buChar char="•"/>
            </a:pPr>
            <a:r>
              <a:rPr kumimoji="1" lang="zh-CN" altLang="en-US" sz="2400" dirty="0">
                <a:latin typeface="FZQingKeBenYueSongS-R-GB" panose="02000000000000000000" pitchFamily="2" charset="-122"/>
                <a:ea typeface="FZQingKeBenYueSongS-R-GB" panose="02000000000000000000" pitchFamily="2" charset="-122"/>
              </a:rPr>
              <a:t>“思想要立足于全球，行动要立足于本地”</a:t>
            </a:r>
            <a:endParaRPr kumimoji="1" lang="en-US" altLang="zh-CN" sz="2400" dirty="0">
              <a:latin typeface="FZQingKeBenYueSongS-R-GB" panose="02000000000000000000" pitchFamily="2" charset="-122"/>
              <a:ea typeface="FZQingKeBenYueSongS-R-GB" panose="02000000000000000000" pitchFamily="2" charset="-122"/>
            </a:endParaRPr>
          </a:p>
          <a:p>
            <a:pPr marL="285750" indent="-285750">
              <a:buFont typeface="Arial" panose="020B0604020202020204" pitchFamily="34" charset="0"/>
              <a:buChar char="•"/>
            </a:pPr>
            <a:r>
              <a:rPr kumimoji="1" lang="zh-CN" altLang="en-US" sz="2400" dirty="0">
                <a:latin typeface="FZQingKeBenYueSongS-R-GB" panose="02000000000000000000" pitchFamily="2" charset="-122"/>
                <a:ea typeface="FZQingKeBenYueSongS-R-GB" panose="02000000000000000000" pitchFamily="2" charset="-122"/>
              </a:rPr>
              <a:t>国家中心主义取向弱化</a:t>
            </a:r>
            <a:endParaRPr kumimoji="1" lang="en-US" altLang="zh-CN" sz="2400" dirty="0">
              <a:latin typeface="FZQingKeBenYueSongS-R-GB" panose="02000000000000000000" pitchFamily="2" charset="-122"/>
              <a:ea typeface="FZQingKeBenYueSongS-R-GB" panose="02000000000000000000" pitchFamily="2" charset="-122"/>
            </a:endParaRPr>
          </a:p>
          <a:p>
            <a:pPr marL="285750" indent="-285750">
              <a:buFont typeface="Arial" panose="020B0604020202020204" pitchFamily="34" charset="0"/>
              <a:buChar char="•"/>
            </a:pPr>
            <a:r>
              <a:rPr kumimoji="1" lang="zh-CN" altLang="en-US" sz="2400" dirty="0">
                <a:latin typeface="FZQingKeBenYueSongS-R-GB" panose="02000000000000000000" pitchFamily="2" charset="-122"/>
                <a:ea typeface="FZQingKeBenYueSongS-R-GB" panose="02000000000000000000" pitchFamily="2" charset="-122"/>
              </a:rPr>
              <a:t>全球和地方</a:t>
            </a:r>
            <a:endParaRPr kumimoji="1" lang="en-US" altLang="zh-CN" sz="2400" dirty="0">
              <a:latin typeface="FZQingKeBenYueSongS-R-GB" panose="02000000000000000000" pitchFamily="2" charset="-122"/>
              <a:ea typeface="FZQingKeBenYueSongS-R-GB" panose="02000000000000000000" pitchFamily="2" charset="-122"/>
            </a:endParaRPr>
          </a:p>
          <a:p>
            <a:pPr marL="285750" indent="-285750">
              <a:buFont typeface="Arial" panose="020B0604020202020204" pitchFamily="34" charset="0"/>
              <a:buChar char="•"/>
            </a:pPr>
            <a:endParaRPr kumimoji="1" lang="en-US" altLang="zh-CN" sz="2400" dirty="0">
              <a:latin typeface="FZQingKeBenYueSongS-R-GB" panose="02000000000000000000" pitchFamily="2" charset="-122"/>
              <a:ea typeface="FZQingKeBenYueSongS-R-GB" panose="02000000000000000000" pitchFamily="2" charset="-122"/>
            </a:endParaRPr>
          </a:p>
          <a:p>
            <a:r>
              <a:rPr kumimoji="1" lang="zh-CN" altLang="en-US" sz="2400" dirty="0">
                <a:solidFill>
                  <a:srgbClr val="FFC000"/>
                </a:solidFill>
                <a:latin typeface="FZQingKeBenYueSongS-R-GB" panose="02000000000000000000" pitchFamily="2" charset="-122"/>
                <a:ea typeface="FZQingKeBenYueSongS-R-GB" panose="02000000000000000000" pitchFamily="2" charset="-122"/>
              </a:rPr>
              <a:t>“国家仍是现代社会的一项关键性制度，一项对经济、文化和社会过程有着深刻影响的建制。”</a:t>
            </a:r>
            <a:endParaRPr kumimoji="1" lang="en-US" altLang="zh-CN" sz="2400" dirty="0">
              <a:solidFill>
                <a:srgbClr val="FFC000"/>
              </a:solidFill>
              <a:latin typeface="FZQingKeBenYueSongS-R-GB" panose="02000000000000000000" pitchFamily="2" charset="-122"/>
              <a:ea typeface="FZQingKeBenYueSongS-R-GB" panose="02000000000000000000" pitchFamily="2" charset="-122"/>
            </a:endParaRPr>
          </a:p>
          <a:p>
            <a:pPr marL="285750" indent="-285750">
              <a:buFont typeface="Arial" panose="020B0604020202020204" pitchFamily="34" charset="0"/>
              <a:buChar char="•"/>
            </a:pPr>
            <a:endParaRPr kumimoji="1" lang="zh-CN" altLang="en-US" sz="2400" dirty="0">
              <a:latin typeface="FZQingKeBenYueSongS-R-GB" panose="02000000000000000000" pitchFamily="2" charset="-122"/>
              <a:ea typeface="FZQingKeBenYueSongS-R-GB" panose="02000000000000000000" pitchFamily="2" charset="-122"/>
            </a:endParaRPr>
          </a:p>
        </p:txBody>
      </p:sp>
    </p:spTree>
    <p:extLst>
      <p:ext uri="{BB962C8B-B14F-4D97-AF65-F5344CB8AC3E}">
        <p14:creationId xmlns:p14="http://schemas.microsoft.com/office/powerpoint/2010/main" val="7907091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440</Words>
  <Application>Microsoft Macintosh PowerPoint</Application>
  <PresentationFormat>宽屏</PresentationFormat>
  <Paragraphs>75</Paragraphs>
  <Slides>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vt:i4>
      </vt:variant>
    </vt:vector>
  </HeadingPairs>
  <TitlesOfParts>
    <vt:vector size="12" baseType="lpstr">
      <vt:lpstr>SentyCHALKoriginal</vt:lpstr>
      <vt:lpstr>FZQingKeBenYueSongS-R-GB</vt:lpstr>
      <vt:lpstr>等线</vt:lpstr>
      <vt:lpstr>Arial</vt:lpstr>
      <vt:lpstr>Wingdings</vt:lpstr>
      <vt:lpstr>等线 Light</vt:lpstr>
      <vt:lpstr>Office 主题​​</vt:lpstr>
      <vt:lpstr>普遍性、特殊性 主观、客观 国家、社会</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普遍性、特殊性 主观、客观 国家、社会</dc:title>
  <dc:creator>陆 梦溪</dc:creator>
  <cp:lastModifiedBy>陆 梦溪</cp:lastModifiedBy>
  <cp:revision>8</cp:revision>
  <dcterms:created xsi:type="dcterms:W3CDTF">2020-09-21T14:50:52Z</dcterms:created>
  <dcterms:modified xsi:type="dcterms:W3CDTF">2020-09-21T15:55:24Z</dcterms:modified>
</cp:coreProperties>
</file>