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63" r:id="rId5"/>
    <p:sldId id="259" r:id="rId6"/>
    <p:sldId id="265" r:id="rId7"/>
    <p:sldId id="260" r:id="rId8"/>
    <p:sldId id="266" r:id="rId9"/>
    <p:sldId id="280" r:id="rId10"/>
    <p:sldId id="268" r:id="rId11"/>
    <p:sldId id="281" r:id="rId12"/>
    <p:sldId id="261" r:id="rId13"/>
    <p:sldId id="282" r:id="rId14"/>
    <p:sldId id="283" r:id="rId15"/>
    <p:sldId id="272" r:id="rId16"/>
    <p:sldId id="273" r:id="rId17"/>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等线" panose="02010600030101010101" charset="-122"/>
      <p:regular r:id="rId25"/>
    </p:embeddedFont>
    <p:embeddedFont>
      <p:font typeface="方正大黑体_GBK" panose="02010600010101010101" charset="-122"/>
      <p:regular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BD3"/>
    <a:srgbClr val="B4B881"/>
    <a:srgbClr val="EFCD76"/>
    <a:srgbClr val="CE704A"/>
    <a:srgbClr val="F9A684"/>
    <a:srgbClr val="E89845"/>
    <a:srgbClr val="9C9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88" d="100"/>
          <a:sy n="88" d="100"/>
        </p:scale>
        <p:origin x="100" y="364"/>
      </p:cViewPr>
      <p:guideLst>
        <p:guide orient="horz" pos="2253"/>
        <p:guide pos="38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46CAF-F747-4941-8046-3AFB9A9A0E2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74805-4D93-4D1A-B627-B44720DE98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774805-4D93-4D1A-B627-B44720DE98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B208C6-0D47-471A-8F75-CFF294C100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1C8746-9673-4330-90CF-DF77C0723F7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B208C6-0D47-471A-8F75-CFF294C100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1C8746-9673-4330-90CF-DF77C0723F7C}" type="slidenum">
              <a:rPr lang="zh-CN" altLang="en-US" smtClean="0"/>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208C6-0D47-471A-8F75-CFF294C100E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C8746-9673-4330-90CF-DF77C0723F7C}" type="slidenum">
              <a:rPr lang="zh-CN" altLang="en-US" smtClean="0"/>
            </a:fld>
            <a:endParaRPr lang="zh-CN" altLang="en-US"/>
          </a:p>
        </p:txBody>
      </p:sp>
      <p:sp>
        <p:nvSpPr>
          <p:cNvPr id="7" name="椭圆 6"/>
          <p:cNvSpPr/>
          <p:nvPr userDrawn="1"/>
        </p:nvSpPr>
        <p:spPr>
          <a:xfrm>
            <a:off x="-591303" y="-714752"/>
            <a:ext cx="1429503" cy="1429503"/>
          </a:xfrm>
          <a:prstGeom prst="ellipse">
            <a:avLst/>
          </a:prstGeom>
          <a:solidFill>
            <a:schemeClr val="tx2">
              <a:lumMod val="60000"/>
              <a:lumOff val="40000"/>
            </a:schemeClr>
          </a:solidFill>
          <a:ln>
            <a:noFill/>
          </a:ln>
          <a:effectLst>
            <a:outerShdw blurRad="317500" sx="120000" sy="120000" algn="ctr" rotWithShape="0">
              <a:schemeClr val="tx2">
                <a:lumMod val="60000"/>
                <a:lumOff val="40000"/>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userDrawn="1"/>
        </p:nvSpPr>
        <p:spPr>
          <a:xfrm>
            <a:off x="-1447762" y="-1447762"/>
            <a:ext cx="2895524" cy="2895524"/>
          </a:xfrm>
          <a:prstGeom prst="ellipse">
            <a:avLst/>
          </a:prstGeom>
          <a:no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userDrawn="1"/>
        </p:nvSpPr>
        <p:spPr>
          <a:xfrm>
            <a:off x="1029655" y="855244"/>
            <a:ext cx="151953" cy="151953"/>
          </a:xfrm>
          <a:prstGeom prst="ellipse">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userDrawn="1"/>
        </p:nvSpPr>
        <p:spPr>
          <a:xfrm rot="14141570">
            <a:off x="10631100" y="-1223888"/>
            <a:ext cx="1949862" cy="1949861"/>
          </a:xfrm>
          <a:prstGeom prst="ellipse">
            <a:avLst/>
          </a:prstGeom>
          <a:solidFill>
            <a:schemeClr val="accent2"/>
          </a:solidFill>
          <a:ln>
            <a:noFill/>
          </a:ln>
          <a:effectLst>
            <a:outerShdw blurRad="317500" sx="120000" sy="120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userDrawn="1"/>
        </p:nvSpPr>
        <p:spPr>
          <a:xfrm rot="14141570">
            <a:off x="10283209" y="-1571779"/>
            <a:ext cx="2645645" cy="2645644"/>
          </a:xfrm>
          <a:prstGeom prst="ellipse">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userDrawn="1"/>
        </p:nvSpPr>
        <p:spPr>
          <a:xfrm rot="1087340">
            <a:off x="11220680" y="6189456"/>
            <a:ext cx="770704" cy="770704"/>
          </a:xfrm>
          <a:prstGeom prst="ellipse">
            <a:avLst/>
          </a:prstGeom>
          <a:solidFill>
            <a:schemeClr val="accent4"/>
          </a:solidFill>
          <a:ln>
            <a:noFill/>
          </a:ln>
          <a:effectLst>
            <a:outerShdw blurRad="317500" sx="123000" sy="123000" algn="ctr"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userDrawn="1"/>
        </p:nvSpPr>
        <p:spPr>
          <a:xfrm rot="1087340">
            <a:off x="10825483" y="5794259"/>
            <a:ext cx="1561097" cy="1561097"/>
          </a:xfrm>
          <a:prstGeom prst="ellipse">
            <a:avLst/>
          </a:prstGeom>
          <a:noFill/>
          <a:ln>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userDrawn="1"/>
        </p:nvSpPr>
        <p:spPr>
          <a:xfrm rot="1087340">
            <a:off x="12081920" y="5942430"/>
            <a:ext cx="151953" cy="1519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userDrawn="1"/>
        </p:nvSpPr>
        <p:spPr>
          <a:xfrm rot="18064681">
            <a:off x="79315" y="6609898"/>
            <a:ext cx="978695" cy="978695"/>
          </a:xfrm>
          <a:prstGeom prst="ellipse">
            <a:avLst/>
          </a:prstGeom>
          <a:solidFill>
            <a:schemeClr val="accent3"/>
          </a:solidFill>
          <a:ln>
            <a:noFill/>
          </a:ln>
          <a:effectLst>
            <a:outerShdw blurRad="317500" sx="120000" sy="120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userDrawn="1"/>
        </p:nvSpPr>
        <p:spPr>
          <a:xfrm rot="18064681">
            <a:off x="-422534" y="6108050"/>
            <a:ext cx="1982392" cy="1982392"/>
          </a:xfrm>
          <a:prstGeom prst="ellipse">
            <a:avLst/>
          </a:prstGeom>
          <a:no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userDrawn="1"/>
        </p:nvSpPr>
        <p:spPr>
          <a:xfrm rot="18064681">
            <a:off x="1183953" y="6309519"/>
            <a:ext cx="151953" cy="1519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705" y="2343150"/>
            <a:ext cx="11323955" cy="1014730"/>
          </a:xfrm>
          <a:prstGeom prst="rect">
            <a:avLst/>
          </a:prstGeom>
          <a:noFill/>
        </p:spPr>
        <p:txBody>
          <a:bodyPr wrap="square" rtlCol="0">
            <a:spAutoFit/>
          </a:bodyPr>
          <a:lstStyle/>
          <a:p>
            <a:pPr algn="ctr"/>
            <a:r>
              <a:rPr lang="zh-CN" altLang="en-US" sz="6000" dirty="0">
                <a:solidFill>
                  <a:schemeClr val="bg2">
                    <a:lumMod val="50000"/>
                  </a:schemeClr>
                </a:solidFill>
                <a:latin typeface="思源宋体" panose="02020700000000000000" pitchFamily="18" charset="-122"/>
                <a:ea typeface="思源宋体" panose="02020700000000000000" pitchFamily="18" charset="-122"/>
              </a:rPr>
              <a:t>人类学家在项目中的角色和反思</a:t>
            </a:r>
            <a:endParaRPr lang="zh-CN" altLang="en-US" sz="6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3" name="文本框 2"/>
          <p:cNvSpPr txBox="1"/>
          <p:nvPr/>
        </p:nvSpPr>
        <p:spPr>
          <a:xfrm>
            <a:off x="4128589" y="1764298"/>
            <a:ext cx="3934823" cy="337185"/>
          </a:xfrm>
          <a:prstGeom prst="rect">
            <a:avLst/>
          </a:prstGeom>
          <a:noFill/>
        </p:spPr>
        <p:txBody>
          <a:bodyPr wrap="square" rtlCol="0">
            <a:spAutoFit/>
          </a:bodyPr>
          <a:lstStyle/>
          <a:p>
            <a:pPr algn="dist"/>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a:t>
            </a: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rPr>
              <a:t>角色</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  [</a:t>
            </a: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rPr>
              <a:t>作用</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  </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sym typeface="+mn-ea"/>
              </a:rPr>
              <a:t>[</a:t>
            </a: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sym typeface="+mn-ea"/>
              </a:rPr>
              <a:t>意义</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sym typeface="+mn-ea"/>
              </a:rPr>
              <a:t>] </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 [</a:t>
            </a: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rPr>
              <a:t>反思</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a:t>
            </a:r>
            <a:endParaRPr lang="zh-CN" altLang="en-US" sz="1600" dirty="0">
              <a:solidFill>
                <a:schemeClr val="bg2">
                  <a:lumMod val="50000"/>
                </a:schemeClr>
              </a:solidFill>
              <a:latin typeface="思源宋体 Light" panose="02020300000000000000" pitchFamily="18" charset="-122"/>
              <a:ea typeface="思源宋体 Light" panose="02020300000000000000" pitchFamily="18" charset="-122"/>
            </a:endParaRPr>
          </a:p>
        </p:txBody>
      </p:sp>
      <p:sp>
        <p:nvSpPr>
          <p:cNvPr id="7" name="文本框 6"/>
          <p:cNvSpPr txBox="1"/>
          <p:nvPr/>
        </p:nvSpPr>
        <p:spPr>
          <a:xfrm>
            <a:off x="2955925" y="4754880"/>
            <a:ext cx="2856865" cy="337185"/>
          </a:xfrm>
          <a:prstGeom prst="rect">
            <a:avLst/>
          </a:prstGeom>
          <a:noFill/>
        </p:spPr>
        <p:txBody>
          <a:bodyPr wrap="square" rtlCol="0">
            <a:spAutoFit/>
          </a:bodyPr>
          <a:lstStyle/>
          <a:p>
            <a:pPr algn="ct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rPr>
              <a:t>汇报人：第四组</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 </a:t>
            </a: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rPr>
              <a:t>朱雨珂</a:t>
            </a:r>
            <a:endParaRPr lang="zh-CN" altLang="en-US" sz="1600" dirty="0">
              <a:solidFill>
                <a:schemeClr val="bg2">
                  <a:lumMod val="50000"/>
                </a:schemeClr>
              </a:solidFill>
              <a:latin typeface="思源宋体 Light" panose="02020300000000000000" pitchFamily="18" charset="-122"/>
              <a:ea typeface="思源宋体 Light" panose="02020300000000000000" pitchFamily="18" charset="-122"/>
            </a:endParaRPr>
          </a:p>
        </p:txBody>
      </p:sp>
      <p:sp>
        <p:nvSpPr>
          <p:cNvPr id="8" name="文本框 7"/>
          <p:cNvSpPr txBox="1"/>
          <p:nvPr/>
        </p:nvSpPr>
        <p:spPr>
          <a:xfrm>
            <a:off x="6902994" y="4755148"/>
            <a:ext cx="2062663" cy="337185"/>
          </a:xfrm>
          <a:prstGeom prst="rect">
            <a:avLst/>
          </a:prstGeom>
          <a:noFill/>
        </p:spPr>
        <p:txBody>
          <a:bodyPr wrap="square" rtlCol="0">
            <a:spAutoFit/>
          </a:bodyPr>
          <a:lstStyle/>
          <a:p>
            <a:pPr algn="ctr"/>
            <a:r>
              <a:rPr lang="zh-CN" altLang="en-US" sz="1600" dirty="0">
                <a:solidFill>
                  <a:schemeClr val="bg2">
                    <a:lumMod val="50000"/>
                  </a:schemeClr>
                </a:solidFill>
                <a:latin typeface="思源宋体 Light" panose="02020300000000000000" pitchFamily="18" charset="-122"/>
                <a:ea typeface="思源宋体 Light" panose="02020300000000000000" pitchFamily="18" charset="-122"/>
              </a:rPr>
              <a:t>时间：</a:t>
            </a:r>
            <a:r>
              <a:rPr lang="en-US" altLang="zh-CN" sz="1600" dirty="0">
                <a:solidFill>
                  <a:schemeClr val="bg2">
                    <a:lumMod val="50000"/>
                  </a:schemeClr>
                </a:solidFill>
                <a:latin typeface="思源宋体 Light" panose="02020300000000000000" pitchFamily="18" charset="-122"/>
                <a:ea typeface="思源宋体 Light" panose="02020300000000000000" pitchFamily="18" charset="-122"/>
              </a:rPr>
              <a:t>2020.12.29</a:t>
            </a:r>
            <a:endParaRPr lang="zh-CN" altLang="en-US" sz="1600" dirty="0">
              <a:solidFill>
                <a:schemeClr val="bg2">
                  <a:lumMod val="50000"/>
                </a:schemeClr>
              </a:solidFill>
              <a:latin typeface="思源宋体 Light" panose="02020300000000000000" pitchFamily="18" charset="-122"/>
              <a:ea typeface="思源宋体 Light" panose="020203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92811" y="1939123"/>
            <a:ext cx="7881259" cy="3415030"/>
          </a:xfrm>
          <a:prstGeom prst="rect">
            <a:avLst/>
          </a:prstGeom>
          <a:noFill/>
        </p:spPr>
        <p:txBody>
          <a:bodyPr wrap="square" rtlCol="0">
            <a:spAutoFit/>
          </a:bodyPr>
          <a:lstStyle/>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人类学家能够指出</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复杂而隐藏</a:t>
            </a:r>
            <a:r>
              <a:rPr lang="en-US" altLang="zh-CN" sz="1600">
                <a:solidFill>
                  <a:schemeClr val="bg2">
                    <a:lumMod val="50000"/>
                  </a:schemeClr>
                </a:solidFill>
                <a:latin typeface="Calibri" panose="020F0502020204030204" pitchFamily="34" charset="0"/>
                <a:cs typeface="Calibri" panose="020F0502020204030204" pitchFamily="34" charset="0"/>
              </a:rPr>
              <a:t>的关系所具有的重要性，从而对发展做出独特的贡献。</a:t>
            </a: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a:t>
            </a: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人类学本质在于其</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整体观</a:t>
            </a:r>
            <a:r>
              <a:rPr lang="en-US" altLang="zh-CN" sz="1600">
                <a:solidFill>
                  <a:schemeClr val="bg2">
                    <a:lumMod val="50000"/>
                  </a:schemeClr>
                </a:solidFill>
                <a:latin typeface="Calibri" panose="020F0502020204030204" pitchFamily="34" charset="0"/>
                <a:cs typeface="Calibri" panose="020F0502020204030204" pitchFamily="34" charset="0"/>
              </a:rPr>
              <a:t>——人类学与别的研究人类的科学的基本区分，在于人类学强调整体观、文化相对观……强调人类社会的不同部分是相互整合的。对一个人类学家来说，一个特定文化的研究不仅包括了对政治、艺术、宗教、亲属关系、经济逐项研究，而且要把特定文化的各个方面与更大的生物环境和社会环境相互整合形成</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系统</a:t>
            </a:r>
            <a:r>
              <a:rPr lang="en-US" altLang="zh-CN" sz="1600">
                <a:solidFill>
                  <a:schemeClr val="bg2">
                    <a:lumMod val="50000"/>
                  </a:schemeClr>
                </a:solidFill>
                <a:latin typeface="Calibri" panose="020F0502020204030204" pitchFamily="34" charset="0"/>
                <a:cs typeface="Calibri" panose="020F0502020204030204" pitchFamily="34" charset="0"/>
              </a:rPr>
              <a:t>来研究。</a:t>
            </a: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a:t>
            </a:r>
            <a:r>
              <a:rPr lang="zh-CN" altLang="en-US" sz="1600">
                <a:solidFill>
                  <a:schemeClr val="bg2">
                    <a:lumMod val="50000"/>
                  </a:schemeClr>
                </a:solidFill>
                <a:latin typeface="Calibri" panose="020F0502020204030204" pitchFamily="34" charset="0"/>
                <a:cs typeface="Calibri" panose="020F0502020204030204" pitchFamily="34" charset="0"/>
              </a:rPr>
              <a:t>人类学家具有较好的</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人文视角</a:t>
            </a:r>
            <a:r>
              <a:rPr lang="zh-CN" altLang="en-US" sz="1600">
                <a:solidFill>
                  <a:schemeClr val="bg2">
                    <a:lumMod val="50000"/>
                  </a:schemeClr>
                </a:solidFill>
                <a:latin typeface="Calibri" panose="020F0502020204030204" pitchFamily="34" charset="0"/>
                <a:cs typeface="Calibri" panose="020F0502020204030204" pitchFamily="34" charset="0"/>
              </a:rPr>
              <a:t>，</a:t>
            </a:r>
            <a:r>
              <a:rPr lang="en-US" altLang="zh-CN" sz="1600">
                <a:solidFill>
                  <a:schemeClr val="bg2">
                    <a:lumMod val="50000"/>
                  </a:schemeClr>
                </a:solidFill>
                <a:latin typeface="Calibri" panose="020F0502020204030204" pitchFamily="34" charset="0"/>
                <a:cs typeface="Calibri" panose="020F0502020204030204" pitchFamily="34" charset="0"/>
              </a:rPr>
              <a:t>“</a:t>
            </a:r>
            <a:r>
              <a:rPr lang="zh-CN" altLang="en-US" sz="1600">
                <a:solidFill>
                  <a:schemeClr val="bg2">
                    <a:lumMod val="50000"/>
                  </a:schemeClr>
                </a:solidFill>
                <a:latin typeface="Calibri" panose="020F0502020204030204" pitchFamily="34" charset="0"/>
                <a:cs typeface="Calibri" panose="020F0502020204030204" pitchFamily="34" charset="0"/>
              </a:rPr>
              <a:t>以人为本</a:t>
            </a:r>
            <a:r>
              <a:rPr lang="en-US" altLang="zh-CN" sz="1600">
                <a:solidFill>
                  <a:schemeClr val="bg2">
                    <a:lumMod val="50000"/>
                  </a:schemeClr>
                </a:solidFill>
                <a:latin typeface="Calibri" panose="020F0502020204030204" pitchFamily="34" charset="0"/>
                <a:cs typeface="Calibri" panose="020F0502020204030204" pitchFamily="34" charset="0"/>
              </a:rPr>
              <a:t>”</a:t>
            </a:r>
            <a:r>
              <a:rPr lang="zh-CN" altLang="en-US" sz="1600">
                <a:solidFill>
                  <a:schemeClr val="bg2">
                    <a:lumMod val="50000"/>
                  </a:schemeClr>
                </a:solidFill>
                <a:latin typeface="Calibri" panose="020F0502020204030204" pitchFamily="34" charset="0"/>
                <a:cs typeface="Calibri" panose="020F0502020204030204" pitchFamily="34" charset="0"/>
              </a:rPr>
              <a:t>。</a:t>
            </a:r>
            <a:endParaRPr lang="zh-CN" altLang="en-US" sz="1600">
              <a:solidFill>
                <a:schemeClr val="bg2">
                  <a:lumMod val="50000"/>
                </a:schemeClr>
              </a:solidFill>
              <a:latin typeface="Calibri" panose="020F0502020204030204" pitchFamily="34" charset="0"/>
              <a:cs typeface="Calibri" panose="020F0502020204030204" pitchFamily="34" charset="0"/>
            </a:endParaRPr>
          </a:p>
        </p:txBody>
      </p:sp>
      <p:cxnSp>
        <p:nvCxnSpPr>
          <p:cNvPr id="8" name="直接连接符 7"/>
          <p:cNvCxnSpPr/>
          <p:nvPr/>
        </p:nvCxnSpPr>
        <p:spPr>
          <a:xfrm flipH="1">
            <a:off x="9691728" y="4967031"/>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9589739" y="5700489"/>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066800" y="1035685"/>
            <a:ext cx="1146810" cy="97536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597650" y="659961"/>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19864" y="510452"/>
            <a:ext cx="2752272" cy="521970"/>
          </a:xfrm>
          <a:prstGeom prst="rect">
            <a:avLst/>
          </a:prstGeom>
          <a:noFill/>
        </p:spPr>
        <p:txBody>
          <a:bodyPr wrap="square" rtlCol="0">
            <a:spAutoFit/>
          </a:bodyPr>
          <a:p>
            <a:pPr algn="ctr"/>
            <a:r>
              <a:rPr lang="zh-CN" altLang="en-US" sz="2800" dirty="0">
                <a:solidFill>
                  <a:schemeClr val="bg2">
                    <a:lumMod val="50000"/>
                  </a:schemeClr>
                </a:solidFill>
                <a:latin typeface="思源宋体" panose="02020700000000000000" pitchFamily="18" charset="-122"/>
                <a:ea typeface="思源宋体" panose="02020700000000000000" pitchFamily="18" charset="-122"/>
              </a:rPr>
              <a:t>视</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  </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角</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4389211" y="772062"/>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8811" y="772062"/>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12"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5">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65605" y="1882140"/>
            <a:ext cx="8508365" cy="4523105"/>
          </a:xfrm>
          <a:prstGeom prst="rect">
            <a:avLst/>
          </a:prstGeom>
          <a:noFill/>
        </p:spPr>
        <p:txBody>
          <a:bodyPr wrap="square" rtlCol="0">
            <a:spAutoFit/>
          </a:bodyPr>
          <a:lstStyle/>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在</a:t>
            </a:r>
            <a:r>
              <a:rPr lang="zh-CN" altLang="en-US" sz="1600">
                <a:solidFill>
                  <a:schemeClr val="bg2">
                    <a:lumMod val="50000"/>
                  </a:schemeClr>
                </a:solidFill>
                <a:latin typeface="Calibri" panose="020F0502020204030204" pitchFamily="34" charset="0"/>
                <a:cs typeface="Calibri" panose="020F0502020204030204" pitchFamily="34" charset="0"/>
              </a:rPr>
              <a:t>发展</a:t>
            </a:r>
            <a:r>
              <a:rPr lang="en-US" altLang="zh-CN" sz="1600">
                <a:solidFill>
                  <a:schemeClr val="bg2">
                    <a:lumMod val="50000"/>
                  </a:schemeClr>
                </a:solidFill>
                <a:latin typeface="Calibri" panose="020F0502020204030204" pitchFamily="34" charset="0"/>
                <a:cs typeface="Calibri" panose="020F0502020204030204" pitchFamily="34" charset="0"/>
              </a:rPr>
              <a:t>中使</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受益人</a:t>
            </a:r>
            <a:r>
              <a:rPr lang="zh-CN" altLang="en-US"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（被发展者）</a:t>
            </a:r>
            <a:r>
              <a:rPr lang="en-US" altLang="zh-CN" sz="1600">
                <a:solidFill>
                  <a:schemeClr val="bg2">
                    <a:lumMod val="50000"/>
                  </a:schemeClr>
                </a:solidFill>
                <a:latin typeface="Calibri" panose="020F0502020204030204" pitchFamily="34" charset="0"/>
                <a:cs typeface="Calibri" panose="020F0502020204030204" pitchFamily="34" charset="0"/>
              </a:rPr>
              <a:t>始终真正的</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参与到发展项目</a:t>
            </a:r>
            <a:r>
              <a:rPr lang="en-US" altLang="zh-CN" sz="1600">
                <a:solidFill>
                  <a:schemeClr val="bg2">
                    <a:lumMod val="50000"/>
                  </a:schemeClr>
                </a:solidFill>
                <a:latin typeface="Calibri" panose="020F0502020204030204" pitchFamily="34" charset="0"/>
                <a:cs typeface="Calibri" panose="020F0502020204030204" pitchFamily="34" charset="0"/>
              </a:rPr>
              <a:t>的决策、评估、选择、实施、管理等每一个环节中，征求他们的意见、建议，学习、利用他们的知识、经验，引导他们对社区发展活动作出自己的贡献与努力，培养他们对</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发展的责任感</a:t>
            </a:r>
            <a:r>
              <a:rPr lang="en-US" altLang="zh-CN" sz="1600">
                <a:solidFill>
                  <a:schemeClr val="bg2">
                    <a:lumMod val="50000"/>
                  </a:schemeClr>
                </a:solidFill>
                <a:latin typeface="Calibri" panose="020F0502020204030204" pitchFamily="34" charset="0"/>
                <a:cs typeface="Calibri" panose="020F0502020204030204" pitchFamily="34" charset="0"/>
              </a:rPr>
              <a:t>，并对发展的成功作出一定的承诺；</a:t>
            </a: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在资源的利用与管理方面合 理放权，使受益人享有一定的权力，并能够从项目中</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分享利益</a:t>
            </a:r>
            <a:r>
              <a:rPr lang="en-US" altLang="zh-CN" sz="1600">
                <a:solidFill>
                  <a:schemeClr val="bg2">
                    <a:lumMod val="50000"/>
                  </a:schemeClr>
                </a:solidFill>
                <a:latin typeface="Calibri" panose="020F0502020204030204" pitchFamily="34" charset="0"/>
                <a:cs typeface="Calibri" panose="020F0502020204030204" pitchFamily="34" charset="0"/>
              </a:rPr>
              <a:t>等，从而使他们充分认同并接受发展决策与选择，把发展当成是自己的发展承诺，并把所有外部的信息、技术及资金等方面的支持 变成自己</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内源的发展动力</a:t>
            </a:r>
            <a:r>
              <a:rPr lang="en-US" altLang="zh-CN" sz="1600">
                <a:solidFill>
                  <a:schemeClr val="bg2">
                    <a:lumMod val="50000"/>
                  </a:schemeClr>
                </a:solidFill>
                <a:latin typeface="Calibri" panose="020F0502020204030204" pitchFamily="34" charset="0"/>
                <a:cs typeface="Calibri" panose="020F0502020204030204" pitchFamily="34" charset="0"/>
              </a:rPr>
              <a:t>，这样以来所实施的发展项目才能最大程度地达到正发展目标。</a:t>
            </a: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endParaRPr lang="en-US" altLang="zh-CN" sz="1600">
              <a:solidFill>
                <a:schemeClr val="bg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1600">
                <a:solidFill>
                  <a:schemeClr val="bg2">
                    <a:lumMod val="50000"/>
                  </a:schemeClr>
                </a:solidFill>
                <a:latin typeface="Calibri" panose="020F0502020204030204" pitchFamily="34" charset="0"/>
                <a:cs typeface="Calibri" panose="020F0502020204030204" pitchFamily="34" charset="0"/>
              </a:rPr>
              <a:t>	参与式发展走的是一条“</a:t>
            </a:r>
            <a:r>
              <a:rPr lang="en-US" altLang="zh-CN" sz="1600">
                <a:solidFill>
                  <a:schemeClr val="bg2">
                    <a:lumMod val="50000"/>
                  </a:schemeClr>
                </a:solidFill>
                <a:latin typeface="方正大黑体_GBK" panose="02010600010101010101" charset="-122"/>
                <a:ea typeface="方正大黑体_GBK" panose="02010600010101010101" charset="-122"/>
                <a:cs typeface="Calibri" panose="020F0502020204030204" pitchFamily="34" charset="0"/>
              </a:rPr>
              <a:t>以人为本</a:t>
            </a:r>
            <a:r>
              <a:rPr lang="en-US" altLang="zh-CN" sz="1600">
                <a:solidFill>
                  <a:schemeClr val="bg2">
                    <a:lumMod val="50000"/>
                  </a:schemeClr>
                </a:solidFill>
                <a:latin typeface="Calibri" panose="020F0502020204030204" pitchFamily="34" charset="0"/>
                <a:cs typeface="Calibri" panose="020F0502020204030204" pitchFamily="34" charset="0"/>
              </a:rPr>
              <a:t>”、“文化优先”、弱势群体为重点、全员参与、</a:t>
            </a:r>
            <a:r>
              <a:rPr lang="en-US" altLang="zh-CN" sz="1600">
                <a:solidFill>
                  <a:schemeClr val="bg2">
                    <a:lumMod val="50000"/>
                  </a:schemeClr>
                </a:solidFill>
                <a:latin typeface="方正大黑体_GBK" panose="02010600010101010101" charset="-122"/>
                <a:ea typeface="方正大黑体_GBK" panose="02010600010101010101" charset="-122"/>
                <a:cs typeface="方正大黑体_GBK" panose="02010600010101010101" charset="-122"/>
              </a:rPr>
              <a:t>自 下而上</a:t>
            </a:r>
            <a:r>
              <a:rPr lang="en-US" altLang="zh-CN" sz="1600">
                <a:solidFill>
                  <a:schemeClr val="bg2">
                    <a:lumMod val="50000"/>
                  </a:schemeClr>
                </a:solidFill>
                <a:latin typeface="Calibri" panose="020F0502020204030204" pitchFamily="34" charset="0"/>
                <a:cs typeface="Calibri" panose="020F0502020204030204" pitchFamily="34" charset="0"/>
              </a:rPr>
              <a:t>的新的</a:t>
            </a:r>
            <a:r>
              <a:rPr lang="zh-CN" altLang="en-US" sz="1600">
                <a:solidFill>
                  <a:schemeClr val="bg2">
                    <a:lumMod val="50000"/>
                  </a:schemeClr>
                </a:solidFill>
                <a:latin typeface="Calibri" panose="020F0502020204030204" pitchFamily="34" charset="0"/>
                <a:cs typeface="Calibri" panose="020F0502020204030204" pitchFamily="34" charset="0"/>
              </a:rPr>
              <a:t>发展方式</a:t>
            </a:r>
            <a:r>
              <a:rPr lang="en-US" altLang="zh-CN" sz="1600">
                <a:solidFill>
                  <a:schemeClr val="bg2">
                    <a:lumMod val="50000"/>
                  </a:schemeClr>
                </a:solidFill>
                <a:latin typeface="Calibri" panose="020F0502020204030204" pitchFamily="34" charset="0"/>
                <a:cs typeface="Calibri" panose="020F0502020204030204" pitchFamily="34" charset="0"/>
              </a:rPr>
              <a:t>，而不是“以政为本”、“经济优先”、部分参与、自上而下的传统的发展</a:t>
            </a:r>
            <a:r>
              <a:rPr lang="zh-CN" altLang="en-US" sz="1600">
                <a:solidFill>
                  <a:schemeClr val="bg2">
                    <a:lumMod val="50000"/>
                  </a:schemeClr>
                </a:solidFill>
                <a:latin typeface="Calibri" panose="020F0502020204030204" pitchFamily="34" charset="0"/>
                <a:cs typeface="Calibri" panose="020F0502020204030204" pitchFamily="34" charset="0"/>
              </a:rPr>
              <a:t>方式</a:t>
            </a:r>
            <a:r>
              <a:rPr lang="en-US" altLang="zh-CN" sz="1600">
                <a:solidFill>
                  <a:schemeClr val="bg2">
                    <a:lumMod val="50000"/>
                  </a:schemeClr>
                </a:solidFill>
                <a:latin typeface="Calibri" panose="020F0502020204030204" pitchFamily="34" charset="0"/>
                <a:cs typeface="Calibri" panose="020F0502020204030204" pitchFamily="34" charset="0"/>
              </a:rPr>
              <a:t>。</a:t>
            </a:r>
            <a:endParaRPr lang="en-US" altLang="zh-CN" sz="1600">
              <a:solidFill>
                <a:schemeClr val="bg2">
                  <a:lumMod val="50000"/>
                </a:schemeClr>
              </a:solidFill>
              <a:latin typeface="Calibri" panose="020F0502020204030204" pitchFamily="34" charset="0"/>
              <a:cs typeface="Calibri" panose="020F0502020204030204" pitchFamily="34" charset="0"/>
            </a:endParaRPr>
          </a:p>
        </p:txBody>
      </p:sp>
      <p:sp>
        <p:nvSpPr>
          <p:cNvPr id="4" name="椭圆 3"/>
          <p:cNvSpPr/>
          <p:nvPr/>
        </p:nvSpPr>
        <p:spPr>
          <a:xfrm flipH="1">
            <a:off x="1376680" y="1117600"/>
            <a:ext cx="211455" cy="2184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0086975" y="5825490"/>
            <a:ext cx="520065" cy="5041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195104" y="1000672"/>
            <a:ext cx="2752272" cy="521970"/>
          </a:xfrm>
          <a:prstGeom prst="rect">
            <a:avLst/>
          </a:prstGeom>
          <a:noFill/>
        </p:spPr>
        <p:txBody>
          <a:bodyPr wrap="square" rtlCol="0">
            <a:spAutoFit/>
          </a:bodyPr>
          <a:p>
            <a:pPr algn="l"/>
            <a:r>
              <a:rPr lang="zh-CN" altLang="en-US" sz="2800" dirty="0">
                <a:solidFill>
                  <a:schemeClr val="bg2">
                    <a:lumMod val="50000"/>
                  </a:schemeClr>
                </a:solidFill>
                <a:latin typeface="思源宋体" panose="02020700000000000000" pitchFamily="18" charset="-122"/>
                <a:ea typeface="思源宋体" panose="02020700000000000000" pitchFamily="18" charset="-122"/>
              </a:rPr>
              <a:t>参</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 </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与</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 </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式</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 </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发</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 </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展</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7" name="椭圆 6"/>
          <p:cNvSpPr/>
          <p:nvPr/>
        </p:nvSpPr>
        <p:spPr>
          <a:xfrm>
            <a:off x="5198474" y="1052269"/>
            <a:ext cx="420043" cy="420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flipH="1">
            <a:off x="671195" y="5544185"/>
            <a:ext cx="281305" cy="281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1"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20401" y="1543869"/>
            <a:ext cx="5951198" cy="3770263"/>
          </a:xfrm>
          <a:prstGeom prst="rect">
            <a:avLst/>
          </a:prstGeom>
          <a:noFill/>
        </p:spPr>
        <p:txBody>
          <a:bodyPr wrap="square" rtlCol="0">
            <a:spAutoFit/>
          </a:bodyPr>
          <a:lstStyle/>
          <a:p>
            <a:pPr algn="ctr"/>
            <a:r>
              <a:rPr lang="en-US" altLang="zh-CN" sz="23900" dirty="0">
                <a:solidFill>
                  <a:schemeClr val="bg2">
                    <a:lumMod val="50000"/>
                    <a:alpha val="20000"/>
                  </a:schemeClr>
                </a:solidFill>
              </a:rPr>
              <a:t>03</a:t>
            </a:r>
            <a:endParaRPr lang="zh-CN" altLang="en-US" sz="23900" dirty="0">
              <a:solidFill>
                <a:schemeClr val="bg2">
                  <a:lumMod val="50000"/>
                  <a:alpha val="20000"/>
                </a:schemeClr>
              </a:solidFill>
            </a:endParaRPr>
          </a:p>
        </p:txBody>
      </p:sp>
      <p:sp>
        <p:nvSpPr>
          <p:cNvPr id="3" name="文本框 2"/>
          <p:cNvSpPr txBox="1"/>
          <p:nvPr/>
        </p:nvSpPr>
        <p:spPr>
          <a:xfrm>
            <a:off x="2905125" y="3075305"/>
            <a:ext cx="6021070" cy="706755"/>
          </a:xfrm>
          <a:prstGeom prst="rect">
            <a:avLst/>
          </a:prstGeom>
          <a:noFill/>
        </p:spPr>
        <p:txBody>
          <a:bodyPr wrap="square" rtlCol="0">
            <a:spAutoFit/>
          </a:bodyPr>
          <a:lstStyle/>
          <a:p>
            <a:pPr algn="ctr"/>
            <a:r>
              <a:rPr lang="zh-CN" altLang="en-US" sz="4000" dirty="0">
                <a:solidFill>
                  <a:schemeClr val="bg2">
                    <a:lumMod val="50000"/>
                  </a:schemeClr>
                </a:solidFill>
                <a:latin typeface="思源宋体" panose="02020700000000000000" pitchFamily="18" charset="-122"/>
                <a:ea typeface="思源宋体" panose="02020700000000000000" pitchFamily="18" charset="-122"/>
              </a:rPr>
              <a:t>反思</a:t>
            </a:r>
            <a:r>
              <a:rPr lang="en-US" altLang="zh-CN" sz="4000" dirty="0">
                <a:solidFill>
                  <a:schemeClr val="bg2">
                    <a:lumMod val="50000"/>
                  </a:schemeClr>
                </a:solidFill>
                <a:latin typeface="思源宋体" panose="02020700000000000000" pitchFamily="18" charset="-122"/>
                <a:ea typeface="思源宋体" panose="02020700000000000000" pitchFamily="18" charset="-122"/>
              </a:rPr>
              <a:t>——</a:t>
            </a:r>
            <a:r>
              <a:rPr lang="zh-CN" altLang="en-US" sz="4000" dirty="0">
                <a:solidFill>
                  <a:schemeClr val="bg2">
                    <a:lumMod val="50000"/>
                  </a:schemeClr>
                </a:solidFill>
                <a:latin typeface="思源宋体" panose="02020700000000000000" pitchFamily="18" charset="-122"/>
                <a:ea typeface="思源宋体" panose="02020700000000000000" pitchFamily="18" charset="-122"/>
              </a:rPr>
              <a:t>项目与人类学家</a:t>
            </a:r>
            <a:endParaRPr lang="zh-CN" altLang="en-US" sz="40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8" name="直接连接符 7"/>
          <p:cNvCxnSpPr/>
          <p:nvPr/>
        </p:nvCxnSpPr>
        <p:spPr>
          <a:xfrm flipH="1">
            <a:off x="8309968" y="1284031"/>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207979" y="2017489"/>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2124" y="4592435"/>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265795" y="4216596"/>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9864" y="363767"/>
            <a:ext cx="2752272" cy="521970"/>
          </a:xfrm>
          <a:prstGeom prst="rect">
            <a:avLst/>
          </a:prstGeom>
          <a:noFill/>
        </p:spPr>
        <p:txBody>
          <a:bodyPr wrap="square" rtlCol="0">
            <a:spAutoFit/>
          </a:bodyPr>
          <a:lstStyle/>
          <a:p>
            <a:pPr algn="ctr"/>
            <a:r>
              <a:rPr lang="zh-CN" altLang="en-US" sz="2800" dirty="0">
                <a:solidFill>
                  <a:schemeClr val="bg2">
                    <a:lumMod val="50000"/>
                  </a:schemeClr>
                </a:solidFill>
                <a:latin typeface="思源宋体" panose="02020700000000000000" pitchFamily="18" charset="-122"/>
                <a:ea typeface="思源宋体" panose="02020700000000000000" pitchFamily="18" charset="-122"/>
              </a:rPr>
              <a:t>反</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  </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思</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4389211" y="62537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8811" y="62537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864995" y="5417185"/>
            <a:ext cx="6659880" cy="738505"/>
          </a:xfrm>
          <a:prstGeom prst="rect">
            <a:avLst/>
          </a:prstGeom>
          <a:noFill/>
        </p:spPr>
        <p:txBody>
          <a:bodyPr wrap="square" lIns="0" tIns="0" rIns="0" bIns="0" rtlCol="0">
            <a:spAutoFit/>
          </a:bodyPr>
          <a:lstStyle/>
          <a:p>
            <a:pPr algn="l">
              <a:lnSpc>
                <a:spcPct val="150000"/>
              </a:lnSpc>
            </a:pPr>
            <a:r>
              <a:rPr lang="en-US" altLang="zh-CN" sz="1600">
                <a:solidFill>
                  <a:schemeClr val="bg2">
                    <a:lumMod val="50000"/>
                  </a:schemeClr>
                </a:solidFill>
                <a:sym typeface="+mn-ea"/>
              </a:rPr>
              <a:t>人类学家</a:t>
            </a:r>
            <a:r>
              <a:rPr lang="zh-CN" altLang="en-US" sz="1600">
                <a:solidFill>
                  <a:schemeClr val="bg2">
                    <a:lumMod val="50000"/>
                  </a:schemeClr>
                </a:solidFill>
                <a:sym typeface="+mn-ea"/>
              </a:rPr>
              <a:t>的参与</a:t>
            </a:r>
            <a:r>
              <a:rPr lang="en-US" altLang="zh-CN" sz="1600">
                <a:solidFill>
                  <a:schemeClr val="bg2">
                    <a:lumMod val="50000"/>
                  </a:schemeClr>
                </a:solidFill>
                <a:sym typeface="+mn-ea"/>
              </a:rPr>
              <a:t>——</a:t>
            </a:r>
            <a:endParaRPr lang="en-US" altLang="zh-CN" sz="1600">
              <a:solidFill>
                <a:schemeClr val="bg2">
                  <a:lumMod val="50000"/>
                </a:schemeClr>
              </a:solidFill>
              <a:sym typeface="+mn-ea"/>
            </a:endParaRPr>
          </a:p>
          <a:p>
            <a:pPr algn="l">
              <a:lnSpc>
                <a:spcPct val="150000"/>
              </a:lnSpc>
            </a:pPr>
            <a:r>
              <a:rPr lang="en-US" altLang="zh-CN" sz="1600">
                <a:solidFill>
                  <a:schemeClr val="bg2">
                    <a:lumMod val="50000"/>
                  </a:schemeClr>
                </a:solidFill>
                <a:sym typeface="+mn-ea"/>
              </a:rPr>
              <a:t>在项目实施的规程中，最好在项目规划的阶段就以重要决策者的角色参与</a:t>
            </a:r>
            <a:endParaRPr lang="en-US" altLang="zh-CN" sz="1600" dirty="0">
              <a:solidFill>
                <a:schemeClr val="bg2">
                  <a:lumMod val="50000"/>
                </a:schemeClr>
              </a:solidFill>
              <a:sym typeface="+mn-ea"/>
            </a:endParaRPr>
          </a:p>
        </p:txBody>
      </p:sp>
      <p:sp>
        <p:nvSpPr>
          <p:cNvPr id="15" name="椭圆 14"/>
          <p:cNvSpPr/>
          <p:nvPr/>
        </p:nvSpPr>
        <p:spPr>
          <a:xfrm>
            <a:off x="1185274" y="5416975"/>
            <a:ext cx="420043" cy="42004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ounded-conversation-bubble_17057"/>
          <p:cNvSpPr>
            <a:spLocks noChangeAspect="1"/>
          </p:cNvSpPr>
          <p:nvPr/>
        </p:nvSpPr>
        <p:spPr bwMode="auto">
          <a:xfrm flipH="1">
            <a:off x="1306830" y="5554980"/>
            <a:ext cx="168275" cy="151765"/>
          </a:xfrm>
          <a:custGeom>
            <a:avLst/>
            <a:gdLst>
              <a:gd name="T0" fmla="*/ 3039 w 3617"/>
              <a:gd name="T1" fmla="*/ 0 h 3272"/>
              <a:gd name="T2" fmla="*/ 3617 w 3617"/>
              <a:gd name="T3" fmla="*/ 579 h 3272"/>
              <a:gd name="T4" fmla="*/ 3617 w 3617"/>
              <a:gd name="T5" fmla="*/ 1865 h 3272"/>
              <a:gd name="T6" fmla="*/ 3039 w 3617"/>
              <a:gd name="T7" fmla="*/ 2444 h 3272"/>
              <a:gd name="T8" fmla="*/ 2057 w 3617"/>
              <a:gd name="T9" fmla="*/ 2444 h 3272"/>
              <a:gd name="T10" fmla="*/ 1778 w 3617"/>
              <a:gd name="T11" fmla="*/ 2561 h 3272"/>
              <a:gd name="T12" fmla="*/ 1140 w 3617"/>
              <a:gd name="T13" fmla="*/ 3207 h 3272"/>
              <a:gd name="T14" fmla="*/ 994 w 3617"/>
              <a:gd name="T15" fmla="*/ 3163 h 3272"/>
              <a:gd name="T16" fmla="*/ 887 w 3617"/>
              <a:gd name="T17" fmla="*/ 2605 h 3272"/>
              <a:gd name="T18" fmla="*/ 717 w 3617"/>
              <a:gd name="T19" fmla="*/ 2444 h 3272"/>
              <a:gd name="T20" fmla="*/ 579 w 3617"/>
              <a:gd name="T21" fmla="*/ 2444 h 3272"/>
              <a:gd name="T22" fmla="*/ 0 w 3617"/>
              <a:gd name="T23" fmla="*/ 1865 h 3272"/>
              <a:gd name="T24" fmla="*/ 0 w 3617"/>
              <a:gd name="T25" fmla="*/ 579 h 3272"/>
              <a:gd name="T26" fmla="*/ 579 w 3617"/>
              <a:gd name="T27" fmla="*/ 0 h 3272"/>
              <a:gd name="T28" fmla="*/ 3039 w 3617"/>
              <a:gd name="T29" fmla="*/ 0 h 3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7" h="3272">
                <a:moveTo>
                  <a:pt x="3039" y="0"/>
                </a:moveTo>
                <a:cubicBezTo>
                  <a:pt x="3369" y="0"/>
                  <a:pt x="3617" y="240"/>
                  <a:pt x="3617" y="579"/>
                </a:cubicBezTo>
                <a:lnTo>
                  <a:pt x="3617" y="1865"/>
                </a:lnTo>
                <a:cubicBezTo>
                  <a:pt x="3617" y="2159"/>
                  <a:pt x="3387" y="2444"/>
                  <a:pt x="3039" y="2444"/>
                </a:cubicBezTo>
                <a:lnTo>
                  <a:pt x="2057" y="2444"/>
                </a:lnTo>
                <a:cubicBezTo>
                  <a:pt x="1967" y="2444"/>
                  <a:pt x="1842" y="2497"/>
                  <a:pt x="1778" y="2561"/>
                </a:cubicBezTo>
                <a:lnTo>
                  <a:pt x="1140" y="3207"/>
                </a:lnTo>
                <a:cubicBezTo>
                  <a:pt x="1076" y="3272"/>
                  <a:pt x="1011" y="3252"/>
                  <a:pt x="994" y="3163"/>
                </a:cubicBezTo>
                <a:lnTo>
                  <a:pt x="887" y="2605"/>
                </a:lnTo>
                <a:cubicBezTo>
                  <a:pt x="870" y="2516"/>
                  <a:pt x="794" y="2444"/>
                  <a:pt x="717" y="2444"/>
                </a:cubicBezTo>
                <a:lnTo>
                  <a:pt x="579" y="2444"/>
                </a:lnTo>
                <a:cubicBezTo>
                  <a:pt x="222" y="2444"/>
                  <a:pt x="0" y="2186"/>
                  <a:pt x="0" y="1865"/>
                </a:cubicBezTo>
                <a:lnTo>
                  <a:pt x="0" y="579"/>
                </a:lnTo>
                <a:cubicBezTo>
                  <a:pt x="0" y="231"/>
                  <a:pt x="240" y="0"/>
                  <a:pt x="579" y="0"/>
                </a:cubicBezTo>
                <a:lnTo>
                  <a:pt x="3039" y="0"/>
                </a:lnTo>
                <a:close/>
              </a:path>
            </a:pathLst>
          </a:custGeom>
          <a:solidFill>
            <a:schemeClr val="bg1"/>
          </a:solidFill>
          <a:ln>
            <a:noFill/>
          </a:ln>
        </p:spPr>
      </p:sp>
      <p:sp>
        <p:nvSpPr>
          <p:cNvPr id="22" name="文本框 21"/>
          <p:cNvSpPr txBox="1"/>
          <p:nvPr/>
        </p:nvSpPr>
        <p:spPr>
          <a:xfrm flipH="1">
            <a:off x="4389120" y="3770630"/>
            <a:ext cx="5854700" cy="1107440"/>
          </a:xfrm>
          <a:prstGeom prst="rect">
            <a:avLst/>
          </a:prstGeom>
          <a:noFill/>
        </p:spPr>
        <p:txBody>
          <a:bodyPr wrap="square" lIns="0" tIns="0" rIns="0" bIns="0" rtlCol="0">
            <a:spAutoFit/>
          </a:bodyPr>
          <a:lstStyle/>
          <a:p>
            <a:pPr algn="r">
              <a:lnSpc>
                <a:spcPct val="150000"/>
              </a:lnSpc>
            </a:pPr>
            <a:r>
              <a:rPr lang="en-US" altLang="zh-CN" sz="1600">
                <a:solidFill>
                  <a:schemeClr val="bg2">
                    <a:lumMod val="50000"/>
                  </a:schemeClr>
                </a:solidFill>
                <a:sym typeface="+mn-ea"/>
              </a:rPr>
              <a:t>人类学家的犹疑——</a:t>
            </a:r>
            <a:endParaRPr lang="en-US" altLang="zh-CN" sz="1600">
              <a:solidFill>
                <a:schemeClr val="bg2">
                  <a:lumMod val="50000"/>
                </a:schemeClr>
              </a:solidFill>
            </a:endParaRPr>
          </a:p>
          <a:p>
            <a:pPr algn="r">
              <a:lnSpc>
                <a:spcPct val="150000"/>
              </a:lnSpc>
            </a:pPr>
            <a:r>
              <a:rPr lang="en-US" altLang="zh-CN" sz="1600">
                <a:solidFill>
                  <a:schemeClr val="bg2">
                    <a:lumMod val="50000"/>
                  </a:schemeClr>
                </a:solidFill>
                <a:sym typeface="+mn-ea"/>
              </a:rPr>
              <a:t>一个项目有人类学家的参与，就合理了吗？</a:t>
            </a:r>
            <a:endParaRPr lang="en-US" altLang="zh-CN" sz="1600">
              <a:solidFill>
                <a:schemeClr val="bg2">
                  <a:lumMod val="50000"/>
                </a:schemeClr>
              </a:solidFill>
            </a:endParaRPr>
          </a:p>
          <a:p>
            <a:pPr algn="r">
              <a:lnSpc>
                <a:spcPct val="150000"/>
              </a:lnSpc>
            </a:pPr>
            <a:r>
              <a:rPr lang="en-US" altLang="zh-CN" sz="1600">
                <a:solidFill>
                  <a:schemeClr val="bg2">
                    <a:lumMod val="50000"/>
                  </a:schemeClr>
                </a:solidFill>
                <a:sym typeface="+mn-ea"/>
              </a:rPr>
              <a:t>一个</a:t>
            </a:r>
            <a:r>
              <a:rPr lang="zh-CN" altLang="en-US" sz="1600">
                <a:solidFill>
                  <a:schemeClr val="bg2">
                    <a:lumMod val="50000"/>
                  </a:schemeClr>
                </a:solidFill>
                <a:sym typeface="+mn-ea"/>
              </a:rPr>
              <a:t>完全</a:t>
            </a:r>
            <a:r>
              <a:rPr lang="en-US" altLang="zh-CN" sz="1600">
                <a:solidFill>
                  <a:schemeClr val="bg2">
                    <a:lumMod val="50000"/>
                  </a:schemeClr>
                </a:solidFill>
                <a:sym typeface="+mn-ea"/>
              </a:rPr>
              <a:t>以营利为目的的项目，人类学家应该参加其规划吗？</a:t>
            </a:r>
            <a:endParaRPr lang="en-US" altLang="zh-CN" sz="1600">
              <a:solidFill>
                <a:schemeClr val="bg2">
                  <a:lumMod val="50000"/>
                </a:schemeClr>
              </a:solidFill>
            </a:endParaRPr>
          </a:p>
        </p:txBody>
      </p:sp>
      <p:sp>
        <p:nvSpPr>
          <p:cNvPr id="23" name="椭圆 22"/>
          <p:cNvSpPr/>
          <p:nvPr/>
        </p:nvSpPr>
        <p:spPr>
          <a:xfrm flipH="1">
            <a:off x="10503498" y="3770420"/>
            <a:ext cx="420043" cy="4200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wo-overlapping-speech-bubbles_20444"/>
          <p:cNvSpPr>
            <a:spLocks noChangeAspect="1"/>
          </p:cNvSpPr>
          <p:nvPr/>
        </p:nvSpPr>
        <p:spPr bwMode="auto">
          <a:xfrm>
            <a:off x="10624906" y="3918970"/>
            <a:ext cx="177226" cy="122943"/>
          </a:xfrm>
          <a:custGeom>
            <a:avLst/>
            <a:gdLst>
              <a:gd name="connsiteX0" fmla="*/ 418216 w 606368"/>
              <a:gd name="connsiteY0" fmla="*/ 13055 h 420641"/>
              <a:gd name="connsiteX1" fmla="*/ 606368 w 606368"/>
              <a:gd name="connsiteY1" fmla="*/ 164464 h 420641"/>
              <a:gd name="connsiteX2" fmla="*/ 538058 w 606368"/>
              <a:gd name="connsiteY2" fmla="*/ 280990 h 420641"/>
              <a:gd name="connsiteX3" fmla="*/ 529946 w 606368"/>
              <a:gd name="connsiteY3" fmla="*/ 286420 h 420641"/>
              <a:gd name="connsiteX4" fmla="*/ 529946 w 606368"/>
              <a:gd name="connsiteY4" fmla="*/ 345419 h 420641"/>
              <a:gd name="connsiteX5" fmla="*/ 467351 w 606368"/>
              <a:gd name="connsiteY5" fmla="*/ 310627 h 420641"/>
              <a:gd name="connsiteX6" fmla="*/ 467167 w 606368"/>
              <a:gd name="connsiteY6" fmla="*/ 310627 h 420641"/>
              <a:gd name="connsiteX7" fmla="*/ 460806 w 606368"/>
              <a:gd name="connsiteY7" fmla="*/ 311824 h 420641"/>
              <a:gd name="connsiteX8" fmla="*/ 418216 w 606368"/>
              <a:gd name="connsiteY8" fmla="*/ 315781 h 420641"/>
              <a:gd name="connsiteX9" fmla="*/ 413607 w 606368"/>
              <a:gd name="connsiteY9" fmla="*/ 315689 h 420641"/>
              <a:gd name="connsiteX10" fmla="*/ 229972 w 606368"/>
              <a:gd name="connsiteY10" fmla="*/ 164464 h 420641"/>
              <a:gd name="connsiteX11" fmla="*/ 349353 w 606368"/>
              <a:gd name="connsiteY11" fmla="*/ 23548 h 420641"/>
              <a:gd name="connsiteX12" fmla="*/ 406232 w 606368"/>
              <a:gd name="connsiteY12" fmla="*/ 13331 h 420641"/>
              <a:gd name="connsiteX13" fmla="*/ 418216 w 606368"/>
              <a:gd name="connsiteY13" fmla="*/ 13055 h 420641"/>
              <a:gd name="connsiteX14" fmla="*/ 235913 w 606368"/>
              <a:gd name="connsiteY14" fmla="*/ 0 h 420641"/>
              <a:gd name="connsiteX15" fmla="*/ 296666 w 606368"/>
              <a:gd name="connsiteY15" fmla="*/ 6443 h 420641"/>
              <a:gd name="connsiteX16" fmla="*/ 193414 w 606368"/>
              <a:gd name="connsiteY16" fmla="*/ 164483 h 420641"/>
              <a:gd name="connsiteX17" fmla="*/ 369127 w 606368"/>
              <a:gd name="connsiteY17" fmla="*/ 347834 h 420641"/>
              <a:gd name="connsiteX18" fmla="*/ 235913 w 606368"/>
              <a:gd name="connsiteY18" fmla="*/ 381246 h 420641"/>
              <a:gd name="connsiteX19" fmla="*/ 182720 w 606368"/>
              <a:gd name="connsiteY19" fmla="*/ 376276 h 420641"/>
              <a:gd name="connsiteX20" fmla="*/ 176174 w 606368"/>
              <a:gd name="connsiteY20" fmla="*/ 375079 h 420641"/>
              <a:gd name="connsiteX21" fmla="*/ 94126 w 606368"/>
              <a:gd name="connsiteY21" fmla="*/ 420641 h 420641"/>
              <a:gd name="connsiteX22" fmla="*/ 94126 w 606368"/>
              <a:gd name="connsiteY22" fmla="*/ 343048 h 420641"/>
              <a:gd name="connsiteX23" fmla="*/ 86013 w 606368"/>
              <a:gd name="connsiteY23" fmla="*/ 337617 h 420641"/>
              <a:gd name="connsiteX24" fmla="*/ 0 w 606368"/>
              <a:gd name="connsiteY24" fmla="*/ 190623 h 420641"/>
              <a:gd name="connsiteX25" fmla="*/ 235913 w 606368"/>
              <a:gd name="connsiteY25" fmla="*/ 0 h 42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420641">
                <a:moveTo>
                  <a:pt x="418216" y="13055"/>
                </a:moveTo>
                <a:cubicBezTo>
                  <a:pt x="521926" y="13055"/>
                  <a:pt x="606368" y="80982"/>
                  <a:pt x="606368" y="164464"/>
                </a:cubicBezTo>
                <a:cubicBezTo>
                  <a:pt x="606368" y="209565"/>
                  <a:pt x="581478" y="251996"/>
                  <a:pt x="538058" y="280990"/>
                </a:cubicBezTo>
                <a:lnTo>
                  <a:pt x="529946" y="286420"/>
                </a:lnTo>
                <a:lnTo>
                  <a:pt x="529946" y="345419"/>
                </a:lnTo>
                <a:lnTo>
                  <a:pt x="467351" y="310627"/>
                </a:lnTo>
                <a:lnTo>
                  <a:pt x="467167" y="310627"/>
                </a:lnTo>
                <a:lnTo>
                  <a:pt x="460806" y="311824"/>
                </a:lnTo>
                <a:cubicBezTo>
                  <a:pt x="446702" y="314493"/>
                  <a:pt x="432413" y="315781"/>
                  <a:pt x="418216" y="315781"/>
                </a:cubicBezTo>
                <a:cubicBezTo>
                  <a:pt x="416649" y="315781"/>
                  <a:pt x="415174" y="315781"/>
                  <a:pt x="413607" y="315689"/>
                </a:cubicBezTo>
                <a:cubicBezTo>
                  <a:pt x="312018" y="313757"/>
                  <a:pt x="229972" y="246658"/>
                  <a:pt x="229972" y="164464"/>
                </a:cubicBezTo>
                <a:cubicBezTo>
                  <a:pt x="229972" y="100495"/>
                  <a:pt x="279568" y="45730"/>
                  <a:pt x="349353" y="23548"/>
                </a:cubicBezTo>
                <a:cubicBezTo>
                  <a:pt x="367145" y="17933"/>
                  <a:pt x="386320" y="14344"/>
                  <a:pt x="406232" y="13331"/>
                </a:cubicBezTo>
                <a:cubicBezTo>
                  <a:pt x="410196" y="13147"/>
                  <a:pt x="414160" y="13055"/>
                  <a:pt x="418216" y="13055"/>
                </a:cubicBezTo>
                <a:close/>
                <a:moveTo>
                  <a:pt x="235913" y="0"/>
                </a:moveTo>
                <a:cubicBezTo>
                  <a:pt x="256932" y="0"/>
                  <a:pt x="277214" y="2209"/>
                  <a:pt x="296666" y="6443"/>
                </a:cubicBezTo>
                <a:cubicBezTo>
                  <a:pt x="234622" y="39947"/>
                  <a:pt x="193414" y="98211"/>
                  <a:pt x="193414" y="164483"/>
                </a:cubicBezTo>
                <a:cubicBezTo>
                  <a:pt x="193414" y="253949"/>
                  <a:pt x="268640" y="329057"/>
                  <a:pt x="369127" y="347834"/>
                </a:cubicBezTo>
                <a:cubicBezTo>
                  <a:pt x="331145" y="368912"/>
                  <a:pt x="285327" y="381246"/>
                  <a:pt x="235913" y="381246"/>
                </a:cubicBezTo>
                <a:cubicBezTo>
                  <a:pt x="218120" y="381246"/>
                  <a:pt x="200236" y="379589"/>
                  <a:pt x="182720" y="376276"/>
                </a:cubicBezTo>
                <a:lnTo>
                  <a:pt x="176174" y="375079"/>
                </a:lnTo>
                <a:lnTo>
                  <a:pt x="94126" y="420641"/>
                </a:lnTo>
                <a:lnTo>
                  <a:pt x="94126" y="343048"/>
                </a:lnTo>
                <a:lnTo>
                  <a:pt x="86013" y="337617"/>
                </a:lnTo>
                <a:cubicBezTo>
                  <a:pt x="31344" y="301168"/>
                  <a:pt x="0" y="247598"/>
                  <a:pt x="0" y="190623"/>
                </a:cubicBezTo>
                <a:cubicBezTo>
                  <a:pt x="0" y="85509"/>
                  <a:pt x="105834" y="0"/>
                  <a:pt x="235913" y="0"/>
                </a:cubicBezTo>
                <a:close/>
              </a:path>
            </a:pathLst>
          </a:custGeom>
          <a:solidFill>
            <a:schemeClr val="bg1"/>
          </a:solidFill>
          <a:ln>
            <a:noFill/>
          </a:ln>
        </p:spPr>
        <p:txBody>
          <a:bodyPr/>
          <a:lstStyle/>
          <a:p>
            <a:endParaRPr lang="zh-CN" altLang="en-US" dirty="0"/>
          </a:p>
        </p:txBody>
      </p:sp>
      <p:sp>
        <p:nvSpPr>
          <p:cNvPr id="8" name="文本框 7"/>
          <p:cNvSpPr txBox="1"/>
          <p:nvPr/>
        </p:nvSpPr>
        <p:spPr>
          <a:xfrm>
            <a:off x="1865630" y="2421890"/>
            <a:ext cx="4382135" cy="1107440"/>
          </a:xfrm>
          <a:prstGeom prst="rect">
            <a:avLst/>
          </a:prstGeom>
          <a:noFill/>
        </p:spPr>
        <p:txBody>
          <a:bodyPr wrap="square" lIns="0" tIns="0" rIns="0" bIns="0" rtlCol="0">
            <a:spAutoFit/>
          </a:bodyPr>
          <a:lstStyle/>
          <a:p>
            <a:pPr algn="l">
              <a:lnSpc>
                <a:spcPct val="150000"/>
              </a:lnSpc>
            </a:pPr>
            <a:r>
              <a:rPr lang="en-US" altLang="zh-CN" sz="1600">
                <a:solidFill>
                  <a:schemeClr val="bg2">
                    <a:lumMod val="50000"/>
                  </a:schemeClr>
                </a:solidFill>
                <a:sym typeface="+mn-ea"/>
              </a:rPr>
              <a:t>人类学家的缺点——</a:t>
            </a:r>
            <a:endParaRPr lang="en-US" altLang="zh-CN" sz="1600">
              <a:solidFill>
                <a:schemeClr val="bg2">
                  <a:lumMod val="50000"/>
                </a:schemeClr>
              </a:solidFill>
            </a:endParaRPr>
          </a:p>
          <a:p>
            <a:pPr algn="l">
              <a:lnSpc>
                <a:spcPct val="150000"/>
              </a:lnSpc>
            </a:pPr>
            <a:r>
              <a:rPr lang="en-US" altLang="zh-CN" sz="1600">
                <a:solidFill>
                  <a:schemeClr val="bg2">
                    <a:lumMod val="50000"/>
                  </a:schemeClr>
                </a:solidFill>
                <a:sym typeface="+mn-ea"/>
              </a:rPr>
              <a:t>人类学家容易过于关注其他“调查研究对象”</a:t>
            </a:r>
            <a:endParaRPr lang="en-US" altLang="zh-CN" sz="1600">
              <a:solidFill>
                <a:schemeClr val="bg2">
                  <a:lumMod val="50000"/>
                </a:schemeClr>
              </a:solidFill>
            </a:endParaRPr>
          </a:p>
          <a:p>
            <a:pPr algn="l">
              <a:lnSpc>
                <a:spcPct val="150000"/>
              </a:lnSpc>
            </a:pPr>
            <a:r>
              <a:rPr lang="en-US" altLang="zh-CN" sz="1600">
                <a:solidFill>
                  <a:schemeClr val="bg2">
                    <a:lumMod val="50000"/>
                  </a:schemeClr>
                </a:solidFill>
                <a:sym typeface="+mn-ea"/>
              </a:rPr>
              <a:t>而忽视与项目人员的交流</a:t>
            </a:r>
            <a:r>
              <a:rPr lang="zh-CN" altLang="en-US" sz="1600">
                <a:solidFill>
                  <a:schemeClr val="bg2">
                    <a:lumMod val="50000"/>
                  </a:schemeClr>
                </a:solidFill>
                <a:sym typeface="+mn-ea"/>
              </a:rPr>
              <a:t>或项目本身</a:t>
            </a:r>
            <a:endParaRPr lang="en-US" altLang="zh-CN" sz="1600">
              <a:solidFill>
                <a:schemeClr val="bg2">
                  <a:lumMod val="50000"/>
                </a:schemeClr>
              </a:solidFill>
            </a:endParaRPr>
          </a:p>
        </p:txBody>
      </p:sp>
      <p:sp>
        <p:nvSpPr>
          <p:cNvPr id="10" name="椭圆 9"/>
          <p:cNvSpPr/>
          <p:nvPr/>
        </p:nvSpPr>
        <p:spPr>
          <a:xfrm>
            <a:off x="1185909" y="2421964"/>
            <a:ext cx="420043" cy="420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black-speech-bubble_71580"/>
          <p:cNvSpPr>
            <a:spLocks noChangeAspect="1"/>
          </p:cNvSpPr>
          <p:nvPr/>
        </p:nvSpPr>
        <p:spPr bwMode="auto">
          <a:xfrm flipH="1">
            <a:off x="1307318" y="2553870"/>
            <a:ext cx="177225" cy="156231"/>
          </a:xfrm>
          <a:custGeom>
            <a:avLst/>
            <a:gdLst>
              <a:gd name="T0" fmla="*/ 4218 w 4948"/>
              <a:gd name="T1" fmla="*/ 571 h 4368"/>
              <a:gd name="T2" fmla="*/ 2474 w 4948"/>
              <a:gd name="T3" fmla="*/ 0 h 4368"/>
              <a:gd name="T4" fmla="*/ 730 w 4948"/>
              <a:gd name="T5" fmla="*/ 571 h 4368"/>
              <a:gd name="T6" fmla="*/ 0 w 4948"/>
              <a:gd name="T7" fmla="*/ 1967 h 4368"/>
              <a:gd name="T8" fmla="*/ 282 w 4948"/>
              <a:gd name="T9" fmla="*/ 2879 h 4368"/>
              <a:gd name="T10" fmla="*/ 990 w 4948"/>
              <a:gd name="T11" fmla="*/ 3540 h 4368"/>
              <a:gd name="T12" fmla="*/ 511 w 4948"/>
              <a:gd name="T13" fmla="*/ 4244 h 4368"/>
              <a:gd name="T14" fmla="*/ 490 w 4948"/>
              <a:gd name="T15" fmla="*/ 4313 h 4368"/>
              <a:gd name="T16" fmla="*/ 545 w 4948"/>
              <a:gd name="T17" fmla="*/ 4361 h 4368"/>
              <a:gd name="T18" fmla="*/ 706 w 4948"/>
              <a:gd name="T19" fmla="*/ 4368 h 4368"/>
              <a:gd name="T20" fmla="*/ 2307 w 4948"/>
              <a:gd name="T21" fmla="*/ 3929 h 4368"/>
              <a:gd name="T22" fmla="*/ 2474 w 4948"/>
              <a:gd name="T23" fmla="*/ 3933 h 4368"/>
              <a:gd name="T24" fmla="*/ 4218 w 4948"/>
              <a:gd name="T25" fmla="*/ 3362 h 4368"/>
              <a:gd name="T26" fmla="*/ 4948 w 4948"/>
              <a:gd name="T27" fmla="*/ 1967 h 4368"/>
              <a:gd name="T28" fmla="*/ 4218 w 4948"/>
              <a:gd name="T29" fmla="*/ 571 h 4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8" h="4368">
                <a:moveTo>
                  <a:pt x="4218" y="571"/>
                </a:moveTo>
                <a:cubicBezTo>
                  <a:pt x="3751" y="203"/>
                  <a:pt x="3132" y="0"/>
                  <a:pt x="2474" y="0"/>
                </a:cubicBezTo>
                <a:cubicBezTo>
                  <a:pt x="1816" y="0"/>
                  <a:pt x="1197" y="203"/>
                  <a:pt x="730" y="571"/>
                </a:cubicBezTo>
                <a:cubicBezTo>
                  <a:pt x="259" y="943"/>
                  <a:pt x="0" y="1438"/>
                  <a:pt x="0" y="1967"/>
                </a:cubicBezTo>
                <a:cubicBezTo>
                  <a:pt x="0" y="2284"/>
                  <a:pt x="97" y="2600"/>
                  <a:pt x="282" y="2879"/>
                </a:cubicBezTo>
                <a:cubicBezTo>
                  <a:pt x="452" y="3137"/>
                  <a:pt x="696" y="3365"/>
                  <a:pt x="990" y="3540"/>
                </a:cubicBezTo>
                <a:cubicBezTo>
                  <a:pt x="976" y="3635"/>
                  <a:pt x="903" y="3913"/>
                  <a:pt x="511" y="4244"/>
                </a:cubicBezTo>
                <a:cubicBezTo>
                  <a:pt x="491" y="4261"/>
                  <a:pt x="483" y="4288"/>
                  <a:pt x="490" y="4313"/>
                </a:cubicBezTo>
                <a:cubicBezTo>
                  <a:pt x="498" y="4339"/>
                  <a:pt x="519" y="4357"/>
                  <a:pt x="545" y="4361"/>
                </a:cubicBezTo>
                <a:cubicBezTo>
                  <a:pt x="548" y="4361"/>
                  <a:pt x="605" y="4368"/>
                  <a:pt x="706" y="4368"/>
                </a:cubicBezTo>
                <a:cubicBezTo>
                  <a:pt x="995" y="4368"/>
                  <a:pt x="1585" y="4311"/>
                  <a:pt x="2307" y="3929"/>
                </a:cubicBezTo>
                <a:cubicBezTo>
                  <a:pt x="2363" y="3932"/>
                  <a:pt x="2419" y="3933"/>
                  <a:pt x="2474" y="3933"/>
                </a:cubicBezTo>
                <a:cubicBezTo>
                  <a:pt x="3132" y="3933"/>
                  <a:pt x="3751" y="3730"/>
                  <a:pt x="4218" y="3362"/>
                </a:cubicBezTo>
                <a:cubicBezTo>
                  <a:pt x="4689" y="2991"/>
                  <a:pt x="4948" y="2495"/>
                  <a:pt x="4948" y="1967"/>
                </a:cubicBezTo>
                <a:cubicBezTo>
                  <a:pt x="4948" y="1438"/>
                  <a:pt x="4689" y="943"/>
                  <a:pt x="4218" y="571"/>
                </a:cubicBezTo>
                <a:close/>
              </a:path>
            </a:pathLst>
          </a:custGeom>
          <a:solidFill>
            <a:schemeClr val="bg1"/>
          </a:solidFill>
          <a:ln>
            <a:noFill/>
          </a:ln>
        </p:spPr>
      </p:sp>
      <p:sp>
        <p:nvSpPr>
          <p:cNvPr id="19" name="文本框 18"/>
          <p:cNvSpPr txBox="1"/>
          <p:nvPr/>
        </p:nvSpPr>
        <p:spPr>
          <a:xfrm flipH="1">
            <a:off x="8432800" y="1820545"/>
            <a:ext cx="1757045" cy="368935"/>
          </a:xfrm>
          <a:prstGeom prst="rect">
            <a:avLst/>
          </a:prstGeom>
          <a:noFill/>
        </p:spPr>
        <p:txBody>
          <a:bodyPr wrap="square" lIns="0" tIns="0" rIns="0" bIns="0" rtlCol="0">
            <a:spAutoFit/>
          </a:bodyPr>
          <a:lstStyle/>
          <a:p>
            <a:pPr algn="r">
              <a:lnSpc>
                <a:spcPct val="150000"/>
              </a:lnSpc>
            </a:pPr>
            <a:r>
              <a:rPr lang="zh-CN" sz="1600">
                <a:solidFill>
                  <a:schemeClr val="bg2">
                    <a:lumMod val="50000"/>
                  </a:schemeClr>
                </a:solidFill>
              </a:rPr>
              <a:t>人类学家为谁服务</a:t>
            </a:r>
            <a:endParaRPr lang="zh-CN" sz="1600">
              <a:solidFill>
                <a:schemeClr val="bg2">
                  <a:lumMod val="50000"/>
                </a:schemeClr>
              </a:solidFill>
            </a:endParaRPr>
          </a:p>
        </p:txBody>
      </p:sp>
      <p:sp>
        <p:nvSpPr>
          <p:cNvPr id="20" name="椭圆 19"/>
          <p:cNvSpPr/>
          <p:nvPr/>
        </p:nvSpPr>
        <p:spPr>
          <a:xfrm flipH="1">
            <a:off x="10449523" y="1820619"/>
            <a:ext cx="420043" cy="42004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writing-message_17774"/>
          <p:cNvSpPr>
            <a:spLocks noChangeAspect="1"/>
          </p:cNvSpPr>
          <p:nvPr/>
        </p:nvSpPr>
        <p:spPr bwMode="auto">
          <a:xfrm flipH="1">
            <a:off x="10570932" y="1956226"/>
            <a:ext cx="177225" cy="148828"/>
          </a:xfrm>
          <a:custGeom>
            <a:avLst/>
            <a:gdLst>
              <a:gd name="T0" fmla="*/ 3482 w 4029"/>
              <a:gd name="T1" fmla="*/ 0 h 3389"/>
              <a:gd name="T2" fmla="*/ 547 w 4029"/>
              <a:gd name="T3" fmla="*/ 0 h 3389"/>
              <a:gd name="T4" fmla="*/ 0 w 4029"/>
              <a:gd name="T5" fmla="*/ 547 h 3389"/>
              <a:gd name="T6" fmla="*/ 0 w 4029"/>
              <a:gd name="T7" fmla="*/ 2268 h 3389"/>
              <a:gd name="T8" fmla="*/ 547 w 4029"/>
              <a:gd name="T9" fmla="*/ 2815 h 3389"/>
              <a:gd name="T10" fmla="*/ 2762 w 4029"/>
              <a:gd name="T11" fmla="*/ 2815 h 3389"/>
              <a:gd name="T12" fmla="*/ 3224 w 4029"/>
              <a:gd name="T13" fmla="*/ 3360 h 3389"/>
              <a:gd name="T14" fmla="*/ 3286 w 4029"/>
              <a:gd name="T15" fmla="*/ 3389 h 3389"/>
              <a:gd name="T16" fmla="*/ 3314 w 4029"/>
              <a:gd name="T17" fmla="*/ 3384 h 3389"/>
              <a:gd name="T18" fmla="*/ 3368 w 4029"/>
              <a:gd name="T19" fmla="*/ 3307 h 3389"/>
              <a:gd name="T20" fmla="*/ 3368 w 4029"/>
              <a:gd name="T21" fmla="*/ 2815 h 3389"/>
              <a:gd name="T22" fmla="*/ 3482 w 4029"/>
              <a:gd name="T23" fmla="*/ 2815 h 3389"/>
              <a:gd name="T24" fmla="*/ 4029 w 4029"/>
              <a:gd name="T25" fmla="*/ 2268 h 3389"/>
              <a:gd name="T26" fmla="*/ 4029 w 4029"/>
              <a:gd name="T27" fmla="*/ 547 h 3389"/>
              <a:gd name="T28" fmla="*/ 3482 w 4029"/>
              <a:gd name="T29" fmla="*/ 0 h 3389"/>
              <a:gd name="T30" fmla="*/ 1383 w 4029"/>
              <a:gd name="T31" fmla="*/ 1623 h 3389"/>
              <a:gd name="T32" fmla="*/ 1192 w 4029"/>
              <a:gd name="T33" fmla="*/ 1431 h 3389"/>
              <a:gd name="T34" fmla="*/ 1383 w 4029"/>
              <a:gd name="T35" fmla="*/ 1240 h 3389"/>
              <a:gd name="T36" fmla="*/ 1575 w 4029"/>
              <a:gd name="T37" fmla="*/ 1431 h 3389"/>
              <a:gd name="T38" fmla="*/ 1383 w 4029"/>
              <a:gd name="T39" fmla="*/ 1623 h 3389"/>
              <a:gd name="T40" fmla="*/ 2014 w 4029"/>
              <a:gd name="T41" fmla="*/ 1623 h 3389"/>
              <a:gd name="T42" fmla="*/ 1823 w 4029"/>
              <a:gd name="T43" fmla="*/ 1431 h 3389"/>
              <a:gd name="T44" fmla="*/ 2014 w 4029"/>
              <a:gd name="T45" fmla="*/ 1240 h 3389"/>
              <a:gd name="T46" fmla="*/ 2206 w 4029"/>
              <a:gd name="T47" fmla="*/ 1431 h 3389"/>
              <a:gd name="T48" fmla="*/ 2014 w 4029"/>
              <a:gd name="T49" fmla="*/ 1623 h 3389"/>
              <a:gd name="T50" fmla="*/ 2685 w 4029"/>
              <a:gd name="T51" fmla="*/ 1623 h 3389"/>
              <a:gd name="T52" fmla="*/ 2493 w 4029"/>
              <a:gd name="T53" fmla="*/ 1431 h 3389"/>
              <a:gd name="T54" fmla="*/ 2685 w 4029"/>
              <a:gd name="T55" fmla="*/ 1240 h 3389"/>
              <a:gd name="T56" fmla="*/ 2877 w 4029"/>
              <a:gd name="T57" fmla="*/ 1431 h 3389"/>
              <a:gd name="T58" fmla="*/ 2685 w 4029"/>
              <a:gd name="T59" fmla="*/ 1623 h 3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9" h="3389">
                <a:moveTo>
                  <a:pt x="3482" y="0"/>
                </a:moveTo>
                <a:lnTo>
                  <a:pt x="547" y="0"/>
                </a:lnTo>
                <a:cubicBezTo>
                  <a:pt x="245" y="0"/>
                  <a:pt x="0" y="245"/>
                  <a:pt x="0" y="547"/>
                </a:cubicBezTo>
                <a:lnTo>
                  <a:pt x="0" y="2268"/>
                </a:lnTo>
                <a:cubicBezTo>
                  <a:pt x="0" y="2570"/>
                  <a:pt x="245" y="2815"/>
                  <a:pt x="547" y="2815"/>
                </a:cubicBezTo>
                <a:lnTo>
                  <a:pt x="2762" y="2815"/>
                </a:lnTo>
                <a:lnTo>
                  <a:pt x="3224" y="3360"/>
                </a:lnTo>
                <a:cubicBezTo>
                  <a:pt x="3239" y="3379"/>
                  <a:pt x="3262" y="3389"/>
                  <a:pt x="3286" y="3389"/>
                </a:cubicBezTo>
                <a:cubicBezTo>
                  <a:pt x="3296" y="3389"/>
                  <a:pt x="3305" y="3387"/>
                  <a:pt x="3314" y="3384"/>
                </a:cubicBezTo>
                <a:cubicBezTo>
                  <a:pt x="3347" y="3372"/>
                  <a:pt x="3368" y="3341"/>
                  <a:pt x="3368" y="3307"/>
                </a:cubicBezTo>
                <a:lnTo>
                  <a:pt x="3368" y="2815"/>
                </a:lnTo>
                <a:lnTo>
                  <a:pt x="3482" y="2815"/>
                </a:lnTo>
                <a:cubicBezTo>
                  <a:pt x="3784" y="2815"/>
                  <a:pt x="4029" y="2570"/>
                  <a:pt x="4029" y="2268"/>
                </a:cubicBezTo>
                <a:lnTo>
                  <a:pt x="4029" y="547"/>
                </a:lnTo>
                <a:cubicBezTo>
                  <a:pt x="4029" y="245"/>
                  <a:pt x="3784" y="0"/>
                  <a:pt x="3482" y="0"/>
                </a:cubicBezTo>
                <a:close/>
                <a:moveTo>
                  <a:pt x="1383" y="1623"/>
                </a:moveTo>
                <a:cubicBezTo>
                  <a:pt x="1277" y="1623"/>
                  <a:pt x="1192" y="1537"/>
                  <a:pt x="1192" y="1431"/>
                </a:cubicBezTo>
                <a:cubicBezTo>
                  <a:pt x="1192" y="1325"/>
                  <a:pt x="1277" y="1240"/>
                  <a:pt x="1383" y="1240"/>
                </a:cubicBezTo>
                <a:cubicBezTo>
                  <a:pt x="1489" y="1240"/>
                  <a:pt x="1575" y="1325"/>
                  <a:pt x="1575" y="1431"/>
                </a:cubicBezTo>
                <a:cubicBezTo>
                  <a:pt x="1575" y="1537"/>
                  <a:pt x="1489" y="1623"/>
                  <a:pt x="1383" y="1623"/>
                </a:cubicBezTo>
                <a:close/>
                <a:moveTo>
                  <a:pt x="2014" y="1623"/>
                </a:moveTo>
                <a:cubicBezTo>
                  <a:pt x="1908" y="1623"/>
                  <a:pt x="1823" y="1537"/>
                  <a:pt x="1823" y="1431"/>
                </a:cubicBezTo>
                <a:cubicBezTo>
                  <a:pt x="1823" y="1325"/>
                  <a:pt x="1908" y="1240"/>
                  <a:pt x="2014" y="1240"/>
                </a:cubicBezTo>
                <a:cubicBezTo>
                  <a:pt x="2120" y="1240"/>
                  <a:pt x="2206" y="1325"/>
                  <a:pt x="2206" y="1431"/>
                </a:cubicBezTo>
                <a:cubicBezTo>
                  <a:pt x="2206" y="1537"/>
                  <a:pt x="2120" y="1623"/>
                  <a:pt x="2014" y="1623"/>
                </a:cubicBezTo>
                <a:close/>
                <a:moveTo>
                  <a:pt x="2685" y="1623"/>
                </a:moveTo>
                <a:cubicBezTo>
                  <a:pt x="2579" y="1623"/>
                  <a:pt x="2493" y="1537"/>
                  <a:pt x="2493" y="1431"/>
                </a:cubicBezTo>
                <a:cubicBezTo>
                  <a:pt x="2493" y="1325"/>
                  <a:pt x="2579" y="1240"/>
                  <a:pt x="2685" y="1240"/>
                </a:cubicBezTo>
                <a:cubicBezTo>
                  <a:pt x="2791" y="1240"/>
                  <a:pt x="2877" y="1325"/>
                  <a:pt x="2877" y="1431"/>
                </a:cubicBezTo>
                <a:cubicBezTo>
                  <a:pt x="2877" y="1537"/>
                  <a:pt x="2791" y="1623"/>
                  <a:pt x="2685" y="1623"/>
                </a:cubicBezTo>
                <a:close/>
              </a:path>
            </a:pathLst>
          </a:custGeom>
          <a:solidFill>
            <a:schemeClr val="bg1"/>
          </a:solidFill>
          <a:ln>
            <a:noFill/>
          </a:ln>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7" grpId="0" animBg="1"/>
      <p:bldP spid="8" grpId="0"/>
      <p:bldP spid="10" grpId="0" animBg="1"/>
      <p:bldP spid="22" grpId="0"/>
      <p:bldP spid="23" grpId="0" animBg="1"/>
      <p:bldP spid="26" grpId="0" animBg="1"/>
      <p:bldP spid="14"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3921" y="2616115"/>
            <a:ext cx="7881258" cy="1014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感</a:t>
            </a:r>
            <a:r>
              <a:rPr kumimoji="0" lang="en-US" altLang="zh-CN"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 </a:t>
            </a:r>
            <a:r>
              <a:rPr kumimoji="0" lang="zh-CN" altLang="en-US"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谢</a:t>
            </a:r>
            <a:r>
              <a:rPr kumimoji="0" lang="en-US" altLang="zh-CN"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 </a:t>
            </a:r>
            <a:r>
              <a:rPr kumimoji="0" lang="zh-CN" altLang="en-US"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观</a:t>
            </a:r>
            <a:r>
              <a:rPr kumimoji="0" lang="en-US" altLang="zh-CN"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 </a:t>
            </a:r>
            <a:r>
              <a:rPr kumimoji="0" lang="zh-CN" altLang="en-US"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rPr>
              <a:t>看</a:t>
            </a:r>
            <a:endParaRPr kumimoji="0" lang="zh-CN" altLang="en-US" sz="6000" b="0" i="0" u="none" strike="noStrike" kern="1200" cap="none" spc="0" normalizeH="0" baseline="0" noProof="0" dirty="0">
              <a:ln>
                <a:noFill/>
              </a:ln>
              <a:solidFill>
                <a:srgbClr val="E1DBD3">
                  <a:lumMod val="50000"/>
                </a:srgbClr>
              </a:solidFill>
              <a:effectLst/>
              <a:uLnTx/>
              <a:uFillTx/>
              <a:latin typeface="思源宋体" panose="02020700000000000000" pitchFamily="18" charset="-122"/>
              <a:ea typeface="思源宋体" panose="02020700000000000000" pitchFamily="18"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53957" y="508001"/>
            <a:ext cx="1484086" cy="707886"/>
          </a:xfrm>
          <a:prstGeom prst="rect">
            <a:avLst/>
          </a:prstGeom>
          <a:noFill/>
        </p:spPr>
        <p:txBody>
          <a:bodyPr wrap="square" rtlCol="0">
            <a:spAutoFit/>
          </a:bodyPr>
          <a:lstStyle/>
          <a:p>
            <a:pPr algn="dist"/>
            <a:r>
              <a:rPr lang="zh-CN" altLang="en-US" sz="4000" dirty="0">
                <a:solidFill>
                  <a:schemeClr val="bg2">
                    <a:lumMod val="50000"/>
                  </a:schemeClr>
                </a:solidFill>
                <a:latin typeface="思源宋体" panose="02020700000000000000" pitchFamily="18" charset="-122"/>
                <a:ea typeface="思源宋体" panose="02020700000000000000" pitchFamily="18" charset="-122"/>
              </a:rPr>
              <a:t>目录</a:t>
            </a:r>
            <a:endParaRPr lang="zh-CN" altLang="en-US" sz="4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3" name="文本框 2"/>
          <p:cNvSpPr txBox="1"/>
          <p:nvPr/>
        </p:nvSpPr>
        <p:spPr>
          <a:xfrm>
            <a:off x="6838043" y="877333"/>
            <a:ext cx="1104899" cy="338554"/>
          </a:xfrm>
          <a:prstGeom prst="rect">
            <a:avLst/>
          </a:prstGeom>
          <a:noFill/>
        </p:spPr>
        <p:txBody>
          <a:bodyPr wrap="square" rtlCol="0">
            <a:spAutoFit/>
          </a:bodyPr>
          <a:lstStyle/>
          <a:p>
            <a:r>
              <a:rPr lang="en-US" altLang="zh-CN" sz="1600" dirty="0">
                <a:solidFill>
                  <a:schemeClr val="bg2">
                    <a:lumMod val="50000"/>
                  </a:schemeClr>
                </a:solidFill>
              </a:rPr>
              <a:t>CONTENTS</a:t>
            </a:r>
            <a:endParaRPr lang="zh-CN" altLang="en-US" sz="1600" dirty="0">
              <a:solidFill>
                <a:schemeClr val="bg2">
                  <a:lumMod val="50000"/>
                </a:schemeClr>
              </a:solidFill>
            </a:endParaRPr>
          </a:p>
        </p:txBody>
      </p:sp>
      <p:sp>
        <p:nvSpPr>
          <p:cNvPr id="8" name="椭圆 7"/>
          <p:cNvSpPr/>
          <p:nvPr/>
        </p:nvSpPr>
        <p:spPr>
          <a:xfrm>
            <a:off x="2243700" y="2495340"/>
            <a:ext cx="515900" cy="5159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884143" y="2451753"/>
            <a:ext cx="2612572" cy="460375"/>
          </a:xfrm>
          <a:prstGeom prst="rect">
            <a:avLst/>
          </a:prstGeom>
          <a:noFill/>
        </p:spPr>
        <p:txBody>
          <a:bodyPr wrap="square" rtlCol="0">
            <a:spAutoFit/>
          </a:bodyPr>
          <a:lstStyle/>
          <a:p>
            <a:r>
              <a:rPr lang="zh-CN" altLang="en-US" sz="2400" dirty="0">
                <a:solidFill>
                  <a:schemeClr val="bg2">
                    <a:lumMod val="50000"/>
                  </a:schemeClr>
                </a:solidFill>
                <a:latin typeface="思源宋体" panose="02020700000000000000" pitchFamily="18" charset="-122"/>
                <a:ea typeface="思源宋体" panose="02020700000000000000" pitchFamily="18" charset="-122"/>
              </a:rPr>
              <a:t>什么是项目</a:t>
            </a:r>
            <a:endParaRPr lang="zh-CN" altLang="en-US" sz="24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6" name="文本框 5"/>
          <p:cNvSpPr txBox="1"/>
          <p:nvPr/>
        </p:nvSpPr>
        <p:spPr>
          <a:xfrm>
            <a:off x="1400057" y="1947311"/>
            <a:ext cx="1484086" cy="1107996"/>
          </a:xfrm>
          <a:prstGeom prst="rect">
            <a:avLst/>
          </a:prstGeom>
          <a:noFill/>
        </p:spPr>
        <p:txBody>
          <a:bodyPr wrap="square" rtlCol="0">
            <a:spAutoFit/>
          </a:bodyPr>
          <a:lstStyle/>
          <a:p>
            <a:pPr algn="ctr"/>
            <a:r>
              <a:rPr lang="en-US" altLang="zh-CN" sz="6600" dirty="0">
                <a:solidFill>
                  <a:schemeClr val="bg2">
                    <a:lumMod val="50000"/>
                  </a:schemeClr>
                </a:solidFill>
              </a:rPr>
              <a:t>01</a:t>
            </a:r>
            <a:endParaRPr lang="zh-CN" altLang="en-US" sz="6600" dirty="0">
              <a:solidFill>
                <a:schemeClr val="bg2">
                  <a:lumMod val="50000"/>
                </a:schemeClr>
              </a:solidFill>
            </a:endParaRPr>
          </a:p>
        </p:txBody>
      </p:sp>
      <p:sp>
        <p:nvSpPr>
          <p:cNvPr id="14" name="椭圆 13"/>
          <p:cNvSpPr/>
          <p:nvPr/>
        </p:nvSpPr>
        <p:spPr>
          <a:xfrm>
            <a:off x="7123911" y="3792010"/>
            <a:ext cx="515900" cy="5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764145" y="3748405"/>
            <a:ext cx="3005455" cy="460375"/>
          </a:xfrm>
          <a:prstGeom prst="rect">
            <a:avLst/>
          </a:prstGeom>
          <a:noFill/>
        </p:spPr>
        <p:txBody>
          <a:bodyPr wrap="square" rtlCol="0">
            <a:spAutoFit/>
          </a:bodyPr>
          <a:lstStyle/>
          <a:p>
            <a:r>
              <a:rPr lang="zh-CN" altLang="en-US" sz="2400" dirty="0">
                <a:solidFill>
                  <a:schemeClr val="bg2">
                    <a:lumMod val="50000"/>
                  </a:schemeClr>
                </a:solidFill>
                <a:latin typeface="思源宋体" panose="02020700000000000000" pitchFamily="18" charset="-122"/>
                <a:ea typeface="思源宋体" panose="02020700000000000000" pitchFamily="18" charset="-122"/>
              </a:rPr>
              <a:t>项目中的人类学家</a:t>
            </a:r>
            <a:endParaRPr lang="zh-CN" altLang="en-US" sz="24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18" name="文本框 17"/>
          <p:cNvSpPr txBox="1"/>
          <p:nvPr/>
        </p:nvSpPr>
        <p:spPr>
          <a:xfrm>
            <a:off x="6280268" y="3243981"/>
            <a:ext cx="1484086" cy="1107996"/>
          </a:xfrm>
          <a:prstGeom prst="rect">
            <a:avLst/>
          </a:prstGeom>
          <a:noFill/>
        </p:spPr>
        <p:txBody>
          <a:bodyPr wrap="square" rtlCol="0">
            <a:spAutoFit/>
          </a:bodyPr>
          <a:lstStyle/>
          <a:p>
            <a:pPr algn="ctr"/>
            <a:r>
              <a:rPr lang="en-US" altLang="zh-CN" sz="6600" dirty="0">
                <a:solidFill>
                  <a:schemeClr val="bg2">
                    <a:lumMod val="50000"/>
                  </a:schemeClr>
                </a:solidFill>
              </a:rPr>
              <a:t>02</a:t>
            </a:r>
            <a:endParaRPr lang="zh-CN" altLang="en-US" sz="6600" dirty="0">
              <a:solidFill>
                <a:schemeClr val="bg2">
                  <a:lumMod val="50000"/>
                </a:schemeClr>
              </a:solidFill>
            </a:endParaRPr>
          </a:p>
        </p:txBody>
      </p:sp>
      <p:sp>
        <p:nvSpPr>
          <p:cNvPr id="19" name="椭圆 18"/>
          <p:cNvSpPr/>
          <p:nvPr/>
        </p:nvSpPr>
        <p:spPr>
          <a:xfrm>
            <a:off x="2243700" y="5081496"/>
            <a:ext cx="515900" cy="515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884143" y="5037909"/>
            <a:ext cx="2612572" cy="460375"/>
          </a:xfrm>
          <a:prstGeom prst="rect">
            <a:avLst/>
          </a:prstGeom>
          <a:noFill/>
        </p:spPr>
        <p:txBody>
          <a:bodyPr wrap="square" rtlCol="0">
            <a:spAutoFit/>
          </a:bodyPr>
          <a:lstStyle/>
          <a:p>
            <a:r>
              <a:rPr lang="zh-CN" altLang="en-US" sz="2400" dirty="0">
                <a:solidFill>
                  <a:schemeClr val="bg2">
                    <a:lumMod val="50000"/>
                  </a:schemeClr>
                </a:solidFill>
                <a:latin typeface="思源宋体" panose="02020700000000000000" pitchFamily="18" charset="-122"/>
                <a:ea typeface="思源宋体" panose="02020700000000000000" pitchFamily="18" charset="-122"/>
                <a:sym typeface="+mn-ea"/>
              </a:rPr>
              <a:t>项目中的反思</a:t>
            </a:r>
            <a:endParaRPr lang="zh-CN" altLang="en-US" sz="24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23" name="文本框 22"/>
          <p:cNvSpPr txBox="1"/>
          <p:nvPr/>
        </p:nvSpPr>
        <p:spPr>
          <a:xfrm>
            <a:off x="1400057" y="4533467"/>
            <a:ext cx="1484086" cy="1107996"/>
          </a:xfrm>
          <a:prstGeom prst="rect">
            <a:avLst/>
          </a:prstGeom>
          <a:noFill/>
        </p:spPr>
        <p:txBody>
          <a:bodyPr wrap="square" rtlCol="0">
            <a:spAutoFit/>
          </a:bodyPr>
          <a:lstStyle/>
          <a:p>
            <a:pPr algn="ctr"/>
            <a:r>
              <a:rPr lang="en-US" altLang="zh-CN" sz="6600" dirty="0">
                <a:solidFill>
                  <a:schemeClr val="bg2">
                    <a:lumMod val="50000"/>
                  </a:schemeClr>
                </a:solidFill>
              </a:rPr>
              <a:t>03</a:t>
            </a:r>
            <a:endParaRPr lang="zh-CN" altLang="en-US" sz="6600"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000"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000"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000"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childTnLst>
                                </p:cTn>
                              </p:par>
                              <p:par>
                                <p:cTn id="19" presetID="10" presetClass="entr" presetSubtype="0" fill="hold" grpId="0" nodeType="withEffect">
                                  <p:stCondLst>
                                    <p:cond delay="0"/>
                                  </p:stCondLst>
                                  <p:childTnLst>
                                    <p:set>
                                      <p:cBhvr>
                                        <p:cTn id="20" dur="1000"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par>
                                <p:cTn id="22" presetID="10" presetClass="entr" presetSubtype="0" fill="hold" grpId="0" nodeType="withEffect">
                                  <p:stCondLst>
                                    <p:cond delay="0"/>
                                  </p:stCondLst>
                                  <p:childTnLst>
                                    <p:set>
                                      <p:cBhvr>
                                        <p:cTn id="23" dur="1000"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000"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childTnLst>
                                </p:cTn>
                              </p:par>
                              <p:par>
                                <p:cTn id="30" presetID="10" presetClass="entr" presetSubtype="0" fill="hold" grpId="0" nodeType="withEffect">
                                  <p:stCondLst>
                                    <p:cond delay="0"/>
                                  </p:stCondLst>
                                  <p:childTnLst>
                                    <p:set>
                                      <p:cBhvr>
                                        <p:cTn id="31" dur="1000"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childTnLst>
                                </p:cTn>
                              </p:par>
                              <p:par>
                                <p:cTn id="33" presetID="10" presetClass="entr" presetSubtype="0" fill="hold" grpId="0" nodeType="withEffect">
                                  <p:stCondLst>
                                    <p:cond delay="0"/>
                                  </p:stCondLst>
                                  <p:childTnLst>
                                    <p:set>
                                      <p:cBhvr>
                                        <p:cTn id="34" dur="1000"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6" grpId="0"/>
      <p:bldP spid="8" grpId="1" animBg="1"/>
      <p:bldP spid="4" grpId="1"/>
      <p:bldP spid="6" grpId="1"/>
      <p:bldP spid="14" grpId="0" animBg="1"/>
      <p:bldP spid="16" grpId="0"/>
      <p:bldP spid="18" grpId="0"/>
      <p:bldP spid="19" grpId="0" animBg="1"/>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20401" y="1543869"/>
            <a:ext cx="5951198" cy="3770263"/>
          </a:xfrm>
          <a:prstGeom prst="rect">
            <a:avLst/>
          </a:prstGeom>
          <a:noFill/>
        </p:spPr>
        <p:txBody>
          <a:bodyPr wrap="square" rtlCol="0">
            <a:spAutoFit/>
          </a:bodyPr>
          <a:lstStyle/>
          <a:p>
            <a:pPr algn="ctr"/>
            <a:r>
              <a:rPr lang="en-US" altLang="zh-CN" sz="23900" dirty="0">
                <a:solidFill>
                  <a:schemeClr val="bg2">
                    <a:lumMod val="50000"/>
                    <a:alpha val="20000"/>
                  </a:schemeClr>
                </a:solidFill>
              </a:rPr>
              <a:t>01</a:t>
            </a:r>
            <a:endParaRPr lang="zh-CN" altLang="en-US" sz="23900" dirty="0">
              <a:solidFill>
                <a:schemeClr val="bg2">
                  <a:lumMod val="50000"/>
                  <a:alpha val="20000"/>
                </a:schemeClr>
              </a:solidFill>
            </a:endParaRPr>
          </a:p>
        </p:txBody>
      </p:sp>
      <p:sp>
        <p:nvSpPr>
          <p:cNvPr id="3" name="文本框 2"/>
          <p:cNvSpPr txBox="1"/>
          <p:nvPr/>
        </p:nvSpPr>
        <p:spPr>
          <a:xfrm>
            <a:off x="3795713" y="3013682"/>
            <a:ext cx="4600575" cy="829945"/>
          </a:xfrm>
          <a:prstGeom prst="rect">
            <a:avLst/>
          </a:prstGeom>
          <a:noFill/>
        </p:spPr>
        <p:txBody>
          <a:bodyPr wrap="square" rtlCol="0">
            <a:spAutoFit/>
          </a:bodyPr>
          <a:lstStyle/>
          <a:p>
            <a:pPr algn="ctr"/>
            <a:r>
              <a:rPr lang="zh-CN" altLang="en-US" sz="4800" dirty="0">
                <a:solidFill>
                  <a:schemeClr val="bg2">
                    <a:lumMod val="50000"/>
                  </a:schemeClr>
                </a:solidFill>
                <a:latin typeface="思源宋体" panose="02020700000000000000" pitchFamily="18" charset="-122"/>
                <a:ea typeface="思源宋体" panose="02020700000000000000" pitchFamily="18" charset="-122"/>
              </a:rPr>
              <a:t>什么是项目</a:t>
            </a:r>
            <a:endParaRPr lang="zh-CN" altLang="en-US" sz="4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8" name="直接连接符 7"/>
          <p:cNvCxnSpPr/>
          <p:nvPr/>
        </p:nvCxnSpPr>
        <p:spPr>
          <a:xfrm flipH="1">
            <a:off x="8309968" y="1284031"/>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207979" y="2017489"/>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2124" y="4592435"/>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265795" y="4216596"/>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9864" y="510452"/>
            <a:ext cx="2752272" cy="521970"/>
          </a:xfrm>
          <a:prstGeom prst="rect">
            <a:avLst/>
          </a:prstGeom>
          <a:noFill/>
        </p:spPr>
        <p:txBody>
          <a:bodyPr wrap="square" rtlCol="0">
            <a:spAutoFit/>
          </a:bodyPr>
          <a:lstStyle/>
          <a:p>
            <a:pPr algn="dist"/>
            <a:r>
              <a:rPr lang="zh-CN" altLang="en-US" sz="2800" dirty="0">
                <a:solidFill>
                  <a:schemeClr val="bg2">
                    <a:lumMod val="50000"/>
                  </a:schemeClr>
                </a:solidFill>
                <a:latin typeface="思源宋体" panose="02020700000000000000" pitchFamily="18" charset="-122"/>
                <a:ea typeface="思源宋体" panose="02020700000000000000" pitchFamily="18" charset="-122"/>
              </a:rPr>
              <a:t>什么是项目</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4389211" y="772062"/>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8811" y="772062"/>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16000" y="1662394"/>
            <a:ext cx="10160000" cy="4593991"/>
          </a:xfrm>
          <a:custGeom>
            <a:avLst/>
            <a:gdLst>
              <a:gd name="connsiteX0" fmla="*/ 0 w 10160000"/>
              <a:gd name="connsiteY0" fmla="*/ 0 h 4064000"/>
              <a:gd name="connsiteX1" fmla="*/ 10160000 w 10160000"/>
              <a:gd name="connsiteY1" fmla="*/ 0 h 4064000"/>
              <a:gd name="connsiteX2" fmla="*/ 10160000 w 10160000"/>
              <a:gd name="connsiteY2" fmla="*/ 4064000 h 4064000"/>
              <a:gd name="connsiteX3" fmla="*/ 0 w 10160000"/>
              <a:gd name="connsiteY3" fmla="*/ 4064000 h 4064000"/>
              <a:gd name="connsiteX4" fmla="*/ 0 w 10160000"/>
              <a:gd name="connsiteY4" fmla="*/ 0 h 4064000"/>
              <a:gd name="connsiteX0-1" fmla="*/ 0 w 10160000"/>
              <a:gd name="connsiteY0-2" fmla="*/ 0 h 4070751"/>
              <a:gd name="connsiteX1-3" fmla="*/ 10160000 w 10160000"/>
              <a:gd name="connsiteY1-4" fmla="*/ 0 h 4070751"/>
              <a:gd name="connsiteX2-5" fmla="*/ 10160000 w 10160000"/>
              <a:gd name="connsiteY2-6" fmla="*/ 4064000 h 4070751"/>
              <a:gd name="connsiteX3-7" fmla="*/ 2380343 w 10160000"/>
              <a:gd name="connsiteY3-8" fmla="*/ 4070751 h 4070751"/>
              <a:gd name="connsiteX4-9" fmla="*/ 0 w 10160000"/>
              <a:gd name="connsiteY4-10" fmla="*/ 4064000 h 4070751"/>
              <a:gd name="connsiteX5" fmla="*/ 0 w 10160000"/>
              <a:gd name="connsiteY5" fmla="*/ 0 h 4070751"/>
              <a:gd name="connsiteX0-11" fmla="*/ 0 w 10160000"/>
              <a:gd name="connsiteY0-12" fmla="*/ 0 h 4085265"/>
              <a:gd name="connsiteX1-13" fmla="*/ 10160000 w 10160000"/>
              <a:gd name="connsiteY1-14" fmla="*/ 0 h 4085265"/>
              <a:gd name="connsiteX2-15" fmla="*/ 10160000 w 10160000"/>
              <a:gd name="connsiteY2-16" fmla="*/ 4064000 h 4085265"/>
              <a:gd name="connsiteX3-17" fmla="*/ 2786743 w 10160000"/>
              <a:gd name="connsiteY3-18" fmla="*/ 4085265 h 4085265"/>
              <a:gd name="connsiteX4-19" fmla="*/ 2380343 w 10160000"/>
              <a:gd name="connsiteY4-20" fmla="*/ 4070751 h 4085265"/>
              <a:gd name="connsiteX5-21" fmla="*/ 0 w 10160000"/>
              <a:gd name="connsiteY5-22" fmla="*/ 4064000 h 4085265"/>
              <a:gd name="connsiteX6" fmla="*/ 0 w 10160000"/>
              <a:gd name="connsiteY6" fmla="*/ 0 h 4085265"/>
              <a:gd name="connsiteX0-23" fmla="*/ 0 w 10160000"/>
              <a:gd name="connsiteY0-24" fmla="*/ 0 h 4085265"/>
              <a:gd name="connsiteX1-25" fmla="*/ 10160000 w 10160000"/>
              <a:gd name="connsiteY1-26" fmla="*/ 0 h 4085265"/>
              <a:gd name="connsiteX2-27" fmla="*/ 10160000 w 10160000"/>
              <a:gd name="connsiteY2-28" fmla="*/ 4064000 h 4085265"/>
              <a:gd name="connsiteX3-29" fmla="*/ 2786743 w 10160000"/>
              <a:gd name="connsiteY3-30" fmla="*/ 4085265 h 4085265"/>
              <a:gd name="connsiteX4-31" fmla="*/ 2380343 w 10160000"/>
              <a:gd name="connsiteY4-32" fmla="*/ 4070751 h 4085265"/>
              <a:gd name="connsiteX5-33" fmla="*/ 1988457 w 10160000"/>
              <a:gd name="connsiteY5-34" fmla="*/ 4070751 h 4085265"/>
              <a:gd name="connsiteX6-35" fmla="*/ 0 w 10160000"/>
              <a:gd name="connsiteY6-36" fmla="*/ 4064000 h 4085265"/>
              <a:gd name="connsiteX7" fmla="*/ 0 w 10160000"/>
              <a:gd name="connsiteY7" fmla="*/ 0 h 4085265"/>
              <a:gd name="connsiteX0-37" fmla="*/ 2380343 w 10160000"/>
              <a:gd name="connsiteY0-38" fmla="*/ 4070751 h 4162191"/>
              <a:gd name="connsiteX1-39" fmla="*/ 1988457 w 10160000"/>
              <a:gd name="connsiteY1-40" fmla="*/ 4070751 h 4162191"/>
              <a:gd name="connsiteX2-41" fmla="*/ 0 w 10160000"/>
              <a:gd name="connsiteY2-42" fmla="*/ 4064000 h 4162191"/>
              <a:gd name="connsiteX3-43" fmla="*/ 0 w 10160000"/>
              <a:gd name="connsiteY3-44" fmla="*/ 0 h 4162191"/>
              <a:gd name="connsiteX4-45" fmla="*/ 10160000 w 10160000"/>
              <a:gd name="connsiteY4-46" fmla="*/ 0 h 4162191"/>
              <a:gd name="connsiteX5-47" fmla="*/ 10160000 w 10160000"/>
              <a:gd name="connsiteY5-48" fmla="*/ 4064000 h 4162191"/>
              <a:gd name="connsiteX6-49" fmla="*/ 2786743 w 10160000"/>
              <a:gd name="connsiteY6-50" fmla="*/ 4085265 h 4162191"/>
              <a:gd name="connsiteX7-51" fmla="*/ 2471783 w 10160000"/>
              <a:gd name="connsiteY7-52" fmla="*/ 4162191 h 4162191"/>
              <a:gd name="connsiteX0-53" fmla="*/ 1988457 w 10160000"/>
              <a:gd name="connsiteY0-54" fmla="*/ 4070751 h 4162191"/>
              <a:gd name="connsiteX1-55" fmla="*/ 0 w 10160000"/>
              <a:gd name="connsiteY1-56" fmla="*/ 4064000 h 4162191"/>
              <a:gd name="connsiteX2-57" fmla="*/ 0 w 10160000"/>
              <a:gd name="connsiteY2-58" fmla="*/ 0 h 4162191"/>
              <a:gd name="connsiteX3-59" fmla="*/ 10160000 w 10160000"/>
              <a:gd name="connsiteY3-60" fmla="*/ 0 h 4162191"/>
              <a:gd name="connsiteX4-61" fmla="*/ 10160000 w 10160000"/>
              <a:gd name="connsiteY4-62" fmla="*/ 4064000 h 4162191"/>
              <a:gd name="connsiteX5-63" fmla="*/ 2786743 w 10160000"/>
              <a:gd name="connsiteY5-64" fmla="*/ 4085265 h 4162191"/>
              <a:gd name="connsiteX6-65" fmla="*/ 2471783 w 10160000"/>
              <a:gd name="connsiteY6-66" fmla="*/ 4162191 h 4162191"/>
              <a:gd name="connsiteX0-67" fmla="*/ 1988457 w 10160000"/>
              <a:gd name="connsiteY0-68" fmla="*/ 4070751 h 4847991"/>
              <a:gd name="connsiteX1-69" fmla="*/ 0 w 10160000"/>
              <a:gd name="connsiteY1-70" fmla="*/ 4064000 h 4847991"/>
              <a:gd name="connsiteX2-71" fmla="*/ 0 w 10160000"/>
              <a:gd name="connsiteY2-72" fmla="*/ 0 h 4847991"/>
              <a:gd name="connsiteX3-73" fmla="*/ 10160000 w 10160000"/>
              <a:gd name="connsiteY3-74" fmla="*/ 0 h 4847991"/>
              <a:gd name="connsiteX4-75" fmla="*/ 10160000 w 10160000"/>
              <a:gd name="connsiteY4-76" fmla="*/ 4064000 h 4847991"/>
              <a:gd name="connsiteX5-77" fmla="*/ 2786743 w 10160000"/>
              <a:gd name="connsiteY5-78" fmla="*/ 4085265 h 4847991"/>
              <a:gd name="connsiteX6-79" fmla="*/ 2141583 w 10160000"/>
              <a:gd name="connsiteY6-80" fmla="*/ 4847991 h 4847991"/>
              <a:gd name="connsiteX0-81" fmla="*/ 1988457 w 10160000"/>
              <a:gd name="connsiteY0-82" fmla="*/ 4070751 h 4847991"/>
              <a:gd name="connsiteX1-83" fmla="*/ 0 w 10160000"/>
              <a:gd name="connsiteY1-84" fmla="*/ 4064000 h 4847991"/>
              <a:gd name="connsiteX2-85" fmla="*/ 0 w 10160000"/>
              <a:gd name="connsiteY2-86" fmla="*/ 0 h 4847991"/>
              <a:gd name="connsiteX3-87" fmla="*/ 10160000 w 10160000"/>
              <a:gd name="connsiteY3-88" fmla="*/ 0 h 4847991"/>
              <a:gd name="connsiteX4-89" fmla="*/ 10160000 w 10160000"/>
              <a:gd name="connsiteY4-90" fmla="*/ 4064000 h 4847991"/>
              <a:gd name="connsiteX5-91" fmla="*/ 2786743 w 10160000"/>
              <a:gd name="connsiteY5-92" fmla="*/ 4085265 h 4847991"/>
              <a:gd name="connsiteX6-93" fmla="*/ 2141583 w 10160000"/>
              <a:gd name="connsiteY6-94" fmla="*/ 4847991 h 4847991"/>
              <a:gd name="connsiteX0-95" fmla="*/ 1988457 w 10160000"/>
              <a:gd name="connsiteY0-96" fmla="*/ 4070751 h 4593991"/>
              <a:gd name="connsiteX1-97" fmla="*/ 0 w 10160000"/>
              <a:gd name="connsiteY1-98" fmla="*/ 4064000 h 4593991"/>
              <a:gd name="connsiteX2-99" fmla="*/ 0 w 10160000"/>
              <a:gd name="connsiteY2-100" fmla="*/ 0 h 4593991"/>
              <a:gd name="connsiteX3-101" fmla="*/ 10160000 w 10160000"/>
              <a:gd name="connsiteY3-102" fmla="*/ 0 h 4593991"/>
              <a:gd name="connsiteX4-103" fmla="*/ 10160000 w 10160000"/>
              <a:gd name="connsiteY4-104" fmla="*/ 4064000 h 4593991"/>
              <a:gd name="connsiteX5-105" fmla="*/ 2786743 w 10160000"/>
              <a:gd name="connsiteY5-106" fmla="*/ 4085265 h 4593991"/>
              <a:gd name="connsiteX6-107" fmla="*/ 2370183 w 10160000"/>
              <a:gd name="connsiteY6-108" fmla="*/ 4593991 h 4593991"/>
              <a:gd name="connsiteX0-109" fmla="*/ 1988457 w 10160000"/>
              <a:gd name="connsiteY0-110" fmla="*/ 4070751 h 4593991"/>
              <a:gd name="connsiteX1-111" fmla="*/ 0 w 10160000"/>
              <a:gd name="connsiteY1-112" fmla="*/ 4064000 h 4593991"/>
              <a:gd name="connsiteX2-113" fmla="*/ 0 w 10160000"/>
              <a:gd name="connsiteY2-114" fmla="*/ 0 h 4593991"/>
              <a:gd name="connsiteX3-115" fmla="*/ 10160000 w 10160000"/>
              <a:gd name="connsiteY3-116" fmla="*/ 0 h 4593991"/>
              <a:gd name="connsiteX4-117" fmla="*/ 10160000 w 10160000"/>
              <a:gd name="connsiteY4-118" fmla="*/ 4064000 h 4593991"/>
              <a:gd name="connsiteX5-119" fmla="*/ 1999343 w 10160000"/>
              <a:gd name="connsiteY5-120" fmla="*/ 4059865 h 4593991"/>
              <a:gd name="connsiteX6-121" fmla="*/ 2370183 w 10160000"/>
              <a:gd name="connsiteY6-122" fmla="*/ 4593991 h 4593991"/>
              <a:gd name="connsiteX0-123" fmla="*/ 1988457 w 10160000"/>
              <a:gd name="connsiteY0-124" fmla="*/ 4070751 h 4593991"/>
              <a:gd name="connsiteX1-125" fmla="*/ 0 w 10160000"/>
              <a:gd name="connsiteY1-126" fmla="*/ 4064000 h 4593991"/>
              <a:gd name="connsiteX2-127" fmla="*/ 0 w 10160000"/>
              <a:gd name="connsiteY2-128" fmla="*/ 0 h 4593991"/>
              <a:gd name="connsiteX3-129" fmla="*/ 10160000 w 10160000"/>
              <a:gd name="connsiteY3-130" fmla="*/ 0 h 4593991"/>
              <a:gd name="connsiteX4-131" fmla="*/ 10160000 w 10160000"/>
              <a:gd name="connsiteY4-132" fmla="*/ 4064000 h 4593991"/>
              <a:gd name="connsiteX5-133" fmla="*/ 1989818 w 10160000"/>
              <a:gd name="connsiteY5-134" fmla="*/ 4074152 h 4593991"/>
              <a:gd name="connsiteX6-135" fmla="*/ 2370183 w 10160000"/>
              <a:gd name="connsiteY6-136" fmla="*/ 4593991 h 4593991"/>
              <a:gd name="connsiteX0-137" fmla="*/ 1988457 w 10160000"/>
              <a:gd name="connsiteY0-138" fmla="*/ 4070751 h 4593991"/>
              <a:gd name="connsiteX1-139" fmla="*/ 0 w 10160000"/>
              <a:gd name="connsiteY1-140" fmla="*/ 4064000 h 4593991"/>
              <a:gd name="connsiteX2-141" fmla="*/ 0 w 10160000"/>
              <a:gd name="connsiteY2-142" fmla="*/ 0 h 4593991"/>
              <a:gd name="connsiteX3-143" fmla="*/ 10160000 w 10160000"/>
              <a:gd name="connsiteY3-144" fmla="*/ 0 h 4593991"/>
              <a:gd name="connsiteX4-145" fmla="*/ 10160000 w 10160000"/>
              <a:gd name="connsiteY4-146" fmla="*/ 4064000 h 4593991"/>
              <a:gd name="connsiteX5-147" fmla="*/ 2637518 w 10160000"/>
              <a:gd name="connsiteY5-148" fmla="*/ 4074152 h 4593991"/>
              <a:gd name="connsiteX6-149" fmla="*/ 2370183 w 10160000"/>
              <a:gd name="connsiteY6-150" fmla="*/ 4593991 h 45939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10160000" h="4593991">
                <a:moveTo>
                  <a:pt x="1988457" y="4070751"/>
                </a:moveTo>
                <a:lnTo>
                  <a:pt x="0" y="4064000"/>
                </a:lnTo>
                <a:lnTo>
                  <a:pt x="0" y="0"/>
                </a:lnTo>
                <a:lnTo>
                  <a:pt x="10160000" y="0"/>
                </a:lnTo>
                <a:lnTo>
                  <a:pt x="10160000" y="4064000"/>
                </a:lnTo>
                <a:lnTo>
                  <a:pt x="2637518" y="4074152"/>
                </a:lnTo>
                <a:lnTo>
                  <a:pt x="2370183" y="4593991"/>
                </a:lnTo>
              </a:path>
            </a:pathLst>
          </a:cu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618615" y="3556000"/>
            <a:ext cx="6419850" cy="322580"/>
          </a:xfrm>
          <a:prstGeom prst="rect">
            <a:avLst/>
          </a:prstGeom>
          <a:noFill/>
        </p:spPr>
        <p:txBody>
          <a:bodyPr wrap="square" lIns="0" tIns="0" rIns="0" bIns="0" rtlCol="0">
            <a:spAutoFit/>
          </a:bodyPr>
          <a:lstStyle/>
          <a:p>
            <a:pPr algn="just">
              <a:lnSpc>
                <a:spcPct val="150000"/>
              </a:lnSpc>
            </a:pPr>
            <a:r>
              <a:rPr lang="en-US" altLang="zh-CN" sz="1400" dirty="0">
                <a:solidFill>
                  <a:schemeClr val="bg2">
                    <a:lumMod val="50000"/>
                  </a:schemeClr>
                </a:solidFill>
              </a:rPr>
              <a:t>确定项目——项目评估——项目规划——项目实施——运作与维护——</a:t>
            </a:r>
            <a:r>
              <a:rPr lang="zh-CN" altLang="en-US" sz="1400" dirty="0">
                <a:solidFill>
                  <a:schemeClr val="bg2">
                    <a:lumMod val="50000"/>
                  </a:schemeClr>
                </a:solidFill>
              </a:rPr>
              <a:t>社会</a:t>
            </a:r>
            <a:r>
              <a:rPr lang="en-US" altLang="zh-CN" sz="1400" dirty="0">
                <a:solidFill>
                  <a:schemeClr val="bg2">
                    <a:lumMod val="50000"/>
                  </a:schemeClr>
                </a:solidFill>
              </a:rPr>
              <a:t>评价</a:t>
            </a:r>
            <a:endParaRPr lang="en-US" altLang="zh-CN" sz="1400" dirty="0">
              <a:solidFill>
                <a:schemeClr val="bg2">
                  <a:lumMod val="50000"/>
                </a:schemeClr>
              </a:solidFill>
            </a:endParaRPr>
          </a:p>
        </p:txBody>
      </p:sp>
      <p:sp>
        <p:nvSpPr>
          <p:cNvPr id="10" name="文本框 9"/>
          <p:cNvSpPr txBox="1"/>
          <p:nvPr/>
        </p:nvSpPr>
        <p:spPr>
          <a:xfrm>
            <a:off x="1618737" y="3207017"/>
            <a:ext cx="2752272" cy="307340"/>
          </a:xfrm>
          <a:prstGeom prst="rect">
            <a:avLst/>
          </a:prstGeom>
          <a:noFill/>
        </p:spPr>
        <p:txBody>
          <a:bodyPr wrap="square" lIns="0" tIns="0" rIns="0" bIns="0" rtlCol="0">
            <a:spAutoFit/>
          </a:bodyPr>
          <a:lstStyle/>
          <a:p>
            <a:r>
              <a:rPr lang="zh-CN" altLang="en-US" sz="2000" dirty="0">
                <a:solidFill>
                  <a:schemeClr val="bg2">
                    <a:lumMod val="50000"/>
                  </a:schemeClr>
                </a:solidFill>
                <a:latin typeface="思源宋体" panose="02020700000000000000" pitchFamily="18" charset="-122"/>
                <a:ea typeface="思源宋体" panose="02020700000000000000" pitchFamily="18" charset="-122"/>
              </a:rPr>
              <a:t>项目周期</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12" name="文本框 11"/>
          <p:cNvSpPr txBox="1"/>
          <p:nvPr/>
        </p:nvSpPr>
        <p:spPr>
          <a:xfrm>
            <a:off x="1618615" y="2573020"/>
            <a:ext cx="3841115" cy="322580"/>
          </a:xfrm>
          <a:prstGeom prst="rect">
            <a:avLst/>
          </a:prstGeom>
          <a:noFill/>
        </p:spPr>
        <p:txBody>
          <a:bodyPr wrap="square" lIns="0" tIns="0" rIns="0" bIns="0" rtlCol="0">
            <a:spAutoFit/>
          </a:bodyPr>
          <a:lstStyle/>
          <a:p>
            <a:pPr algn="just">
              <a:lnSpc>
                <a:spcPct val="150000"/>
              </a:lnSpc>
            </a:pPr>
            <a:r>
              <a:rPr lang="en-US" altLang="zh-CN" sz="1400" dirty="0">
                <a:solidFill>
                  <a:schemeClr val="bg2">
                    <a:lumMod val="50000"/>
                  </a:schemeClr>
                </a:solidFill>
              </a:rPr>
              <a:t>将经济与社会变迁以制定项目的形式确定下来</a:t>
            </a:r>
            <a:endParaRPr lang="en-US" altLang="zh-CN" sz="1400" dirty="0">
              <a:solidFill>
                <a:schemeClr val="bg2">
                  <a:lumMod val="50000"/>
                </a:schemeClr>
              </a:solidFill>
            </a:endParaRPr>
          </a:p>
        </p:txBody>
      </p:sp>
      <p:sp>
        <p:nvSpPr>
          <p:cNvPr id="13" name="文本框 12"/>
          <p:cNvSpPr txBox="1"/>
          <p:nvPr/>
        </p:nvSpPr>
        <p:spPr>
          <a:xfrm>
            <a:off x="1618737" y="2076170"/>
            <a:ext cx="2752272" cy="307340"/>
          </a:xfrm>
          <a:prstGeom prst="rect">
            <a:avLst/>
          </a:prstGeom>
          <a:noFill/>
        </p:spPr>
        <p:txBody>
          <a:bodyPr wrap="square" lIns="0" tIns="0" rIns="0" bIns="0" rtlCol="0">
            <a:spAutoFit/>
          </a:bodyPr>
          <a:lstStyle/>
          <a:p>
            <a:r>
              <a:rPr lang="zh-CN" altLang="en-US" sz="2000" dirty="0">
                <a:solidFill>
                  <a:schemeClr val="bg2">
                    <a:lumMod val="50000"/>
                  </a:schemeClr>
                </a:solidFill>
                <a:latin typeface="思源宋体" panose="02020700000000000000" pitchFamily="18" charset="-122"/>
                <a:ea typeface="思源宋体" panose="02020700000000000000" pitchFamily="18" charset="-122"/>
              </a:rPr>
              <a:t>项目的本质</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4" name="文本框 3"/>
          <p:cNvSpPr txBox="1"/>
          <p:nvPr/>
        </p:nvSpPr>
        <p:spPr>
          <a:xfrm>
            <a:off x="1618615" y="4696460"/>
            <a:ext cx="8535670" cy="645795"/>
          </a:xfrm>
          <a:prstGeom prst="rect">
            <a:avLst/>
          </a:prstGeom>
          <a:noFill/>
        </p:spPr>
        <p:txBody>
          <a:bodyPr wrap="square" lIns="0" tIns="0" rIns="0" bIns="0" rtlCol="0">
            <a:spAutoFit/>
          </a:bodyPr>
          <a:p>
            <a:pPr algn="just">
              <a:lnSpc>
                <a:spcPct val="150000"/>
              </a:lnSpc>
            </a:pPr>
            <a:r>
              <a:rPr lang="en-US" altLang="zh-CN" sz="1400" dirty="0">
                <a:solidFill>
                  <a:schemeClr val="bg2">
                    <a:lumMod val="50000"/>
                  </a:schemeClr>
                </a:solidFill>
              </a:rPr>
              <a:t>在就项目概念框架提出问题时，人们太容易接受“社会工程”的观点，从而忘记了很多“复杂情况”涉及现实生活中活生生的人——直接把这些状况与人划出一条界线进行决策是不现实的</a:t>
            </a:r>
            <a:r>
              <a:rPr lang="zh-CN" altLang="en-US" sz="1400" dirty="0">
                <a:solidFill>
                  <a:schemeClr val="bg2">
                    <a:lumMod val="50000"/>
                  </a:schemeClr>
                </a:solidFill>
              </a:rPr>
              <a:t>。</a:t>
            </a:r>
            <a:endParaRPr lang="zh-CN" altLang="en-US" sz="1400" dirty="0">
              <a:solidFill>
                <a:schemeClr val="bg2">
                  <a:lumMod val="50000"/>
                </a:schemeClr>
              </a:solidFill>
            </a:endParaRPr>
          </a:p>
        </p:txBody>
      </p:sp>
      <p:sp>
        <p:nvSpPr>
          <p:cNvPr id="8" name="文本框 7"/>
          <p:cNvSpPr txBox="1"/>
          <p:nvPr/>
        </p:nvSpPr>
        <p:spPr>
          <a:xfrm>
            <a:off x="1618737" y="4199610"/>
            <a:ext cx="2752272" cy="307340"/>
          </a:xfrm>
          <a:prstGeom prst="rect">
            <a:avLst/>
          </a:prstGeom>
          <a:noFill/>
        </p:spPr>
        <p:txBody>
          <a:bodyPr wrap="square" lIns="0" tIns="0" rIns="0" bIns="0" rtlCol="0">
            <a:spAutoFit/>
          </a:bodyPr>
          <a:p>
            <a:r>
              <a:rPr lang="zh-CN" altLang="en-US" sz="2000" dirty="0">
                <a:solidFill>
                  <a:schemeClr val="bg2">
                    <a:lumMod val="50000"/>
                  </a:schemeClr>
                </a:solidFill>
                <a:latin typeface="思源宋体" panose="02020700000000000000" pitchFamily="18" charset="-122"/>
                <a:ea typeface="思源宋体" panose="02020700000000000000" pitchFamily="18" charset="-122"/>
              </a:rPr>
              <a:t>单一项目概念的缺陷</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0" grpId="0"/>
      <p:bldP spid="9" grpId="0"/>
      <p:bldP spid="8"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20401" y="1543869"/>
            <a:ext cx="5951198" cy="3770263"/>
          </a:xfrm>
          <a:prstGeom prst="rect">
            <a:avLst/>
          </a:prstGeom>
          <a:noFill/>
        </p:spPr>
        <p:txBody>
          <a:bodyPr wrap="square" rtlCol="0">
            <a:spAutoFit/>
          </a:bodyPr>
          <a:lstStyle/>
          <a:p>
            <a:pPr algn="ctr"/>
            <a:r>
              <a:rPr lang="en-US" altLang="zh-CN" sz="23900" dirty="0">
                <a:solidFill>
                  <a:schemeClr val="bg2">
                    <a:lumMod val="50000"/>
                    <a:alpha val="20000"/>
                  </a:schemeClr>
                </a:solidFill>
              </a:rPr>
              <a:t>02</a:t>
            </a:r>
            <a:endParaRPr lang="zh-CN" altLang="en-US" sz="23900" dirty="0">
              <a:solidFill>
                <a:schemeClr val="bg2">
                  <a:lumMod val="50000"/>
                  <a:alpha val="20000"/>
                </a:schemeClr>
              </a:solidFill>
            </a:endParaRPr>
          </a:p>
        </p:txBody>
      </p:sp>
      <p:sp>
        <p:nvSpPr>
          <p:cNvPr id="3" name="文本框 2"/>
          <p:cNvSpPr txBox="1"/>
          <p:nvPr/>
        </p:nvSpPr>
        <p:spPr>
          <a:xfrm>
            <a:off x="3795078" y="3092422"/>
            <a:ext cx="4600575" cy="1322070"/>
          </a:xfrm>
          <a:prstGeom prst="rect">
            <a:avLst/>
          </a:prstGeom>
          <a:noFill/>
        </p:spPr>
        <p:txBody>
          <a:bodyPr wrap="square" rtlCol="0">
            <a:spAutoFit/>
          </a:bodyPr>
          <a:lstStyle/>
          <a:p>
            <a:pPr algn="ctr"/>
            <a:r>
              <a:rPr lang="zh-CN" altLang="en-US" sz="4000" dirty="0">
                <a:solidFill>
                  <a:schemeClr val="bg2">
                    <a:lumMod val="50000"/>
                  </a:schemeClr>
                </a:solidFill>
                <a:latin typeface="思源宋体" panose="02020700000000000000" pitchFamily="18" charset="-122"/>
                <a:ea typeface="思源宋体" panose="02020700000000000000" pitchFamily="18" charset="-122"/>
                <a:sym typeface="+mn-ea"/>
              </a:rPr>
              <a:t>项目中的人类学家</a:t>
            </a:r>
            <a:endParaRPr lang="zh-CN" altLang="en-US" sz="4000" dirty="0">
              <a:solidFill>
                <a:schemeClr val="bg2">
                  <a:lumMod val="50000"/>
                </a:schemeClr>
              </a:solidFill>
              <a:latin typeface="思源宋体" panose="02020700000000000000" pitchFamily="18" charset="-122"/>
              <a:ea typeface="思源宋体" panose="02020700000000000000" pitchFamily="18" charset="-122"/>
            </a:endParaRPr>
          </a:p>
          <a:p>
            <a:pPr algn="ctr"/>
            <a:endParaRPr lang="zh-CN" altLang="en-US" sz="40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8" name="直接连接符 7"/>
          <p:cNvCxnSpPr/>
          <p:nvPr/>
        </p:nvCxnSpPr>
        <p:spPr>
          <a:xfrm flipH="1">
            <a:off x="8309968" y="1284031"/>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207979" y="2017489"/>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752124" y="4592435"/>
            <a:ext cx="1129909" cy="98153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265795" y="4216596"/>
            <a:ext cx="718227" cy="62391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5450" y="518160"/>
            <a:ext cx="3253740" cy="521970"/>
          </a:xfrm>
          <a:prstGeom prst="rect">
            <a:avLst/>
          </a:prstGeom>
          <a:noFill/>
        </p:spPr>
        <p:txBody>
          <a:bodyPr wrap="square" rtlCol="0">
            <a:spAutoFit/>
          </a:bodyPr>
          <a:lstStyle/>
          <a:p>
            <a:pPr algn="dist"/>
            <a:r>
              <a:rPr lang="zh-CN" altLang="en-US" sz="2800" dirty="0">
                <a:solidFill>
                  <a:schemeClr val="bg2">
                    <a:lumMod val="50000"/>
                  </a:schemeClr>
                </a:solidFill>
                <a:latin typeface="思源宋体" panose="02020700000000000000" pitchFamily="18" charset="-122"/>
                <a:ea typeface="思源宋体" panose="02020700000000000000" pitchFamily="18" charset="-122"/>
              </a:rPr>
              <a:t>项目中的人类学家</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3864066" y="77904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489281" y="77904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矩形: 圆角 3"/>
          <p:cNvSpPr/>
          <p:nvPr/>
        </p:nvSpPr>
        <p:spPr>
          <a:xfrm rot="2700000">
            <a:off x="1254895" y="2299374"/>
            <a:ext cx="1145107" cy="1145107"/>
          </a:xfrm>
          <a:prstGeom prst="roundRect">
            <a:avLst>
              <a:gd name="adj" fmla="val 1051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1312" y="4345500"/>
            <a:ext cx="2752272" cy="307340"/>
          </a:xfrm>
          <a:prstGeom prst="rect">
            <a:avLst/>
          </a:prstGeom>
          <a:noFill/>
        </p:spPr>
        <p:txBody>
          <a:bodyPr wrap="square" lIns="0" tIns="0" rIns="0" bIns="0" rtlCol="0">
            <a:spAutoFit/>
          </a:bodyPr>
          <a:lstStyle/>
          <a:p>
            <a:pPr algn="ctr"/>
            <a:r>
              <a:rPr lang="zh-CN" altLang="en-US" sz="2000" dirty="0">
                <a:solidFill>
                  <a:schemeClr val="bg2">
                    <a:lumMod val="50000"/>
                  </a:schemeClr>
                </a:solidFill>
                <a:latin typeface="思源宋体" panose="02020700000000000000" pitchFamily="18" charset="-122"/>
                <a:ea typeface="思源宋体" panose="02020700000000000000" pitchFamily="18" charset="-122"/>
              </a:rPr>
              <a:t>专业知识</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10" name="矩形: 圆角 9"/>
          <p:cNvSpPr/>
          <p:nvPr/>
        </p:nvSpPr>
        <p:spPr>
          <a:xfrm rot="2700000">
            <a:off x="4100597" y="2299374"/>
            <a:ext cx="1145107" cy="1145107"/>
          </a:xfrm>
          <a:prstGeom prst="roundRect">
            <a:avLst>
              <a:gd name="adj" fmla="val 10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297014" y="4345500"/>
            <a:ext cx="2752272" cy="307340"/>
          </a:xfrm>
          <a:prstGeom prst="rect">
            <a:avLst/>
          </a:prstGeom>
          <a:noFill/>
        </p:spPr>
        <p:txBody>
          <a:bodyPr wrap="square" lIns="0" tIns="0" rIns="0" bIns="0" rtlCol="0">
            <a:spAutoFit/>
          </a:bodyPr>
          <a:lstStyle/>
          <a:p>
            <a:pPr algn="ctr"/>
            <a:r>
              <a:rPr lang="zh-CN" altLang="en-US" sz="2000" dirty="0">
                <a:solidFill>
                  <a:schemeClr val="bg2">
                    <a:lumMod val="50000"/>
                  </a:schemeClr>
                </a:solidFill>
                <a:latin typeface="思源宋体" panose="02020700000000000000" pitchFamily="18" charset="-122"/>
                <a:ea typeface="思源宋体" panose="02020700000000000000" pitchFamily="18" charset="-122"/>
              </a:rPr>
              <a:t>调查方法</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14" name="矩形: 圆角 13"/>
          <p:cNvSpPr/>
          <p:nvPr/>
        </p:nvSpPr>
        <p:spPr>
          <a:xfrm rot="2700000">
            <a:off x="6946299" y="2299374"/>
            <a:ext cx="1145107" cy="1145107"/>
          </a:xfrm>
          <a:prstGeom prst="roundRect">
            <a:avLst>
              <a:gd name="adj" fmla="val 1051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142716" y="4345500"/>
            <a:ext cx="2752272" cy="307340"/>
          </a:xfrm>
          <a:prstGeom prst="rect">
            <a:avLst/>
          </a:prstGeom>
          <a:noFill/>
        </p:spPr>
        <p:txBody>
          <a:bodyPr wrap="square" lIns="0" tIns="0" rIns="0" bIns="0" rtlCol="0">
            <a:spAutoFit/>
          </a:bodyPr>
          <a:lstStyle/>
          <a:p>
            <a:pPr algn="ctr"/>
            <a:r>
              <a:rPr lang="zh-CN" altLang="en-US" sz="2000" dirty="0">
                <a:solidFill>
                  <a:schemeClr val="bg2">
                    <a:lumMod val="50000"/>
                  </a:schemeClr>
                </a:solidFill>
                <a:latin typeface="思源宋体" panose="02020700000000000000" pitchFamily="18" charset="-122"/>
                <a:ea typeface="思源宋体" panose="02020700000000000000" pitchFamily="18" charset="-122"/>
              </a:rPr>
              <a:t>沟通</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17" name="矩形: 圆角 16"/>
          <p:cNvSpPr/>
          <p:nvPr/>
        </p:nvSpPr>
        <p:spPr>
          <a:xfrm rot="2700000">
            <a:off x="9792000" y="2299374"/>
            <a:ext cx="1145107" cy="1145107"/>
          </a:xfrm>
          <a:prstGeom prst="roundRect">
            <a:avLst>
              <a:gd name="adj" fmla="val 1051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988417" y="4345500"/>
            <a:ext cx="2752272" cy="307340"/>
          </a:xfrm>
          <a:prstGeom prst="rect">
            <a:avLst/>
          </a:prstGeom>
          <a:noFill/>
        </p:spPr>
        <p:txBody>
          <a:bodyPr wrap="square" lIns="0" tIns="0" rIns="0" bIns="0" rtlCol="0">
            <a:spAutoFit/>
          </a:bodyPr>
          <a:lstStyle/>
          <a:p>
            <a:pPr algn="ctr"/>
            <a:r>
              <a:rPr lang="zh-CN" altLang="en-US" sz="2000" dirty="0">
                <a:solidFill>
                  <a:schemeClr val="bg2">
                    <a:lumMod val="50000"/>
                  </a:schemeClr>
                </a:solidFill>
                <a:latin typeface="思源宋体" panose="02020700000000000000" pitchFamily="18" charset="-122"/>
                <a:ea typeface="思源宋体" panose="02020700000000000000" pitchFamily="18" charset="-122"/>
              </a:rPr>
              <a:t>视角</a:t>
            </a:r>
            <a:endParaRPr lang="zh-CN" altLang="en-US" sz="2000" dirty="0">
              <a:solidFill>
                <a:schemeClr val="bg2">
                  <a:lumMod val="50000"/>
                </a:schemeClr>
              </a:solidFill>
              <a:latin typeface="思源宋体" panose="02020700000000000000" pitchFamily="18" charset="-122"/>
              <a:ea typeface="思源宋体" panose="02020700000000000000" pitchFamily="18" charset="-122"/>
            </a:endParaRPr>
          </a:p>
        </p:txBody>
      </p:sp>
      <p:sp>
        <p:nvSpPr>
          <p:cNvPr id="24" name="big-cup-trophy-shape_46985"/>
          <p:cNvSpPr>
            <a:spLocks noChangeAspect="1"/>
          </p:cNvSpPr>
          <p:nvPr/>
        </p:nvSpPr>
        <p:spPr bwMode="auto">
          <a:xfrm>
            <a:off x="7237051" y="2567085"/>
            <a:ext cx="563603" cy="609685"/>
          </a:xfrm>
          <a:custGeom>
            <a:avLst/>
            <a:gdLst>
              <a:gd name="T0" fmla="*/ 2231 w 9578"/>
              <a:gd name="T1" fmla="*/ 6621 h 10378"/>
              <a:gd name="T2" fmla="*/ 2492 w 9578"/>
              <a:gd name="T3" fmla="*/ 6881 h 10378"/>
              <a:gd name="T4" fmla="*/ 3013 w 9578"/>
              <a:gd name="T5" fmla="*/ 7142 h 10378"/>
              <a:gd name="T6" fmla="*/ 3162 w 9578"/>
              <a:gd name="T7" fmla="*/ 7514 h 10378"/>
              <a:gd name="T8" fmla="*/ 3943 w 9578"/>
              <a:gd name="T9" fmla="*/ 8183 h 10378"/>
              <a:gd name="T10" fmla="*/ 3831 w 9578"/>
              <a:gd name="T11" fmla="*/ 8630 h 10378"/>
              <a:gd name="T12" fmla="*/ 3347 w 9578"/>
              <a:gd name="T13" fmla="*/ 8778 h 10378"/>
              <a:gd name="T14" fmla="*/ 3385 w 9578"/>
              <a:gd name="T15" fmla="*/ 9150 h 10378"/>
              <a:gd name="T16" fmla="*/ 2343 w 9578"/>
              <a:gd name="T17" fmla="*/ 10192 h 10378"/>
              <a:gd name="T18" fmla="*/ 2343 w 9578"/>
              <a:gd name="T19" fmla="*/ 10378 h 10378"/>
              <a:gd name="T20" fmla="*/ 4789 w 9578"/>
              <a:gd name="T21" fmla="*/ 10378 h 10378"/>
              <a:gd name="T22" fmla="*/ 7235 w 9578"/>
              <a:gd name="T23" fmla="*/ 10378 h 10378"/>
              <a:gd name="T24" fmla="*/ 7235 w 9578"/>
              <a:gd name="T25" fmla="*/ 10192 h 10378"/>
              <a:gd name="T26" fmla="*/ 6193 w 9578"/>
              <a:gd name="T27" fmla="*/ 9150 h 10378"/>
              <a:gd name="T28" fmla="*/ 6230 w 9578"/>
              <a:gd name="T29" fmla="*/ 8778 h 10378"/>
              <a:gd name="T30" fmla="*/ 5747 w 9578"/>
              <a:gd name="T31" fmla="*/ 8630 h 10378"/>
              <a:gd name="T32" fmla="*/ 5635 w 9578"/>
              <a:gd name="T33" fmla="*/ 8183 h 10378"/>
              <a:gd name="T34" fmla="*/ 6416 w 9578"/>
              <a:gd name="T35" fmla="*/ 7514 h 10378"/>
              <a:gd name="T36" fmla="*/ 6565 w 9578"/>
              <a:gd name="T37" fmla="*/ 7142 h 10378"/>
              <a:gd name="T38" fmla="*/ 7086 w 9578"/>
              <a:gd name="T39" fmla="*/ 6881 h 10378"/>
              <a:gd name="T40" fmla="*/ 7346 w 9578"/>
              <a:gd name="T41" fmla="*/ 6621 h 10378"/>
              <a:gd name="T42" fmla="*/ 8722 w 9578"/>
              <a:gd name="T43" fmla="*/ 4984 h 10378"/>
              <a:gd name="T44" fmla="*/ 9578 w 9578"/>
              <a:gd name="T45" fmla="*/ 1525 h 10378"/>
              <a:gd name="T46" fmla="*/ 8648 w 9578"/>
              <a:gd name="T47" fmla="*/ 0 h 10378"/>
              <a:gd name="T48" fmla="*/ 4789 w 9578"/>
              <a:gd name="T49" fmla="*/ 0 h 10378"/>
              <a:gd name="T50" fmla="*/ 930 w 9578"/>
              <a:gd name="T51" fmla="*/ 0 h 10378"/>
              <a:gd name="T52" fmla="*/ 0 w 9578"/>
              <a:gd name="T53" fmla="*/ 1525 h 10378"/>
              <a:gd name="T54" fmla="*/ 855 w 9578"/>
              <a:gd name="T55" fmla="*/ 4984 h 10378"/>
              <a:gd name="T56" fmla="*/ 2231 w 9578"/>
              <a:gd name="T57" fmla="*/ 6621 h 10378"/>
              <a:gd name="T58" fmla="*/ 8462 w 9578"/>
              <a:gd name="T59" fmla="*/ 1525 h 10378"/>
              <a:gd name="T60" fmla="*/ 7183 w 9578"/>
              <a:gd name="T61" fmla="*/ 5542 h 10378"/>
              <a:gd name="T62" fmla="*/ 8462 w 9578"/>
              <a:gd name="T63" fmla="*/ 1525 h 10378"/>
              <a:gd name="T64" fmla="*/ 1116 w 9578"/>
              <a:gd name="T65" fmla="*/ 1525 h 10378"/>
              <a:gd name="T66" fmla="*/ 2394 w 9578"/>
              <a:gd name="T67" fmla="*/ 5542 h 10378"/>
              <a:gd name="T68" fmla="*/ 1116 w 9578"/>
              <a:gd name="T69" fmla="*/ 1525 h 10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78" h="10378">
                <a:moveTo>
                  <a:pt x="2231" y="6621"/>
                </a:moveTo>
                <a:lnTo>
                  <a:pt x="2492" y="6881"/>
                </a:lnTo>
                <a:lnTo>
                  <a:pt x="3013" y="7142"/>
                </a:lnTo>
                <a:lnTo>
                  <a:pt x="3162" y="7514"/>
                </a:lnTo>
                <a:lnTo>
                  <a:pt x="3943" y="8183"/>
                </a:lnTo>
                <a:lnTo>
                  <a:pt x="3831" y="8630"/>
                </a:lnTo>
                <a:lnTo>
                  <a:pt x="3347" y="8778"/>
                </a:lnTo>
                <a:lnTo>
                  <a:pt x="3385" y="9150"/>
                </a:lnTo>
                <a:lnTo>
                  <a:pt x="2343" y="10192"/>
                </a:lnTo>
                <a:lnTo>
                  <a:pt x="2343" y="10378"/>
                </a:lnTo>
                <a:lnTo>
                  <a:pt x="4789" y="10378"/>
                </a:lnTo>
                <a:lnTo>
                  <a:pt x="7235" y="10378"/>
                </a:lnTo>
                <a:lnTo>
                  <a:pt x="7235" y="10192"/>
                </a:lnTo>
                <a:lnTo>
                  <a:pt x="6193" y="9150"/>
                </a:lnTo>
                <a:lnTo>
                  <a:pt x="6230" y="8778"/>
                </a:lnTo>
                <a:lnTo>
                  <a:pt x="5747" y="8630"/>
                </a:lnTo>
                <a:lnTo>
                  <a:pt x="5635" y="8183"/>
                </a:lnTo>
                <a:lnTo>
                  <a:pt x="6416" y="7514"/>
                </a:lnTo>
                <a:lnTo>
                  <a:pt x="6565" y="7142"/>
                </a:lnTo>
                <a:lnTo>
                  <a:pt x="7086" y="6881"/>
                </a:lnTo>
                <a:lnTo>
                  <a:pt x="7346" y="6621"/>
                </a:lnTo>
                <a:lnTo>
                  <a:pt x="8722" y="4984"/>
                </a:lnTo>
                <a:lnTo>
                  <a:pt x="9578" y="1525"/>
                </a:lnTo>
                <a:lnTo>
                  <a:pt x="8648" y="0"/>
                </a:lnTo>
                <a:lnTo>
                  <a:pt x="4789" y="0"/>
                </a:lnTo>
                <a:lnTo>
                  <a:pt x="930" y="0"/>
                </a:lnTo>
                <a:lnTo>
                  <a:pt x="0" y="1525"/>
                </a:lnTo>
                <a:lnTo>
                  <a:pt x="855" y="4984"/>
                </a:lnTo>
                <a:lnTo>
                  <a:pt x="2231" y="6621"/>
                </a:lnTo>
                <a:close/>
                <a:moveTo>
                  <a:pt x="8462" y="1525"/>
                </a:moveTo>
                <a:cubicBezTo>
                  <a:pt x="9132" y="4389"/>
                  <a:pt x="7183" y="5542"/>
                  <a:pt x="7183" y="5542"/>
                </a:cubicBezTo>
                <a:cubicBezTo>
                  <a:pt x="6463" y="3162"/>
                  <a:pt x="8462" y="1525"/>
                  <a:pt x="8462" y="1525"/>
                </a:cubicBezTo>
                <a:close/>
                <a:moveTo>
                  <a:pt x="1116" y="1525"/>
                </a:moveTo>
                <a:cubicBezTo>
                  <a:pt x="1116" y="1525"/>
                  <a:pt x="3115" y="3162"/>
                  <a:pt x="2394" y="5542"/>
                </a:cubicBezTo>
                <a:cubicBezTo>
                  <a:pt x="2394" y="5542"/>
                  <a:pt x="446" y="4389"/>
                  <a:pt x="1116" y="1525"/>
                </a:cubicBezTo>
                <a:close/>
              </a:path>
            </a:pathLst>
          </a:custGeom>
          <a:solidFill>
            <a:schemeClr val="bg1"/>
          </a:solidFill>
          <a:ln>
            <a:noFill/>
          </a:ln>
        </p:spPr>
      </p:sp>
      <p:sp>
        <p:nvSpPr>
          <p:cNvPr id="25" name="vintage-telephone-call_15866"/>
          <p:cNvSpPr>
            <a:spLocks noChangeAspect="1"/>
          </p:cNvSpPr>
          <p:nvPr/>
        </p:nvSpPr>
        <p:spPr bwMode="auto">
          <a:xfrm>
            <a:off x="10059711" y="2620798"/>
            <a:ext cx="609685" cy="502259"/>
          </a:xfrm>
          <a:custGeom>
            <a:avLst/>
            <a:gdLst>
              <a:gd name="T0" fmla="*/ 470 w 485"/>
              <a:gd name="T1" fmla="*/ 145 h 400"/>
              <a:gd name="T2" fmla="*/ 469 w 485"/>
              <a:gd name="T3" fmla="*/ 153 h 400"/>
              <a:gd name="T4" fmla="*/ 440 w 485"/>
              <a:gd name="T5" fmla="*/ 198 h 400"/>
              <a:gd name="T6" fmla="*/ 341 w 485"/>
              <a:gd name="T7" fmla="*/ 151 h 400"/>
              <a:gd name="T8" fmla="*/ 366 w 485"/>
              <a:gd name="T9" fmla="*/ 105 h 400"/>
              <a:gd name="T10" fmla="*/ 344 w 485"/>
              <a:gd name="T11" fmla="*/ 88 h 400"/>
              <a:gd name="T12" fmla="*/ 245 w 485"/>
              <a:gd name="T13" fmla="*/ 88 h 400"/>
              <a:gd name="T14" fmla="*/ 245 w 485"/>
              <a:gd name="T15" fmla="*/ 88 h 400"/>
              <a:gd name="T16" fmla="*/ 242 w 485"/>
              <a:gd name="T17" fmla="*/ 88 h 400"/>
              <a:gd name="T18" fmla="*/ 240 w 485"/>
              <a:gd name="T19" fmla="*/ 88 h 400"/>
              <a:gd name="T20" fmla="*/ 240 w 485"/>
              <a:gd name="T21" fmla="*/ 88 h 400"/>
              <a:gd name="T22" fmla="*/ 140 w 485"/>
              <a:gd name="T23" fmla="*/ 88 h 400"/>
              <a:gd name="T24" fmla="*/ 118 w 485"/>
              <a:gd name="T25" fmla="*/ 105 h 400"/>
              <a:gd name="T26" fmla="*/ 143 w 485"/>
              <a:gd name="T27" fmla="*/ 151 h 400"/>
              <a:gd name="T28" fmla="*/ 44 w 485"/>
              <a:gd name="T29" fmla="*/ 198 h 400"/>
              <a:gd name="T30" fmla="*/ 16 w 485"/>
              <a:gd name="T31" fmla="*/ 153 h 400"/>
              <a:gd name="T32" fmla="*/ 14 w 485"/>
              <a:gd name="T33" fmla="*/ 145 h 400"/>
              <a:gd name="T34" fmla="*/ 142 w 485"/>
              <a:gd name="T35" fmla="*/ 5 h 400"/>
              <a:gd name="T36" fmla="*/ 240 w 485"/>
              <a:gd name="T37" fmla="*/ 0 h 400"/>
              <a:gd name="T38" fmla="*/ 240 w 485"/>
              <a:gd name="T39" fmla="*/ 0 h 400"/>
              <a:gd name="T40" fmla="*/ 242 w 485"/>
              <a:gd name="T41" fmla="*/ 0 h 400"/>
              <a:gd name="T42" fmla="*/ 245 w 485"/>
              <a:gd name="T43" fmla="*/ 0 h 400"/>
              <a:gd name="T44" fmla="*/ 245 w 485"/>
              <a:gd name="T45" fmla="*/ 0 h 400"/>
              <a:gd name="T46" fmla="*/ 343 w 485"/>
              <a:gd name="T47" fmla="*/ 5 h 400"/>
              <a:gd name="T48" fmla="*/ 470 w 485"/>
              <a:gd name="T49" fmla="*/ 145 h 400"/>
              <a:gd name="T50" fmla="*/ 412 w 485"/>
              <a:gd name="T51" fmla="*/ 372 h 400"/>
              <a:gd name="T52" fmla="*/ 389 w 485"/>
              <a:gd name="T53" fmla="*/ 400 h 400"/>
              <a:gd name="T54" fmla="*/ 96 w 485"/>
              <a:gd name="T55" fmla="*/ 400 h 400"/>
              <a:gd name="T56" fmla="*/ 73 w 485"/>
              <a:gd name="T57" fmla="*/ 372 h 400"/>
              <a:gd name="T58" fmla="*/ 81 w 485"/>
              <a:gd name="T59" fmla="*/ 228 h 400"/>
              <a:gd name="T60" fmla="*/ 167 w 485"/>
              <a:gd name="T61" fmla="*/ 178 h 400"/>
              <a:gd name="T62" fmla="*/ 169 w 485"/>
              <a:gd name="T63" fmla="*/ 137 h 400"/>
              <a:gd name="T64" fmla="*/ 160 w 485"/>
              <a:gd name="T65" fmla="*/ 124 h 400"/>
              <a:gd name="T66" fmla="*/ 160 w 485"/>
              <a:gd name="T67" fmla="*/ 124 h 400"/>
              <a:gd name="T68" fmla="*/ 160 w 485"/>
              <a:gd name="T69" fmla="*/ 123 h 400"/>
              <a:gd name="T70" fmla="*/ 320 w 485"/>
              <a:gd name="T71" fmla="*/ 123 h 400"/>
              <a:gd name="T72" fmla="*/ 319 w 485"/>
              <a:gd name="T73" fmla="*/ 124 h 400"/>
              <a:gd name="T74" fmla="*/ 317 w 485"/>
              <a:gd name="T75" fmla="*/ 135 h 400"/>
              <a:gd name="T76" fmla="*/ 316 w 485"/>
              <a:gd name="T77" fmla="*/ 137 h 400"/>
              <a:gd name="T78" fmla="*/ 318 w 485"/>
              <a:gd name="T79" fmla="*/ 178 h 400"/>
              <a:gd name="T80" fmla="*/ 403 w 485"/>
              <a:gd name="T81" fmla="*/ 228 h 400"/>
              <a:gd name="T82" fmla="*/ 412 w 485"/>
              <a:gd name="T83" fmla="*/ 372 h 400"/>
              <a:gd name="T84" fmla="*/ 298 w 485"/>
              <a:gd name="T85" fmla="*/ 222 h 400"/>
              <a:gd name="T86" fmla="*/ 187 w 485"/>
              <a:gd name="T87" fmla="*/ 222 h 400"/>
              <a:gd name="T88" fmla="*/ 187 w 485"/>
              <a:gd name="T89" fmla="*/ 334 h 400"/>
              <a:gd name="T90" fmla="*/ 289 w 485"/>
              <a:gd name="T91" fmla="*/ 342 h 400"/>
              <a:gd name="T92" fmla="*/ 270 w 485"/>
              <a:gd name="T93" fmla="*/ 322 h 400"/>
              <a:gd name="T94" fmla="*/ 206 w 485"/>
              <a:gd name="T95" fmla="*/ 315 h 400"/>
              <a:gd name="T96" fmla="*/ 206 w 485"/>
              <a:gd name="T97" fmla="*/ 241 h 400"/>
              <a:gd name="T98" fmla="*/ 279 w 485"/>
              <a:gd name="T99" fmla="*/ 241 h 400"/>
              <a:gd name="T100" fmla="*/ 287 w 485"/>
              <a:gd name="T101" fmla="*/ 305 h 400"/>
              <a:gd name="T102" fmla="*/ 306 w 485"/>
              <a:gd name="T103" fmla="*/ 324 h 400"/>
              <a:gd name="T104" fmla="*/ 298 w 485"/>
              <a:gd name="T105" fmla="*/ 22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5" h="400">
                <a:moveTo>
                  <a:pt x="470" y="145"/>
                </a:moveTo>
                <a:cubicBezTo>
                  <a:pt x="470" y="148"/>
                  <a:pt x="470" y="151"/>
                  <a:pt x="469" y="153"/>
                </a:cubicBezTo>
                <a:cubicBezTo>
                  <a:pt x="462" y="169"/>
                  <a:pt x="450" y="183"/>
                  <a:pt x="440" y="198"/>
                </a:cubicBezTo>
                <a:cubicBezTo>
                  <a:pt x="429" y="216"/>
                  <a:pt x="328" y="176"/>
                  <a:pt x="341" y="151"/>
                </a:cubicBezTo>
                <a:cubicBezTo>
                  <a:pt x="346" y="141"/>
                  <a:pt x="365" y="116"/>
                  <a:pt x="366" y="105"/>
                </a:cubicBezTo>
                <a:cubicBezTo>
                  <a:pt x="368" y="96"/>
                  <a:pt x="356" y="89"/>
                  <a:pt x="344" y="88"/>
                </a:cubicBezTo>
                <a:cubicBezTo>
                  <a:pt x="315" y="85"/>
                  <a:pt x="277" y="88"/>
                  <a:pt x="245" y="88"/>
                </a:cubicBezTo>
                <a:lnTo>
                  <a:pt x="245" y="88"/>
                </a:lnTo>
                <a:cubicBezTo>
                  <a:pt x="244" y="88"/>
                  <a:pt x="243" y="88"/>
                  <a:pt x="242" y="88"/>
                </a:cubicBezTo>
                <a:cubicBezTo>
                  <a:pt x="241" y="88"/>
                  <a:pt x="241" y="88"/>
                  <a:pt x="240" y="88"/>
                </a:cubicBezTo>
                <a:lnTo>
                  <a:pt x="240" y="88"/>
                </a:lnTo>
                <a:cubicBezTo>
                  <a:pt x="208" y="88"/>
                  <a:pt x="170" y="85"/>
                  <a:pt x="140" y="88"/>
                </a:cubicBezTo>
                <a:cubicBezTo>
                  <a:pt x="129" y="89"/>
                  <a:pt x="117" y="96"/>
                  <a:pt x="118" y="105"/>
                </a:cubicBezTo>
                <a:cubicBezTo>
                  <a:pt x="120" y="116"/>
                  <a:pt x="139" y="141"/>
                  <a:pt x="143" y="151"/>
                </a:cubicBezTo>
                <a:cubicBezTo>
                  <a:pt x="156" y="176"/>
                  <a:pt x="56" y="216"/>
                  <a:pt x="44" y="198"/>
                </a:cubicBezTo>
                <a:cubicBezTo>
                  <a:pt x="35" y="183"/>
                  <a:pt x="23" y="170"/>
                  <a:pt x="16" y="153"/>
                </a:cubicBezTo>
                <a:cubicBezTo>
                  <a:pt x="15" y="151"/>
                  <a:pt x="15" y="148"/>
                  <a:pt x="14" y="145"/>
                </a:cubicBezTo>
                <a:cubicBezTo>
                  <a:pt x="0" y="79"/>
                  <a:pt x="56" y="12"/>
                  <a:pt x="142" y="5"/>
                </a:cubicBezTo>
                <a:cubicBezTo>
                  <a:pt x="174" y="3"/>
                  <a:pt x="207" y="1"/>
                  <a:pt x="240" y="0"/>
                </a:cubicBezTo>
                <a:lnTo>
                  <a:pt x="240" y="0"/>
                </a:lnTo>
                <a:cubicBezTo>
                  <a:pt x="241" y="0"/>
                  <a:pt x="241" y="0"/>
                  <a:pt x="242" y="0"/>
                </a:cubicBezTo>
                <a:cubicBezTo>
                  <a:pt x="243" y="0"/>
                  <a:pt x="244" y="0"/>
                  <a:pt x="245" y="0"/>
                </a:cubicBezTo>
                <a:lnTo>
                  <a:pt x="245" y="0"/>
                </a:lnTo>
                <a:cubicBezTo>
                  <a:pt x="278" y="1"/>
                  <a:pt x="310" y="3"/>
                  <a:pt x="343" y="5"/>
                </a:cubicBezTo>
                <a:cubicBezTo>
                  <a:pt x="428" y="12"/>
                  <a:pt x="485" y="79"/>
                  <a:pt x="470" y="145"/>
                </a:cubicBezTo>
                <a:close/>
                <a:moveTo>
                  <a:pt x="412" y="372"/>
                </a:moveTo>
                <a:cubicBezTo>
                  <a:pt x="413" y="387"/>
                  <a:pt x="402" y="400"/>
                  <a:pt x="389" y="400"/>
                </a:cubicBezTo>
                <a:lnTo>
                  <a:pt x="96" y="400"/>
                </a:lnTo>
                <a:cubicBezTo>
                  <a:pt x="82" y="400"/>
                  <a:pt x="72" y="387"/>
                  <a:pt x="73" y="372"/>
                </a:cubicBezTo>
                <a:lnTo>
                  <a:pt x="81" y="228"/>
                </a:lnTo>
                <a:cubicBezTo>
                  <a:pt x="113" y="221"/>
                  <a:pt x="152" y="202"/>
                  <a:pt x="167" y="178"/>
                </a:cubicBezTo>
                <a:cubicBezTo>
                  <a:pt x="175" y="165"/>
                  <a:pt x="175" y="150"/>
                  <a:pt x="169" y="137"/>
                </a:cubicBezTo>
                <a:cubicBezTo>
                  <a:pt x="167" y="134"/>
                  <a:pt x="164" y="129"/>
                  <a:pt x="160" y="124"/>
                </a:cubicBezTo>
                <a:lnTo>
                  <a:pt x="160" y="124"/>
                </a:lnTo>
                <a:cubicBezTo>
                  <a:pt x="160" y="123"/>
                  <a:pt x="160" y="123"/>
                  <a:pt x="160" y="123"/>
                </a:cubicBezTo>
                <a:lnTo>
                  <a:pt x="320" y="123"/>
                </a:lnTo>
                <a:cubicBezTo>
                  <a:pt x="320" y="123"/>
                  <a:pt x="320" y="123"/>
                  <a:pt x="319" y="124"/>
                </a:cubicBezTo>
                <a:cubicBezTo>
                  <a:pt x="317" y="128"/>
                  <a:pt x="317" y="132"/>
                  <a:pt x="317" y="135"/>
                </a:cubicBezTo>
                <a:cubicBezTo>
                  <a:pt x="317" y="136"/>
                  <a:pt x="316" y="137"/>
                  <a:pt x="316" y="137"/>
                </a:cubicBezTo>
                <a:cubicBezTo>
                  <a:pt x="309" y="150"/>
                  <a:pt x="310" y="165"/>
                  <a:pt x="318" y="178"/>
                </a:cubicBezTo>
                <a:cubicBezTo>
                  <a:pt x="332" y="202"/>
                  <a:pt x="372" y="221"/>
                  <a:pt x="403" y="228"/>
                </a:cubicBezTo>
                <a:lnTo>
                  <a:pt x="412" y="372"/>
                </a:lnTo>
                <a:close/>
                <a:moveTo>
                  <a:pt x="298" y="222"/>
                </a:moveTo>
                <a:cubicBezTo>
                  <a:pt x="268" y="192"/>
                  <a:pt x="218" y="192"/>
                  <a:pt x="187" y="222"/>
                </a:cubicBezTo>
                <a:cubicBezTo>
                  <a:pt x="156" y="253"/>
                  <a:pt x="156" y="303"/>
                  <a:pt x="187" y="334"/>
                </a:cubicBezTo>
                <a:cubicBezTo>
                  <a:pt x="215" y="361"/>
                  <a:pt x="258" y="364"/>
                  <a:pt x="289" y="342"/>
                </a:cubicBezTo>
                <a:lnTo>
                  <a:pt x="270" y="322"/>
                </a:lnTo>
                <a:cubicBezTo>
                  <a:pt x="250" y="335"/>
                  <a:pt x="223" y="332"/>
                  <a:pt x="206" y="315"/>
                </a:cubicBezTo>
                <a:cubicBezTo>
                  <a:pt x="186" y="295"/>
                  <a:pt x="186" y="262"/>
                  <a:pt x="206" y="241"/>
                </a:cubicBezTo>
                <a:cubicBezTo>
                  <a:pt x="226" y="221"/>
                  <a:pt x="259" y="221"/>
                  <a:pt x="279" y="241"/>
                </a:cubicBezTo>
                <a:cubicBezTo>
                  <a:pt x="297" y="259"/>
                  <a:pt x="299" y="285"/>
                  <a:pt x="287" y="305"/>
                </a:cubicBezTo>
                <a:lnTo>
                  <a:pt x="306" y="324"/>
                </a:lnTo>
                <a:cubicBezTo>
                  <a:pt x="329" y="293"/>
                  <a:pt x="326" y="250"/>
                  <a:pt x="298" y="222"/>
                </a:cubicBezTo>
                <a:close/>
              </a:path>
            </a:pathLst>
          </a:custGeom>
          <a:solidFill>
            <a:schemeClr val="bg1"/>
          </a:solidFill>
          <a:ln>
            <a:noFill/>
          </a:ln>
        </p:spPr>
      </p:sp>
      <p:sp>
        <p:nvSpPr>
          <p:cNvPr id="26" name="umbrella-black-shape_38592"/>
          <p:cNvSpPr>
            <a:spLocks noChangeAspect="1"/>
          </p:cNvSpPr>
          <p:nvPr/>
        </p:nvSpPr>
        <p:spPr bwMode="auto">
          <a:xfrm>
            <a:off x="4374535" y="2567085"/>
            <a:ext cx="597231" cy="609685"/>
          </a:xfrm>
          <a:custGeom>
            <a:avLst/>
            <a:gdLst>
              <a:gd name="T0" fmla="*/ 3313 w 7200"/>
              <a:gd name="T1" fmla="*/ 3799 h 7361"/>
              <a:gd name="T2" fmla="*/ 3313 w 7200"/>
              <a:gd name="T3" fmla="*/ 6261 h 7361"/>
              <a:gd name="T4" fmla="*/ 3146 w 7200"/>
              <a:gd name="T5" fmla="*/ 6644 h 7361"/>
              <a:gd name="T6" fmla="*/ 2764 w 7200"/>
              <a:gd name="T7" fmla="*/ 6811 h 7361"/>
              <a:gd name="T8" fmla="*/ 2382 w 7200"/>
              <a:gd name="T9" fmla="*/ 6644 h 7361"/>
              <a:gd name="T10" fmla="*/ 2214 w 7200"/>
              <a:gd name="T11" fmla="*/ 6261 h 7361"/>
              <a:gd name="T12" fmla="*/ 2132 w 7200"/>
              <a:gd name="T13" fmla="*/ 6068 h 7361"/>
              <a:gd name="T14" fmla="*/ 1939 w 7200"/>
              <a:gd name="T15" fmla="*/ 5987 h 7361"/>
              <a:gd name="T16" fmla="*/ 1746 w 7200"/>
              <a:gd name="T17" fmla="*/ 6068 h 7361"/>
              <a:gd name="T18" fmla="*/ 1664 w 7200"/>
              <a:gd name="T19" fmla="*/ 6261 h 7361"/>
              <a:gd name="T20" fmla="*/ 1991 w 7200"/>
              <a:gd name="T21" fmla="*/ 7034 h 7361"/>
              <a:gd name="T22" fmla="*/ 2764 w 7200"/>
              <a:gd name="T23" fmla="*/ 7361 h 7361"/>
              <a:gd name="T24" fmla="*/ 3537 w 7200"/>
              <a:gd name="T25" fmla="*/ 7034 h 7361"/>
              <a:gd name="T26" fmla="*/ 3863 w 7200"/>
              <a:gd name="T27" fmla="*/ 6261 h 7361"/>
              <a:gd name="T28" fmla="*/ 3863 w 7200"/>
              <a:gd name="T29" fmla="*/ 3799 h 7361"/>
              <a:gd name="T30" fmla="*/ 7161 w 7200"/>
              <a:gd name="T31" fmla="*/ 3799 h 7361"/>
              <a:gd name="T32" fmla="*/ 7135 w 7200"/>
              <a:gd name="T33" fmla="*/ 3155 h 7361"/>
              <a:gd name="T34" fmla="*/ 7130 w 7200"/>
              <a:gd name="T35" fmla="*/ 3115 h 7361"/>
              <a:gd name="T36" fmla="*/ 6661 w 7200"/>
              <a:gd name="T37" fmla="*/ 2042 h 7361"/>
              <a:gd name="T38" fmla="*/ 5826 w 7200"/>
              <a:gd name="T39" fmla="*/ 1239 h 7361"/>
              <a:gd name="T40" fmla="*/ 4767 w 7200"/>
              <a:gd name="T41" fmla="*/ 752 h 7361"/>
              <a:gd name="T42" fmla="*/ 3863 w 7200"/>
              <a:gd name="T43" fmla="*/ 589 h 7361"/>
              <a:gd name="T44" fmla="*/ 3863 w 7200"/>
              <a:gd name="T45" fmla="*/ 275 h 7361"/>
              <a:gd name="T46" fmla="*/ 3782 w 7200"/>
              <a:gd name="T47" fmla="*/ 82 h 7361"/>
              <a:gd name="T48" fmla="*/ 3588 w 7200"/>
              <a:gd name="T49" fmla="*/ 0 h 7361"/>
              <a:gd name="T50" fmla="*/ 3395 w 7200"/>
              <a:gd name="T51" fmla="*/ 82 h 7361"/>
              <a:gd name="T52" fmla="*/ 3313 w 7200"/>
              <a:gd name="T53" fmla="*/ 275 h 7361"/>
              <a:gd name="T54" fmla="*/ 3313 w 7200"/>
              <a:gd name="T55" fmla="*/ 589 h 7361"/>
              <a:gd name="T56" fmla="*/ 2040 w 7200"/>
              <a:gd name="T57" fmla="*/ 872 h 7361"/>
              <a:gd name="T58" fmla="*/ 760 w 7200"/>
              <a:gd name="T59" fmla="*/ 1750 h 7361"/>
              <a:gd name="T60" fmla="*/ 266 w 7200"/>
              <a:gd name="T61" fmla="*/ 2455 h 7361"/>
              <a:gd name="T62" fmla="*/ 35 w 7200"/>
              <a:gd name="T63" fmla="*/ 3175 h 7361"/>
              <a:gd name="T64" fmla="*/ 15 w 7200"/>
              <a:gd name="T65" fmla="*/ 3799 h 7361"/>
              <a:gd name="T66" fmla="*/ 3313 w 7200"/>
              <a:gd name="T67" fmla="*/ 3799 h 7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00" h="7361">
                <a:moveTo>
                  <a:pt x="3313" y="3799"/>
                </a:moveTo>
                <a:lnTo>
                  <a:pt x="3313" y="6261"/>
                </a:lnTo>
                <a:cubicBezTo>
                  <a:pt x="3313" y="6405"/>
                  <a:pt x="3258" y="6532"/>
                  <a:pt x="3146" y="6644"/>
                </a:cubicBezTo>
                <a:cubicBezTo>
                  <a:pt x="3034" y="6755"/>
                  <a:pt x="2907" y="6811"/>
                  <a:pt x="2764" y="6811"/>
                </a:cubicBezTo>
                <a:cubicBezTo>
                  <a:pt x="2621" y="6811"/>
                  <a:pt x="2493" y="6755"/>
                  <a:pt x="2382" y="6644"/>
                </a:cubicBezTo>
                <a:cubicBezTo>
                  <a:pt x="2270" y="6532"/>
                  <a:pt x="2214" y="6404"/>
                  <a:pt x="2214" y="6261"/>
                </a:cubicBezTo>
                <a:cubicBezTo>
                  <a:pt x="2214" y="6187"/>
                  <a:pt x="2187" y="6123"/>
                  <a:pt x="2132" y="6068"/>
                </a:cubicBezTo>
                <a:cubicBezTo>
                  <a:pt x="2078" y="6014"/>
                  <a:pt x="2014" y="5987"/>
                  <a:pt x="1939" y="5987"/>
                </a:cubicBezTo>
                <a:cubicBezTo>
                  <a:pt x="1865" y="5987"/>
                  <a:pt x="1800" y="6014"/>
                  <a:pt x="1746" y="6068"/>
                </a:cubicBezTo>
                <a:cubicBezTo>
                  <a:pt x="1692" y="6123"/>
                  <a:pt x="1664" y="6187"/>
                  <a:pt x="1664" y="6261"/>
                </a:cubicBezTo>
                <a:cubicBezTo>
                  <a:pt x="1664" y="6559"/>
                  <a:pt x="1773" y="6817"/>
                  <a:pt x="1991" y="7034"/>
                </a:cubicBezTo>
                <a:cubicBezTo>
                  <a:pt x="2208" y="7252"/>
                  <a:pt x="2466" y="7361"/>
                  <a:pt x="2764" y="7361"/>
                </a:cubicBezTo>
                <a:cubicBezTo>
                  <a:pt x="3062" y="7361"/>
                  <a:pt x="3319" y="7252"/>
                  <a:pt x="3537" y="7034"/>
                </a:cubicBezTo>
                <a:cubicBezTo>
                  <a:pt x="3754" y="6817"/>
                  <a:pt x="3863" y="6559"/>
                  <a:pt x="3863" y="6261"/>
                </a:cubicBezTo>
                <a:lnTo>
                  <a:pt x="3863" y="3799"/>
                </a:lnTo>
                <a:lnTo>
                  <a:pt x="7161" y="3799"/>
                </a:lnTo>
                <a:cubicBezTo>
                  <a:pt x="7200" y="3798"/>
                  <a:pt x="7151" y="3307"/>
                  <a:pt x="7135" y="3155"/>
                </a:cubicBezTo>
                <a:cubicBezTo>
                  <a:pt x="7133" y="3135"/>
                  <a:pt x="7131" y="3121"/>
                  <a:pt x="7130" y="3115"/>
                </a:cubicBezTo>
                <a:cubicBezTo>
                  <a:pt x="7088" y="2728"/>
                  <a:pt x="6888" y="2354"/>
                  <a:pt x="6661" y="2042"/>
                </a:cubicBezTo>
                <a:cubicBezTo>
                  <a:pt x="6425" y="1717"/>
                  <a:pt x="6146" y="1449"/>
                  <a:pt x="5826" y="1239"/>
                </a:cubicBezTo>
                <a:cubicBezTo>
                  <a:pt x="5505" y="1028"/>
                  <a:pt x="5152" y="866"/>
                  <a:pt x="4767" y="752"/>
                </a:cubicBezTo>
                <a:cubicBezTo>
                  <a:pt x="4470" y="663"/>
                  <a:pt x="4169" y="609"/>
                  <a:pt x="3863" y="589"/>
                </a:cubicBezTo>
                <a:lnTo>
                  <a:pt x="3863" y="275"/>
                </a:lnTo>
                <a:cubicBezTo>
                  <a:pt x="3863" y="200"/>
                  <a:pt x="3836" y="136"/>
                  <a:pt x="3782" y="82"/>
                </a:cubicBezTo>
                <a:cubicBezTo>
                  <a:pt x="3727" y="27"/>
                  <a:pt x="3663" y="0"/>
                  <a:pt x="3588" y="0"/>
                </a:cubicBezTo>
                <a:cubicBezTo>
                  <a:pt x="3514" y="0"/>
                  <a:pt x="3449" y="27"/>
                  <a:pt x="3395" y="82"/>
                </a:cubicBezTo>
                <a:cubicBezTo>
                  <a:pt x="3341" y="136"/>
                  <a:pt x="3313" y="201"/>
                  <a:pt x="3313" y="275"/>
                </a:cubicBezTo>
                <a:lnTo>
                  <a:pt x="3313" y="589"/>
                </a:lnTo>
                <a:cubicBezTo>
                  <a:pt x="2870" y="617"/>
                  <a:pt x="2445" y="710"/>
                  <a:pt x="2040" y="872"/>
                </a:cubicBezTo>
                <a:cubicBezTo>
                  <a:pt x="1552" y="1067"/>
                  <a:pt x="1125" y="1359"/>
                  <a:pt x="760" y="1750"/>
                </a:cubicBezTo>
                <a:cubicBezTo>
                  <a:pt x="564" y="1961"/>
                  <a:pt x="396" y="2198"/>
                  <a:pt x="266" y="2455"/>
                </a:cubicBezTo>
                <a:cubicBezTo>
                  <a:pt x="150" y="2682"/>
                  <a:pt x="68" y="2922"/>
                  <a:pt x="35" y="3175"/>
                </a:cubicBezTo>
                <a:cubicBezTo>
                  <a:pt x="28" y="3224"/>
                  <a:pt x="0" y="3799"/>
                  <a:pt x="15" y="3799"/>
                </a:cubicBezTo>
                <a:lnTo>
                  <a:pt x="3313" y="3799"/>
                </a:lnTo>
                <a:close/>
              </a:path>
            </a:pathLst>
          </a:custGeom>
          <a:solidFill>
            <a:schemeClr val="bg1"/>
          </a:solidFill>
          <a:ln>
            <a:noFill/>
          </a:ln>
        </p:spPr>
      </p:sp>
      <p:sp>
        <p:nvSpPr>
          <p:cNvPr id="28" name="valentine-envelope_110247"/>
          <p:cNvSpPr>
            <a:spLocks noChangeAspect="1"/>
          </p:cNvSpPr>
          <p:nvPr/>
        </p:nvSpPr>
        <p:spPr bwMode="auto">
          <a:xfrm>
            <a:off x="1522606" y="2668356"/>
            <a:ext cx="609685" cy="407142"/>
          </a:xfrm>
          <a:custGeom>
            <a:avLst/>
            <a:gdLst>
              <a:gd name="T0" fmla="*/ 2372 w 3947"/>
              <a:gd name="T1" fmla="*/ 1715 h 2640"/>
              <a:gd name="T2" fmla="*/ 2449 w 3947"/>
              <a:gd name="T3" fmla="*/ 1617 h 2640"/>
              <a:gd name="T4" fmla="*/ 2491 w 3947"/>
              <a:gd name="T5" fmla="*/ 1539 h 2640"/>
              <a:gd name="T6" fmla="*/ 3947 w 3947"/>
              <a:gd name="T7" fmla="*/ 2524 h 2640"/>
              <a:gd name="T8" fmla="*/ 3947 w 3947"/>
              <a:gd name="T9" fmla="*/ 123 h 2640"/>
              <a:gd name="T10" fmla="*/ 2546 w 3947"/>
              <a:gd name="T11" fmla="*/ 1291 h 2640"/>
              <a:gd name="T12" fmla="*/ 2544 w 3947"/>
              <a:gd name="T13" fmla="*/ 1256 h 2640"/>
              <a:gd name="T14" fmla="*/ 2479 w 3947"/>
              <a:gd name="T15" fmla="*/ 1071 h 2640"/>
              <a:gd name="T16" fmla="*/ 3766 w 3947"/>
              <a:gd name="T17" fmla="*/ 0 h 2640"/>
              <a:gd name="T18" fmla="*/ 193 w 3947"/>
              <a:gd name="T19" fmla="*/ 0 h 2640"/>
              <a:gd name="T20" fmla="*/ 1477 w 3947"/>
              <a:gd name="T21" fmla="*/ 1071 h 2640"/>
              <a:gd name="T22" fmla="*/ 1415 w 3947"/>
              <a:gd name="T23" fmla="*/ 1242 h 2640"/>
              <a:gd name="T24" fmla="*/ 1408 w 3947"/>
              <a:gd name="T25" fmla="*/ 1293 h 2640"/>
              <a:gd name="T26" fmla="*/ 0 w 3947"/>
              <a:gd name="T27" fmla="*/ 121 h 2640"/>
              <a:gd name="T28" fmla="*/ 0 w 3947"/>
              <a:gd name="T29" fmla="*/ 2529 h 2640"/>
              <a:gd name="T30" fmla="*/ 1464 w 3947"/>
              <a:gd name="T31" fmla="*/ 1539 h 2640"/>
              <a:gd name="T32" fmla="*/ 1501 w 3947"/>
              <a:gd name="T33" fmla="*/ 1605 h 2640"/>
              <a:gd name="T34" fmla="*/ 1585 w 3947"/>
              <a:gd name="T35" fmla="*/ 1715 h 2640"/>
              <a:gd name="T36" fmla="*/ 221 w 3947"/>
              <a:gd name="T37" fmla="*/ 2640 h 2640"/>
              <a:gd name="T38" fmla="*/ 3742 w 3947"/>
              <a:gd name="T39" fmla="*/ 2640 h 2640"/>
              <a:gd name="T40" fmla="*/ 2372 w 3947"/>
              <a:gd name="T41" fmla="*/ 1715 h 2640"/>
              <a:gd name="T42" fmla="*/ 1751 w 3947"/>
              <a:gd name="T43" fmla="*/ 1110 h 2640"/>
              <a:gd name="T44" fmla="*/ 1810 w 3947"/>
              <a:gd name="T45" fmla="*/ 1100 h 2640"/>
              <a:gd name="T46" fmla="*/ 1980 w 3947"/>
              <a:gd name="T47" fmla="*/ 1219 h 2640"/>
              <a:gd name="T48" fmla="*/ 2144 w 3947"/>
              <a:gd name="T49" fmla="*/ 1104 h 2640"/>
              <a:gd name="T50" fmla="*/ 2213 w 3947"/>
              <a:gd name="T51" fmla="*/ 1115 h 2640"/>
              <a:gd name="T52" fmla="*/ 1974 w 3947"/>
              <a:gd name="T53" fmla="*/ 1764 h 2640"/>
              <a:gd name="T54" fmla="*/ 1751 w 3947"/>
              <a:gd name="T55" fmla="*/ 1110 h 2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47" h="2640">
                <a:moveTo>
                  <a:pt x="2372" y="1715"/>
                </a:moveTo>
                <a:cubicBezTo>
                  <a:pt x="2401" y="1683"/>
                  <a:pt x="2426" y="1650"/>
                  <a:pt x="2449" y="1617"/>
                </a:cubicBezTo>
                <a:cubicBezTo>
                  <a:pt x="2466" y="1590"/>
                  <a:pt x="2478" y="1565"/>
                  <a:pt x="2491" y="1539"/>
                </a:cubicBezTo>
                <a:lnTo>
                  <a:pt x="3947" y="2524"/>
                </a:lnTo>
                <a:lnTo>
                  <a:pt x="3947" y="123"/>
                </a:lnTo>
                <a:lnTo>
                  <a:pt x="2546" y="1291"/>
                </a:lnTo>
                <a:cubicBezTo>
                  <a:pt x="2546" y="1279"/>
                  <a:pt x="2546" y="1267"/>
                  <a:pt x="2544" y="1256"/>
                </a:cubicBezTo>
                <a:cubicBezTo>
                  <a:pt x="2536" y="1188"/>
                  <a:pt x="2514" y="1125"/>
                  <a:pt x="2479" y="1071"/>
                </a:cubicBezTo>
                <a:lnTo>
                  <a:pt x="3766" y="0"/>
                </a:lnTo>
                <a:lnTo>
                  <a:pt x="193" y="0"/>
                </a:lnTo>
                <a:lnTo>
                  <a:pt x="1477" y="1071"/>
                </a:lnTo>
                <a:cubicBezTo>
                  <a:pt x="1445" y="1121"/>
                  <a:pt x="1424" y="1179"/>
                  <a:pt x="1415" y="1242"/>
                </a:cubicBezTo>
                <a:cubicBezTo>
                  <a:pt x="1412" y="1257"/>
                  <a:pt x="1409" y="1274"/>
                  <a:pt x="1408" y="1293"/>
                </a:cubicBezTo>
                <a:lnTo>
                  <a:pt x="0" y="121"/>
                </a:lnTo>
                <a:lnTo>
                  <a:pt x="0" y="2529"/>
                </a:lnTo>
                <a:lnTo>
                  <a:pt x="1464" y="1539"/>
                </a:lnTo>
                <a:cubicBezTo>
                  <a:pt x="1474" y="1560"/>
                  <a:pt x="1487" y="1582"/>
                  <a:pt x="1501" y="1605"/>
                </a:cubicBezTo>
                <a:cubicBezTo>
                  <a:pt x="1525" y="1642"/>
                  <a:pt x="1553" y="1679"/>
                  <a:pt x="1585" y="1715"/>
                </a:cubicBezTo>
                <a:lnTo>
                  <a:pt x="221" y="2640"/>
                </a:lnTo>
                <a:lnTo>
                  <a:pt x="3742" y="2640"/>
                </a:lnTo>
                <a:lnTo>
                  <a:pt x="2372" y="1715"/>
                </a:lnTo>
                <a:close/>
                <a:moveTo>
                  <a:pt x="1751" y="1110"/>
                </a:moveTo>
                <a:cubicBezTo>
                  <a:pt x="1772" y="1103"/>
                  <a:pt x="1791" y="1100"/>
                  <a:pt x="1810" y="1100"/>
                </a:cubicBezTo>
                <a:cubicBezTo>
                  <a:pt x="1889" y="1100"/>
                  <a:pt x="1943" y="1156"/>
                  <a:pt x="1980" y="1219"/>
                </a:cubicBezTo>
                <a:cubicBezTo>
                  <a:pt x="2012" y="1152"/>
                  <a:pt x="2068" y="1104"/>
                  <a:pt x="2144" y="1104"/>
                </a:cubicBezTo>
                <a:cubicBezTo>
                  <a:pt x="2166" y="1104"/>
                  <a:pt x="2188" y="1107"/>
                  <a:pt x="2213" y="1115"/>
                </a:cubicBezTo>
                <a:cubicBezTo>
                  <a:pt x="2346" y="1160"/>
                  <a:pt x="2482" y="1448"/>
                  <a:pt x="1974" y="1764"/>
                </a:cubicBezTo>
                <a:cubicBezTo>
                  <a:pt x="1473" y="1436"/>
                  <a:pt x="1617" y="1151"/>
                  <a:pt x="1751" y="1110"/>
                </a:cubicBez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3" grpId="0"/>
      <p:bldP spid="14" grpId="0" animBg="1"/>
      <p:bldP spid="16" grpId="0"/>
      <p:bldP spid="17"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9864" y="363767"/>
            <a:ext cx="2752272" cy="521970"/>
          </a:xfrm>
          <a:prstGeom prst="rect">
            <a:avLst/>
          </a:prstGeom>
          <a:noFill/>
        </p:spPr>
        <p:txBody>
          <a:bodyPr wrap="square" rtlCol="0">
            <a:spAutoFit/>
          </a:bodyPr>
          <a:lstStyle/>
          <a:p>
            <a:pPr algn="dist"/>
            <a:r>
              <a:rPr lang="zh-CN" altLang="en-US" sz="2800" dirty="0">
                <a:solidFill>
                  <a:schemeClr val="bg2">
                    <a:lumMod val="50000"/>
                  </a:schemeClr>
                </a:solidFill>
                <a:latin typeface="思源宋体" panose="02020700000000000000" pitchFamily="18" charset="-122"/>
                <a:ea typeface="思源宋体" panose="02020700000000000000" pitchFamily="18" charset="-122"/>
              </a:rPr>
              <a:t>理论</a:t>
            </a:r>
            <a:r>
              <a:rPr lang="en-US" altLang="zh-CN" sz="2800" dirty="0">
                <a:solidFill>
                  <a:schemeClr val="bg2">
                    <a:lumMod val="50000"/>
                  </a:schemeClr>
                </a:solidFill>
                <a:latin typeface="思源宋体" panose="02020700000000000000" pitchFamily="18" charset="-122"/>
                <a:ea typeface="思源宋体" panose="02020700000000000000" pitchFamily="18" charset="-122"/>
              </a:rPr>
              <a:t>+</a:t>
            </a:r>
            <a:r>
              <a:rPr lang="zh-CN" altLang="en-US" sz="2800" dirty="0">
                <a:solidFill>
                  <a:schemeClr val="bg2">
                    <a:lumMod val="50000"/>
                  </a:schemeClr>
                </a:solidFill>
                <a:latin typeface="思源宋体" panose="02020700000000000000" pitchFamily="18" charset="-122"/>
                <a:ea typeface="思源宋体" panose="02020700000000000000" pitchFamily="18" charset="-122"/>
              </a:rPr>
              <a:t>方法</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4389211" y="62537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8811" y="62537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2" name="泪滴形 41"/>
          <p:cNvSpPr/>
          <p:nvPr/>
        </p:nvSpPr>
        <p:spPr>
          <a:xfrm>
            <a:off x="4787265" y="3577590"/>
            <a:ext cx="1038860" cy="1059815"/>
          </a:xfrm>
          <a:prstGeom prst="teardrop">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泪滴形 42"/>
          <p:cNvSpPr/>
          <p:nvPr/>
        </p:nvSpPr>
        <p:spPr>
          <a:xfrm flipH="1" flipV="1">
            <a:off x="6136640" y="2517775"/>
            <a:ext cx="1038860" cy="105981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文本框 57"/>
          <p:cNvSpPr txBox="1"/>
          <p:nvPr/>
        </p:nvSpPr>
        <p:spPr>
          <a:xfrm>
            <a:off x="5049520" y="3799840"/>
            <a:ext cx="624205" cy="615315"/>
          </a:xfrm>
          <a:prstGeom prst="rect">
            <a:avLst/>
          </a:prstGeom>
          <a:noFill/>
        </p:spPr>
        <p:txBody>
          <a:bodyPr wrap="square" lIns="0" tIns="0" rIns="0" bIns="0" rtlCol="0">
            <a:spAutoFit/>
          </a:bodyPr>
          <a:lstStyle/>
          <a:p>
            <a:pPr algn="ctr"/>
            <a:r>
              <a:rPr lang="zh-CN" altLang="en-US" sz="2000" dirty="0">
                <a:solidFill>
                  <a:schemeClr val="bg1"/>
                </a:solidFill>
                <a:latin typeface="思源宋体" panose="02020700000000000000" pitchFamily="18" charset="-122"/>
                <a:ea typeface="思源宋体" panose="02020700000000000000" pitchFamily="18" charset="-122"/>
              </a:rPr>
              <a:t>专业知识</a:t>
            </a:r>
            <a:endParaRPr lang="zh-CN" altLang="en-US" sz="2000" dirty="0">
              <a:solidFill>
                <a:schemeClr val="bg1"/>
              </a:solidFill>
              <a:latin typeface="思源宋体" panose="02020700000000000000" pitchFamily="18" charset="-122"/>
              <a:ea typeface="思源宋体" panose="02020700000000000000" pitchFamily="18" charset="-122"/>
            </a:endParaRPr>
          </a:p>
        </p:txBody>
      </p:sp>
      <p:sp>
        <p:nvSpPr>
          <p:cNvPr id="59" name="文本框 58"/>
          <p:cNvSpPr txBox="1"/>
          <p:nvPr/>
        </p:nvSpPr>
        <p:spPr>
          <a:xfrm>
            <a:off x="6368415" y="2740025"/>
            <a:ext cx="575945" cy="615315"/>
          </a:xfrm>
          <a:prstGeom prst="rect">
            <a:avLst/>
          </a:prstGeom>
          <a:noFill/>
        </p:spPr>
        <p:txBody>
          <a:bodyPr wrap="square" lIns="0" tIns="0" rIns="0" bIns="0" rtlCol="0">
            <a:spAutoFit/>
          </a:bodyPr>
          <a:lstStyle/>
          <a:p>
            <a:pPr algn="ctr"/>
            <a:r>
              <a:rPr lang="zh-CN" altLang="en-US" sz="2000" dirty="0">
                <a:solidFill>
                  <a:schemeClr val="bg1"/>
                </a:solidFill>
                <a:latin typeface="思源宋体" panose="02020700000000000000" pitchFamily="18" charset="-122"/>
                <a:ea typeface="思源宋体" panose="02020700000000000000" pitchFamily="18" charset="-122"/>
              </a:rPr>
              <a:t>调查方法</a:t>
            </a:r>
            <a:endParaRPr lang="zh-CN" altLang="en-US" sz="2000" dirty="0">
              <a:solidFill>
                <a:schemeClr val="bg1"/>
              </a:solidFill>
              <a:latin typeface="思源宋体" panose="02020700000000000000" pitchFamily="18" charset="-122"/>
              <a:ea typeface="思源宋体" panose="02020700000000000000" pitchFamily="18" charset="-122"/>
            </a:endParaRPr>
          </a:p>
        </p:txBody>
      </p:sp>
      <p:sp>
        <p:nvSpPr>
          <p:cNvPr id="44" name="椭圆 43"/>
          <p:cNvSpPr/>
          <p:nvPr/>
        </p:nvSpPr>
        <p:spPr>
          <a:xfrm>
            <a:off x="9009654" y="1924164"/>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880583" y="2740139"/>
            <a:ext cx="2700105" cy="3554730"/>
          </a:xfrm>
          <a:prstGeom prst="rect">
            <a:avLst/>
          </a:prstGeom>
          <a:noFill/>
        </p:spPr>
        <p:txBody>
          <a:bodyPr wrap="square" lIns="0" tIns="0" rIns="0" bIns="0" rtlCol="0">
            <a:spAutoFit/>
          </a:bodyPr>
          <a:lstStyle/>
          <a:p>
            <a:pPr algn="ctr">
              <a:lnSpc>
                <a:spcPct val="150000"/>
              </a:lnSpc>
            </a:pPr>
            <a:r>
              <a:rPr lang="zh-CN" altLang="en-US" sz="1400" dirty="0">
                <a:solidFill>
                  <a:schemeClr val="bg2">
                    <a:lumMod val="50000"/>
                  </a:schemeClr>
                </a:solidFill>
              </a:rPr>
              <a:t>人类学收集资料常用的方法：</a:t>
            </a:r>
            <a:endParaRPr lang="zh-CN" altLang="en-US" sz="1400" dirty="0">
              <a:solidFill>
                <a:schemeClr val="bg2">
                  <a:lumMod val="50000"/>
                </a:schemeClr>
              </a:solidFill>
            </a:endParaRPr>
          </a:p>
          <a:p>
            <a:pPr algn="ctr">
              <a:lnSpc>
                <a:spcPct val="150000"/>
              </a:lnSpc>
            </a:pPr>
            <a:r>
              <a:rPr lang="zh-CN" altLang="en-US" sz="1400" dirty="0">
                <a:solidFill>
                  <a:schemeClr val="bg2">
                    <a:lumMod val="50000"/>
                  </a:schemeClr>
                </a:solidFill>
              </a:rPr>
              <a:t>个案研究</a:t>
            </a:r>
            <a:endParaRPr lang="zh-CN" altLang="en-US" sz="1400" dirty="0">
              <a:solidFill>
                <a:schemeClr val="bg2">
                  <a:lumMod val="50000"/>
                </a:schemeClr>
              </a:solidFill>
            </a:endParaRPr>
          </a:p>
          <a:p>
            <a:pPr algn="ctr">
              <a:lnSpc>
                <a:spcPct val="150000"/>
              </a:lnSpc>
            </a:pPr>
            <a:r>
              <a:rPr lang="zh-CN" altLang="en-US" sz="1400" dirty="0">
                <a:solidFill>
                  <a:schemeClr val="bg2">
                    <a:lumMod val="50000"/>
                  </a:schemeClr>
                </a:solidFill>
              </a:rPr>
              <a:t>问卷调查</a:t>
            </a:r>
            <a:endParaRPr lang="zh-CN" altLang="en-US" sz="1400" dirty="0">
              <a:solidFill>
                <a:schemeClr val="bg2">
                  <a:lumMod val="50000"/>
                </a:schemeClr>
              </a:solidFill>
            </a:endParaRPr>
          </a:p>
          <a:p>
            <a:pPr algn="ctr">
              <a:lnSpc>
                <a:spcPct val="150000"/>
              </a:lnSpc>
            </a:pPr>
            <a:r>
              <a:rPr lang="zh-CN" altLang="en-US" sz="1400" dirty="0">
                <a:solidFill>
                  <a:schemeClr val="bg2">
                    <a:lumMod val="50000"/>
                  </a:schemeClr>
                </a:solidFill>
              </a:rPr>
              <a:t>结构式与半结构式访谈</a:t>
            </a:r>
            <a:endParaRPr lang="zh-CN" altLang="en-US" sz="1400" dirty="0">
              <a:solidFill>
                <a:schemeClr val="bg2">
                  <a:lumMod val="50000"/>
                </a:schemeClr>
              </a:solidFill>
            </a:endParaRPr>
          </a:p>
          <a:p>
            <a:pPr algn="ctr">
              <a:lnSpc>
                <a:spcPct val="150000"/>
              </a:lnSpc>
            </a:pPr>
            <a:r>
              <a:rPr lang="zh-CN" altLang="en-US" sz="1400" dirty="0">
                <a:solidFill>
                  <a:schemeClr val="bg2">
                    <a:lumMod val="50000"/>
                  </a:schemeClr>
                </a:solidFill>
              </a:rPr>
              <a:t>甚至电脑分析</a:t>
            </a:r>
            <a:endParaRPr lang="zh-CN" altLang="en-US" sz="1400" dirty="0">
              <a:solidFill>
                <a:schemeClr val="bg2">
                  <a:lumMod val="50000"/>
                </a:schemeClr>
              </a:solidFill>
            </a:endParaRPr>
          </a:p>
          <a:p>
            <a:pPr algn="ctr">
              <a:lnSpc>
                <a:spcPct val="150000"/>
              </a:lnSpc>
            </a:pPr>
            <a:r>
              <a:rPr lang="en-US" altLang="zh-CN" sz="1400" dirty="0">
                <a:solidFill>
                  <a:schemeClr val="bg2">
                    <a:lumMod val="50000"/>
                  </a:schemeClr>
                </a:solidFill>
              </a:rPr>
              <a:t>……</a:t>
            </a:r>
            <a:endParaRPr lang="en-US" altLang="zh-CN" sz="1400" dirty="0">
              <a:solidFill>
                <a:schemeClr val="bg2">
                  <a:lumMod val="50000"/>
                </a:schemeClr>
              </a:solidFill>
            </a:endParaRPr>
          </a:p>
          <a:p>
            <a:pPr algn="ctr">
              <a:lnSpc>
                <a:spcPct val="150000"/>
              </a:lnSpc>
            </a:pPr>
            <a:r>
              <a:rPr lang="zh-CN" altLang="en-US" sz="1400" dirty="0">
                <a:solidFill>
                  <a:schemeClr val="bg2">
                    <a:lumMod val="50000"/>
                  </a:schemeClr>
                </a:solidFill>
              </a:rPr>
              <a:t>用科学的方法尽可能地收集资料</a:t>
            </a:r>
            <a:endParaRPr lang="zh-CN" altLang="en-US" sz="1400" dirty="0">
              <a:solidFill>
                <a:schemeClr val="bg2">
                  <a:lumMod val="50000"/>
                </a:schemeClr>
              </a:solidFill>
            </a:endParaRPr>
          </a:p>
          <a:p>
            <a:pPr algn="ctr">
              <a:lnSpc>
                <a:spcPct val="150000"/>
              </a:lnSpc>
            </a:pPr>
            <a:r>
              <a:rPr lang="zh-CN" altLang="en-US" sz="1400" dirty="0">
                <a:solidFill>
                  <a:schemeClr val="bg2">
                    <a:lumMod val="50000"/>
                  </a:schemeClr>
                </a:solidFill>
              </a:rPr>
              <a:t>为项目规划做准备</a:t>
            </a:r>
            <a:endParaRPr lang="en-US" altLang="zh-CN" sz="1400" dirty="0">
              <a:solidFill>
                <a:schemeClr val="bg2">
                  <a:lumMod val="50000"/>
                </a:schemeClr>
              </a:solidFill>
            </a:endParaRPr>
          </a:p>
          <a:p>
            <a:pPr algn="ctr">
              <a:lnSpc>
                <a:spcPct val="150000"/>
              </a:lnSpc>
            </a:pPr>
            <a:endParaRPr lang="zh-CN" altLang="en-US" sz="1400" dirty="0">
              <a:solidFill>
                <a:schemeClr val="bg2">
                  <a:lumMod val="50000"/>
                </a:schemeClr>
              </a:solidFill>
            </a:endParaRPr>
          </a:p>
          <a:p>
            <a:pPr algn="ctr">
              <a:lnSpc>
                <a:spcPct val="150000"/>
              </a:lnSpc>
            </a:pPr>
            <a:endParaRPr lang="zh-CN" altLang="en-US" sz="1400" dirty="0">
              <a:solidFill>
                <a:schemeClr val="bg2">
                  <a:lumMod val="50000"/>
                </a:schemeClr>
              </a:solidFill>
            </a:endParaRPr>
          </a:p>
          <a:p>
            <a:pPr algn="ctr">
              <a:lnSpc>
                <a:spcPct val="150000"/>
              </a:lnSpc>
            </a:pPr>
            <a:endParaRPr lang="zh-CN" altLang="en-US" sz="1400" dirty="0">
              <a:solidFill>
                <a:schemeClr val="bg2">
                  <a:lumMod val="50000"/>
                </a:schemeClr>
              </a:solidFill>
            </a:endParaRPr>
          </a:p>
        </p:txBody>
      </p:sp>
      <p:sp>
        <p:nvSpPr>
          <p:cNvPr id="60" name="loss-chart_64690"/>
          <p:cNvSpPr>
            <a:spLocks noChangeAspect="1"/>
          </p:cNvSpPr>
          <p:nvPr/>
        </p:nvSpPr>
        <p:spPr bwMode="auto">
          <a:xfrm>
            <a:off x="9145788" y="2060426"/>
            <a:ext cx="170645" cy="170388"/>
          </a:xfrm>
          <a:custGeom>
            <a:avLst/>
            <a:gdLst>
              <a:gd name="connsiteX0" fmla="*/ 157465 w 608415"/>
              <a:gd name="connsiteY0" fmla="*/ 128853 h 607498"/>
              <a:gd name="connsiteX1" fmla="*/ 253810 w 608415"/>
              <a:gd name="connsiteY1" fmla="*/ 253560 h 607498"/>
              <a:gd name="connsiteX2" fmla="*/ 383401 w 608415"/>
              <a:gd name="connsiteY2" fmla="*/ 178319 h 607498"/>
              <a:gd name="connsiteX3" fmla="*/ 504517 w 608415"/>
              <a:gd name="connsiteY3" fmla="*/ 351452 h 607498"/>
              <a:gd name="connsiteX4" fmla="*/ 536327 w 608415"/>
              <a:gd name="connsiteY4" fmla="*/ 329192 h 607498"/>
              <a:gd name="connsiteX5" fmla="*/ 547800 w 608415"/>
              <a:gd name="connsiteY5" fmla="*/ 461710 h 607498"/>
              <a:gd name="connsiteX6" fmla="*/ 427206 w 608415"/>
              <a:gd name="connsiteY6" fmla="*/ 405344 h 607498"/>
              <a:gd name="connsiteX7" fmla="*/ 459017 w 608415"/>
              <a:gd name="connsiteY7" fmla="*/ 383215 h 607498"/>
              <a:gd name="connsiteX8" fmla="*/ 367104 w 608415"/>
              <a:gd name="connsiteY8" fmla="*/ 251998 h 607498"/>
              <a:gd name="connsiteX9" fmla="*/ 239600 w 608415"/>
              <a:gd name="connsiteY9" fmla="*/ 326068 h 607498"/>
              <a:gd name="connsiteX10" fmla="*/ 113399 w 608415"/>
              <a:gd name="connsiteY10" fmla="*/ 162698 h 607498"/>
              <a:gd name="connsiteX11" fmla="*/ 0 w 608415"/>
              <a:gd name="connsiteY11" fmla="*/ 0 h 607498"/>
              <a:gd name="connsiteX12" fmla="*/ 69484 w 608415"/>
              <a:gd name="connsiteY12" fmla="*/ 0 h 607498"/>
              <a:gd name="connsiteX13" fmla="*/ 69484 w 608415"/>
              <a:gd name="connsiteY13" fmla="*/ 537988 h 607498"/>
              <a:gd name="connsiteX14" fmla="*/ 608415 w 608415"/>
              <a:gd name="connsiteY14" fmla="*/ 537988 h 607498"/>
              <a:gd name="connsiteX15" fmla="*/ 608415 w 608415"/>
              <a:gd name="connsiteY15" fmla="*/ 607498 h 607498"/>
              <a:gd name="connsiteX16" fmla="*/ 0 w 608415"/>
              <a:gd name="connsiteY16" fmla="*/ 607498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8415" h="607498">
                <a:moveTo>
                  <a:pt x="157465" y="128853"/>
                </a:moveTo>
                <a:lnTo>
                  <a:pt x="253810" y="253560"/>
                </a:lnTo>
                <a:lnTo>
                  <a:pt x="383401" y="178319"/>
                </a:lnTo>
                <a:lnTo>
                  <a:pt x="504517" y="351452"/>
                </a:lnTo>
                <a:lnTo>
                  <a:pt x="536327" y="329192"/>
                </a:lnTo>
                <a:lnTo>
                  <a:pt x="547800" y="461710"/>
                </a:lnTo>
                <a:lnTo>
                  <a:pt x="427206" y="405344"/>
                </a:lnTo>
                <a:lnTo>
                  <a:pt x="459017" y="383215"/>
                </a:lnTo>
                <a:lnTo>
                  <a:pt x="367104" y="251998"/>
                </a:lnTo>
                <a:lnTo>
                  <a:pt x="239600" y="326068"/>
                </a:lnTo>
                <a:lnTo>
                  <a:pt x="113399" y="162698"/>
                </a:lnTo>
                <a:close/>
                <a:moveTo>
                  <a:pt x="0" y="0"/>
                </a:moveTo>
                <a:lnTo>
                  <a:pt x="69484" y="0"/>
                </a:lnTo>
                <a:lnTo>
                  <a:pt x="69484" y="537988"/>
                </a:lnTo>
                <a:lnTo>
                  <a:pt x="608415" y="537988"/>
                </a:lnTo>
                <a:lnTo>
                  <a:pt x="608415" y="607498"/>
                </a:lnTo>
                <a:lnTo>
                  <a:pt x="0" y="607498"/>
                </a:lnTo>
                <a:close/>
              </a:path>
            </a:pathLst>
          </a:custGeom>
          <a:solidFill>
            <a:schemeClr val="accent4"/>
          </a:solidFill>
          <a:ln>
            <a:noFill/>
          </a:ln>
        </p:spPr>
      </p:sp>
      <p:sp>
        <p:nvSpPr>
          <p:cNvPr id="53" name="文本框 52"/>
          <p:cNvSpPr txBox="1"/>
          <p:nvPr/>
        </p:nvSpPr>
        <p:spPr>
          <a:xfrm flipH="1">
            <a:off x="555625" y="2602230"/>
            <a:ext cx="3784600" cy="2585085"/>
          </a:xfrm>
          <a:prstGeom prst="rect">
            <a:avLst/>
          </a:prstGeom>
          <a:noFill/>
        </p:spPr>
        <p:txBody>
          <a:bodyPr wrap="square" lIns="0" tIns="0" rIns="0" bIns="0" rtlCol="0">
            <a:spAutoFit/>
          </a:bodyPr>
          <a:lstStyle/>
          <a:p>
            <a:pPr algn="ctr">
              <a:lnSpc>
                <a:spcPct val="200000"/>
              </a:lnSpc>
            </a:pPr>
            <a:r>
              <a:rPr lang="en-US" altLang="zh-CN" sz="1400" dirty="0">
                <a:solidFill>
                  <a:schemeClr val="bg2">
                    <a:lumMod val="50000"/>
                  </a:schemeClr>
                </a:solidFill>
              </a:rPr>
              <a:t>项目规划者</a:t>
            </a:r>
            <a:r>
              <a:rPr lang="zh-CN" altLang="en-US" sz="1400" dirty="0">
                <a:solidFill>
                  <a:schemeClr val="bg2">
                    <a:lumMod val="50000"/>
                  </a:schemeClr>
                </a:solidFill>
              </a:rPr>
              <a:t>容易</a:t>
            </a:r>
            <a:r>
              <a:rPr lang="en-US" altLang="zh-CN" sz="1400" dirty="0">
                <a:solidFill>
                  <a:schemeClr val="bg2">
                    <a:lumMod val="50000"/>
                  </a:schemeClr>
                </a:solidFill>
              </a:rPr>
              <a:t>有自己的一套假设</a:t>
            </a:r>
            <a:endParaRPr lang="en-US" altLang="zh-CN" sz="1400" dirty="0">
              <a:solidFill>
                <a:schemeClr val="bg2">
                  <a:lumMod val="50000"/>
                </a:schemeClr>
              </a:solidFill>
            </a:endParaRPr>
          </a:p>
          <a:p>
            <a:pPr algn="ctr">
              <a:lnSpc>
                <a:spcPct val="200000"/>
              </a:lnSpc>
            </a:pPr>
            <a:r>
              <a:rPr lang="en-US" altLang="zh-CN" sz="1400" dirty="0">
                <a:solidFill>
                  <a:schemeClr val="bg2">
                    <a:lumMod val="50000"/>
                  </a:schemeClr>
                </a:solidFill>
              </a:rPr>
              <a:t>其中许多假设明显偏好技术而</a:t>
            </a:r>
            <a:r>
              <a:rPr lang="zh-CN" altLang="en-US" sz="1400" dirty="0">
                <a:solidFill>
                  <a:schemeClr val="bg2">
                    <a:lumMod val="50000"/>
                  </a:schemeClr>
                </a:solidFill>
              </a:rPr>
              <a:t>非</a:t>
            </a:r>
            <a:r>
              <a:rPr lang="en-US" altLang="zh-CN" sz="1400" dirty="0">
                <a:solidFill>
                  <a:schemeClr val="bg2">
                    <a:lumMod val="50000"/>
                  </a:schemeClr>
                </a:solidFill>
              </a:rPr>
              <a:t>关注具体的人</a:t>
            </a:r>
            <a:endParaRPr lang="en-US" altLang="zh-CN" sz="1400" dirty="0">
              <a:solidFill>
                <a:schemeClr val="bg2">
                  <a:lumMod val="50000"/>
                </a:schemeClr>
              </a:solidFill>
            </a:endParaRPr>
          </a:p>
          <a:p>
            <a:pPr algn="ctr">
              <a:lnSpc>
                <a:spcPct val="200000"/>
              </a:lnSpc>
            </a:pPr>
            <a:r>
              <a:rPr lang="en-US" altLang="zh-CN" sz="1400" dirty="0">
                <a:solidFill>
                  <a:schemeClr val="bg2">
                    <a:lumMod val="50000"/>
                  </a:schemeClr>
                </a:solidFill>
              </a:rPr>
              <a:t>人类学家的人类学知识</a:t>
            </a:r>
            <a:endParaRPr lang="en-US" altLang="zh-CN" sz="1400" dirty="0">
              <a:solidFill>
                <a:schemeClr val="bg2">
                  <a:lumMod val="50000"/>
                </a:schemeClr>
              </a:solidFill>
            </a:endParaRPr>
          </a:p>
          <a:p>
            <a:pPr algn="ctr">
              <a:lnSpc>
                <a:spcPct val="200000"/>
              </a:lnSpc>
            </a:pPr>
            <a:r>
              <a:rPr lang="en-US" altLang="zh-CN" sz="1400" dirty="0">
                <a:solidFill>
                  <a:schemeClr val="bg2">
                    <a:lumMod val="50000"/>
                  </a:schemeClr>
                </a:solidFill>
              </a:rPr>
              <a:t>有助于人们认识这些假设存在的问题</a:t>
            </a:r>
            <a:endParaRPr lang="en-US" altLang="zh-CN" sz="1400" dirty="0">
              <a:solidFill>
                <a:schemeClr val="bg2">
                  <a:lumMod val="50000"/>
                </a:schemeClr>
              </a:solidFill>
            </a:endParaRPr>
          </a:p>
          <a:p>
            <a:pPr algn="ctr">
              <a:lnSpc>
                <a:spcPct val="200000"/>
              </a:lnSpc>
            </a:pPr>
            <a:r>
              <a:rPr lang="zh-CN" altLang="en-US" sz="1400" dirty="0">
                <a:solidFill>
                  <a:schemeClr val="bg2">
                    <a:lumMod val="50000"/>
                  </a:schemeClr>
                </a:solidFill>
              </a:rPr>
              <a:t>让项目规划更合理</a:t>
            </a:r>
            <a:endParaRPr lang="zh-CN" altLang="en-US" sz="1400" dirty="0">
              <a:solidFill>
                <a:schemeClr val="bg2">
                  <a:lumMod val="50000"/>
                </a:schemeClr>
              </a:solidFill>
            </a:endParaRPr>
          </a:p>
          <a:p>
            <a:pPr algn="ctr">
              <a:lnSpc>
                <a:spcPct val="200000"/>
              </a:lnSpc>
            </a:pPr>
            <a:r>
              <a:rPr lang="zh-CN" altLang="en-US" sz="1400" dirty="0">
                <a:solidFill>
                  <a:schemeClr val="bg2">
                    <a:lumMod val="50000"/>
                  </a:schemeClr>
                </a:solidFill>
              </a:rPr>
              <a:t>达到经济效益、社会发展和文化变迁三方兼容</a:t>
            </a:r>
            <a:endParaRPr lang="zh-CN" altLang="en-US" sz="1400" dirty="0">
              <a:solidFill>
                <a:schemeClr val="bg2">
                  <a:lumMod val="50000"/>
                </a:schemeClr>
              </a:solidFill>
            </a:endParaRPr>
          </a:p>
        </p:txBody>
      </p:sp>
      <p:sp>
        <p:nvSpPr>
          <p:cNvPr id="4" name="椭圆 3"/>
          <p:cNvSpPr/>
          <p:nvPr/>
        </p:nvSpPr>
        <p:spPr>
          <a:xfrm flipH="1">
            <a:off x="2226355" y="1924799"/>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bar-chart-and-polyline_2075"/>
          <p:cNvSpPr>
            <a:spLocks noChangeAspect="1"/>
          </p:cNvSpPr>
          <p:nvPr/>
        </p:nvSpPr>
        <p:spPr bwMode="auto">
          <a:xfrm>
            <a:off x="2362489" y="2079450"/>
            <a:ext cx="170645" cy="133610"/>
          </a:xfrm>
          <a:custGeom>
            <a:avLst/>
            <a:gdLst>
              <a:gd name="connsiteX0" fmla="*/ 474067 w 538647"/>
              <a:gd name="connsiteY0" fmla="*/ 243115 h 421745"/>
              <a:gd name="connsiteX1" fmla="*/ 532189 w 538647"/>
              <a:gd name="connsiteY1" fmla="*/ 243115 h 421745"/>
              <a:gd name="connsiteX2" fmla="*/ 538647 w 538647"/>
              <a:gd name="connsiteY2" fmla="*/ 251724 h 421745"/>
              <a:gd name="connsiteX3" fmla="*/ 538647 w 538647"/>
              <a:gd name="connsiteY3" fmla="*/ 415289 h 421745"/>
              <a:gd name="connsiteX4" fmla="*/ 532189 w 538647"/>
              <a:gd name="connsiteY4" fmla="*/ 421745 h 421745"/>
              <a:gd name="connsiteX5" fmla="*/ 474067 w 538647"/>
              <a:gd name="connsiteY5" fmla="*/ 421745 h 421745"/>
              <a:gd name="connsiteX6" fmla="*/ 467609 w 538647"/>
              <a:gd name="connsiteY6" fmla="*/ 415289 h 421745"/>
              <a:gd name="connsiteX7" fmla="*/ 467609 w 538647"/>
              <a:gd name="connsiteY7" fmla="*/ 251724 h 421745"/>
              <a:gd name="connsiteX8" fmla="*/ 474067 w 538647"/>
              <a:gd name="connsiteY8" fmla="*/ 243115 h 421745"/>
              <a:gd name="connsiteX9" fmla="*/ 8601 w 538647"/>
              <a:gd name="connsiteY9" fmla="*/ 243115 h 421745"/>
              <a:gd name="connsiteX10" fmla="*/ 64506 w 538647"/>
              <a:gd name="connsiteY10" fmla="*/ 243115 h 421745"/>
              <a:gd name="connsiteX11" fmla="*/ 73107 w 538647"/>
              <a:gd name="connsiteY11" fmla="*/ 251724 h 421745"/>
              <a:gd name="connsiteX12" fmla="*/ 73107 w 538647"/>
              <a:gd name="connsiteY12" fmla="*/ 415289 h 421745"/>
              <a:gd name="connsiteX13" fmla="*/ 64506 w 538647"/>
              <a:gd name="connsiteY13" fmla="*/ 421745 h 421745"/>
              <a:gd name="connsiteX14" fmla="*/ 8601 w 538647"/>
              <a:gd name="connsiteY14" fmla="*/ 421745 h 421745"/>
              <a:gd name="connsiteX15" fmla="*/ 0 w 538647"/>
              <a:gd name="connsiteY15" fmla="*/ 415289 h 421745"/>
              <a:gd name="connsiteX16" fmla="*/ 0 w 538647"/>
              <a:gd name="connsiteY16" fmla="*/ 251724 h 421745"/>
              <a:gd name="connsiteX17" fmla="*/ 8601 w 538647"/>
              <a:gd name="connsiteY17" fmla="*/ 243115 h 421745"/>
              <a:gd name="connsiteX18" fmla="*/ 230607 w 538647"/>
              <a:gd name="connsiteY18" fmla="*/ 206562 h 421745"/>
              <a:gd name="connsiteX19" fmla="*/ 286577 w 538647"/>
              <a:gd name="connsiteY19" fmla="*/ 206562 h 421745"/>
              <a:gd name="connsiteX20" fmla="*/ 295187 w 538647"/>
              <a:gd name="connsiteY20" fmla="*/ 215169 h 421745"/>
              <a:gd name="connsiteX21" fmla="*/ 295187 w 538647"/>
              <a:gd name="connsiteY21" fmla="*/ 415290 h 421745"/>
              <a:gd name="connsiteX22" fmla="*/ 286577 w 538647"/>
              <a:gd name="connsiteY22" fmla="*/ 421745 h 421745"/>
              <a:gd name="connsiteX23" fmla="*/ 230607 w 538647"/>
              <a:gd name="connsiteY23" fmla="*/ 421745 h 421745"/>
              <a:gd name="connsiteX24" fmla="*/ 224149 w 538647"/>
              <a:gd name="connsiteY24" fmla="*/ 415290 h 421745"/>
              <a:gd name="connsiteX25" fmla="*/ 224149 w 538647"/>
              <a:gd name="connsiteY25" fmla="*/ 215169 h 421745"/>
              <a:gd name="connsiteX26" fmla="*/ 230607 w 538647"/>
              <a:gd name="connsiteY26" fmla="*/ 206562 h 421745"/>
              <a:gd name="connsiteX27" fmla="*/ 353445 w 538647"/>
              <a:gd name="connsiteY27" fmla="*/ 148628 h 421745"/>
              <a:gd name="connsiteX28" fmla="*/ 409350 w 538647"/>
              <a:gd name="connsiteY28" fmla="*/ 148628 h 421745"/>
              <a:gd name="connsiteX29" fmla="*/ 417951 w 538647"/>
              <a:gd name="connsiteY29" fmla="*/ 157230 h 421745"/>
              <a:gd name="connsiteX30" fmla="*/ 417951 w 538647"/>
              <a:gd name="connsiteY30" fmla="*/ 415293 h 421745"/>
              <a:gd name="connsiteX31" fmla="*/ 409350 w 538647"/>
              <a:gd name="connsiteY31" fmla="*/ 421745 h 421745"/>
              <a:gd name="connsiteX32" fmla="*/ 353445 w 538647"/>
              <a:gd name="connsiteY32" fmla="*/ 421745 h 421745"/>
              <a:gd name="connsiteX33" fmla="*/ 344844 w 538647"/>
              <a:gd name="connsiteY33" fmla="*/ 415293 h 421745"/>
              <a:gd name="connsiteX34" fmla="*/ 344844 w 538647"/>
              <a:gd name="connsiteY34" fmla="*/ 157230 h 421745"/>
              <a:gd name="connsiteX35" fmla="*/ 353445 w 538647"/>
              <a:gd name="connsiteY35" fmla="*/ 148628 h 421745"/>
              <a:gd name="connsiteX36" fmla="*/ 111980 w 538647"/>
              <a:gd name="connsiteY36" fmla="*/ 148628 h 421745"/>
              <a:gd name="connsiteX37" fmla="*/ 170102 w 538647"/>
              <a:gd name="connsiteY37" fmla="*/ 148628 h 421745"/>
              <a:gd name="connsiteX38" fmla="*/ 176560 w 538647"/>
              <a:gd name="connsiteY38" fmla="*/ 157230 h 421745"/>
              <a:gd name="connsiteX39" fmla="*/ 176560 w 538647"/>
              <a:gd name="connsiteY39" fmla="*/ 415293 h 421745"/>
              <a:gd name="connsiteX40" fmla="*/ 170102 w 538647"/>
              <a:gd name="connsiteY40" fmla="*/ 421745 h 421745"/>
              <a:gd name="connsiteX41" fmla="*/ 111980 w 538647"/>
              <a:gd name="connsiteY41" fmla="*/ 421745 h 421745"/>
              <a:gd name="connsiteX42" fmla="*/ 105522 w 538647"/>
              <a:gd name="connsiteY42" fmla="*/ 415293 h 421745"/>
              <a:gd name="connsiteX43" fmla="*/ 105522 w 538647"/>
              <a:gd name="connsiteY43" fmla="*/ 157230 h 421745"/>
              <a:gd name="connsiteX44" fmla="*/ 111980 w 538647"/>
              <a:gd name="connsiteY44" fmla="*/ 148628 h 421745"/>
              <a:gd name="connsiteX45" fmla="*/ 142224 w 538647"/>
              <a:gd name="connsiteY45" fmla="*/ 0 h 421745"/>
              <a:gd name="connsiteX46" fmla="*/ 172373 w 538647"/>
              <a:gd name="connsiteY46" fmla="*/ 30141 h 421745"/>
              <a:gd name="connsiteX47" fmla="*/ 234825 w 538647"/>
              <a:gd name="connsiteY47" fmla="*/ 66741 h 421745"/>
              <a:gd name="connsiteX48" fmla="*/ 254207 w 538647"/>
              <a:gd name="connsiteY48" fmla="*/ 60283 h 421745"/>
              <a:gd name="connsiteX49" fmla="*/ 277896 w 538647"/>
              <a:gd name="connsiteY49" fmla="*/ 73200 h 421745"/>
              <a:gd name="connsiteX50" fmla="*/ 357576 w 538647"/>
              <a:gd name="connsiteY50" fmla="*/ 49518 h 421745"/>
              <a:gd name="connsiteX51" fmla="*/ 387725 w 538647"/>
              <a:gd name="connsiteY51" fmla="*/ 21530 h 421745"/>
              <a:gd name="connsiteX52" fmla="*/ 417874 w 538647"/>
              <a:gd name="connsiteY52" fmla="*/ 51671 h 421745"/>
              <a:gd name="connsiteX53" fmla="*/ 417874 w 538647"/>
              <a:gd name="connsiteY53" fmla="*/ 58130 h 421745"/>
              <a:gd name="connsiteX54" fmla="*/ 484633 w 538647"/>
              <a:gd name="connsiteY54" fmla="*/ 103341 h 421745"/>
              <a:gd name="connsiteX55" fmla="*/ 504015 w 538647"/>
              <a:gd name="connsiteY55" fmla="*/ 99036 h 421745"/>
              <a:gd name="connsiteX56" fmla="*/ 534164 w 538647"/>
              <a:gd name="connsiteY56" fmla="*/ 129177 h 421745"/>
              <a:gd name="connsiteX57" fmla="*/ 504015 w 538647"/>
              <a:gd name="connsiteY57" fmla="*/ 159318 h 421745"/>
              <a:gd name="connsiteX58" fmla="*/ 473866 w 538647"/>
              <a:gd name="connsiteY58" fmla="*/ 129177 h 421745"/>
              <a:gd name="connsiteX59" fmla="*/ 473866 w 538647"/>
              <a:gd name="connsiteY59" fmla="*/ 120565 h 421745"/>
              <a:gd name="connsiteX60" fmla="*/ 407107 w 538647"/>
              <a:gd name="connsiteY60" fmla="*/ 75353 h 421745"/>
              <a:gd name="connsiteX61" fmla="*/ 387725 w 538647"/>
              <a:gd name="connsiteY61" fmla="*/ 81812 h 421745"/>
              <a:gd name="connsiteX62" fmla="*/ 364036 w 538647"/>
              <a:gd name="connsiteY62" fmla="*/ 68894 h 421745"/>
              <a:gd name="connsiteX63" fmla="*/ 282203 w 538647"/>
              <a:gd name="connsiteY63" fmla="*/ 92577 h 421745"/>
              <a:gd name="connsiteX64" fmla="*/ 254207 w 538647"/>
              <a:gd name="connsiteY64" fmla="*/ 120565 h 421745"/>
              <a:gd name="connsiteX65" fmla="*/ 224058 w 538647"/>
              <a:gd name="connsiteY65" fmla="*/ 90424 h 421745"/>
              <a:gd name="connsiteX66" fmla="*/ 224058 w 538647"/>
              <a:gd name="connsiteY66" fmla="*/ 83965 h 421745"/>
              <a:gd name="connsiteX67" fmla="*/ 163759 w 538647"/>
              <a:gd name="connsiteY67" fmla="*/ 49518 h 421745"/>
              <a:gd name="connsiteX68" fmla="*/ 142224 w 538647"/>
              <a:gd name="connsiteY68" fmla="*/ 60283 h 421745"/>
              <a:gd name="connsiteX69" fmla="*/ 129303 w 538647"/>
              <a:gd name="connsiteY69" fmla="*/ 58130 h 421745"/>
              <a:gd name="connsiteX70" fmla="*/ 64697 w 538647"/>
              <a:gd name="connsiteY70" fmla="*/ 103341 h 421745"/>
              <a:gd name="connsiteX71" fmla="*/ 66851 w 538647"/>
              <a:gd name="connsiteY71" fmla="*/ 111953 h 421745"/>
              <a:gd name="connsiteX72" fmla="*/ 36702 w 538647"/>
              <a:gd name="connsiteY72" fmla="*/ 142095 h 421745"/>
              <a:gd name="connsiteX73" fmla="*/ 6552 w 538647"/>
              <a:gd name="connsiteY73" fmla="*/ 111953 h 421745"/>
              <a:gd name="connsiteX74" fmla="*/ 36702 w 538647"/>
              <a:gd name="connsiteY74" fmla="*/ 81812 h 421745"/>
              <a:gd name="connsiteX75" fmla="*/ 53930 w 538647"/>
              <a:gd name="connsiteY75" fmla="*/ 86118 h 421745"/>
              <a:gd name="connsiteX76" fmla="*/ 114228 w 538647"/>
              <a:gd name="connsiteY76" fmla="*/ 43059 h 421745"/>
              <a:gd name="connsiteX77" fmla="*/ 112075 w 538647"/>
              <a:gd name="connsiteY77" fmla="*/ 30141 h 421745"/>
              <a:gd name="connsiteX78" fmla="*/ 142224 w 538647"/>
              <a:gd name="connsiteY78" fmla="*/ 0 h 42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38647" h="421745">
                <a:moveTo>
                  <a:pt x="474067" y="243115"/>
                </a:moveTo>
                <a:lnTo>
                  <a:pt x="532189" y="243115"/>
                </a:lnTo>
                <a:cubicBezTo>
                  <a:pt x="536495" y="243115"/>
                  <a:pt x="538647" y="247419"/>
                  <a:pt x="538647" y="251724"/>
                </a:cubicBezTo>
                <a:lnTo>
                  <a:pt x="538647" y="415289"/>
                </a:lnTo>
                <a:cubicBezTo>
                  <a:pt x="538647" y="419593"/>
                  <a:pt x="536495" y="421745"/>
                  <a:pt x="532189" y="421745"/>
                </a:cubicBezTo>
                <a:lnTo>
                  <a:pt x="474067" y="421745"/>
                </a:lnTo>
                <a:cubicBezTo>
                  <a:pt x="469762" y="421745"/>
                  <a:pt x="467609" y="419593"/>
                  <a:pt x="467609" y="415289"/>
                </a:cubicBezTo>
                <a:lnTo>
                  <a:pt x="467609" y="251724"/>
                </a:lnTo>
                <a:cubicBezTo>
                  <a:pt x="467609" y="247419"/>
                  <a:pt x="469762" y="243115"/>
                  <a:pt x="474067" y="243115"/>
                </a:cubicBezTo>
                <a:close/>
                <a:moveTo>
                  <a:pt x="8601" y="243115"/>
                </a:moveTo>
                <a:lnTo>
                  <a:pt x="64506" y="243115"/>
                </a:lnTo>
                <a:cubicBezTo>
                  <a:pt x="68807" y="243115"/>
                  <a:pt x="73107" y="247419"/>
                  <a:pt x="73107" y="251724"/>
                </a:cubicBezTo>
                <a:lnTo>
                  <a:pt x="73107" y="415289"/>
                </a:lnTo>
                <a:cubicBezTo>
                  <a:pt x="73107" y="419593"/>
                  <a:pt x="68807" y="421745"/>
                  <a:pt x="64506" y="421745"/>
                </a:cubicBezTo>
                <a:lnTo>
                  <a:pt x="8601" y="421745"/>
                </a:lnTo>
                <a:cubicBezTo>
                  <a:pt x="4300" y="421745"/>
                  <a:pt x="0" y="419593"/>
                  <a:pt x="0" y="415289"/>
                </a:cubicBezTo>
                <a:lnTo>
                  <a:pt x="0" y="251724"/>
                </a:lnTo>
                <a:cubicBezTo>
                  <a:pt x="0" y="247419"/>
                  <a:pt x="4300" y="243115"/>
                  <a:pt x="8601" y="243115"/>
                </a:cubicBezTo>
                <a:close/>
                <a:moveTo>
                  <a:pt x="230607" y="206562"/>
                </a:moveTo>
                <a:lnTo>
                  <a:pt x="286577" y="206562"/>
                </a:lnTo>
                <a:cubicBezTo>
                  <a:pt x="290882" y="206562"/>
                  <a:pt x="295187" y="210866"/>
                  <a:pt x="295187" y="215169"/>
                </a:cubicBezTo>
                <a:lnTo>
                  <a:pt x="295187" y="415290"/>
                </a:lnTo>
                <a:cubicBezTo>
                  <a:pt x="295187" y="419593"/>
                  <a:pt x="290882" y="421745"/>
                  <a:pt x="286577" y="421745"/>
                </a:cubicBezTo>
                <a:lnTo>
                  <a:pt x="230607" y="421745"/>
                </a:lnTo>
                <a:cubicBezTo>
                  <a:pt x="226302" y="421745"/>
                  <a:pt x="224149" y="419593"/>
                  <a:pt x="224149" y="415290"/>
                </a:cubicBezTo>
                <a:lnTo>
                  <a:pt x="224149" y="215169"/>
                </a:lnTo>
                <a:cubicBezTo>
                  <a:pt x="224149" y="210866"/>
                  <a:pt x="226302" y="206562"/>
                  <a:pt x="230607" y="206562"/>
                </a:cubicBezTo>
                <a:close/>
                <a:moveTo>
                  <a:pt x="353445" y="148628"/>
                </a:moveTo>
                <a:lnTo>
                  <a:pt x="409350" y="148628"/>
                </a:lnTo>
                <a:cubicBezTo>
                  <a:pt x="413651" y="148628"/>
                  <a:pt x="417951" y="152929"/>
                  <a:pt x="417951" y="157230"/>
                </a:cubicBezTo>
                <a:lnTo>
                  <a:pt x="417951" y="415293"/>
                </a:lnTo>
                <a:cubicBezTo>
                  <a:pt x="417951" y="419595"/>
                  <a:pt x="413651" y="421745"/>
                  <a:pt x="409350" y="421745"/>
                </a:cubicBezTo>
                <a:lnTo>
                  <a:pt x="353445" y="421745"/>
                </a:lnTo>
                <a:cubicBezTo>
                  <a:pt x="349145" y="421745"/>
                  <a:pt x="344844" y="419595"/>
                  <a:pt x="344844" y="415293"/>
                </a:cubicBezTo>
                <a:lnTo>
                  <a:pt x="344844" y="157230"/>
                </a:lnTo>
                <a:cubicBezTo>
                  <a:pt x="344844" y="152929"/>
                  <a:pt x="349145" y="148628"/>
                  <a:pt x="353445" y="148628"/>
                </a:cubicBezTo>
                <a:close/>
                <a:moveTo>
                  <a:pt x="111980" y="148628"/>
                </a:moveTo>
                <a:lnTo>
                  <a:pt x="170102" y="148628"/>
                </a:lnTo>
                <a:cubicBezTo>
                  <a:pt x="174408" y="148628"/>
                  <a:pt x="176560" y="152929"/>
                  <a:pt x="176560" y="157230"/>
                </a:cubicBezTo>
                <a:lnTo>
                  <a:pt x="176560" y="415293"/>
                </a:lnTo>
                <a:cubicBezTo>
                  <a:pt x="176560" y="419595"/>
                  <a:pt x="174408" y="421745"/>
                  <a:pt x="170102" y="421745"/>
                </a:cubicBezTo>
                <a:lnTo>
                  <a:pt x="111980" y="421745"/>
                </a:lnTo>
                <a:cubicBezTo>
                  <a:pt x="107675" y="421745"/>
                  <a:pt x="105522" y="419595"/>
                  <a:pt x="105522" y="415293"/>
                </a:cubicBezTo>
                <a:lnTo>
                  <a:pt x="105522" y="157230"/>
                </a:lnTo>
                <a:cubicBezTo>
                  <a:pt x="105522" y="152929"/>
                  <a:pt x="107675" y="148628"/>
                  <a:pt x="111980" y="148628"/>
                </a:cubicBezTo>
                <a:close/>
                <a:moveTo>
                  <a:pt x="142224" y="0"/>
                </a:moveTo>
                <a:cubicBezTo>
                  <a:pt x="157299" y="0"/>
                  <a:pt x="172373" y="12918"/>
                  <a:pt x="172373" y="30141"/>
                </a:cubicBezTo>
                <a:lnTo>
                  <a:pt x="234825" y="66741"/>
                </a:lnTo>
                <a:cubicBezTo>
                  <a:pt x="239132" y="62435"/>
                  <a:pt x="245593" y="60283"/>
                  <a:pt x="254207" y="60283"/>
                </a:cubicBezTo>
                <a:cubicBezTo>
                  <a:pt x="262821" y="60283"/>
                  <a:pt x="271435" y="64588"/>
                  <a:pt x="277896" y="73200"/>
                </a:cubicBezTo>
                <a:lnTo>
                  <a:pt x="357576" y="49518"/>
                </a:lnTo>
                <a:cubicBezTo>
                  <a:pt x="359729" y="32294"/>
                  <a:pt x="372650" y="21530"/>
                  <a:pt x="387725" y="21530"/>
                </a:cubicBezTo>
                <a:cubicBezTo>
                  <a:pt x="404953" y="21530"/>
                  <a:pt x="417874" y="34447"/>
                  <a:pt x="417874" y="51671"/>
                </a:cubicBezTo>
                <a:cubicBezTo>
                  <a:pt x="417874" y="53824"/>
                  <a:pt x="417874" y="55977"/>
                  <a:pt x="417874" y="58130"/>
                </a:cubicBezTo>
                <a:lnTo>
                  <a:pt x="484633" y="103341"/>
                </a:lnTo>
                <a:cubicBezTo>
                  <a:pt x="491094" y="101189"/>
                  <a:pt x="495401" y="99036"/>
                  <a:pt x="504015" y="99036"/>
                </a:cubicBezTo>
                <a:cubicBezTo>
                  <a:pt x="519090" y="99036"/>
                  <a:pt x="534164" y="111953"/>
                  <a:pt x="534164" y="129177"/>
                </a:cubicBezTo>
                <a:cubicBezTo>
                  <a:pt x="534164" y="144247"/>
                  <a:pt x="519090" y="159318"/>
                  <a:pt x="504015" y="159318"/>
                </a:cubicBezTo>
                <a:cubicBezTo>
                  <a:pt x="486787" y="159318"/>
                  <a:pt x="473866" y="144247"/>
                  <a:pt x="473866" y="129177"/>
                </a:cubicBezTo>
                <a:cubicBezTo>
                  <a:pt x="473866" y="127024"/>
                  <a:pt x="473866" y="122718"/>
                  <a:pt x="473866" y="120565"/>
                </a:cubicBezTo>
                <a:lnTo>
                  <a:pt x="407107" y="75353"/>
                </a:lnTo>
                <a:cubicBezTo>
                  <a:pt x="400646" y="79659"/>
                  <a:pt x="394186" y="81812"/>
                  <a:pt x="387725" y="81812"/>
                </a:cubicBezTo>
                <a:cubicBezTo>
                  <a:pt x="379111" y="81812"/>
                  <a:pt x="370497" y="75353"/>
                  <a:pt x="364036" y="68894"/>
                </a:cubicBezTo>
                <a:lnTo>
                  <a:pt x="282203" y="92577"/>
                </a:lnTo>
                <a:cubicBezTo>
                  <a:pt x="282203" y="107647"/>
                  <a:pt x="269281" y="120565"/>
                  <a:pt x="254207" y="120565"/>
                </a:cubicBezTo>
                <a:cubicBezTo>
                  <a:pt x="236979" y="120565"/>
                  <a:pt x="224058" y="107647"/>
                  <a:pt x="224058" y="90424"/>
                </a:cubicBezTo>
                <a:cubicBezTo>
                  <a:pt x="224058" y="88271"/>
                  <a:pt x="224058" y="86118"/>
                  <a:pt x="224058" y="83965"/>
                </a:cubicBezTo>
                <a:lnTo>
                  <a:pt x="163759" y="49518"/>
                </a:lnTo>
                <a:cubicBezTo>
                  <a:pt x="157299" y="55977"/>
                  <a:pt x="150838" y="60283"/>
                  <a:pt x="142224" y="60283"/>
                </a:cubicBezTo>
                <a:cubicBezTo>
                  <a:pt x="135763" y="60283"/>
                  <a:pt x="131456" y="58130"/>
                  <a:pt x="129303" y="58130"/>
                </a:cubicBezTo>
                <a:lnTo>
                  <a:pt x="64697" y="103341"/>
                </a:lnTo>
                <a:cubicBezTo>
                  <a:pt x="66851" y="105494"/>
                  <a:pt x="66851" y="107647"/>
                  <a:pt x="66851" y="111953"/>
                </a:cubicBezTo>
                <a:cubicBezTo>
                  <a:pt x="66851" y="127024"/>
                  <a:pt x="53930" y="142095"/>
                  <a:pt x="36702" y="142095"/>
                </a:cubicBezTo>
                <a:cubicBezTo>
                  <a:pt x="19473" y="142095"/>
                  <a:pt x="6552" y="127024"/>
                  <a:pt x="6552" y="111953"/>
                </a:cubicBezTo>
                <a:cubicBezTo>
                  <a:pt x="6552" y="94730"/>
                  <a:pt x="19473" y="81812"/>
                  <a:pt x="36702" y="81812"/>
                </a:cubicBezTo>
                <a:cubicBezTo>
                  <a:pt x="43162" y="81812"/>
                  <a:pt x="47469" y="83965"/>
                  <a:pt x="53930" y="86118"/>
                </a:cubicBezTo>
                <a:lnTo>
                  <a:pt x="114228" y="43059"/>
                </a:lnTo>
                <a:cubicBezTo>
                  <a:pt x="112075" y="38753"/>
                  <a:pt x="112075" y="34447"/>
                  <a:pt x="112075" y="30141"/>
                </a:cubicBezTo>
                <a:cubicBezTo>
                  <a:pt x="112075" y="12918"/>
                  <a:pt x="124996" y="0"/>
                  <a:pt x="142224" y="0"/>
                </a:cubicBezTo>
                <a:close/>
              </a:path>
            </a:pathLst>
          </a:custGeom>
          <a:solidFill>
            <a:schemeClr val="tx2">
              <a:lumMod val="60000"/>
              <a:lumOff val="40000"/>
            </a:schemeClr>
          </a:solidFill>
          <a:ln>
            <a:noFill/>
          </a:ln>
        </p:spPr>
      </p:sp>
      <p:sp>
        <p:nvSpPr>
          <p:cNvPr id="6" name="文本框 5"/>
          <p:cNvSpPr txBox="1"/>
          <p:nvPr/>
        </p:nvSpPr>
        <p:spPr>
          <a:xfrm flipH="1">
            <a:off x="4095750" y="5537200"/>
            <a:ext cx="3784600" cy="430530"/>
          </a:xfrm>
          <a:prstGeom prst="rect">
            <a:avLst/>
          </a:prstGeom>
          <a:noFill/>
        </p:spPr>
        <p:txBody>
          <a:bodyPr wrap="square" lIns="0" tIns="0" rIns="0" bIns="0" rtlCol="0">
            <a:spAutoFit/>
          </a:bodyPr>
          <a:p>
            <a:pPr algn="ctr">
              <a:lnSpc>
                <a:spcPct val="200000"/>
              </a:lnSpc>
            </a:pPr>
            <a:r>
              <a:rPr lang="zh-CN" sz="1400" dirty="0">
                <a:solidFill>
                  <a:schemeClr val="bg2">
                    <a:lumMod val="50000"/>
                  </a:schemeClr>
                </a:solidFill>
              </a:rPr>
              <a:t>主观</a:t>
            </a:r>
            <a:r>
              <a:rPr lang="en-US" altLang="zh-CN" sz="1400" dirty="0">
                <a:solidFill>
                  <a:schemeClr val="bg2">
                    <a:lumMod val="50000"/>
                  </a:schemeClr>
                </a:solidFill>
              </a:rPr>
              <a:t>——&gt;</a:t>
            </a:r>
            <a:r>
              <a:rPr lang="zh-CN" altLang="en-US" sz="1400" dirty="0">
                <a:solidFill>
                  <a:schemeClr val="bg2">
                    <a:lumMod val="50000"/>
                  </a:schemeClr>
                </a:solidFill>
              </a:rPr>
              <a:t>科学</a:t>
            </a:r>
            <a:endParaRPr lang="zh-CN" altLang="en-US" sz="1400" dirty="0">
              <a:solidFill>
                <a:schemeClr val="bg2">
                  <a:lumMod val="50000"/>
                </a:schemeClr>
              </a:solidFill>
            </a:endParaRPr>
          </a:p>
        </p:txBody>
      </p:sp>
      <p:sp>
        <p:nvSpPr>
          <p:cNvPr id="9" name="文本框 8"/>
          <p:cNvSpPr txBox="1"/>
          <p:nvPr/>
        </p:nvSpPr>
        <p:spPr>
          <a:xfrm flipH="1">
            <a:off x="4095750" y="6084570"/>
            <a:ext cx="3784600" cy="430530"/>
          </a:xfrm>
          <a:prstGeom prst="rect">
            <a:avLst/>
          </a:prstGeom>
          <a:noFill/>
        </p:spPr>
        <p:txBody>
          <a:bodyPr wrap="square" lIns="0" tIns="0" rIns="0" bIns="0" rtlCol="0">
            <a:spAutoFit/>
          </a:bodyPr>
          <a:p>
            <a:pPr algn="ctr">
              <a:lnSpc>
                <a:spcPct val="200000"/>
              </a:lnSpc>
            </a:pPr>
            <a:r>
              <a:rPr lang="zh-CN" altLang="en-US" sz="1400" dirty="0">
                <a:solidFill>
                  <a:schemeClr val="bg2">
                    <a:lumMod val="50000"/>
                  </a:schemeClr>
                </a:solidFill>
              </a:rPr>
              <a:t>科学</a:t>
            </a:r>
            <a:r>
              <a:rPr lang="en-US" altLang="zh-CN" sz="1400" dirty="0">
                <a:solidFill>
                  <a:schemeClr val="bg2">
                    <a:lumMod val="50000"/>
                  </a:schemeClr>
                </a:solidFill>
              </a:rPr>
              <a:t>——&gt;</a:t>
            </a:r>
            <a:r>
              <a:rPr lang="zh-CN" altLang="en-US" sz="1400" dirty="0">
                <a:solidFill>
                  <a:schemeClr val="bg2">
                    <a:lumMod val="50000"/>
                  </a:schemeClr>
                </a:solidFill>
              </a:rPr>
              <a:t>人</a:t>
            </a:r>
            <a:endParaRPr lang="zh-CN" altLang="en-US" sz="1400"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8" grpId="0"/>
      <p:bldP spid="43" grpId="0" animBg="1"/>
      <p:bldP spid="59" grpId="0"/>
      <p:bldP spid="44" grpId="0" animBg="1"/>
      <p:bldP spid="45" grpId="0"/>
      <p:bldP spid="6" grpId="0"/>
      <p:bldP spid="53" grpId="0"/>
      <p:bldP spid="4" grpId="2"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9864" y="363767"/>
            <a:ext cx="2752272" cy="521970"/>
          </a:xfrm>
          <a:prstGeom prst="rect">
            <a:avLst/>
          </a:prstGeom>
          <a:noFill/>
        </p:spPr>
        <p:txBody>
          <a:bodyPr wrap="square" rtlCol="0">
            <a:spAutoFit/>
          </a:bodyPr>
          <a:lstStyle/>
          <a:p>
            <a:pPr algn="dist"/>
            <a:r>
              <a:rPr lang="zh-CN" altLang="en-US" sz="2800" dirty="0">
                <a:solidFill>
                  <a:schemeClr val="bg2">
                    <a:lumMod val="50000"/>
                  </a:schemeClr>
                </a:solidFill>
                <a:latin typeface="思源宋体" panose="02020700000000000000" pitchFamily="18" charset="-122"/>
                <a:ea typeface="思源宋体" panose="02020700000000000000" pitchFamily="18" charset="-122"/>
              </a:rPr>
              <a:t>社会评价范式</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4389211" y="62537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8811" y="625377"/>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2" name="泪滴形 41"/>
          <p:cNvSpPr/>
          <p:nvPr/>
        </p:nvSpPr>
        <p:spPr>
          <a:xfrm rot="5400000">
            <a:off x="4264028" y="1880940"/>
            <a:ext cx="1657347" cy="1657347"/>
          </a:xfrm>
          <a:prstGeom prst="teardrop">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泪滴形 42"/>
          <p:cNvSpPr/>
          <p:nvPr/>
        </p:nvSpPr>
        <p:spPr>
          <a:xfrm rot="5400000" flipH="1" flipV="1">
            <a:off x="6145530" y="3538097"/>
            <a:ext cx="1657347" cy="1657347"/>
          </a:xfrm>
          <a:prstGeom prst="teardrop">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58" name="文本框 57"/>
          <p:cNvSpPr txBox="1"/>
          <p:nvPr/>
        </p:nvSpPr>
        <p:spPr>
          <a:xfrm>
            <a:off x="4719955" y="2340610"/>
            <a:ext cx="717550" cy="738505"/>
          </a:xfrm>
          <a:prstGeom prst="rect">
            <a:avLst/>
          </a:prstGeom>
          <a:noFill/>
        </p:spPr>
        <p:txBody>
          <a:bodyPr wrap="square" lIns="0" tIns="0" rIns="0" bIns="0" rtlCol="0">
            <a:spAutoFit/>
          </a:bodyPr>
          <a:lstStyle/>
          <a:p>
            <a:pPr algn="ctr"/>
            <a:r>
              <a:rPr lang="zh-CN" altLang="en-US" sz="2400" dirty="0">
                <a:solidFill>
                  <a:schemeClr val="bg1"/>
                </a:solidFill>
                <a:latin typeface="思源宋体" panose="02020700000000000000" pitchFamily="18" charset="-122"/>
                <a:ea typeface="思源宋体" panose="02020700000000000000" pitchFamily="18" charset="-122"/>
              </a:rPr>
              <a:t>技术经济</a:t>
            </a:r>
            <a:endParaRPr lang="zh-CN" altLang="en-US" sz="2400" dirty="0">
              <a:solidFill>
                <a:schemeClr val="bg1"/>
              </a:solidFill>
              <a:latin typeface="思源宋体" panose="02020700000000000000" pitchFamily="18" charset="-122"/>
              <a:ea typeface="思源宋体" panose="02020700000000000000" pitchFamily="18" charset="-122"/>
            </a:endParaRPr>
          </a:p>
        </p:txBody>
      </p:sp>
      <p:sp>
        <p:nvSpPr>
          <p:cNvPr id="59" name="文本框 58"/>
          <p:cNvSpPr txBox="1"/>
          <p:nvPr/>
        </p:nvSpPr>
        <p:spPr>
          <a:xfrm>
            <a:off x="6388371" y="3911932"/>
            <a:ext cx="1172935" cy="738505"/>
          </a:xfrm>
          <a:prstGeom prst="rect">
            <a:avLst/>
          </a:prstGeom>
          <a:noFill/>
        </p:spPr>
        <p:txBody>
          <a:bodyPr wrap="square" lIns="0" tIns="0" rIns="0" bIns="0" rtlCol="0">
            <a:spAutoFit/>
          </a:bodyPr>
          <a:lstStyle/>
          <a:p>
            <a:pPr algn="ctr"/>
            <a:r>
              <a:rPr lang="zh-CN" altLang="en-US" sz="2400" dirty="0">
                <a:solidFill>
                  <a:schemeClr val="bg1"/>
                </a:solidFill>
                <a:latin typeface="思源宋体" panose="02020700000000000000" pitchFamily="18" charset="-122"/>
                <a:ea typeface="思源宋体" panose="02020700000000000000" pitchFamily="18" charset="-122"/>
              </a:rPr>
              <a:t>人类学</a:t>
            </a:r>
            <a:r>
              <a:rPr lang="en-US" altLang="zh-CN" sz="2400" dirty="0">
                <a:solidFill>
                  <a:schemeClr val="bg1"/>
                </a:solidFill>
                <a:latin typeface="思源宋体" panose="02020700000000000000" pitchFamily="18" charset="-122"/>
                <a:ea typeface="思源宋体" panose="02020700000000000000" pitchFamily="18" charset="-122"/>
              </a:rPr>
              <a:t>/</a:t>
            </a:r>
            <a:r>
              <a:rPr lang="zh-CN" altLang="en-US" sz="2400" dirty="0">
                <a:solidFill>
                  <a:schemeClr val="bg1"/>
                </a:solidFill>
                <a:latin typeface="思源宋体" panose="02020700000000000000" pitchFamily="18" charset="-122"/>
                <a:ea typeface="思源宋体" panose="02020700000000000000" pitchFamily="18" charset="-122"/>
              </a:rPr>
              <a:t>社会学</a:t>
            </a:r>
            <a:endParaRPr lang="zh-CN" altLang="en-US" sz="2400" dirty="0">
              <a:solidFill>
                <a:schemeClr val="bg1"/>
              </a:solidFill>
              <a:latin typeface="思源宋体" panose="02020700000000000000" pitchFamily="18" charset="-122"/>
              <a:ea typeface="思源宋体" panose="02020700000000000000" pitchFamily="18" charset="-122"/>
            </a:endParaRPr>
          </a:p>
        </p:txBody>
      </p:sp>
      <p:sp>
        <p:nvSpPr>
          <p:cNvPr id="44" name="椭圆 43"/>
          <p:cNvSpPr/>
          <p:nvPr/>
        </p:nvSpPr>
        <p:spPr>
          <a:xfrm>
            <a:off x="8255909" y="2006714"/>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8915633" y="2006714"/>
            <a:ext cx="2700105" cy="645795"/>
          </a:xfrm>
          <a:prstGeom prst="rect">
            <a:avLst/>
          </a:prstGeom>
          <a:noFill/>
        </p:spPr>
        <p:txBody>
          <a:bodyPr wrap="square" lIns="0" tIns="0" rIns="0" bIns="0" rtlCol="0">
            <a:spAutoFit/>
          </a:bodyPr>
          <a:lstStyle/>
          <a:p>
            <a:pPr>
              <a:lnSpc>
                <a:spcPct val="150000"/>
              </a:lnSpc>
            </a:pPr>
            <a:r>
              <a:rPr lang="zh-CN" altLang="en-US" sz="1400" dirty="0">
                <a:solidFill>
                  <a:schemeClr val="bg2">
                    <a:lumMod val="50000"/>
                  </a:schemeClr>
                </a:solidFill>
              </a:rPr>
              <a:t>基本方法论：</a:t>
            </a:r>
            <a:endParaRPr lang="zh-CN" altLang="en-US" sz="1400" dirty="0">
              <a:solidFill>
                <a:schemeClr val="bg2">
                  <a:lumMod val="50000"/>
                </a:schemeClr>
              </a:solidFill>
            </a:endParaRPr>
          </a:p>
          <a:p>
            <a:pPr>
              <a:lnSpc>
                <a:spcPct val="150000"/>
              </a:lnSpc>
            </a:pPr>
            <a:r>
              <a:rPr lang="zh-CN" altLang="en-US" sz="1400" dirty="0">
                <a:solidFill>
                  <a:schemeClr val="bg2">
                    <a:lumMod val="50000"/>
                  </a:schemeClr>
                </a:solidFill>
              </a:rPr>
              <a:t>以人本主义为主</a:t>
            </a:r>
            <a:r>
              <a:rPr lang="en-US" altLang="zh-CN" sz="1400" dirty="0">
                <a:solidFill>
                  <a:schemeClr val="bg2">
                    <a:lumMod val="50000"/>
                  </a:schemeClr>
                </a:solidFill>
              </a:rPr>
              <a:t> </a:t>
            </a:r>
            <a:endParaRPr lang="en-US" altLang="zh-CN" sz="1400" dirty="0">
              <a:solidFill>
                <a:schemeClr val="bg2">
                  <a:lumMod val="50000"/>
                </a:schemeClr>
              </a:solidFill>
            </a:endParaRPr>
          </a:p>
        </p:txBody>
      </p:sp>
      <p:sp>
        <p:nvSpPr>
          <p:cNvPr id="46" name="椭圆 45"/>
          <p:cNvSpPr/>
          <p:nvPr/>
        </p:nvSpPr>
        <p:spPr>
          <a:xfrm>
            <a:off x="8255909" y="3538351"/>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8915633" y="3538351"/>
            <a:ext cx="2700105" cy="969010"/>
          </a:xfrm>
          <a:prstGeom prst="rect">
            <a:avLst/>
          </a:prstGeom>
          <a:noFill/>
        </p:spPr>
        <p:txBody>
          <a:bodyPr wrap="square" lIns="0" tIns="0" rIns="0" bIns="0" rtlCol="0">
            <a:spAutoFit/>
          </a:bodyPr>
          <a:lstStyle/>
          <a:p>
            <a:pPr>
              <a:lnSpc>
                <a:spcPct val="150000"/>
              </a:lnSpc>
            </a:pPr>
            <a:r>
              <a:rPr lang="zh-CN" altLang="en-US" sz="1400" dirty="0">
                <a:solidFill>
                  <a:schemeClr val="bg2">
                    <a:lumMod val="50000"/>
                  </a:schemeClr>
                </a:solidFill>
              </a:rPr>
              <a:t>研究主题：</a:t>
            </a:r>
            <a:endParaRPr lang="zh-CN" altLang="en-US" sz="1400" dirty="0">
              <a:solidFill>
                <a:schemeClr val="bg2">
                  <a:lumMod val="50000"/>
                </a:schemeClr>
              </a:solidFill>
            </a:endParaRPr>
          </a:p>
          <a:p>
            <a:pPr>
              <a:lnSpc>
                <a:spcPct val="150000"/>
              </a:lnSpc>
            </a:pPr>
            <a:r>
              <a:rPr lang="zh-CN" altLang="en-US" sz="1400" dirty="0">
                <a:solidFill>
                  <a:schemeClr val="bg2">
                    <a:lumMod val="50000"/>
                  </a:schemeClr>
                </a:solidFill>
              </a:rPr>
              <a:t>研究作为整体的</a:t>
            </a:r>
            <a:r>
              <a:rPr lang="en-US" altLang="zh-CN" sz="1400" dirty="0">
                <a:solidFill>
                  <a:schemeClr val="bg2">
                    <a:lumMod val="50000"/>
                  </a:schemeClr>
                </a:solidFill>
              </a:rPr>
              <a:t>“</a:t>
            </a:r>
            <a:r>
              <a:rPr lang="zh-CN" altLang="en-US" sz="1400" dirty="0">
                <a:solidFill>
                  <a:schemeClr val="bg2">
                    <a:lumMod val="50000"/>
                  </a:schemeClr>
                </a:solidFill>
              </a:rPr>
              <a:t>项目社会</a:t>
            </a:r>
            <a:r>
              <a:rPr lang="en-US" altLang="zh-CN" sz="1400" dirty="0">
                <a:solidFill>
                  <a:schemeClr val="bg2">
                    <a:lumMod val="50000"/>
                  </a:schemeClr>
                </a:solidFill>
              </a:rPr>
              <a:t>”</a:t>
            </a:r>
            <a:r>
              <a:rPr lang="zh-CN" altLang="en-US" sz="1400" dirty="0">
                <a:solidFill>
                  <a:schemeClr val="bg2">
                    <a:lumMod val="50000"/>
                  </a:schemeClr>
                </a:solidFill>
              </a:rPr>
              <a:t>，尤其是受到项目影响的群体</a:t>
            </a:r>
            <a:endParaRPr lang="zh-CN" altLang="en-US" sz="1400" dirty="0">
              <a:solidFill>
                <a:schemeClr val="bg2">
                  <a:lumMod val="50000"/>
                </a:schemeClr>
              </a:solidFill>
            </a:endParaRPr>
          </a:p>
        </p:txBody>
      </p:sp>
      <p:sp>
        <p:nvSpPr>
          <p:cNvPr id="48" name="椭圆 47"/>
          <p:cNvSpPr/>
          <p:nvPr/>
        </p:nvSpPr>
        <p:spPr>
          <a:xfrm>
            <a:off x="8255909" y="4899975"/>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915400" y="4899660"/>
            <a:ext cx="1117600" cy="1292225"/>
          </a:xfrm>
          <a:prstGeom prst="rect">
            <a:avLst/>
          </a:prstGeom>
          <a:noFill/>
        </p:spPr>
        <p:txBody>
          <a:bodyPr wrap="square" lIns="0" tIns="0" rIns="0" bIns="0" rtlCol="0">
            <a:spAutoFit/>
          </a:bodyPr>
          <a:lstStyle/>
          <a:p>
            <a:pPr>
              <a:lnSpc>
                <a:spcPct val="150000"/>
              </a:lnSpc>
            </a:pPr>
            <a:r>
              <a:rPr lang="zh-CN" altLang="en-US" sz="1400" dirty="0">
                <a:solidFill>
                  <a:schemeClr val="bg2">
                    <a:lumMod val="50000"/>
                  </a:schemeClr>
                </a:solidFill>
              </a:rPr>
              <a:t>研究方法：</a:t>
            </a:r>
            <a:endParaRPr lang="zh-CN" altLang="en-US" sz="1400" dirty="0">
              <a:solidFill>
                <a:schemeClr val="bg2">
                  <a:lumMod val="50000"/>
                </a:schemeClr>
              </a:solidFill>
            </a:endParaRPr>
          </a:p>
          <a:p>
            <a:pPr>
              <a:lnSpc>
                <a:spcPct val="150000"/>
              </a:lnSpc>
            </a:pPr>
            <a:r>
              <a:rPr lang="zh-CN" altLang="en-US" sz="1400" dirty="0">
                <a:solidFill>
                  <a:schemeClr val="bg2">
                    <a:lumMod val="50000"/>
                  </a:schemeClr>
                </a:solidFill>
              </a:rPr>
              <a:t>参与观察</a:t>
            </a:r>
            <a:endParaRPr lang="zh-CN" altLang="en-US" sz="1400" dirty="0">
              <a:solidFill>
                <a:schemeClr val="bg2">
                  <a:lumMod val="50000"/>
                </a:schemeClr>
              </a:solidFill>
            </a:endParaRPr>
          </a:p>
          <a:p>
            <a:pPr>
              <a:lnSpc>
                <a:spcPct val="150000"/>
              </a:lnSpc>
            </a:pPr>
            <a:r>
              <a:rPr lang="zh-CN" altLang="en-US" sz="1400" dirty="0">
                <a:solidFill>
                  <a:schemeClr val="bg2">
                    <a:lumMod val="50000"/>
                  </a:schemeClr>
                </a:solidFill>
              </a:rPr>
              <a:t>访谈、座谈</a:t>
            </a:r>
            <a:endParaRPr lang="zh-CN" altLang="en-US" sz="1400" dirty="0">
              <a:solidFill>
                <a:schemeClr val="bg2">
                  <a:lumMod val="50000"/>
                </a:schemeClr>
              </a:solidFill>
            </a:endParaRPr>
          </a:p>
          <a:p>
            <a:pPr>
              <a:lnSpc>
                <a:spcPct val="150000"/>
              </a:lnSpc>
            </a:pPr>
            <a:r>
              <a:rPr lang="zh-CN" altLang="en-US" sz="1400" dirty="0">
                <a:solidFill>
                  <a:schemeClr val="bg2">
                    <a:lumMod val="50000"/>
                  </a:schemeClr>
                </a:solidFill>
              </a:rPr>
              <a:t>问卷等</a:t>
            </a:r>
            <a:endParaRPr lang="zh-CN" altLang="en-US" sz="1400" dirty="0">
              <a:solidFill>
                <a:schemeClr val="bg2">
                  <a:lumMod val="50000"/>
                </a:schemeClr>
              </a:solidFill>
            </a:endParaRPr>
          </a:p>
        </p:txBody>
      </p:sp>
      <p:sp>
        <p:nvSpPr>
          <p:cNvPr id="60" name="loss-chart_64690"/>
          <p:cNvSpPr>
            <a:spLocks noChangeAspect="1"/>
          </p:cNvSpPr>
          <p:nvPr/>
        </p:nvSpPr>
        <p:spPr bwMode="auto">
          <a:xfrm>
            <a:off x="8392043" y="2142976"/>
            <a:ext cx="170645" cy="170388"/>
          </a:xfrm>
          <a:custGeom>
            <a:avLst/>
            <a:gdLst>
              <a:gd name="connsiteX0" fmla="*/ 157465 w 608415"/>
              <a:gd name="connsiteY0" fmla="*/ 128853 h 607498"/>
              <a:gd name="connsiteX1" fmla="*/ 253810 w 608415"/>
              <a:gd name="connsiteY1" fmla="*/ 253560 h 607498"/>
              <a:gd name="connsiteX2" fmla="*/ 383401 w 608415"/>
              <a:gd name="connsiteY2" fmla="*/ 178319 h 607498"/>
              <a:gd name="connsiteX3" fmla="*/ 504517 w 608415"/>
              <a:gd name="connsiteY3" fmla="*/ 351452 h 607498"/>
              <a:gd name="connsiteX4" fmla="*/ 536327 w 608415"/>
              <a:gd name="connsiteY4" fmla="*/ 329192 h 607498"/>
              <a:gd name="connsiteX5" fmla="*/ 547800 w 608415"/>
              <a:gd name="connsiteY5" fmla="*/ 461710 h 607498"/>
              <a:gd name="connsiteX6" fmla="*/ 427206 w 608415"/>
              <a:gd name="connsiteY6" fmla="*/ 405344 h 607498"/>
              <a:gd name="connsiteX7" fmla="*/ 459017 w 608415"/>
              <a:gd name="connsiteY7" fmla="*/ 383215 h 607498"/>
              <a:gd name="connsiteX8" fmla="*/ 367104 w 608415"/>
              <a:gd name="connsiteY8" fmla="*/ 251998 h 607498"/>
              <a:gd name="connsiteX9" fmla="*/ 239600 w 608415"/>
              <a:gd name="connsiteY9" fmla="*/ 326068 h 607498"/>
              <a:gd name="connsiteX10" fmla="*/ 113399 w 608415"/>
              <a:gd name="connsiteY10" fmla="*/ 162698 h 607498"/>
              <a:gd name="connsiteX11" fmla="*/ 0 w 608415"/>
              <a:gd name="connsiteY11" fmla="*/ 0 h 607498"/>
              <a:gd name="connsiteX12" fmla="*/ 69484 w 608415"/>
              <a:gd name="connsiteY12" fmla="*/ 0 h 607498"/>
              <a:gd name="connsiteX13" fmla="*/ 69484 w 608415"/>
              <a:gd name="connsiteY13" fmla="*/ 537988 h 607498"/>
              <a:gd name="connsiteX14" fmla="*/ 608415 w 608415"/>
              <a:gd name="connsiteY14" fmla="*/ 537988 h 607498"/>
              <a:gd name="connsiteX15" fmla="*/ 608415 w 608415"/>
              <a:gd name="connsiteY15" fmla="*/ 607498 h 607498"/>
              <a:gd name="connsiteX16" fmla="*/ 0 w 608415"/>
              <a:gd name="connsiteY16" fmla="*/ 607498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8415" h="607498">
                <a:moveTo>
                  <a:pt x="157465" y="128853"/>
                </a:moveTo>
                <a:lnTo>
                  <a:pt x="253810" y="253560"/>
                </a:lnTo>
                <a:lnTo>
                  <a:pt x="383401" y="178319"/>
                </a:lnTo>
                <a:lnTo>
                  <a:pt x="504517" y="351452"/>
                </a:lnTo>
                <a:lnTo>
                  <a:pt x="536327" y="329192"/>
                </a:lnTo>
                <a:lnTo>
                  <a:pt x="547800" y="461710"/>
                </a:lnTo>
                <a:lnTo>
                  <a:pt x="427206" y="405344"/>
                </a:lnTo>
                <a:lnTo>
                  <a:pt x="459017" y="383215"/>
                </a:lnTo>
                <a:lnTo>
                  <a:pt x="367104" y="251998"/>
                </a:lnTo>
                <a:lnTo>
                  <a:pt x="239600" y="326068"/>
                </a:lnTo>
                <a:lnTo>
                  <a:pt x="113399" y="162698"/>
                </a:lnTo>
                <a:close/>
                <a:moveTo>
                  <a:pt x="0" y="0"/>
                </a:moveTo>
                <a:lnTo>
                  <a:pt x="69484" y="0"/>
                </a:lnTo>
                <a:lnTo>
                  <a:pt x="69484" y="537988"/>
                </a:lnTo>
                <a:lnTo>
                  <a:pt x="608415" y="537988"/>
                </a:lnTo>
                <a:lnTo>
                  <a:pt x="608415" y="607498"/>
                </a:lnTo>
                <a:lnTo>
                  <a:pt x="0" y="607498"/>
                </a:lnTo>
                <a:close/>
              </a:path>
            </a:pathLst>
          </a:custGeom>
          <a:solidFill>
            <a:schemeClr val="accent2"/>
          </a:solidFill>
          <a:ln>
            <a:noFill/>
          </a:ln>
        </p:spPr>
      </p:sp>
      <p:sp>
        <p:nvSpPr>
          <p:cNvPr id="61" name="line-dot-chart_64739"/>
          <p:cNvSpPr>
            <a:spLocks noChangeAspect="1"/>
          </p:cNvSpPr>
          <p:nvPr/>
        </p:nvSpPr>
        <p:spPr bwMode="auto">
          <a:xfrm>
            <a:off x="8392043" y="3674613"/>
            <a:ext cx="170645" cy="170388"/>
          </a:xfrm>
          <a:custGeom>
            <a:avLst/>
            <a:gdLst>
              <a:gd name="connsiteX0" fmla="*/ 556672 w 608415"/>
              <a:gd name="connsiteY0" fmla="*/ 135486 h 607498"/>
              <a:gd name="connsiteX1" fmla="*/ 600088 w 608415"/>
              <a:gd name="connsiteY1" fmla="*/ 178963 h 607498"/>
              <a:gd name="connsiteX2" fmla="*/ 559149 w 608415"/>
              <a:gd name="connsiteY2" fmla="*/ 222309 h 607498"/>
              <a:gd name="connsiteX3" fmla="*/ 464886 w 608415"/>
              <a:gd name="connsiteY3" fmla="*/ 343757 h 607498"/>
              <a:gd name="connsiteX4" fmla="*/ 465146 w 608415"/>
              <a:gd name="connsiteY4" fmla="*/ 348443 h 607498"/>
              <a:gd name="connsiteX5" fmla="*/ 421730 w 608415"/>
              <a:gd name="connsiteY5" fmla="*/ 391790 h 607498"/>
              <a:gd name="connsiteX6" fmla="*/ 379879 w 608415"/>
              <a:gd name="connsiteY6" fmla="*/ 360419 h 607498"/>
              <a:gd name="connsiteX7" fmla="*/ 286137 w 608415"/>
              <a:gd name="connsiteY7" fmla="*/ 308091 h 607498"/>
              <a:gd name="connsiteX8" fmla="*/ 266971 w 608415"/>
              <a:gd name="connsiteY8" fmla="*/ 311345 h 607498"/>
              <a:gd name="connsiteX9" fmla="*/ 189657 w 608415"/>
              <a:gd name="connsiteY9" fmla="*/ 396085 h 607498"/>
              <a:gd name="connsiteX10" fmla="*/ 189917 w 608415"/>
              <a:gd name="connsiteY10" fmla="*/ 400511 h 607498"/>
              <a:gd name="connsiteX11" fmla="*/ 146371 w 608415"/>
              <a:gd name="connsiteY11" fmla="*/ 443857 h 607498"/>
              <a:gd name="connsiteX12" fmla="*/ 102955 w 608415"/>
              <a:gd name="connsiteY12" fmla="*/ 400511 h 607498"/>
              <a:gd name="connsiteX13" fmla="*/ 145198 w 608415"/>
              <a:gd name="connsiteY13" fmla="*/ 357165 h 607498"/>
              <a:gd name="connsiteX14" fmla="*/ 225771 w 608415"/>
              <a:gd name="connsiteY14" fmla="*/ 268780 h 607498"/>
              <a:gd name="connsiteX15" fmla="*/ 225771 w 608415"/>
              <a:gd name="connsiteY15" fmla="*/ 267999 h 607498"/>
              <a:gd name="connsiteX16" fmla="*/ 269318 w 608415"/>
              <a:gd name="connsiteY16" fmla="*/ 224652 h 607498"/>
              <a:gd name="connsiteX17" fmla="*/ 310387 w 608415"/>
              <a:gd name="connsiteY17" fmla="*/ 254070 h 607498"/>
              <a:gd name="connsiteX18" fmla="*/ 406606 w 608415"/>
              <a:gd name="connsiteY18" fmla="*/ 307700 h 607498"/>
              <a:gd name="connsiteX19" fmla="*/ 420166 w 608415"/>
              <a:gd name="connsiteY19" fmla="*/ 305097 h 607498"/>
              <a:gd name="connsiteX20" fmla="*/ 513647 w 608415"/>
              <a:gd name="connsiteY20" fmla="*/ 184560 h 607498"/>
              <a:gd name="connsiteX21" fmla="*/ 513256 w 608415"/>
              <a:gd name="connsiteY21" fmla="*/ 178963 h 607498"/>
              <a:gd name="connsiteX22" fmla="*/ 556672 w 608415"/>
              <a:gd name="connsiteY22" fmla="*/ 135486 h 607498"/>
              <a:gd name="connsiteX23" fmla="*/ 0 w 608415"/>
              <a:gd name="connsiteY23" fmla="*/ 0 h 607498"/>
              <a:gd name="connsiteX24" fmla="*/ 69485 w 608415"/>
              <a:gd name="connsiteY24" fmla="*/ 0 h 607498"/>
              <a:gd name="connsiteX25" fmla="*/ 69485 w 608415"/>
              <a:gd name="connsiteY25" fmla="*/ 537988 h 607498"/>
              <a:gd name="connsiteX26" fmla="*/ 608415 w 608415"/>
              <a:gd name="connsiteY26" fmla="*/ 537988 h 607498"/>
              <a:gd name="connsiteX27" fmla="*/ 608415 w 608415"/>
              <a:gd name="connsiteY27" fmla="*/ 607498 h 607498"/>
              <a:gd name="connsiteX28" fmla="*/ 0 w 608415"/>
              <a:gd name="connsiteY28" fmla="*/ 607498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8415" h="607498">
                <a:moveTo>
                  <a:pt x="556672" y="135486"/>
                </a:moveTo>
                <a:cubicBezTo>
                  <a:pt x="580662" y="135486"/>
                  <a:pt x="600088" y="155012"/>
                  <a:pt x="600088" y="178963"/>
                </a:cubicBezTo>
                <a:cubicBezTo>
                  <a:pt x="600088" y="202003"/>
                  <a:pt x="581965" y="221007"/>
                  <a:pt x="559149" y="222309"/>
                </a:cubicBezTo>
                <a:lnTo>
                  <a:pt x="464886" y="343757"/>
                </a:lnTo>
                <a:cubicBezTo>
                  <a:pt x="465016" y="345319"/>
                  <a:pt x="465146" y="346881"/>
                  <a:pt x="465146" y="348443"/>
                </a:cubicBezTo>
                <a:cubicBezTo>
                  <a:pt x="465146" y="372394"/>
                  <a:pt x="445590" y="391790"/>
                  <a:pt x="421730" y="391790"/>
                </a:cubicBezTo>
                <a:cubicBezTo>
                  <a:pt x="401782" y="391790"/>
                  <a:pt x="385094" y="378642"/>
                  <a:pt x="379879" y="360419"/>
                </a:cubicBezTo>
                <a:lnTo>
                  <a:pt x="286137" y="308091"/>
                </a:lnTo>
                <a:cubicBezTo>
                  <a:pt x="280139" y="310564"/>
                  <a:pt x="273490" y="311735"/>
                  <a:pt x="266971" y="311345"/>
                </a:cubicBezTo>
                <a:lnTo>
                  <a:pt x="189657" y="396085"/>
                </a:lnTo>
                <a:cubicBezTo>
                  <a:pt x="189787" y="397517"/>
                  <a:pt x="189917" y="398949"/>
                  <a:pt x="189917" y="400511"/>
                </a:cubicBezTo>
                <a:cubicBezTo>
                  <a:pt x="189917" y="424462"/>
                  <a:pt x="170361" y="443857"/>
                  <a:pt x="146371" y="443857"/>
                </a:cubicBezTo>
                <a:cubicBezTo>
                  <a:pt x="122512" y="443857"/>
                  <a:pt x="102955" y="424462"/>
                  <a:pt x="102955" y="400511"/>
                </a:cubicBezTo>
                <a:cubicBezTo>
                  <a:pt x="102955" y="376950"/>
                  <a:pt x="121860" y="357815"/>
                  <a:pt x="145198" y="357165"/>
                </a:cubicBezTo>
                <a:lnTo>
                  <a:pt x="225771" y="268780"/>
                </a:lnTo>
                <a:cubicBezTo>
                  <a:pt x="225771" y="268519"/>
                  <a:pt x="225771" y="268259"/>
                  <a:pt x="225771" y="267999"/>
                </a:cubicBezTo>
                <a:cubicBezTo>
                  <a:pt x="225771" y="244047"/>
                  <a:pt x="245328" y="224652"/>
                  <a:pt x="269318" y="224652"/>
                </a:cubicBezTo>
                <a:cubicBezTo>
                  <a:pt x="288353" y="224652"/>
                  <a:pt x="304650" y="236758"/>
                  <a:pt x="310387" y="254070"/>
                </a:cubicBezTo>
                <a:lnTo>
                  <a:pt x="406606" y="307700"/>
                </a:lnTo>
                <a:cubicBezTo>
                  <a:pt x="410909" y="306138"/>
                  <a:pt x="415472" y="305227"/>
                  <a:pt x="420166" y="305097"/>
                </a:cubicBezTo>
                <a:lnTo>
                  <a:pt x="513647" y="184560"/>
                </a:lnTo>
                <a:cubicBezTo>
                  <a:pt x="513386" y="182738"/>
                  <a:pt x="513256" y="180785"/>
                  <a:pt x="513256" y="178963"/>
                </a:cubicBezTo>
                <a:cubicBezTo>
                  <a:pt x="513256" y="155012"/>
                  <a:pt x="532682" y="135486"/>
                  <a:pt x="556672" y="135486"/>
                </a:cubicBezTo>
                <a:close/>
                <a:moveTo>
                  <a:pt x="0" y="0"/>
                </a:moveTo>
                <a:lnTo>
                  <a:pt x="69485" y="0"/>
                </a:lnTo>
                <a:lnTo>
                  <a:pt x="69485" y="537988"/>
                </a:lnTo>
                <a:lnTo>
                  <a:pt x="608415" y="537988"/>
                </a:lnTo>
                <a:lnTo>
                  <a:pt x="608415" y="607498"/>
                </a:lnTo>
                <a:lnTo>
                  <a:pt x="0" y="607498"/>
                </a:lnTo>
                <a:close/>
              </a:path>
            </a:pathLst>
          </a:custGeom>
          <a:solidFill>
            <a:schemeClr val="accent2"/>
          </a:solidFill>
          <a:ln>
            <a:noFill/>
          </a:ln>
        </p:spPr>
      </p:sp>
      <p:sp>
        <p:nvSpPr>
          <p:cNvPr id="62" name="stocks-graphic-for-business-stats_20803"/>
          <p:cNvSpPr>
            <a:spLocks noChangeAspect="1"/>
          </p:cNvSpPr>
          <p:nvPr/>
        </p:nvSpPr>
        <p:spPr bwMode="auto">
          <a:xfrm>
            <a:off x="8392043" y="5044480"/>
            <a:ext cx="170645" cy="153902"/>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solidFill>
            <a:schemeClr val="accent2"/>
          </a:solidFill>
          <a:ln>
            <a:noFill/>
          </a:ln>
        </p:spPr>
      </p:sp>
      <p:sp>
        <p:nvSpPr>
          <p:cNvPr id="52" name="椭圆 51"/>
          <p:cNvSpPr/>
          <p:nvPr/>
        </p:nvSpPr>
        <p:spPr>
          <a:xfrm flipH="1">
            <a:off x="3493180" y="2006714"/>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flipH="1">
            <a:off x="1993900" y="2006600"/>
            <a:ext cx="1282700" cy="645795"/>
          </a:xfrm>
          <a:prstGeom prst="rect">
            <a:avLst/>
          </a:prstGeom>
          <a:noFill/>
        </p:spPr>
        <p:txBody>
          <a:bodyPr wrap="square" lIns="0" tIns="0" rIns="0" bIns="0" rtlCol="0">
            <a:spAutoFit/>
          </a:bodyPr>
          <a:lstStyle/>
          <a:p>
            <a:pPr algn="r">
              <a:lnSpc>
                <a:spcPct val="150000"/>
              </a:lnSpc>
            </a:pPr>
            <a:r>
              <a:rPr lang="zh-CN" altLang="en-US" sz="1400" dirty="0">
                <a:solidFill>
                  <a:schemeClr val="bg2">
                    <a:lumMod val="50000"/>
                  </a:schemeClr>
                </a:solidFill>
                <a:sym typeface="+mn-ea"/>
              </a:rPr>
              <a:t>基本方法论：</a:t>
            </a:r>
            <a:endParaRPr lang="zh-CN" altLang="en-US" sz="1400" dirty="0">
              <a:solidFill>
                <a:schemeClr val="bg2">
                  <a:lumMod val="50000"/>
                </a:schemeClr>
              </a:solidFill>
              <a:sym typeface="+mn-ea"/>
            </a:endParaRPr>
          </a:p>
          <a:p>
            <a:pPr algn="r">
              <a:lnSpc>
                <a:spcPct val="150000"/>
              </a:lnSpc>
            </a:pPr>
            <a:r>
              <a:rPr lang="zh-CN" altLang="en-US" sz="1400" dirty="0">
                <a:solidFill>
                  <a:schemeClr val="bg2">
                    <a:lumMod val="50000"/>
                  </a:schemeClr>
                </a:solidFill>
              </a:rPr>
              <a:t>科学主义</a:t>
            </a:r>
            <a:endParaRPr lang="zh-CN" altLang="en-US" sz="1400" dirty="0">
              <a:solidFill>
                <a:schemeClr val="bg2">
                  <a:lumMod val="50000"/>
                </a:schemeClr>
              </a:solidFill>
            </a:endParaRPr>
          </a:p>
        </p:txBody>
      </p:sp>
      <p:sp>
        <p:nvSpPr>
          <p:cNvPr id="54" name="椭圆 53"/>
          <p:cNvSpPr/>
          <p:nvPr/>
        </p:nvSpPr>
        <p:spPr>
          <a:xfrm flipH="1">
            <a:off x="3493180" y="3538351"/>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flipH="1">
            <a:off x="1490345" y="3538220"/>
            <a:ext cx="1786255" cy="645795"/>
          </a:xfrm>
          <a:prstGeom prst="rect">
            <a:avLst/>
          </a:prstGeom>
          <a:noFill/>
        </p:spPr>
        <p:txBody>
          <a:bodyPr wrap="square" lIns="0" tIns="0" rIns="0" bIns="0" rtlCol="0">
            <a:spAutoFit/>
          </a:bodyPr>
          <a:lstStyle/>
          <a:p>
            <a:pPr algn="r">
              <a:lnSpc>
                <a:spcPct val="150000"/>
              </a:lnSpc>
            </a:pPr>
            <a:r>
              <a:rPr lang="zh-CN" altLang="en-US" sz="1400" dirty="0">
                <a:solidFill>
                  <a:schemeClr val="bg2">
                    <a:lumMod val="50000"/>
                  </a:schemeClr>
                </a:solidFill>
                <a:sym typeface="+mn-ea"/>
              </a:rPr>
              <a:t>研究主题：</a:t>
            </a:r>
            <a:endParaRPr lang="zh-CN" altLang="en-US" sz="1400" dirty="0">
              <a:solidFill>
                <a:schemeClr val="bg2">
                  <a:lumMod val="50000"/>
                </a:schemeClr>
              </a:solidFill>
              <a:sym typeface="+mn-ea"/>
            </a:endParaRPr>
          </a:p>
          <a:p>
            <a:pPr algn="r">
              <a:lnSpc>
                <a:spcPct val="150000"/>
              </a:lnSpc>
            </a:pPr>
            <a:r>
              <a:rPr lang="zh-CN" altLang="en-US" sz="1400" dirty="0">
                <a:solidFill>
                  <a:schemeClr val="bg2">
                    <a:lumMod val="50000"/>
                  </a:schemeClr>
                </a:solidFill>
              </a:rPr>
              <a:t>技术，经济，环境等</a:t>
            </a:r>
            <a:endParaRPr lang="zh-CN" altLang="en-US" sz="1400" dirty="0">
              <a:solidFill>
                <a:schemeClr val="bg2">
                  <a:lumMod val="50000"/>
                </a:schemeClr>
              </a:solidFill>
            </a:endParaRPr>
          </a:p>
        </p:txBody>
      </p:sp>
      <p:sp>
        <p:nvSpPr>
          <p:cNvPr id="56" name="椭圆 55"/>
          <p:cNvSpPr/>
          <p:nvPr/>
        </p:nvSpPr>
        <p:spPr>
          <a:xfrm flipH="1">
            <a:off x="3493180" y="4899975"/>
            <a:ext cx="442912" cy="44291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flipH="1">
            <a:off x="576263" y="4899975"/>
            <a:ext cx="2700105" cy="969010"/>
          </a:xfrm>
          <a:prstGeom prst="rect">
            <a:avLst/>
          </a:prstGeom>
          <a:noFill/>
        </p:spPr>
        <p:txBody>
          <a:bodyPr wrap="square" lIns="0" tIns="0" rIns="0" bIns="0" rtlCol="0">
            <a:spAutoFit/>
          </a:bodyPr>
          <a:lstStyle/>
          <a:p>
            <a:pPr algn="r">
              <a:lnSpc>
                <a:spcPct val="150000"/>
              </a:lnSpc>
            </a:pPr>
            <a:r>
              <a:rPr lang="zh-CN" altLang="en-US" sz="1400" dirty="0">
                <a:solidFill>
                  <a:schemeClr val="bg2">
                    <a:lumMod val="50000"/>
                  </a:schemeClr>
                </a:solidFill>
                <a:sym typeface="+mn-ea"/>
              </a:rPr>
              <a:t>研究方法：</a:t>
            </a:r>
            <a:endParaRPr lang="zh-CN" altLang="en-US" sz="1400" dirty="0">
              <a:solidFill>
                <a:schemeClr val="bg2">
                  <a:lumMod val="50000"/>
                </a:schemeClr>
              </a:solidFill>
              <a:sym typeface="+mn-ea"/>
            </a:endParaRPr>
          </a:p>
          <a:p>
            <a:pPr algn="r">
              <a:lnSpc>
                <a:spcPct val="150000"/>
              </a:lnSpc>
            </a:pPr>
            <a:r>
              <a:rPr lang="zh-CN" altLang="en-US" sz="1400" dirty="0">
                <a:solidFill>
                  <a:schemeClr val="bg2">
                    <a:lumMod val="50000"/>
                  </a:schemeClr>
                </a:solidFill>
              </a:rPr>
              <a:t>工程技术、经济学技术收集资料</a:t>
            </a:r>
            <a:endParaRPr lang="zh-CN" altLang="en-US" sz="1400" dirty="0">
              <a:solidFill>
                <a:schemeClr val="bg2">
                  <a:lumMod val="50000"/>
                </a:schemeClr>
              </a:solidFill>
            </a:endParaRPr>
          </a:p>
          <a:p>
            <a:pPr algn="r">
              <a:lnSpc>
                <a:spcPct val="150000"/>
              </a:lnSpc>
            </a:pPr>
            <a:r>
              <a:rPr lang="zh-CN" altLang="en-US" sz="1400" dirty="0">
                <a:solidFill>
                  <a:schemeClr val="bg2">
                    <a:lumMod val="50000"/>
                  </a:schemeClr>
                </a:solidFill>
              </a:rPr>
              <a:t>数学技术分析资料</a:t>
            </a:r>
            <a:endParaRPr lang="zh-CN" altLang="en-US" sz="1400" dirty="0">
              <a:solidFill>
                <a:schemeClr val="bg2">
                  <a:lumMod val="50000"/>
                </a:schemeClr>
              </a:solidFill>
            </a:endParaRPr>
          </a:p>
        </p:txBody>
      </p:sp>
      <p:sp>
        <p:nvSpPr>
          <p:cNvPr id="63" name="increase-rate_75869"/>
          <p:cNvSpPr>
            <a:spLocks noChangeAspect="1"/>
          </p:cNvSpPr>
          <p:nvPr/>
        </p:nvSpPr>
        <p:spPr bwMode="auto">
          <a:xfrm>
            <a:off x="3629314" y="3679311"/>
            <a:ext cx="170645" cy="160992"/>
          </a:xfrm>
          <a:custGeom>
            <a:avLst/>
            <a:gdLst>
              <a:gd name="connsiteX0" fmla="*/ 72358 w 604411"/>
              <a:gd name="connsiteY0" fmla="*/ 492915 h 570221"/>
              <a:gd name="connsiteX1" fmla="*/ 51100 w 604411"/>
              <a:gd name="connsiteY1" fmla="*/ 514134 h 570221"/>
              <a:gd name="connsiteX2" fmla="*/ 72358 w 604411"/>
              <a:gd name="connsiteY2" fmla="*/ 535354 h 570221"/>
              <a:gd name="connsiteX3" fmla="*/ 93616 w 604411"/>
              <a:gd name="connsiteY3" fmla="*/ 514134 h 570221"/>
              <a:gd name="connsiteX4" fmla="*/ 72358 w 604411"/>
              <a:gd name="connsiteY4" fmla="*/ 492915 h 570221"/>
              <a:gd name="connsiteX5" fmla="*/ 35790 w 604411"/>
              <a:gd name="connsiteY5" fmla="*/ 383657 h 570221"/>
              <a:gd name="connsiteX6" fmla="*/ 125123 w 604411"/>
              <a:gd name="connsiteY6" fmla="*/ 388078 h 570221"/>
              <a:gd name="connsiteX7" fmla="*/ 136005 w 604411"/>
              <a:gd name="connsiteY7" fmla="*/ 393257 h 570221"/>
              <a:gd name="connsiteX8" fmla="*/ 139928 w 604411"/>
              <a:gd name="connsiteY8" fmla="*/ 404877 h 570221"/>
              <a:gd name="connsiteX9" fmla="*/ 129046 w 604411"/>
              <a:gd name="connsiteY9" fmla="*/ 546596 h 570221"/>
              <a:gd name="connsiteX10" fmla="*/ 112596 w 604411"/>
              <a:gd name="connsiteY10" fmla="*/ 561753 h 570221"/>
              <a:gd name="connsiteX11" fmla="*/ 111964 w 604411"/>
              <a:gd name="connsiteY11" fmla="*/ 561753 h 570221"/>
              <a:gd name="connsiteX12" fmla="*/ 13140 w 604411"/>
              <a:gd name="connsiteY12" fmla="*/ 561753 h 570221"/>
              <a:gd name="connsiteX13" fmla="*/ 13013 w 604411"/>
              <a:gd name="connsiteY13" fmla="*/ 561753 h 570221"/>
              <a:gd name="connsiteX14" fmla="*/ 2511 w 604411"/>
              <a:gd name="connsiteY14" fmla="*/ 556448 h 570221"/>
              <a:gd name="connsiteX15" fmla="*/ 360 w 604411"/>
              <a:gd name="connsiteY15" fmla="*/ 545080 h 570221"/>
              <a:gd name="connsiteX16" fmla="*/ 16683 w 604411"/>
              <a:gd name="connsiteY16" fmla="*/ 397930 h 570221"/>
              <a:gd name="connsiteX17" fmla="*/ 16683 w 604411"/>
              <a:gd name="connsiteY17" fmla="*/ 397678 h 570221"/>
              <a:gd name="connsiteX18" fmla="*/ 35790 w 604411"/>
              <a:gd name="connsiteY18" fmla="*/ 383657 h 570221"/>
              <a:gd name="connsiteX19" fmla="*/ 275940 w 604411"/>
              <a:gd name="connsiteY19" fmla="*/ 378859 h 570221"/>
              <a:gd name="connsiteX20" fmla="*/ 403471 w 604411"/>
              <a:gd name="connsiteY20" fmla="*/ 410942 h 570221"/>
              <a:gd name="connsiteX21" fmla="*/ 430546 w 604411"/>
              <a:gd name="connsiteY21" fmla="*/ 419153 h 570221"/>
              <a:gd name="connsiteX22" fmla="*/ 446107 w 604411"/>
              <a:gd name="connsiteY22" fmla="*/ 439110 h 570221"/>
              <a:gd name="connsiteX23" fmla="*/ 421183 w 604411"/>
              <a:gd name="connsiteY23" fmla="*/ 466140 h 570221"/>
              <a:gd name="connsiteX24" fmla="*/ 395373 w 604411"/>
              <a:gd name="connsiteY24" fmla="*/ 469046 h 570221"/>
              <a:gd name="connsiteX25" fmla="*/ 337681 w 604411"/>
              <a:gd name="connsiteY25" fmla="*/ 461972 h 570221"/>
              <a:gd name="connsiteX26" fmla="*/ 319209 w 604411"/>
              <a:gd name="connsiteY26" fmla="*/ 459067 h 570221"/>
              <a:gd name="connsiteX27" fmla="*/ 347549 w 604411"/>
              <a:gd name="connsiteY27" fmla="*/ 473088 h 570221"/>
              <a:gd name="connsiteX28" fmla="*/ 408531 w 604411"/>
              <a:gd name="connsiteY28" fmla="*/ 481298 h 570221"/>
              <a:gd name="connsiteX29" fmla="*/ 429027 w 604411"/>
              <a:gd name="connsiteY29" fmla="*/ 479908 h 570221"/>
              <a:gd name="connsiteX30" fmla="*/ 549979 w 604411"/>
              <a:gd name="connsiteY30" fmla="*/ 438731 h 570221"/>
              <a:gd name="connsiteX31" fmla="*/ 563390 w 604411"/>
              <a:gd name="connsiteY31" fmla="*/ 435068 h 570221"/>
              <a:gd name="connsiteX32" fmla="*/ 584013 w 604411"/>
              <a:gd name="connsiteY32" fmla="*/ 448962 h 570221"/>
              <a:gd name="connsiteX33" fmla="*/ 571361 w 604411"/>
              <a:gd name="connsiteY33" fmla="*/ 486982 h 570221"/>
              <a:gd name="connsiteX34" fmla="*/ 422701 w 604411"/>
              <a:gd name="connsiteY34" fmla="*/ 569463 h 570221"/>
              <a:gd name="connsiteX35" fmla="*/ 413592 w 604411"/>
              <a:gd name="connsiteY35" fmla="*/ 570221 h 570221"/>
              <a:gd name="connsiteX36" fmla="*/ 207620 w 604411"/>
              <a:gd name="connsiteY36" fmla="*/ 539275 h 570221"/>
              <a:gd name="connsiteX37" fmla="*/ 174725 w 604411"/>
              <a:gd name="connsiteY37" fmla="*/ 553043 h 570221"/>
              <a:gd name="connsiteX38" fmla="*/ 167134 w 604411"/>
              <a:gd name="connsiteY38" fmla="*/ 556579 h 570221"/>
              <a:gd name="connsiteX39" fmla="*/ 162073 w 604411"/>
              <a:gd name="connsiteY39" fmla="*/ 554306 h 570221"/>
              <a:gd name="connsiteX40" fmla="*/ 159163 w 604411"/>
              <a:gd name="connsiteY40" fmla="*/ 546348 h 570221"/>
              <a:gd name="connsiteX41" fmla="*/ 164350 w 604411"/>
              <a:gd name="connsiteY41" fmla="*/ 465761 h 570221"/>
              <a:gd name="connsiteX42" fmla="*/ 168525 w 604411"/>
              <a:gd name="connsiteY42" fmla="*/ 401343 h 570221"/>
              <a:gd name="connsiteX43" fmla="*/ 182442 w 604411"/>
              <a:gd name="connsiteY43" fmla="*/ 389848 h 570221"/>
              <a:gd name="connsiteX44" fmla="*/ 184846 w 604411"/>
              <a:gd name="connsiteY44" fmla="*/ 389469 h 570221"/>
              <a:gd name="connsiteX45" fmla="*/ 275940 w 604411"/>
              <a:gd name="connsiteY45" fmla="*/ 378859 h 570221"/>
              <a:gd name="connsiteX46" fmla="*/ 584806 w 604411"/>
              <a:gd name="connsiteY46" fmla="*/ 1561 h 570221"/>
              <a:gd name="connsiteX47" fmla="*/ 601256 w 604411"/>
              <a:gd name="connsiteY47" fmla="*/ 3961 h 570221"/>
              <a:gd name="connsiteX48" fmla="*/ 604166 w 604411"/>
              <a:gd name="connsiteY48" fmla="*/ 16593 h 570221"/>
              <a:gd name="connsiteX49" fmla="*/ 587337 w 604411"/>
              <a:gd name="connsiteY49" fmla="*/ 132305 h 570221"/>
              <a:gd name="connsiteX50" fmla="*/ 574684 w 604411"/>
              <a:gd name="connsiteY50" fmla="*/ 145568 h 570221"/>
              <a:gd name="connsiteX51" fmla="*/ 564308 w 604411"/>
              <a:gd name="connsiteY51" fmla="*/ 141526 h 570221"/>
              <a:gd name="connsiteX52" fmla="*/ 537357 w 604411"/>
              <a:gd name="connsiteY52" fmla="*/ 120557 h 570221"/>
              <a:gd name="connsiteX53" fmla="*/ 432589 w 604411"/>
              <a:gd name="connsiteY53" fmla="*/ 277828 h 570221"/>
              <a:gd name="connsiteX54" fmla="*/ 408927 w 604411"/>
              <a:gd name="connsiteY54" fmla="*/ 291976 h 570221"/>
              <a:gd name="connsiteX55" fmla="*/ 383241 w 604411"/>
              <a:gd name="connsiteY55" fmla="*/ 281617 h 570221"/>
              <a:gd name="connsiteX56" fmla="*/ 335792 w 604411"/>
              <a:gd name="connsiteY56" fmla="*/ 230204 h 570221"/>
              <a:gd name="connsiteX57" fmla="*/ 266200 w 604411"/>
              <a:gd name="connsiteY57" fmla="*/ 338589 h 570221"/>
              <a:gd name="connsiteX58" fmla="*/ 243803 w 604411"/>
              <a:gd name="connsiteY58" fmla="*/ 353242 h 570221"/>
              <a:gd name="connsiteX59" fmla="*/ 218118 w 604411"/>
              <a:gd name="connsiteY59" fmla="*/ 345789 h 570221"/>
              <a:gd name="connsiteX60" fmla="*/ 182942 w 604411"/>
              <a:gd name="connsiteY60" fmla="*/ 316103 h 570221"/>
              <a:gd name="connsiteX61" fmla="*/ 136505 w 604411"/>
              <a:gd name="connsiteY61" fmla="*/ 352358 h 570221"/>
              <a:gd name="connsiteX62" fmla="*/ 121574 w 604411"/>
              <a:gd name="connsiteY62" fmla="*/ 357537 h 570221"/>
              <a:gd name="connsiteX63" fmla="*/ 102468 w 604411"/>
              <a:gd name="connsiteY63" fmla="*/ 348189 h 570221"/>
              <a:gd name="connsiteX64" fmla="*/ 106643 w 604411"/>
              <a:gd name="connsiteY64" fmla="*/ 314335 h 570221"/>
              <a:gd name="connsiteX65" fmla="*/ 161431 w 604411"/>
              <a:gd name="connsiteY65" fmla="*/ 271638 h 570221"/>
              <a:gd name="connsiteX66" fmla="*/ 206224 w 604411"/>
              <a:gd name="connsiteY66" fmla="*/ 272522 h 570221"/>
              <a:gd name="connsiteX67" fmla="*/ 235326 w 604411"/>
              <a:gd name="connsiteY67" fmla="*/ 297029 h 570221"/>
              <a:gd name="connsiteX68" fmla="*/ 306943 w 604411"/>
              <a:gd name="connsiteY68" fmla="*/ 185613 h 570221"/>
              <a:gd name="connsiteX69" fmla="*/ 330604 w 604411"/>
              <a:gd name="connsiteY69" fmla="*/ 171085 h 570221"/>
              <a:gd name="connsiteX70" fmla="*/ 356417 w 604411"/>
              <a:gd name="connsiteY70" fmla="*/ 181191 h 570221"/>
              <a:gd name="connsiteX71" fmla="*/ 404246 w 604411"/>
              <a:gd name="connsiteY71" fmla="*/ 233110 h 570221"/>
              <a:gd name="connsiteX72" fmla="*/ 499018 w 604411"/>
              <a:gd name="connsiteY72" fmla="*/ 90745 h 570221"/>
              <a:gd name="connsiteX73" fmla="*/ 473206 w 604411"/>
              <a:gd name="connsiteY73" fmla="*/ 70659 h 570221"/>
              <a:gd name="connsiteX74" fmla="*/ 466626 w 604411"/>
              <a:gd name="connsiteY74" fmla="*/ 57269 h 570221"/>
              <a:gd name="connsiteX75" fmla="*/ 476622 w 604411"/>
              <a:gd name="connsiteY75" fmla="*/ 46153 h 57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4411" h="570221">
                <a:moveTo>
                  <a:pt x="72358" y="492915"/>
                </a:moveTo>
                <a:cubicBezTo>
                  <a:pt x="60590" y="492915"/>
                  <a:pt x="51100" y="502514"/>
                  <a:pt x="51100" y="514134"/>
                </a:cubicBezTo>
                <a:cubicBezTo>
                  <a:pt x="51100" y="525881"/>
                  <a:pt x="60590" y="535354"/>
                  <a:pt x="72358" y="535354"/>
                </a:cubicBezTo>
                <a:cubicBezTo>
                  <a:pt x="84126" y="535354"/>
                  <a:pt x="93616" y="525881"/>
                  <a:pt x="93616" y="514134"/>
                </a:cubicBezTo>
                <a:cubicBezTo>
                  <a:pt x="93616" y="502514"/>
                  <a:pt x="84126" y="492915"/>
                  <a:pt x="72358" y="492915"/>
                </a:cubicBezTo>
                <a:close/>
                <a:moveTo>
                  <a:pt x="35790" y="383657"/>
                </a:moveTo>
                <a:lnTo>
                  <a:pt x="125123" y="388078"/>
                </a:lnTo>
                <a:cubicBezTo>
                  <a:pt x="129299" y="388204"/>
                  <a:pt x="133222" y="390099"/>
                  <a:pt x="136005" y="393257"/>
                </a:cubicBezTo>
                <a:cubicBezTo>
                  <a:pt x="138916" y="396541"/>
                  <a:pt x="140181" y="400583"/>
                  <a:pt x="139928" y="404877"/>
                </a:cubicBezTo>
                <a:lnTo>
                  <a:pt x="129046" y="546596"/>
                </a:lnTo>
                <a:cubicBezTo>
                  <a:pt x="128413" y="555059"/>
                  <a:pt x="121201" y="561753"/>
                  <a:pt x="112596" y="561753"/>
                </a:cubicBezTo>
                <a:cubicBezTo>
                  <a:pt x="112470" y="561753"/>
                  <a:pt x="112217" y="561753"/>
                  <a:pt x="111964" y="561753"/>
                </a:cubicBezTo>
                <a:lnTo>
                  <a:pt x="13140" y="561753"/>
                </a:lnTo>
                <a:lnTo>
                  <a:pt x="13013" y="561753"/>
                </a:lnTo>
                <a:cubicBezTo>
                  <a:pt x="8711" y="561500"/>
                  <a:pt x="4915" y="559606"/>
                  <a:pt x="2511" y="556448"/>
                </a:cubicBezTo>
                <a:cubicBezTo>
                  <a:pt x="233" y="553290"/>
                  <a:pt x="-526" y="549248"/>
                  <a:pt x="360" y="545080"/>
                </a:cubicBezTo>
                <a:lnTo>
                  <a:pt x="16683" y="397930"/>
                </a:lnTo>
                <a:lnTo>
                  <a:pt x="16683" y="397678"/>
                </a:lnTo>
                <a:cubicBezTo>
                  <a:pt x="18834" y="389594"/>
                  <a:pt x="27185" y="383152"/>
                  <a:pt x="35790" y="383657"/>
                </a:cubicBezTo>
                <a:close/>
                <a:moveTo>
                  <a:pt x="275940" y="378859"/>
                </a:moveTo>
                <a:cubicBezTo>
                  <a:pt x="306684" y="379870"/>
                  <a:pt x="367286" y="399322"/>
                  <a:pt x="403471" y="410942"/>
                </a:cubicBezTo>
                <a:cubicBezTo>
                  <a:pt x="416249" y="414984"/>
                  <a:pt x="426370" y="418268"/>
                  <a:pt x="430546" y="419153"/>
                </a:cubicBezTo>
                <a:cubicBezTo>
                  <a:pt x="439528" y="421174"/>
                  <a:pt x="445981" y="429384"/>
                  <a:pt x="446107" y="439110"/>
                </a:cubicBezTo>
                <a:cubicBezTo>
                  <a:pt x="446360" y="448962"/>
                  <a:pt x="439782" y="461088"/>
                  <a:pt x="421183" y="466140"/>
                </a:cubicBezTo>
                <a:cubicBezTo>
                  <a:pt x="413845" y="468035"/>
                  <a:pt x="405242" y="469046"/>
                  <a:pt x="395373" y="469046"/>
                </a:cubicBezTo>
                <a:cubicBezTo>
                  <a:pt x="375257" y="469046"/>
                  <a:pt x="353496" y="465004"/>
                  <a:pt x="337681" y="461972"/>
                </a:cubicBezTo>
                <a:cubicBezTo>
                  <a:pt x="329837" y="460456"/>
                  <a:pt x="323005" y="459193"/>
                  <a:pt x="319209" y="459067"/>
                </a:cubicBezTo>
                <a:cubicBezTo>
                  <a:pt x="321740" y="462983"/>
                  <a:pt x="330722" y="468414"/>
                  <a:pt x="347549" y="473088"/>
                </a:cubicBezTo>
                <a:cubicBezTo>
                  <a:pt x="366021" y="478266"/>
                  <a:pt x="388794" y="481298"/>
                  <a:pt x="408531" y="481298"/>
                </a:cubicBezTo>
                <a:cubicBezTo>
                  <a:pt x="416249" y="481298"/>
                  <a:pt x="423081" y="480919"/>
                  <a:pt x="429027" y="479908"/>
                </a:cubicBezTo>
                <a:cubicBezTo>
                  <a:pt x="469513" y="473593"/>
                  <a:pt x="514681" y="458183"/>
                  <a:pt x="549979" y="438731"/>
                </a:cubicBezTo>
                <a:cubicBezTo>
                  <a:pt x="554407" y="436331"/>
                  <a:pt x="558836" y="435068"/>
                  <a:pt x="563390" y="435068"/>
                </a:cubicBezTo>
                <a:cubicBezTo>
                  <a:pt x="572626" y="435068"/>
                  <a:pt x="580470" y="440373"/>
                  <a:pt x="584013" y="448962"/>
                </a:cubicBezTo>
                <a:cubicBezTo>
                  <a:pt x="588694" y="460583"/>
                  <a:pt x="584013" y="474856"/>
                  <a:pt x="571361" y="486982"/>
                </a:cubicBezTo>
                <a:cubicBezTo>
                  <a:pt x="551751" y="505802"/>
                  <a:pt x="456482" y="561632"/>
                  <a:pt x="422701" y="569463"/>
                </a:cubicBezTo>
                <a:cubicBezTo>
                  <a:pt x="420551" y="569968"/>
                  <a:pt x="417641" y="570221"/>
                  <a:pt x="413592" y="570221"/>
                </a:cubicBezTo>
                <a:cubicBezTo>
                  <a:pt x="371208" y="570221"/>
                  <a:pt x="225206" y="543317"/>
                  <a:pt x="207620" y="539275"/>
                </a:cubicBezTo>
                <a:cubicBezTo>
                  <a:pt x="198890" y="537254"/>
                  <a:pt x="187756" y="541927"/>
                  <a:pt x="174725" y="553043"/>
                </a:cubicBezTo>
                <a:cubicBezTo>
                  <a:pt x="171941" y="555443"/>
                  <a:pt x="169538" y="556579"/>
                  <a:pt x="167134" y="556579"/>
                </a:cubicBezTo>
                <a:cubicBezTo>
                  <a:pt x="165236" y="556579"/>
                  <a:pt x="163465" y="555822"/>
                  <a:pt x="162073" y="554306"/>
                </a:cubicBezTo>
                <a:cubicBezTo>
                  <a:pt x="159416" y="551527"/>
                  <a:pt x="159163" y="547106"/>
                  <a:pt x="159163" y="546348"/>
                </a:cubicBezTo>
                <a:cubicBezTo>
                  <a:pt x="160555" y="525759"/>
                  <a:pt x="162579" y="495192"/>
                  <a:pt x="164350" y="465761"/>
                </a:cubicBezTo>
                <a:cubicBezTo>
                  <a:pt x="165995" y="441131"/>
                  <a:pt x="167513" y="417384"/>
                  <a:pt x="168525" y="401343"/>
                </a:cubicBezTo>
                <a:cubicBezTo>
                  <a:pt x="169158" y="391869"/>
                  <a:pt x="175863" y="390859"/>
                  <a:pt x="182442" y="389848"/>
                </a:cubicBezTo>
                <a:cubicBezTo>
                  <a:pt x="183202" y="389722"/>
                  <a:pt x="183961" y="389596"/>
                  <a:pt x="184846" y="389469"/>
                </a:cubicBezTo>
                <a:cubicBezTo>
                  <a:pt x="210150" y="385301"/>
                  <a:pt x="256582" y="378354"/>
                  <a:pt x="275940" y="378859"/>
                </a:cubicBezTo>
                <a:close/>
                <a:moveTo>
                  <a:pt x="584806" y="1561"/>
                </a:moveTo>
                <a:cubicBezTo>
                  <a:pt x="591386" y="-1218"/>
                  <a:pt x="597713" y="-207"/>
                  <a:pt x="601256" y="3961"/>
                </a:cubicBezTo>
                <a:cubicBezTo>
                  <a:pt x="603913" y="6993"/>
                  <a:pt x="604925" y="11414"/>
                  <a:pt x="604166" y="16593"/>
                </a:cubicBezTo>
                <a:lnTo>
                  <a:pt x="587337" y="132305"/>
                </a:lnTo>
                <a:cubicBezTo>
                  <a:pt x="586198" y="140515"/>
                  <a:pt x="581264" y="145568"/>
                  <a:pt x="574684" y="145568"/>
                </a:cubicBezTo>
                <a:cubicBezTo>
                  <a:pt x="571268" y="145568"/>
                  <a:pt x="567725" y="144179"/>
                  <a:pt x="564308" y="141526"/>
                </a:cubicBezTo>
                <a:lnTo>
                  <a:pt x="537357" y="120557"/>
                </a:lnTo>
                <a:lnTo>
                  <a:pt x="432589" y="277828"/>
                </a:lnTo>
                <a:cubicBezTo>
                  <a:pt x="427148" y="286039"/>
                  <a:pt x="418544" y="291218"/>
                  <a:pt x="408927" y="291976"/>
                </a:cubicBezTo>
                <a:cubicBezTo>
                  <a:pt x="399311" y="292734"/>
                  <a:pt x="389948" y="288944"/>
                  <a:pt x="383241" y="281617"/>
                </a:cubicBezTo>
                <a:lnTo>
                  <a:pt x="335792" y="230204"/>
                </a:lnTo>
                <a:lnTo>
                  <a:pt x="266200" y="338589"/>
                </a:lnTo>
                <a:cubicBezTo>
                  <a:pt x="261138" y="346547"/>
                  <a:pt x="252914" y="351852"/>
                  <a:pt x="243803" y="353242"/>
                </a:cubicBezTo>
                <a:cubicBezTo>
                  <a:pt x="234693" y="354632"/>
                  <a:pt x="225330" y="351852"/>
                  <a:pt x="218118" y="345789"/>
                </a:cubicBezTo>
                <a:lnTo>
                  <a:pt x="182942" y="316103"/>
                </a:lnTo>
                <a:lnTo>
                  <a:pt x="136505" y="352358"/>
                </a:lnTo>
                <a:cubicBezTo>
                  <a:pt x="132076" y="355768"/>
                  <a:pt x="126762" y="357537"/>
                  <a:pt x="121574" y="357537"/>
                </a:cubicBezTo>
                <a:cubicBezTo>
                  <a:pt x="114362" y="357537"/>
                  <a:pt x="107276" y="354253"/>
                  <a:pt x="102468" y="348189"/>
                </a:cubicBezTo>
                <a:cubicBezTo>
                  <a:pt x="94243" y="337704"/>
                  <a:pt x="96141" y="322546"/>
                  <a:pt x="106643" y="314335"/>
                </a:cubicBezTo>
                <a:lnTo>
                  <a:pt x="161431" y="271638"/>
                </a:lnTo>
                <a:cubicBezTo>
                  <a:pt x="174338" y="261406"/>
                  <a:pt x="193697" y="261785"/>
                  <a:pt x="206224" y="272522"/>
                </a:cubicBezTo>
                <a:lnTo>
                  <a:pt x="235326" y="297029"/>
                </a:lnTo>
                <a:lnTo>
                  <a:pt x="306943" y="185613"/>
                </a:lnTo>
                <a:cubicBezTo>
                  <a:pt x="312384" y="177149"/>
                  <a:pt x="320988" y="171843"/>
                  <a:pt x="330604" y="171085"/>
                </a:cubicBezTo>
                <a:cubicBezTo>
                  <a:pt x="340221" y="170201"/>
                  <a:pt x="349584" y="173991"/>
                  <a:pt x="356417" y="181191"/>
                </a:cubicBezTo>
                <a:lnTo>
                  <a:pt x="404246" y="233110"/>
                </a:lnTo>
                <a:lnTo>
                  <a:pt x="499018" y="90745"/>
                </a:lnTo>
                <a:lnTo>
                  <a:pt x="473206" y="70659"/>
                </a:lnTo>
                <a:cubicBezTo>
                  <a:pt x="468271" y="66870"/>
                  <a:pt x="465867" y="62069"/>
                  <a:pt x="466626" y="57269"/>
                </a:cubicBezTo>
                <a:cubicBezTo>
                  <a:pt x="467258" y="52469"/>
                  <a:pt x="470801" y="48553"/>
                  <a:pt x="476622" y="46153"/>
                </a:cubicBezTo>
                <a:close/>
              </a:path>
            </a:pathLst>
          </a:custGeom>
          <a:solidFill>
            <a:schemeClr val="accent3"/>
          </a:solidFill>
          <a:ln>
            <a:noFill/>
          </a:ln>
        </p:spPr>
      </p:sp>
      <p:sp>
        <p:nvSpPr>
          <p:cNvPr id="64" name="money-graph-with-up-arrow_44499"/>
          <p:cNvSpPr>
            <a:spLocks noChangeAspect="1"/>
          </p:cNvSpPr>
          <p:nvPr/>
        </p:nvSpPr>
        <p:spPr bwMode="auto">
          <a:xfrm>
            <a:off x="3629314" y="5046744"/>
            <a:ext cx="170645" cy="149374"/>
          </a:xfrm>
          <a:custGeom>
            <a:avLst/>
            <a:gdLst>
              <a:gd name="T0" fmla="*/ 215 w 406"/>
              <a:gd name="T1" fmla="*/ 162 h 356"/>
              <a:gd name="T2" fmla="*/ 157 w 406"/>
              <a:gd name="T3" fmla="*/ 102 h 356"/>
              <a:gd name="T4" fmla="*/ 19 w 406"/>
              <a:gd name="T5" fmla="*/ 242 h 356"/>
              <a:gd name="T6" fmla="*/ 0 w 406"/>
              <a:gd name="T7" fmla="*/ 224 h 356"/>
              <a:gd name="T8" fmla="*/ 157 w 406"/>
              <a:gd name="T9" fmla="*/ 64 h 356"/>
              <a:gd name="T10" fmla="*/ 216 w 406"/>
              <a:gd name="T11" fmla="*/ 124 h 356"/>
              <a:gd name="T12" fmla="*/ 315 w 406"/>
              <a:gd name="T13" fmla="*/ 28 h 356"/>
              <a:gd name="T14" fmla="*/ 287 w 406"/>
              <a:gd name="T15" fmla="*/ 0 h 356"/>
              <a:gd name="T16" fmla="*/ 362 w 406"/>
              <a:gd name="T17" fmla="*/ 0 h 356"/>
              <a:gd name="T18" fmla="*/ 362 w 406"/>
              <a:gd name="T19" fmla="*/ 74 h 356"/>
              <a:gd name="T20" fmla="*/ 334 w 406"/>
              <a:gd name="T21" fmla="*/ 47 h 356"/>
              <a:gd name="T22" fmla="*/ 215 w 406"/>
              <a:gd name="T23" fmla="*/ 162 h 356"/>
              <a:gd name="T24" fmla="*/ 66 w 406"/>
              <a:gd name="T25" fmla="*/ 356 h 356"/>
              <a:gd name="T26" fmla="*/ 156 w 406"/>
              <a:gd name="T27" fmla="*/ 356 h 356"/>
              <a:gd name="T28" fmla="*/ 156 w 406"/>
              <a:gd name="T29" fmla="*/ 230 h 356"/>
              <a:gd name="T30" fmla="*/ 66 w 406"/>
              <a:gd name="T31" fmla="*/ 230 h 356"/>
              <a:gd name="T32" fmla="*/ 66 w 406"/>
              <a:gd name="T33" fmla="*/ 356 h 356"/>
              <a:gd name="T34" fmla="*/ 191 w 406"/>
              <a:gd name="T35" fmla="*/ 356 h 356"/>
              <a:gd name="T36" fmla="*/ 281 w 406"/>
              <a:gd name="T37" fmla="*/ 356 h 356"/>
              <a:gd name="T38" fmla="*/ 281 w 406"/>
              <a:gd name="T39" fmla="*/ 190 h 356"/>
              <a:gd name="T40" fmla="*/ 191 w 406"/>
              <a:gd name="T41" fmla="*/ 190 h 356"/>
              <a:gd name="T42" fmla="*/ 191 w 406"/>
              <a:gd name="T43" fmla="*/ 356 h 356"/>
              <a:gd name="T44" fmla="*/ 316 w 406"/>
              <a:gd name="T45" fmla="*/ 106 h 356"/>
              <a:gd name="T46" fmla="*/ 316 w 406"/>
              <a:gd name="T47" fmla="*/ 356 h 356"/>
              <a:gd name="T48" fmla="*/ 406 w 406"/>
              <a:gd name="T49" fmla="*/ 356 h 356"/>
              <a:gd name="T50" fmla="*/ 406 w 406"/>
              <a:gd name="T51" fmla="*/ 106 h 356"/>
              <a:gd name="T52" fmla="*/ 316 w 406"/>
              <a:gd name="T53" fmla="*/ 10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6" h="356">
                <a:moveTo>
                  <a:pt x="215" y="162"/>
                </a:moveTo>
                <a:lnTo>
                  <a:pt x="157" y="102"/>
                </a:lnTo>
                <a:lnTo>
                  <a:pt x="19" y="242"/>
                </a:lnTo>
                <a:lnTo>
                  <a:pt x="0" y="224"/>
                </a:lnTo>
                <a:lnTo>
                  <a:pt x="157" y="64"/>
                </a:lnTo>
                <a:lnTo>
                  <a:pt x="216" y="124"/>
                </a:lnTo>
                <a:lnTo>
                  <a:pt x="315" y="28"/>
                </a:lnTo>
                <a:lnTo>
                  <a:pt x="287" y="0"/>
                </a:lnTo>
                <a:lnTo>
                  <a:pt x="362" y="0"/>
                </a:lnTo>
                <a:lnTo>
                  <a:pt x="362" y="74"/>
                </a:lnTo>
                <a:lnTo>
                  <a:pt x="334" y="47"/>
                </a:lnTo>
                <a:lnTo>
                  <a:pt x="215" y="162"/>
                </a:lnTo>
                <a:close/>
                <a:moveTo>
                  <a:pt x="66" y="356"/>
                </a:moveTo>
                <a:lnTo>
                  <a:pt x="156" y="356"/>
                </a:lnTo>
                <a:lnTo>
                  <a:pt x="156" y="230"/>
                </a:lnTo>
                <a:lnTo>
                  <a:pt x="66" y="230"/>
                </a:lnTo>
                <a:lnTo>
                  <a:pt x="66" y="356"/>
                </a:lnTo>
                <a:close/>
                <a:moveTo>
                  <a:pt x="191" y="356"/>
                </a:moveTo>
                <a:lnTo>
                  <a:pt x="281" y="356"/>
                </a:lnTo>
                <a:lnTo>
                  <a:pt x="281" y="190"/>
                </a:lnTo>
                <a:lnTo>
                  <a:pt x="191" y="190"/>
                </a:lnTo>
                <a:lnTo>
                  <a:pt x="191" y="356"/>
                </a:lnTo>
                <a:close/>
                <a:moveTo>
                  <a:pt x="316" y="106"/>
                </a:moveTo>
                <a:lnTo>
                  <a:pt x="316" y="356"/>
                </a:lnTo>
                <a:lnTo>
                  <a:pt x="406" y="356"/>
                </a:lnTo>
                <a:lnTo>
                  <a:pt x="406" y="106"/>
                </a:lnTo>
                <a:lnTo>
                  <a:pt x="316" y="106"/>
                </a:lnTo>
                <a:close/>
              </a:path>
            </a:pathLst>
          </a:custGeom>
          <a:solidFill>
            <a:schemeClr val="accent3"/>
          </a:solidFill>
          <a:ln>
            <a:noFill/>
          </a:ln>
        </p:spPr>
      </p:sp>
      <p:sp>
        <p:nvSpPr>
          <p:cNvPr id="65" name="bar-chart-and-polyline_2075"/>
          <p:cNvSpPr>
            <a:spLocks noChangeAspect="1"/>
          </p:cNvSpPr>
          <p:nvPr/>
        </p:nvSpPr>
        <p:spPr bwMode="auto">
          <a:xfrm>
            <a:off x="3629314" y="2161365"/>
            <a:ext cx="170645" cy="133610"/>
          </a:xfrm>
          <a:custGeom>
            <a:avLst/>
            <a:gdLst>
              <a:gd name="connsiteX0" fmla="*/ 474067 w 538647"/>
              <a:gd name="connsiteY0" fmla="*/ 243115 h 421745"/>
              <a:gd name="connsiteX1" fmla="*/ 532189 w 538647"/>
              <a:gd name="connsiteY1" fmla="*/ 243115 h 421745"/>
              <a:gd name="connsiteX2" fmla="*/ 538647 w 538647"/>
              <a:gd name="connsiteY2" fmla="*/ 251724 h 421745"/>
              <a:gd name="connsiteX3" fmla="*/ 538647 w 538647"/>
              <a:gd name="connsiteY3" fmla="*/ 415289 h 421745"/>
              <a:gd name="connsiteX4" fmla="*/ 532189 w 538647"/>
              <a:gd name="connsiteY4" fmla="*/ 421745 h 421745"/>
              <a:gd name="connsiteX5" fmla="*/ 474067 w 538647"/>
              <a:gd name="connsiteY5" fmla="*/ 421745 h 421745"/>
              <a:gd name="connsiteX6" fmla="*/ 467609 w 538647"/>
              <a:gd name="connsiteY6" fmla="*/ 415289 h 421745"/>
              <a:gd name="connsiteX7" fmla="*/ 467609 w 538647"/>
              <a:gd name="connsiteY7" fmla="*/ 251724 h 421745"/>
              <a:gd name="connsiteX8" fmla="*/ 474067 w 538647"/>
              <a:gd name="connsiteY8" fmla="*/ 243115 h 421745"/>
              <a:gd name="connsiteX9" fmla="*/ 8601 w 538647"/>
              <a:gd name="connsiteY9" fmla="*/ 243115 h 421745"/>
              <a:gd name="connsiteX10" fmla="*/ 64506 w 538647"/>
              <a:gd name="connsiteY10" fmla="*/ 243115 h 421745"/>
              <a:gd name="connsiteX11" fmla="*/ 73107 w 538647"/>
              <a:gd name="connsiteY11" fmla="*/ 251724 h 421745"/>
              <a:gd name="connsiteX12" fmla="*/ 73107 w 538647"/>
              <a:gd name="connsiteY12" fmla="*/ 415289 h 421745"/>
              <a:gd name="connsiteX13" fmla="*/ 64506 w 538647"/>
              <a:gd name="connsiteY13" fmla="*/ 421745 h 421745"/>
              <a:gd name="connsiteX14" fmla="*/ 8601 w 538647"/>
              <a:gd name="connsiteY14" fmla="*/ 421745 h 421745"/>
              <a:gd name="connsiteX15" fmla="*/ 0 w 538647"/>
              <a:gd name="connsiteY15" fmla="*/ 415289 h 421745"/>
              <a:gd name="connsiteX16" fmla="*/ 0 w 538647"/>
              <a:gd name="connsiteY16" fmla="*/ 251724 h 421745"/>
              <a:gd name="connsiteX17" fmla="*/ 8601 w 538647"/>
              <a:gd name="connsiteY17" fmla="*/ 243115 h 421745"/>
              <a:gd name="connsiteX18" fmla="*/ 230607 w 538647"/>
              <a:gd name="connsiteY18" fmla="*/ 206562 h 421745"/>
              <a:gd name="connsiteX19" fmla="*/ 286577 w 538647"/>
              <a:gd name="connsiteY19" fmla="*/ 206562 h 421745"/>
              <a:gd name="connsiteX20" fmla="*/ 295187 w 538647"/>
              <a:gd name="connsiteY20" fmla="*/ 215169 h 421745"/>
              <a:gd name="connsiteX21" fmla="*/ 295187 w 538647"/>
              <a:gd name="connsiteY21" fmla="*/ 415290 h 421745"/>
              <a:gd name="connsiteX22" fmla="*/ 286577 w 538647"/>
              <a:gd name="connsiteY22" fmla="*/ 421745 h 421745"/>
              <a:gd name="connsiteX23" fmla="*/ 230607 w 538647"/>
              <a:gd name="connsiteY23" fmla="*/ 421745 h 421745"/>
              <a:gd name="connsiteX24" fmla="*/ 224149 w 538647"/>
              <a:gd name="connsiteY24" fmla="*/ 415290 h 421745"/>
              <a:gd name="connsiteX25" fmla="*/ 224149 w 538647"/>
              <a:gd name="connsiteY25" fmla="*/ 215169 h 421745"/>
              <a:gd name="connsiteX26" fmla="*/ 230607 w 538647"/>
              <a:gd name="connsiteY26" fmla="*/ 206562 h 421745"/>
              <a:gd name="connsiteX27" fmla="*/ 353445 w 538647"/>
              <a:gd name="connsiteY27" fmla="*/ 148628 h 421745"/>
              <a:gd name="connsiteX28" fmla="*/ 409350 w 538647"/>
              <a:gd name="connsiteY28" fmla="*/ 148628 h 421745"/>
              <a:gd name="connsiteX29" fmla="*/ 417951 w 538647"/>
              <a:gd name="connsiteY29" fmla="*/ 157230 h 421745"/>
              <a:gd name="connsiteX30" fmla="*/ 417951 w 538647"/>
              <a:gd name="connsiteY30" fmla="*/ 415293 h 421745"/>
              <a:gd name="connsiteX31" fmla="*/ 409350 w 538647"/>
              <a:gd name="connsiteY31" fmla="*/ 421745 h 421745"/>
              <a:gd name="connsiteX32" fmla="*/ 353445 w 538647"/>
              <a:gd name="connsiteY32" fmla="*/ 421745 h 421745"/>
              <a:gd name="connsiteX33" fmla="*/ 344844 w 538647"/>
              <a:gd name="connsiteY33" fmla="*/ 415293 h 421745"/>
              <a:gd name="connsiteX34" fmla="*/ 344844 w 538647"/>
              <a:gd name="connsiteY34" fmla="*/ 157230 h 421745"/>
              <a:gd name="connsiteX35" fmla="*/ 353445 w 538647"/>
              <a:gd name="connsiteY35" fmla="*/ 148628 h 421745"/>
              <a:gd name="connsiteX36" fmla="*/ 111980 w 538647"/>
              <a:gd name="connsiteY36" fmla="*/ 148628 h 421745"/>
              <a:gd name="connsiteX37" fmla="*/ 170102 w 538647"/>
              <a:gd name="connsiteY37" fmla="*/ 148628 h 421745"/>
              <a:gd name="connsiteX38" fmla="*/ 176560 w 538647"/>
              <a:gd name="connsiteY38" fmla="*/ 157230 h 421745"/>
              <a:gd name="connsiteX39" fmla="*/ 176560 w 538647"/>
              <a:gd name="connsiteY39" fmla="*/ 415293 h 421745"/>
              <a:gd name="connsiteX40" fmla="*/ 170102 w 538647"/>
              <a:gd name="connsiteY40" fmla="*/ 421745 h 421745"/>
              <a:gd name="connsiteX41" fmla="*/ 111980 w 538647"/>
              <a:gd name="connsiteY41" fmla="*/ 421745 h 421745"/>
              <a:gd name="connsiteX42" fmla="*/ 105522 w 538647"/>
              <a:gd name="connsiteY42" fmla="*/ 415293 h 421745"/>
              <a:gd name="connsiteX43" fmla="*/ 105522 w 538647"/>
              <a:gd name="connsiteY43" fmla="*/ 157230 h 421745"/>
              <a:gd name="connsiteX44" fmla="*/ 111980 w 538647"/>
              <a:gd name="connsiteY44" fmla="*/ 148628 h 421745"/>
              <a:gd name="connsiteX45" fmla="*/ 142224 w 538647"/>
              <a:gd name="connsiteY45" fmla="*/ 0 h 421745"/>
              <a:gd name="connsiteX46" fmla="*/ 172373 w 538647"/>
              <a:gd name="connsiteY46" fmla="*/ 30141 h 421745"/>
              <a:gd name="connsiteX47" fmla="*/ 234825 w 538647"/>
              <a:gd name="connsiteY47" fmla="*/ 66741 h 421745"/>
              <a:gd name="connsiteX48" fmla="*/ 254207 w 538647"/>
              <a:gd name="connsiteY48" fmla="*/ 60283 h 421745"/>
              <a:gd name="connsiteX49" fmla="*/ 277896 w 538647"/>
              <a:gd name="connsiteY49" fmla="*/ 73200 h 421745"/>
              <a:gd name="connsiteX50" fmla="*/ 357576 w 538647"/>
              <a:gd name="connsiteY50" fmla="*/ 49518 h 421745"/>
              <a:gd name="connsiteX51" fmla="*/ 387725 w 538647"/>
              <a:gd name="connsiteY51" fmla="*/ 21530 h 421745"/>
              <a:gd name="connsiteX52" fmla="*/ 417874 w 538647"/>
              <a:gd name="connsiteY52" fmla="*/ 51671 h 421745"/>
              <a:gd name="connsiteX53" fmla="*/ 417874 w 538647"/>
              <a:gd name="connsiteY53" fmla="*/ 58130 h 421745"/>
              <a:gd name="connsiteX54" fmla="*/ 484633 w 538647"/>
              <a:gd name="connsiteY54" fmla="*/ 103341 h 421745"/>
              <a:gd name="connsiteX55" fmla="*/ 504015 w 538647"/>
              <a:gd name="connsiteY55" fmla="*/ 99036 h 421745"/>
              <a:gd name="connsiteX56" fmla="*/ 534164 w 538647"/>
              <a:gd name="connsiteY56" fmla="*/ 129177 h 421745"/>
              <a:gd name="connsiteX57" fmla="*/ 504015 w 538647"/>
              <a:gd name="connsiteY57" fmla="*/ 159318 h 421745"/>
              <a:gd name="connsiteX58" fmla="*/ 473866 w 538647"/>
              <a:gd name="connsiteY58" fmla="*/ 129177 h 421745"/>
              <a:gd name="connsiteX59" fmla="*/ 473866 w 538647"/>
              <a:gd name="connsiteY59" fmla="*/ 120565 h 421745"/>
              <a:gd name="connsiteX60" fmla="*/ 407107 w 538647"/>
              <a:gd name="connsiteY60" fmla="*/ 75353 h 421745"/>
              <a:gd name="connsiteX61" fmla="*/ 387725 w 538647"/>
              <a:gd name="connsiteY61" fmla="*/ 81812 h 421745"/>
              <a:gd name="connsiteX62" fmla="*/ 364036 w 538647"/>
              <a:gd name="connsiteY62" fmla="*/ 68894 h 421745"/>
              <a:gd name="connsiteX63" fmla="*/ 282203 w 538647"/>
              <a:gd name="connsiteY63" fmla="*/ 92577 h 421745"/>
              <a:gd name="connsiteX64" fmla="*/ 254207 w 538647"/>
              <a:gd name="connsiteY64" fmla="*/ 120565 h 421745"/>
              <a:gd name="connsiteX65" fmla="*/ 224058 w 538647"/>
              <a:gd name="connsiteY65" fmla="*/ 90424 h 421745"/>
              <a:gd name="connsiteX66" fmla="*/ 224058 w 538647"/>
              <a:gd name="connsiteY66" fmla="*/ 83965 h 421745"/>
              <a:gd name="connsiteX67" fmla="*/ 163759 w 538647"/>
              <a:gd name="connsiteY67" fmla="*/ 49518 h 421745"/>
              <a:gd name="connsiteX68" fmla="*/ 142224 w 538647"/>
              <a:gd name="connsiteY68" fmla="*/ 60283 h 421745"/>
              <a:gd name="connsiteX69" fmla="*/ 129303 w 538647"/>
              <a:gd name="connsiteY69" fmla="*/ 58130 h 421745"/>
              <a:gd name="connsiteX70" fmla="*/ 64697 w 538647"/>
              <a:gd name="connsiteY70" fmla="*/ 103341 h 421745"/>
              <a:gd name="connsiteX71" fmla="*/ 66851 w 538647"/>
              <a:gd name="connsiteY71" fmla="*/ 111953 h 421745"/>
              <a:gd name="connsiteX72" fmla="*/ 36702 w 538647"/>
              <a:gd name="connsiteY72" fmla="*/ 142095 h 421745"/>
              <a:gd name="connsiteX73" fmla="*/ 6552 w 538647"/>
              <a:gd name="connsiteY73" fmla="*/ 111953 h 421745"/>
              <a:gd name="connsiteX74" fmla="*/ 36702 w 538647"/>
              <a:gd name="connsiteY74" fmla="*/ 81812 h 421745"/>
              <a:gd name="connsiteX75" fmla="*/ 53930 w 538647"/>
              <a:gd name="connsiteY75" fmla="*/ 86118 h 421745"/>
              <a:gd name="connsiteX76" fmla="*/ 114228 w 538647"/>
              <a:gd name="connsiteY76" fmla="*/ 43059 h 421745"/>
              <a:gd name="connsiteX77" fmla="*/ 112075 w 538647"/>
              <a:gd name="connsiteY77" fmla="*/ 30141 h 421745"/>
              <a:gd name="connsiteX78" fmla="*/ 142224 w 538647"/>
              <a:gd name="connsiteY78" fmla="*/ 0 h 42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38647" h="421745">
                <a:moveTo>
                  <a:pt x="474067" y="243115"/>
                </a:moveTo>
                <a:lnTo>
                  <a:pt x="532189" y="243115"/>
                </a:lnTo>
                <a:cubicBezTo>
                  <a:pt x="536495" y="243115"/>
                  <a:pt x="538647" y="247419"/>
                  <a:pt x="538647" y="251724"/>
                </a:cubicBezTo>
                <a:lnTo>
                  <a:pt x="538647" y="415289"/>
                </a:lnTo>
                <a:cubicBezTo>
                  <a:pt x="538647" y="419593"/>
                  <a:pt x="536495" y="421745"/>
                  <a:pt x="532189" y="421745"/>
                </a:cubicBezTo>
                <a:lnTo>
                  <a:pt x="474067" y="421745"/>
                </a:lnTo>
                <a:cubicBezTo>
                  <a:pt x="469762" y="421745"/>
                  <a:pt x="467609" y="419593"/>
                  <a:pt x="467609" y="415289"/>
                </a:cubicBezTo>
                <a:lnTo>
                  <a:pt x="467609" y="251724"/>
                </a:lnTo>
                <a:cubicBezTo>
                  <a:pt x="467609" y="247419"/>
                  <a:pt x="469762" y="243115"/>
                  <a:pt x="474067" y="243115"/>
                </a:cubicBezTo>
                <a:close/>
                <a:moveTo>
                  <a:pt x="8601" y="243115"/>
                </a:moveTo>
                <a:lnTo>
                  <a:pt x="64506" y="243115"/>
                </a:lnTo>
                <a:cubicBezTo>
                  <a:pt x="68807" y="243115"/>
                  <a:pt x="73107" y="247419"/>
                  <a:pt x="73107" y="251724"/>
                </a:cubicBezTo>
                <a:lnTo>
                  <a:pt x="73107" y="415289"/>
                </a:lnTo>
                <a:cubicBezTo>
                  <a:pt x="73107" y="419593"/>
                  <a:pt x="68807" y="421745"/>
                  <a:pt x="64506" y="421745"/>
                </a:cubicBezTo>
                <a:lnTo>
                  <a:pt x="8601" y="421745"/>
                </a:lnTo>
                <a:cubicBezTo>
                  <a:pt x="4300" y="421745"/>
                  <a:pt x="0" y="419593"/>
                  <a:pt x="0" y="415289"/>
                </a:cubicBezTo>
                <a:lnTo>
                  <a:pt x="0" y="251724"/>
                </a:lnTo>
                <a:cubicBezTo>
                  <a:pt x="0" y="247419"/>
                  <a:pt x="4300" y="243115"/>
                  <a:pt x="8601" y="243115"/>
                </a:cubicBezTo>
                <a:close/>
                <a:moveTo>
                  <a:pt x="230607" y="206562"/>
                </a:moveTo>
                <a:lnTo>
                  <a:pt x="286577" y="206562"/>
                </a:lnTo>
                <a:cubicBezTo>
                  <a:pt x="290882" y="206562"/>
                  <a:pt x="295187" y="210866"/>
                  <a:pt x="295187" y="215169"/>
                </a:cubicBezTo>
                <a:lnTo>
                  <a:pt x="295187" y="415290"/>
                </a:lnTo>
                <a:cubicBezTo>
                  <a:pt x="295187" y="419593"/>
                  <a:pt x="290882" y="421745"/>
                  <a:pt x="286577" y="421745"/>
                </a:cubicBezTo>
                <a:lnTo>
                  <a:pt x="230607" y="421745"/>
                </a:lnTo>
                <a:cubicBezTo>
                  <a:pt x="226302" y="421745"/>
                  <a:pt x="224149" y="419593"/>
                  <a:pt x="224149" y="415290"/>
                </a:cubicBezTo>
                <a:lnTo>
                  <a:pt x="224149" y="215169"/>
                </a:lnTo>
                <a:cubicBezTo>
                  <a:pt x="224149" y="210866"/>
                  <a:pt x="226302" y="206562"/>
                  <a:pt x="230607" y="206562"/>
                </a:cubicBezTo>
                <a:close/>
                <a:moveTo>
                  <a:pt x="353445" y="148628"/>
                </a:moveTo>
                <a:lnTo>
                  <a:pt x="409350" y="148628"/>
                </a:lnTo>
                <a:cubicBezTo>
                  <a:pt x="413651" y="148628"/>
                  <a:pt x="417951" y="152929"/>
                  <a:pt x="417951" y="157230"/>
                </a:cubicBezTo>
                <a:lnTo>
                  <a:pt x="417951" y="415293"/>
                </a:lnTo>
                <a:cubicBezTo>
                  <a:pt x="417951" y="419595"/>
                  <a:pt x="413651" y="421745"/>
                  <a:pt x="409350" y="421745"/>
                </a:cubicBezTo>
                <a:lnTo>
                  <a:pt x="353445" y="421745"/>
                </a:lnTo>
                <a:cubicBezTo>
                  <a:pt x="349145" y="421745"/>
                  <a:pt x="344844" y="419595"/>
                  <a:pt x="344844" y="415293"/>
                </a:cubicBezTo>
                <a:lnTo>
                  <a:pt x="344844" y="157230"/>
                </a:lnTo>
                <a:cubicBezTo>
                  <a:pt x="344844" y="152929"/>
                  <a:pt x="349145" y="148628"/>
                  <a:pt x="353445" y="148628"/>
                </a:cubicBezTo>
                <a:close/>
                <a:moveTo>
                  <a:pt x="111980" y="148628"/>
                </a:moveTo>
                <a:lnTo>
                  <a:pt x="170102" y="148628"/>
                </a:lnTo>
                <a:cubicBezTo>
                  <a:pt x="174408" y="148628"/>
                  <a:pt x="176560" y="152929"/>
                  <a:pt x="176560" y="157230"/>
                </a:cubicBezTo>
                <a:lnTo>
                  <a:pt x="176560" y="415293"/>
                </a:lnTo>
                <a:cubicBezTo>
                  <a:pt x="176560" y="419595"/>
                  <a:pt x="174408" y="421745"/>
                  <a:pt x="170102" y="421745"/>
                </a:cubicBezTo>
                <a:lnTo>
                  <a:pt x="111980" y="421745"/>
                </a:lnTo>
                <a:cubicBezTo>
                  <a:pt x="107675" y="421745"/>
                  <a:pt x="105522" y="419595"/>
                  <a:pt x="105522" y="415293"/>
                </a:cubicBezTo>
                <a:lnTo>
                  <a:pt x="105522" y="157230"/>
                </a:lnTo>
                <a:cubicBezTo>
                  <a:pt x="105522" y="152929"/>
                  <a:pt x="107675" y="148628"/>
                  <a:pt x="111980" y="148628"/>
                </a:cubicBezTo>
                <a:close/>
                <a:moveTo>
                  <a:pt x="142224" y="0"/>
                </a:moveTo>
                <a:cubicBezTo>
                  <a:pt x="157299" y="0"/>
                  <a:pt x="172373" y="12918"/>
                  <a:pt x="172373" y="30141"/>
                </a:cubicBezTo>
                <a:lnTo>
                  <a:pt x="234825" y="66741"/>
                </a:lnTo>
                <a:cubicBezTo>
                  <a:pt x="239132" y="62435"/>
                  <a:pt x="245593" y="60283"/>
                  <a:pt x="254207" y="60283"/>
                </a:cubicBezTo>
                <a:cubicBezTo>
                  <a:pt x="262821" y="60283"/>
                  <a:pt x="271435" y="64588"/>
                  <a:pt x="277896" y="73200"/>
                </a:cubicBezTo>
                <a:lnTo>
                  <a:pt x="357576" y="49518"/>
                </a:lnTo>
                <a:cubicBezTo>
                  <a:pt x="359729" y="32294"/>
                  <a:pt x="372650" y="21530"/>
                  <a:pt x="387725" y="21530"/>
                </a:cubicBezTo>
                <a:cubicBezTo>
                  <a:pt x="404953" y="21530"/>
                  <a:pt x="417874" y="34447"/>
                  <a:pt x="417874" y="51671"/>
                </a:cubicBezTo>
                <a:cubicBezTo>
                  <a:pt x="417874" y="53824"/>
                  <a:pt x="417874" y="55977"/>
                  <a:pt x="417874" y="58130"/>
                </a:cubicBezTo>
                <a:lnTo>
                  <a:pt x="484633" y="103341"/>
                </a:lnTo>
                <a:cubicBezTo>
                  <a:pt x="491094" y="101189"/>
                  <a:pt x="495401" y="99036"/>
                  <a:pt x="504015" y="99036"/>
                </a:cubicBezTo>
                <a:cubicBezTo>
                  <a:pt x="519090" y="99036"/>
                  <a:pt x="534164" y="111953"/>
                  <a:pt x="534164" y="129177"/>
                </a:cubicBezTo>
                <a:cubicBezTo>
                  <a:pt x="534164" y="144247"/>
                  <a:pt x="519090" y="159318"/>
                  <a:pt x="504015" y="159318"/>
                </a:cubicBezTo>
                <a:cubicBezTo>
                  <a:pt x="486787" y="159318"/>
                  <a:pt x="473866" y="144247"/>
                  <a:pt x="473866" y="129177"/>
                </a:cubicBezTo>
                <a:cubicBezTo>
                  <a:pt x="473866" y="127024"/>
                  <a:pt x="473866" y="122718"/>
                  <a:pt x="473866" y="120565"/>
                </a:cubicBezTo>
                <a:lnTo>
                  <a:pt x="407107" y="75353"/>
                </a:lnTo>
                <a:cubicBezTo>
                  <a:pt x="400646" y="79659"/>
                  <a:pt x="394186" y="81812"/>
                  <a:pt x="387725" y="81812"/>
                </a:cubicBezTo>
                <a:cubicBezTo>
                  <a:pt x="379111" y="81812"/>
                  <a:pt x="370497" y="75353"/>
                  <a:pt x="364036" y="68894"/>
                </a:cubicBezTo>
                <a:lnTo>
                  <a:pt x="282203" y="92577"/>
                </a:lnTo>
                <a:cubicBezTo>
                  <a:pt x="282203" y="107647"/>
                  <a:pt x="269281" y="120565"/>
                  <a:pt x="254207" y="120565"/>
                </a:cubicBezTo>
                <a:cubicBezTo>
                  <a:pt x="236979" y="120565"/>
                  <a:pt x="224058" y="107647"/>
                  <a:pt x="224058" y="90424"/>
                </a:cubicBezTo>
                <a:cubicBezTo>
                  <a:pt x="224058" y="88271"/>
                  <a:pt x="224058" y="86118"/>
                  <a:pt x="224058" y="83965"/>
                </a:cubicBezTo>
                <a:lnTo>
                  <a:pt x="163759" y="49518"/>
                </a:lnTo>
                <a:cubicBezTo>
                  <a:pt x="157299" y="55977"/>
                  <a:pt x="150838" y="60283"/>
                  <a:pt x="142224" y="60283"/>
                </a:cubicBezTo>
                <a:cubicBezTo>
                  <a:pt x="135763" y="60283"/>
                  <a:pt x="131456" y="58130"/>
                  <a:pt x="129303" y="58130"/>
                </a:cubicBezTo>
                <a:lnTo>
                  <a:pt x="64697" y="103341"/>
                </a:lnTo>
                <a:cubicBezTo>
                  <a:pt x="66851" y="105494"/>
                  <a:pt x="66851" y="107647"/>
                  <a:pt x="66851" y="111953"/>
                </a:cubicBezTo>
                <a:cubicBezTo>
                  <a:pt x="66851" y="127024"/>
                  <a:pt x="53930" y="142095"/>
                  <a:pt x="36702" y="142095"/>
                </a:cubicBezTo>
                <a:cubicBezTo>
                  <a:pt x="19473" y="142095"/>
                  <a:pt x="6552" y="127024"/>
                  <a:pt x="6552" y="111953"/>
                </a:cubicBezTo>
                <a:cubicBezTo>
                  <a:pt x="6552" y="94730"/>
                  <a:pt x="19473" y="81812"/>
                  <a:pt x="36702" y="81812"/>
                </a:cubicBezTo>
                <a:cubicBezTo>
                  <a:pt x="43162" y="81812"/>
                  <a:pt x="47469" y="83965"/>
                  <a:pt x="53930" y="86118"/>
                </a:cubicBezTo>
                <a:lnTo>
                  <a:pt x="114228" y="43059"/>
                </a:lnTo>
                <a:cubicBezTo>
                  <a:pt x="112075" y="38753"/>
                  <a:pt x="112075" y="34447"/>
                  <a:pt x="112075" y="30141"/>
                </a:cubicBezTo>
                <a:cubicBezTo>
                  <a:pt x="112075" y="12918"/>
                  <a:pt x="124996" y="0"/>
                  <a:pt x="142224" y="0"/>
                </a:cubicBezTo>
                <a:close/>
              </a:path>
            </a:pathLst>
          </a:custGeom>
          <a:solidFill>
            <a:schemeClr val="accent3"/>
          </a:solidFill>
          <a:effectLst/>
        </p:spPr>
        <p:style>
          <a:lnRef idx="0">
            <a:schemeClr val="accent3"/>
          </a:lnRef>
          <a:fillRef idx="3">
            <a:schemeClr val="accent3"/>
          </a:fillRef>
          <a:effectRef idx="3">
            <a:schemeClr val="accent3"/>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000"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360"/>
                                          </p:val>
                                        </p:tav>
                                        <p:tav tm="100000">
                                          <p:val>
                                            <p:fltVal val="0"/>
                                          </p:val>
                                        </p:tav>
                                      </p:tavLst>
                                    </p:anim>
                                    <p:animEffect transition="in" filter="fade">
                                      <p:cBhvr>
                                        <p:cTn id="10" dur="1000"/>
                                        <p:tgtEl>
                                          <p:spTgt spid="42"/>
                                        </p:tgtEl>
                                      </p:cBhvr>
                                    </p:animEffect>
                                  </p:childTnLst>
                                </p:cTn>
                              </p:par>
                              <p:par>
                                <p:cTn id="11" presetID="49" presetClass="entr" presetSubtype="0" decel="100000" fill="hold" grpId="0" nodeType="withEffect">
                                  <p:stCondLst>
                                    <p:cond delay="0"/>
                                  </p:stCondLst>
                                  <p:childTnLst>
                                    <p:set>
                                      <p:cBhvr>
                                        <p:cTn id="12" dur="1000" fill="hold">
                                          <p:stCondLst>
                                            <p:cond delay="0"/>
                                          </p:stCondLst>
                                        </p:cTn>
                                        <p:tgtEl>
                                          <p:spTgt spid="43"/>
                                        </p:tgtEl>
                                        <p:attrNameLst>
                                          <p:attrName>style.visibility</p:attrName>
                                        </p:attrNameLst>
                                      </p:cBhvr>
                                      <p:to>
                                        <p:strVal val="visible"/>
                                      </p:to>
                                    </p:set>
                                    <p:anim calcmode="lin" valueType="num">
                                      <p:cBhvr>
                                        <p:cTn id="13" dur="1000" fill="hold"/>
                                        <p:tgtEl>
                                          <p:spTgt spid="43"/>
                                        </p:tgtEl>
                                        <p:attrNameLst>
                                          <p:attrName>ppt_w</p:attrName>
                                        </p:attrNameLst>
                                      </p:cBhvr>
                                      <p:tavLst>
                                        <p:tav tm="0">
                                          <p:val>
                                            <p:fltVal val="0"/>
                                          </p:val>
                                        </p:tav>
                                        <p:tav tm="100000">
                                          <p:val>
                                            <p:strVal val="#ppt_w"/>
                                          </p:val>
                                        </p:tav>
                                      </p:tavLst>
                                    </p:anim>
                                    <p:anim calcmode="lin" valueType="num">
                                      <p:cBhvr>
                                        <p:cTn id="14" dur="1000" fill="hold"/>
                                        <p:tgtEl>
                                          <p:spTgt spid="43"/>
                                        </p:tgtEl>
                                        <p:attrNameLst>
                                          <p:attrName>ppt_h</p:attrName>
                                        </p:attrNameLst>
                                      </p:cBhvr>
                                      <p:tavLst>
                                        <p:tav tm="0">
                                          <p:val>
                                            <p:fltVal val="0"/>
                                          </p:val>
                                        </p:tav>
                                        <p:tav tm="100000">
                                          <p:val>
                                            <p:strVal val="#ppt_h"/>
                                          </p:val>
                                        </p:tav>
                                      </p:tavLst>
                                    </p:anim>
                                    <p:anim calcmode="lin" valueType="num">
                                      <p:cBhvr>
                                        <p:cTn id="15" dur="1000" fill="hold"/>
                                        <p:tgtEl>
                                          <p:spTgt spid="43"/>
                                        </p:tgtEl>
                                        <p:attrNameLst>
                                          <p:attrName>style.rotation</p:attrName>
                                        </p:attrNameLst>
                                      </p:cBhvr>
                                      <p:tavLst>
                                        <p:tav tm="0">
                                          <p:val>
                                            <p:fltVal val="360"/>
                                          </p:val>
                                        </p:tav>
                                        <p:tav tm="100000">
                                          <p:val>
                                            <p:fltVal val="0"/>
                                          </p:val>
                                        </p:tav>
                                      </p:tavLst>
                                    </p:anim>
                                    <p:animEffect transition="in" filter="fade">
                                      <p:cBhvr>
                                        <p:cTn id="16" dur="1000"/>
                                        <p:tgtEl>
                                          <p:spTgt spid="43"/>
                                        </p:tgtEl>
                                      </p:cBhvr>
                                    </p:animEffect>
                                  </p:childTnLst>
                                </p:cTn>
                              </p:par>
                              <p:par>
                                <p:cTn id="17" presetID="49" presetClass="entr" presetSubtype="0" decel="100000" fill="hold" grpId="0" nodeType="withEffect">
                                  <p:stCondLst>
                                    <p:cond delay="0"/>
                                  </p:stCondLst>
                                  <p:childTnLst>
                                    <p:set>
                                      <p:cBhvr>
                                        <p:cTn id="18" dur="1000" fill="hold">
                                          <p:stCondLst>
                                            <p:cond delay="0"/>
                                          </p:stCondLst>
                                        </p:cTn>
                                        <p:tgtEl>
                                          <p:spTgt spid="58"/>
                                        </p:tgtEl>
                                        <p:attrNameLst>
                                          <p:attrName>style.visibility</p:attrName>
                                        </p:attrNameLst>
                                      </p:cBhvr>
                                      <p:to>
                                        <p:strVal val="visible"/>
                                      </p:to>
                                    </p:set>
                                    <p:anim calcmode="lin" valueType="num">
                                      <p:cBhvr>
                                        <p:cTn id="19" dur="1000" fill="hold"/>
                                        <p:tgtEl>
                                          <p:spTgt spid="58"/>
                                        </p:tgtEl>
                                        <p:attrNameLst>
                                          <p:attrName>ppt_w</p:attrName>
                                        </p:attrNameLst>
                                      </p:cBhvr>
                                      <p:tavLst>
                                        <p:tav tm="0">
                                          <p:val>
                                            <p:fltVal val="0"/>
                                          </p:val>
                                        </p:tav>
                                        <p:tav tm="100000">
                                          <p:val>
                                            <p:strVal val="#ppt_w"/>
                                          </p:val>
                                        </p:tav>
                                      </p:tavLst>
                                    </p:anim>
                                    <p:anim calcmode="lin" valueType="num">
                                      <p:cBhvr>
                                        <p:cTn id="20" dur="1000" fill="hold"/>
                                        <p:tgtEl>
                                          <p:spTgt spid="58"/>
                                        </p:tgtEl>
                                        <p:attrNameLst>
                                          <p:attrName>ppt_h</p:attrName>
                                        </p:attrNameLst>
                                      </p:cBhvr>
                                      <p:tavLst>
                                        <p:tav tm="0">
                                          <p:val>
                                            <p:fltVal val="0"/>
                                          </p:val>
                                        </p:tav>
                                        <p:tav tm="100000">
                                          <p:val>
                                            <p:strVal val="#ppt_h"/>
                                          </p:val>
                                        </p:tav>
                                      </p:tavLst>
                                    </p:anim>
                                    <p:anim calcmode="lin" valueType="num">
                                      <p:cBhvr>
                                        <p:cTn id="21" dur="1000" fill="hold"/>
                                        <p:tgtEl>
                                          <p:spTgt spid="58"/>
                                        </p:tgtEl>
                                        <p:attrNameLst>
                                          <p:attrName>style.rotation</p:attrName>
                                        </p:attrNameLst>
                                      </p:cBhvr>
                                      <p:tavLst>
                                        <p:tav tm="0">
                                          <p:val>
                                            <p:fltVal val="360"/>
                                          </p:val>
                                        </p:tav>
                                        <p:tav tm="100000">
                                          <p:val>
                                            <p:fltVal val="0"/>
                                          </p:val>
                                        </p:tav>
                                      </p:tavLst>
                                    </p:anim>
                                    <p:animEffect transition="in" filter="fade">
                                      <p:cBhvr>
                                        <p:cTn id="22" dur="1000"/>
                                        <p:tgtEl>
                                          <p:spTgt spid="58"/>
                                        </p:tgtEl>
                                      </p:cBhvr>
                                    </p:animEffect>
                                  </p:childTnLst>
                                </p:cTn>
                              </p:par>
                              <p:par>
                                <p:cTn id="23" presetID="49" presetClass="entr" presetSubtype="0" decel="100000" fill="hold" grpId="0" nodeType="withEffect">
                                  <p:stCondLst>
                                    <p:cond delay="0"/>
                                  </p:stCondLst>
                                  <p:childTnLst>
                                    <p:set>
                                      <p:cBhvr>
                                        <p:cTn id="24" dur="1000" fill="hold">
                                          <p:stCondLst>
                                            <p:cond delay="0"/>
                                          </p:stCondLst>
                                        </p:cTn>
                                        <p:tgtEl>
                                          <p:spTgt spid="59"/>
                                        </p:tgtEl>
                                        <p:attrNameLst>
                                          <p:attrName>style.visibility</p:attrName>
                                        </p:attrNameLst>
                                      </p:cBhvr>
                                      <p:to>
                                        <p:strVal val="visible"/>
                                      </p:to>
                                    </p:set>
                                    <p:anim calcmode="lin" valueType="num">
                                      <p:cBhvr>
                                        <p:cTn id="25" dur="1000" fill="hold"/>
                                        <p:tgtEl>
                                          <p:spTgt spid="59"/>
                                        </p:tgtEl>
                                        <p:attrNameLst>
                                          <p:attrName>ppt_w</p:attrName>
                                        </p:attrNameLst>
                                      </p:cBhvr>
                                      <p:tavLst>
                                        <p:tav tm="0">
                                          <p:val>
                                            <p:fltVal val="0"/>
                                          </p:val>
                                        </p:tav>
                                        <p:tav tm="100000">
                                          <p:val>
                                            <p:strVal val="#ppt_w"/>
                                          </p:val>
                                        </p:tav>
                                      </p:tavLst>
                                    </p:anim>
                                    <p:anim calcmode="lin" valueType="num">
                                      <p:cBhvr>
                                        <p:cTn id="26" dur="1000" fill="hold"/>
                                        <p:tgtEl>
                                          <p:spTgt spid="59"/>
                                        </p:tgtEl>
                                        <p:attrNameLst>
                                          <p:attrName>ppt_h</p:attrName>
                                        </p:attrNameLst>
                                      </p:cBhvr>
                                      <p:tavLst>
                                        <p:tav tm="0">
                                          <p:val>
                                            <p:fltVal val="0"/>
                                          </p:val>
                                        </p:tav>
                                        <p:tav tm="100000">
                                          <p:val>
                                            <p:strVal val="#ppt_h"/>
                                          </p:val>
                                        </p:tav>
                                      </p:tavLst>
                                    </p:anim>
                                    <p:anim calcmode="lin" valueType="num">
                                      <p:cBhvr>
                                        <p:cTn id="27" dur="1000" fill="hold"/>
                                        <p:tgtEl>
                                          <p:spTgt spid="59"/>
                                        </p:tgtEl>
                                        <p:attrNameLst>
                                          <p:attrName>style.rotation</p:attrName>
                                        </p:attrNameLst>
                                      </p:cBhvr>
                                      <p:tavLst>
                                        <p:tav tm="0">
                                          <p:val>
                                            <p:fltVal val="360"/>
                                          </p:val>
                                        </p:tav>
                                        <p:tav tm="100000">
                                          <p:val>
                                            <p:fltVal val="0"/>
                                          </p:val>
                                        </p:tav>
                                      </p:tavLst>
                                    </p:anim>
                                    <p:animEffect transition="in" filter="fade">
                                      <p:cBhvr>
                                        <p:cTn id="28" dur="10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par>
                                <p:cTn id="48" presetID="10" presetClass="entr" presetSubtype="0" fill="hold"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500"/>
                                        <p:tgtEl>
                                          <p:spTgt spid="55"/>
                                        </p:tgtEl>
                                      </p:cBhvr>
                                    </p:animEffect>
                                  </p:childTnLst>
                                </p:cTn>
                              </p:par>
                              <p:par>
                                <p:cTn id="59" presetID="10"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fade">
                                      <p:cBhvr>
                                        <p:cTn id="9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8" grpId="0"/>
      <p:bldP spid="59" grpId="0"/>
      <p:bldP spid="52" grpId="0" animBg="1"/>
      <p:bldP spid="53" grpId="0"/>
      <p:bldP spid="44" grpId="0" animBg="1"/>
      <p:bldP spid="45" grpId="0"/>
      <p:bldP spid="54" grpId="0" animBg="1"/>
      <p:bldP spid="55" grpId="0"/>
      <p:bldP spid="46" grpId="0" animBg="1"/>
      <p:bldP spid="47" grpId="0"/>
      <p:bldP spid="56" grpId="0" animBg="1"/>
      <p:bldP spid="57"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9864" y="510452"/>
            <a:ext cx="2752272" cy="521970"/>
          </a:xfrm>
          <a:prstGeom prst="rect">
            <a:avLst/>
          </a:prstGeom>
          <a:noFill/>
        </p:spPr>
        <p:txBody>
          <a:bodyPr wrap="square" rtlCol="0">
            <a:spAutoFit/>
          </a:bodyPr>
          <a:lstStyle/>
          <a:p>
            <a:pPr algn="dist"/>
            <a:r>
              <a:rPr lang="zh-CN" altLang="en-US" sz="2800" dirty="0">
                <a:solidFill>
                  <a:schemeClr val="bg2">
                    <a:lumMod val="50000"/>
                  </a:schemeClr>
                </a:solidFill>
                <a:latin typeface="思源宋体" panose="02020700000000000000" pitchFamily="18" charset="-122"/>
                <a:ea typeface="思源宋体" panose="02020700000000000000" pitchFamily="18" charset="-122"/>
              </a:rPr>
              <a:t>沟通桥梁</a:t>
            </a:r>
            <a:endParaRPr lang="zh-CN" altLang="en-US" sz="2800" dirty="0">
              <a:solidFill>
                <a:schemeClr val="bg2">
                  <a:lumMod val="50000"/>
                </a:schemeClr>
              </a:solidFill>
              <a:latin typeface="思源宋体" panose="02020700000000000000" pitchFamily="18" charset="-122"/>
              <a:ea typeface="思源宋体" panose="02020700000000000000" pitchFamily="18" charset="-122"/>
            </a:endParaRPr>
          </a:p>
        </p:txBody>
      </p:sp>
      <p:cxnSp>
        <p:nvCxnSpPr>
          <p:cNvPr id="7" name="直接连接符 6"/>
          <p:cNvCxnSpPr/>
          <p:nvPr/>
        </p:nvCxnSpPr>
        <p:spPr>
          <a:xfrm>
            <a:off x="4389211" y="772062"/>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38811" y="772062"/>
            <a:ext cx="263978" cy="0"/>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16000" y="1662394"/>
            <a:ext cx="10160000" cy="4593991"/>
          </a:xfrm>
          <a:custGeom>
            <a:avLst/>
            <a:gdLst>
              <a:gd name="connsiteX0" fmla="*/ 0 w 10160000"/>
              <a:gd name="connsiteY0" fmla="*/ 0 h 4064000"/>
              <a:gd name="connsiteX1" fmla="*/ 10160000 w 10160000"/>
              <a:gd name="connsiteY1" fmla="*/ 0 h 4064000"/>
              <a:gd name="connsiteX2" fmla="*/ 10160000 w 10160000"/>
              <a:gd name="connsiteY2" fmla="*/ 4064000 h 4064000"/>
              <a:gd name="connsiteX3" fmla="*/ 0 w 10160000"/>
              <a:gd name="connsiteY3" fmla="*/ 4064000 h 4064000"/>
              <a:gd name="connsiteX4" fmla="*/ 0 w 10160000"/>
              <a:gd name="connsiteY4" fmla="*/ 0 h 4064000"/>
              <a:gd name="connsiteX0-1" fmla="*/ 0 w 10160000"/>
              <a:gd name="connsiteY0-2" fmla="*/ 0 h 4070751"/>
              <a:gd name="connsiteX1-3" fmla="*/ 10160000 w 10160000"/>
              <a:gd name="connsiteY1-4" fmla="*/ 0 h 4070751"/>
              <a:gd name="connsiteX2-5" fmla="*/ 10160000 w 10160000"/>
              <a:gd name="connsiteY2-6" fmla="*/ 4064000 h 4070751"/>
              <a:gd name="connsiteX3-7" fmla="*/ 2380343 w 10160000"/>
              <a:gd name="connsiteY3-8" fmla="*/ 4070751 h 4070751"/>
              <a:gd name="connsiteX4-9" fmla="*/ 0 w 10160000"/>
              <a:gd name="connsiteY4-10" fmla="*/ 4064000 h 4070751"/>
              <a:gd name="connsiteX5" fmla="*/ 0 w 10160000"/>
              <a:gd name="connsiteY5" fmla="*/ 0 h 4070751"/>
              <a:gd name="connsiteX0-11" fmla="*/ 0 w 10160000"/>
              <a:gd name="connsiteY0-12" fmla="*/ 0 h 4085265"/>
              <a:gd name="connsiteX1-13" fmla="*/ 10160000 w 10160000"/>
              <a:gd name="connsiteY1-14" fmla="*/ 0 h 4085265"/>
              <a:gd name="connsiteX2-15" fmla="*/ 10160000 w 10160000"/>
              <a:gd name="connsiteY2-16" fmla="*/ 4064000 h 4085265"/>
              <a:gd name="connsiteX3-17" fmla="*/ 2786743 w 10160000"/>
              <a:gd name="connsiteY3-18" fmla="*/ 4085265 h 4085265"/>
              <a:gd name="connsiteX4-19" fmla="*/ 2380343 w 10160000"/>
              <a:gd name="connsiteY4-20" fmla="*/ 4070751 h 4085265"/>
              <a:gd name="connsiteX5-21" fmla="*/ 0 w 10160000"/>
              <a:gd name="connsiteY5-22" fmla="*/ 4064000 h 4085265"/>
              <a:gd name="connsiteX6" fmla="*/ 0 w 10160000"/>
              <a:gd name="connsiteY6" fmla="*/ 0 h 4085265"/>
              <a:gd name="connsiteX0-23" fmla="*/ 0 w 10160000"/>
              <a:gd name="connsiteY0-24" fmla="*/ 0 h 4085265"/>
              <a:gd name="connsiteX1-25" fmla="*/ 10160000 w 10160000"/>
              <a:gd name="connsiteY1-26" fmla="*/ 0 h 4085265"/>
              <a:gd name="connsiteX2-27" fmla="*/ 10160000 w 10160000"/>
              <a:gd name="connsiteY2-28" fmla="*/ 4064000 h 4085265"/>
              <a:gd name="connsiteX3-29" fmla="*/ 2786743 w 10160000"/>
              <a:gd name="connsiteY3-30" fmla="*/ 4085265 h 4085265"/>
              <a:gd name="connsiteX4-31" fmla="*/ 2380343 w 10160000"/>
              <a:gd name="connsiteY4-32" fmla="*/ 4070751 h 4085265"/>
              <a:gd name="connsiteX5-33" fmla="*/ 1988457 w 10160000"/>
              <a:gd name="connsiteY5-34" fmla="*/ 4070751 h 4085265"/>
              <a:gd name="connsiteX6-35" fmla="*/ 0 w 10160000"/>
              <a:gd name="connsiteY6-36" fmla="*/ 4064000 h 4085265"/>
              <a:gd name="connsiteX7" fmla="*/ 0 w 10160000"/>
              <a:gd name="connsiteY7" fmla="*/ 0 h 4085265"/>
              <a:gd name="connsiteX0-37" fmla="*/ 2380343 w 10160000"/>
              <a:gd name="connsiteY0-38" fmla="*/ 4070751 h 4162191"/>
              <a:gd name="connsiteX1-39" fmla="*/ 1988457 w 10160000"/>
              <a:gd name="connsiteY1-40" fmla="*/ 4070751 h 4162191"/>
              <a:gd name="connsiteX2-41" fmla="*/ 0 w 10160000"/>
              <a:gd name="connsiteY2-42" fmla="*/ 4064000 h 4162191"/>
              <a:gd name="connsiteX3-43" fmla="*/ 0 w 10160000"/>
              <a:gd name="connsiteY3-44" fmla="*/ 0 h 4162191"/>
              <a:gd name="connsiteX4-45" fmla="*/ 10160000 w 10160000"/>
              <a:gd name="connsiteY4-46" fmla="*/ 0 h 4162191"/>
              <a:gd name="connsiteX5-47" fmla="*/ 10160000 w 10160000"/>
              <a:gd name="connsiteY5-48" fmla="*/ 4064000 h 4162191"/>
              <a:gd name="connsiteX6-49" fmla="*/ 2786743 w 10160000"/>
              <a:gd name="connsiteY6-50" fmla="*/ 4085265 h 4162191"/>
              <a:gd name="connsiteX7-51" fmla="*/ 2471783 w 10160000"/>
              <a:gd name="connsiteY7-52" fmla="*/ 4162191 h 4162191"/>
              <a:gd name="connsiteX0-53" fmla="*/ 1988457 w 10160000"/>
              <a:gd name="connsiteY0-54" fmla="*/ 4070751 h 4162191"/>
              <a:gd name="connsiteX1-55" fmla="*/ 0 w 10160000"/>
              <a:gd name="connsiteY1-56" fmla="*/ 4064000 h 4162191"/>
              <a:gd name="connsiteX2-57" fmla="*/ 0 w 10160000"/>
              <a:gd name="connsiteY2-58" fmla="*/ 0 h 4162191"/>
              <a:gd name="connsiteX3-59" fmla="*/ 10160000 w 10160000"/>
              <a:gd name="connsiteY3-60" fmla="*/ 0 h 4162191"/>
              <a:gd name="connsiteX4-61" fmla="*/ 10160000 w 10160000"/>
              <a:gd name="connsiteY4-62" fmla="*/ 4064000 h 4162191"/>
              <a:gd name="connsiteX5-63" fmla="*/ 2786743 w 10160000"/>
              <a:gd name="connsiteY5-64" fmla="*/ 4085265 h 4162191"/>
              <a:gd name="connsiteX6-65" fmla="*/ 2471783 w 10160000"/>
              <a:gd name="connsiteY6-66" fmla="*/ 4162191 h 4162191"/>
              <a:gd name="connsiteX0-67" fmla="*/ 1988457 w 10160000"/>
              <a:gd name="connsiteY0-68" fmla="*/ 4070751 h 4847991"/>
              <a:gd name="connsiteX1-69" fmla="*/ 0 w 10160000"/>
              <a:gd name="connsiteY1-70" fmla="*/ 4064000 h 4847991"/>
              <a:gd name="connsiteX2-71" fmla="*/ 0 w 10160000"/>
              <a:gd name="connsiteY2-72" fmla="*/ 0 h 4847991"/>
              <a:gd name="connsiteX3-73" fmla="*/ 10160000 w 10160000"/>
              <a:gd name="connsiteY3-74" fmla="*/ 0 h 4847991"/>
              <a:gd name="connsiteX4-75" fmla="*/ 10160000 w 10160000"/>
              <a:gd name="connsiteY4-76" fmla="*/ 4064000 h 4847991"/>
              <a:gd name="connsiteX5-77" fmla="*/ 2786743 w 10160000"/>
              <a:gd name="connsiteY5-78" fmla="*/ 4085265 h 4847991"/>
              <a:gd name="connsiteX6-79" fmla="*/ 2141583 w 10160000"/>
              <a:gd name="connsiteY6-80" fmla="*/ 4847991 h 4847991"/>
              <a:gd name="connsiteX0-81" fmla="*/ 1988457 w 10160000"/>
              <a:gd name="connsiteY0-82" fmla="*/ 4070751 h 4847991"/>
              <a:gd name="connsiteX1-83" fmla="*/ 0 w 10160000"/>
              <a:gd name="connsiteY1-84" fmla="*/ 4064000 h 4847991"/>
              <a:gd name="connsiteX2-85" fmla="*/ 0 w 10160000"/>
              <a:gd name="connsiteY2-86" fmla="*/ 0 h 4847991"/>
              <a:gd name="connsiteX3-87" fmla="*/ 10160000 w 10160000"/>
              <a:gd name="connsiteY3-88" fmla="*/ 0 h 4847991"/>
              <a:gd name="connsiteX4-89" fmla="*/ 10160000 w 10160000"/>
              <a:gd name="connsiteY4-90" fmla="*/ 4064000 h 4847991"/>
              <a:gd name="connsiteX5-91" fmla="*/ 2786743 w 10160000"/>
              <a:gd name="connsiteY5-92" fmla="*/ 4085265 h 4847991"/>
              <a:gd name="connsiteX6-93" fmla="*/ 2141583 w 10160000"/>
              <a:gd name="connsiteY6-94" fmla="*/ 4847991 h 4847991"/>
              <a:gd name="connsiteX0-95" fmla="*/ 1988457 w 10160000"/>
              <a:gd name="connsiteY0-96" fmla="*/ 4070751 h 4593991"/>
              <a:gd name="connsiteX1-97" fmla="*/ 0 w 10160000"/>
              <a:gd name="connsiteY1-98" fmla="*/ 4064000 h 4593991"/>
              <a:gd name="connsiteX2-99" fmla="*/ 0 w 10160000"/>
              <a:gd name="connsiteY2-100" fmla="*/ 0 h 4593991"/>
              <a:gd name="connsiteX3-101" fmla="*/ 10160000 w 10160000"/>
              <a:gd name="connsiteY3-102" fmla="*/ 0 h 4593991"/>
              <a:gd name="connsiteX4-103" fmla="*/ 10160000 w 10160000"/>
              <a:gd name="connsiteY4-104" fmla="*/ 4064000 h 4593991"/>
              <a:gd name="connsiteX5-105" fmla="*/ 2786743 w 10160000"/>
              <a:gd name="connsiteY5-106" fmla="*/ 4085265 h 4593991"/>
              <a:gd name="connsiteX6-107" fmla="*/ 2370183 w 10160000"/>
              <a:gd name="connsiteY6-108" fmla="*/ 4593991 h 4593991"/>
              <a:gd name="connsiteX0-109" fmla="*/ 1988457 w 10160000"/>
              <a:gd name="connsiteY0-110" fmla="*/ 4070751 h 4593991"/>
              <a:gd name="connsiteX1-111" fmla="*/ 0 w 10160000"/>
              <a:gd name="connsiteY1-112" fmla="*/ 4064000 h 4593991"/>
              <a:gd name="connsiteX2-113" fmla="*/ 0 w 10160000"/>
              <a:gd name="connsiteY2-114" fmla="*/ 0 h 4593991"/>
              <a:gd name="connsiteX3-115" fmla="*/ 10160000 w 10160000"/>
              <a:gd name="connsiteY3-116" fmla="*/ 0 h 4593991"/>
              <a:gd name="connsiteX4-117" fmla="*/ 10160000 w 10160000"/>
              <a:gd name="connsiteY4-118" fmla="*/ 4064000 h 4593991"/>
              <a:gd name="connsiteX5-119" fmla="*/ 1999343 w 10160000"/>
              <a:gd name="connsiteY5-120" fmla="*/ 4059865 h 4593991"/>
              <a:gd name="connsiteX6-121" fmla="*/ 2370183 w 10160000"/>
              <a:gd name="connsiteY6-122" fmla="*/ 4593991 h 4593991"/>
              <a:gd name="connsiteX0-123" fmla="*/ 1988457 w 10160000"/>
              <a:gd name="connsiteY0-124" fmla="*/ 4070751 h 4593991"/>
              <a:gd name="connsiteX1-125" fmla="*/ 0 w 10160000"/>
              <a:gd name="connsiteY1-126" fmla="*/ 4064000 h 4593991"/>
              <a:gd name="connsiteX2-127" fmla="*/ 0 w 10160000"/>
              <a:gd name="connsiteY2-128" fmla="*/ 0 h 4593991"/>
              <a:gd name="connsiteX3-129" fmla="*/ 10160000 w 10160000"/>
              <a:gd name="connsiteY3-130" fmla="*/ 0 h 4593991"/>
              <a:gd name="connsiteX4-131" fmla="*/ 10160000 w 10160000"/>
              <a:gd name="connsiteY4-132" fmla="*/ 4064000 h 4593991"/>
              <a:gd name="connsiteX5-133" fmla="*/ 1989818 w 10160000"/>
              <a:gd name="connsiteY5-134" fmla="*/ 4074152 h 4593991"/>
              <a:gd name="connsiteX6-135" fmla="*/ 2370183 w 10160000"/>
              <a:gd name="connsiteY6-136" fmla="*/ 4593991 h 4593991"/>
              <a:gd name="connsiteX0-137" fmla="*/ 1988457 w 10160000"/>
              <a:gd name="connsiteY0-138" fmla="*/ 4070751 h 4593991"/>
              <a:gd name="connsiteX1-139" fmla="*/ 0 w 10160000"/>
              <a:gd name="connsiteY1-140" fmla="*/ 4064000 h 4593991"/>
              <a:gd name="connsiteX2-141" fmla="*/ 0 w 10160000"/>
              <a:gd name="connsiteY2-142" fmla="*/ 0 h 4593991"/>
              <a:gd name="connsiteX3-143" fmla="*/ 10160000 w 10160000"/>
              <a:gd name="connsiteY3-144" fmla="*/ 0 h 4593991"/>
              <a:gd name="connsiteX4-145" fmla="*/ 10160000 w 10160000"/>
              <a:gd name="connsiteY4-146" fmla="*/ 4064000 h 4593991"/>
              <a:gd name="connsiteX5-147" fmla="*/ 2637518 w 10160000"/>
              <a:gd name="connsiteY5-148" fmla="*/ 4074152 h 4593991"/>
              <a:gd name="connsiteX6-149" fmla="*/ 2370183 w 10160000"/>
              <a:gd name="connsiteY6-150" fmla="*/ 4593991 h 45939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10160000" h="4593991">
                <a:moveTo>
                  <a:pt x="1988457" y="4070751"/>
                </a:moveTo>
                <a:lnTo>
                  <a:pt x="0" y="4064000"/>
                </a:lnTo>
                <a:lnTo>
                  <a:pt x="0" y="0"/>
                </a:lnTo>
                <a:lnTo>
                  <a:pt x="10160000" y="0"/>
                </a:lnTo>
                <a:lnTo>
                  <a:pt x="10160000" y="4064000"/>
                </a:lnTo>
                <a:lnTo>
                  <a:pt x="2637518" y="4074152"/>
                </a:lnTo>
                <a:lnTo>
                  <a:pt x="2370183" y="4593991"/>
                </a:lnTo>
              </a:path>
            </a:pathLst>
          </a:cu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464310" y="2027555"/>
            <a:ext cx="9137015" cy="645795"/>
          </a:xfrm>
          <a:prstGeom prst="rect">
            <a:avLst/>
          </a:prstGeom>
          <a:noFill/>
        </p:spPr>
        <p:txBody>
          <a:bodyPr wrap="square" lIns="0" tIns="0" rIns="0" bIns="0" rtlCol="0">
            <a:spAutoFit/>
          </a:bodyPr>
          <a:lstStyle/>
          <a:p>
            <a:pPr algn="just">
              <a:lnSpc>
                <a:spcPct val="150000"/>
              </a:lnSpc>
            </a:pPr>
            <a:r>
              <a:rPr sz="1400" dirty="0">
                <a:solidFill>
                  <a:schemeClr val="bg2">
                    <a:lumMod val="50000"/>
                  </a:schemeClr>
                </a:solidFill>
              </a:rPr>
              <a:t>人类学家可以通过建立与当地人沟通的渠道，发现不同阶级与群体中潜在的利益及需求冲突，使项目做出更好的决策，以针对当地需求做出应对，并将需要帮助的特定人群作为目标</a:t>
            </a:r>
            <a:r>
              <a:rPr lang="zh-CN" sz="1400" dirty="0">
                <a:solidFill>
                  <a:schemeClr val="bg2">
                    <a:lumMod val="50000"/>
                  </a:schemeClr>
                </a:solidFill>
              </a:rPr>
              <a:t>。</a:t>
            </a:r>
            <a:endParaRPr lang="zh-CN" sz="1400" dirty="0">
              <a:solidFill>
                <a:schemeClr val="bg2">
                  <a:lumMod val="50000"/>
                </a:schemeClr>
              </a:solidFill>
            </a:endParaRPr>
          </a:p>
        </p:txBody>
      </p:sp>
      <p:sp>
        <p:nvSpPr>
          <p:cNvPr id="3" name="椭圆 2"/>
          <p:cNvSpPr/>
          <p:nvPr/>
        </p:nvSpPr>
        <p:spPr>
          <a:xfrm flipH="1">
            <a:off x="1415378" y="2847414"/>
            <a:ext cx="420043" cy="42004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writing-message_17774"/>
          <p:cNvSpPr>
            <a:spLocks noChangeAspect="1"/>
          </p:cNvSpPr>
          <p:nvPr/>
        </p:nvSpPr>
        <p:spPr bwMode="auto">
          <a:xfrm flipH="1">
            <a:off x="1536787" y="2983021"/>
            <a:ext cx="177225" cy="148828"/>
          </a:xfrm>
          <a:custGeom>
            <a:avLst/>
            <a:gdLst>
              <a:gd name="T0" fmla="*/ 3482 w 4029"/>
              <a:gd name="T1" fmla="*/ 0 h 3389"/>
              <a:gd name="T2" fmla="*/ 547 w 4029"/>
              <a:gd name="T3" fmla="*/ 0 h 3389"/>
              <a:gd name="T4" fmla="*/ 0 w 4029"/>
              <a:gd name="T5" fmla="*/ 547 h 3389"/>
              <a:gd name="T6" fmla="*/ 0 w 4029"/>
              <a:gd name="T7" fmla="*/ 2268 h 3389"/>
              <a:gd name="T8" fmla="*/ 547 w 4029"/>
              <a:gd name="T9" fmla="*/ 2815 h 3389"/>
              <a:gd name="T10" fmla="*/ 2762 w 4029"/>
              <a:gd name="T11" fmla="*/ 2815 h 3389"/>
              <a:gd name="T12" fmla="*/ 3224 w 4029"/>
              <a:gd name="T13" fmla="*/ 3360 h 3389"/>
              <a:gd name="T14" fmla="*/ 3286 w 4029"/>
              <a:gd name="T15" fmla="*/ 3389 h 3389"/>
              <a:gd name="T16" fmla="*/ 3314 w 4029"/>
              <a:gd name="T17" fmla="*/ 3384 h 3389"/>
              <a:gd name="T18" fmla="*/ 3368 w 4029"/>
              <a:gd name="T19" fmla="*/ 3307 h 3389"/>
              <a:gd name="T20" fmla="*/ 3368 w 4029"/>
              <a:gd name="T21" fmla="*/ 2815 h 3389"/>
              <a:gd name="T22" fmla="*/ 3482 w 4029"/>
              <a:gd name="T23" fmla="*/ 2815 h 3389"/>
              <a:gd name="T24" fmla="*/ 4029 w 4029"/>
              <a:gd name="T25" fmla="*/ 2268 h 3389"/>
              <a:gd name="T26" fmla="*/ 4029 w 4029"/>
              <a:gd name="T27" fmla="*/ 547 h 3389"/>
              <a:gd name="T28" fmla="*/ 3482 w 4029"/>
              <a:gd name="T29" fmla="*/ 0 h 3389"/>
              <a:gd name="T30" fmla="*/ 1383 w 4029"/>
              <a:gd name="T31" fmla="*/ 1623 h 3389"/>
              <a:gd name="T32" fmla="*/ 1192 w 4029"/>
              <a:gd name="T33" fmla="*/ 1431 h 3389"/>
              <a:gd name="T34" fmla="*/ 1383 w 4029"/>
              <a:gd name="T35" fmla="*/ 1240 h 3389"/>
              <a:gd name="T36" fmla="*/ 1575 w 4029"/>
              <a:gd name="T37" fmla="*/ 1431 h 3389"/>
              <a:gd name="T38" fmla="*/ 1383 w 4029"/>
              <a:gd name="T39" fmla="*/ 1623 h 3389"/>
              <a:gd name="T40" fmla="*/ 2014 w 4029"/>
              <a:gd name="T41" fmla="*/ 1623 h 3389"/>
              <a:gd name="T42" fmla="*/ 1823 w 4029"/>
              <a:gd name="T43" fmla="*/ 1431 h 3389"/>
              <a:gd name="T44" fmla="*/ 2014 w 4029"/>
              <a:gd name="T45" fmla="*/ 1240 h 3389"/>
              <a:gd name="T46" fmla="*/ 2206 w 4029"/>
              <a:gd name="T47" fmla="*/ 1431 h 3389"/>
              <a:gd name="T48" fmla="*/ 2014 w 4029"/>
              <a:gd name="T49" fmla="*/ 1623 h 3389"/>
              <a:gd name="T50" fmla="*/ 2685 w 4029"/>
              <a:gd name="T51" fmla="*/ 1623 h 3389"/>
              <a:gd name="T52" fmla="*/ 2493 w 4029"/>
              <a:gd name="T53" fmla="*/ 1431 h 3389"/>
              <a:gd name="T54" fmla="*/ 2685 w 4029"/>
              <a:gd name="T55" fmla="*/ 1240 h 3389"/>
              <a:gd name="T56" fmla="*/ 2877 w 4029"/>
              <a:gd name="T57" fmla="*/ 1431 h 3389"/>
              <a:gd name="T58" fmla="*/ 2685 w 4029"/>
              <a:gd name="T59" fmla="*/ 1623 h 3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9" h="3389">
                <a:moveTo>
                  <a:pt x="3482" y="0"/>
                </a:moveTo>
                <a:lnTo>
                  <a:pt x="547" y="0"/>
                </a:lnTo>
                <a:cubicBezTo>
                  <a:pt x="245" y="0"/>
                  <a:pt x="0" y="245"/>
                  <a:pt x="0" y="547"/>
                </a:cubicBezTo>
                <a:lnTo>
                  <a:pt x="0" y="2268"/>
                </a:lnTo>
                <a:cubicBezTo>
                  <a:pt x="0" y="2570"/>
                  <a:pt x="245" y="2815"/>
                  <a:pt x="547" y="2815"/>
                </a:cubicBezTo>
                <a:lnTo>
                  <a:pt x="2762" y="2815"/>
                </a:lnTo>
                <a:lnTo>
                  <a:pt x="3224" y="3360"/>
                </a:lnTo>
                <a:cubicBezTo>
                  <a:pt x="3239" y="3379"/>
                  <a:pt x="3262" y="3389"/>
                  <a:pt x="3286" y="3389"/>
                </a:cubicBezTo>
                <a:cubicBezTo>
                  <a:pt x="3296" y="3389"/>
                  <a:pt x="3305" y="3387"/>
                  <a:pt x="3314" y="3384"/>
                </a:cubicBezTo>
                <a:cubicBezTo>
                  <a:pt x="3347" y="3372"/>
                  <a:pt x="3368" y="3341"/>
                  <a:pt x="3368" y="3307"/>
                </a:cubicBezTo>
                <a:lnTo>
                  <a:pt x="3368" y="2815"/>
                </a:lnTo>
                <a:lnTo>
                  <a:pt x="3482" y="2815"/>
                </a:lnTo>
                <a:cubicBezTo>
                  <a:pt x="3784" y="2815"/>
                  <a:pt x="4029" y="2570"/>
                  <a:pt x="4029" y="2268"/>
                </a:cubicBezTo>
                <a:lnTo>
                  <a:pt x="4029" y="547"/>
                </a:lnTo>
                <a:cubicBezTo>
                  <a:pt x="4029" y="245"/>
                  <a:pt x="3784" y="0"/>
                  <a:pt x="3482" y="0"/>
                </a:cubicBezTo>
                <a:close/>
                <a:moveTo>
                  <a:pt x="1383" y="1623"/>
                </a:moveTo>
                <a:cubicBezTo>
                  <a:pt x="1277" y="1623"/>
                  <a:pt x="1192" y="1537"/>
                  <a:pt x="1192" y="1431"/>
                </a:cubicBezTo>
                <a:cubicBezTo>
                  <a:pt x="1192" y="1325"/>
                  <a:pt x="1277" y="1240"/>
                  <a:pt x="1383" y="1240"/>
                </a:cubicBezTo>
                <a:cubicBezTo>
                  <a:pt x="1489" y="1240"/>
                  <a:pt x="1575" y="1325"/>
                  <a:pt x="1575" y="1431"/>
                </a:cubicBezTo>
                <a:cubicBezTo>
                  <a:pt x="1575" y="1537"/>
                  <a:pt x="1489" y="1623"/>
                  <a:pt x="1383" y="1623"/>
                </a:cubicBezTo>
                <a:close/>
                <a:moveTo>
                  <a:pt x="2014" y="1623"/>
                </a:moveTo>
                <a:cubicBezTo>
                  <a:pt x="1908" y="1623"/>
                  <a:pt x="1823" y="1537"/>
                  <a:pt x="1823" y="1431"/>
                </a:cubicBezTo>
                <a:cubicBezTo>
                  <a:pt x="1823" y="1325"/>
                  <a:pt x="1908" y="1240"/>
                  <a:pt x="2014" y="1240"/>
                </a:cubicBezTo>
                <a:cubicBezTo>
                  <a:pt x="2120" y="1240"/>
                  <a:pt x="2206" y="1325"/>
                  <a:pt x="2206" y="1431"/>
                </a:cubicBezTo>
                <a:cubicBezTo>
                  <a:pt x="2206" y="1537"/>
                  <a:pt x="2120" y="1623"/>
                  <a:pt x="2014" y="1623"/>
                </a:cubicBezTo>
                <a:close/>
                <a:moveTo>
                  <a:pt x="2685" y="1623"/>
                </a:moveTo>
                <a:cubicBezTo>
                  <a:pt x="2579" y="1623"/>
                  <a:pt x="2493" y="1537"/>
                  <a:pt x="2493" y="1431"/>
                </a:cubicBezTo>
                <a:cubicBezTo>
                  <a:pt x="2493" y="1325"/>
                  <a:pt x="2579" y="1240"/>
                  <a:pt x="2685" y="1240"/>
                </a:cubicBezTo>
                <a:cubicBezTo>
                  <a:pt x="2791" y="1240"/>
                  <a:pt x="2877" y="1325"/>
                  <a:pt x="2877" y="1431"/>
                </a:cubicBezTo>
                <a:cubicBezTo>
                  <a:pt x="2877" y="1537"/>
                  <a:pt x="2791" y="1623"/>
                  <a:pt x="2685" y="1623"/>
                </a:cubicBezTo>
                <a:close/>
              </a:path>
            </a:pathLst>
          </a:custGeom>
          <a:solidFill>
            <a:schemeClr val="bg1"/>
          </a:solidFill>
          <a:ln>
            <a:noFill/>
          </a:ln>
        </p:spPr>
        <p:txBody>
          <a:bodyPr/>
          <a:p>
            <a:endParaRPr lang="zh-CN" altLang="en-US" dirty="0"/>
          </a:p>
        </p:txBody>
      </p:sp>
      <p:sp>
        <p:nvSpPr>
          <p:cNvPr id="23" name="椭圆 22"/>
          <p:cNvSpPr/>
          <p:nvPr/>
        </p:nvSpPr>
        <p:spPr>
          <a:xfrm flipH="1">
            <a:off x="1415378" y="3749465"/>
            <a:ext cx="420043" cy="4200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two-overlapping-speech-bubbles_20444"/>
          <p:cNvSpPr>
            <a:spLocks noChangeAspect="1"/>
          </p:cNvSpPr>
          <p:nvPr/>
        </p:nvSpPr>
        <p:spPr bwMode="auto">
          <a:xfrm>
            <a:off x="1536786" y="3898015"/>
            <a:ext cx="177226" cy="122943"/>
          </a:xfrm>
          <a:custGeom>
            <a:avLst/>
            <a:gdLst>
              <a:gd name="connsiteX0" fmla="*/ 418216 w 606368"/>
              <a:gd name="connsiteY0" fmla="*/ 13055 h 420641"/>
              <a:gd name="connsiteX1" fmla="*/ 606368 w 606368"/>
              <a:gd name="connsiteY1" fmla="*/ 164464 h 420641"/>
              <a:gd name="connsiteX2" fmla="*/ 538058 w 606368"/>
              <a:gd name="connsiteY2" fmla="*/ 280990 h 420641"/>
              <a:gd name="connsiteX3" fmla="*/ 529946 w 606368"/>
              <a:gd name="connsiteY3" fmla="*/ 286420 h 420641"/>
              <a:gd name="connsiteX4" fmla="*/ 529946 w 606368"/>
              <a:gd name="connsiteY4" fmla="*/ 345419 h 420641"/>
              <a:gd name="connsiteX5" fmla="*/ 467351 w 606368"/>
              <a:gd name="connsiteY5" fmla="*/ 310627 h 420641"/>
              <a:gd name="connsiteX6" fmla="*/ 467167 w 606368"/>
              <a:gd name="connsiteY6" fmla="*/ 310627 h 420641"/>
              <a:gd name="connsiteX7" fmla="*/ 460806 w 606368"/>
              <a:gd name="connsiteY7" fmla="*/ 311824 h 420641"/>
              <a:gd name="connsiteX8" fmla="*/ 418216 w 606368"/>
              <a:gd name="connsiteY8" fmla="*/ 315781 h 420641"/>
              <a:gd name="connsiteX9" fmla="*/ 413607 w 606368"/>
              <a:gd name="connsiteY9" fmla="*/ 315689 h 420641"/>
              <a:gd name="connsiteX10" fmla="*/ 229972 w 606368"/>
              <a:gd name="connsiteY10" fmla="*/ 164464 h 420641"/>
              <a:gd name="connsiteX11" fmla="*/ 349353 w 606368"/>
              <a:gd name="connsiteY11" fmla="*/ 23548 h 420641"/>
              <a:gd name="connsiteX12" fmla="*/ 406232 w 606368"/>
              <a:gd name="connsiteY12" fmla="*/ 13331 h 420641"/>
              <a:gd name="connsiteX13" fmla="*/ 418216 w 606368"/>
              <a:gd name="connsiteY13" fmla="*/ 13055 h 420641"/>
              <a:gd name="connsiteX14" fmla="*/ 235913 w 606368"/>
              <a:gd name="connsiteY14" fmla="*/ 0 h 420641"/>
              <a:gd name="connsiteX15" fmla="*/ 296666 w 606368"/>
              <a:gd name="connsiteY15" fmla="*/ 6443 h 420641"/>
              <a:gd name="connsiteX16" fmla="*/ 193414 w 606368"/>
              <a:gd name="connsiteY16" fmla="*/ 164483 h 420641"/>
              <a:gd name="connsiteX17" fmla="*/ 369127 w 606368"/>
              <a:gd name="connsiteY17" fmla="*/ 347834 h 420641"/>
              <a:gd name="connsiteX18" fmla="*/ 235913 w 606368"/>
              <a:gd name="connsiteY18" fmla="*/ 381246 h 420641"/>
              <a:gd name="connsiteX19" fmla="*/ 182720 w 606368"/>
              <a:gd name="connsiteY19" fmla="*/ 376276 h 420641"/>
              <a:gd name="connsiteX20" fmla="*/ 176174 w 606368"/>
              <a:gd name="connsiteY20" fmla="*/ 375079 h 420641"/>
              <a:gd name="connsiteX21" fmla="*/ 94126 w 606368"/>
              <a:gd name="connsiteY21" fmla="*/ 420641 h 420641"/>
              <a:gd name="connsiteX22" fmla="*/ 94126 w 606368"/>
              <a:gd name="connsiteY22" fmla="*/ 343048 h 420641"/>
              <a:gd name="connsiteX23" fmla="*/ 86013 w 606368"/>
              <a:gd name="connsiteY23" fmla="*/ 337617 h 420641"/>
              <a:gd name="connsiteX24" fmla="*/ 0 w 606368"/>
              <a:gd name="connsiteY24" fmla="*/ 190623 h 420641"/>
              <a:gd name="connsiteX25" fmla="*/ 235913 w 606368"/>
              <a:gd name="connsiteY25" fmla="*/ 0 h 42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420641">
                <a:moveTo>
                  <a:pt x="418216" y="13055"/>
                </a:moveTo>
                <a:cubicBezTo>
                  <a:pt x="521926" y="13055"/>
                  <a:pt x="606368" y="80982"/>
                  <a:pt x="606368" y="164464"/>
                </a:cubicBezTo>
                <a:cubicBezTo>
                  <a:pt x="606368" y="209565"/>
                  <a:pt x="581478" y="251996"/>
                  <a:pt x="538058" y="280990"/>
                </a:cubicBezTo>
                <a:lnTo>
                  <a:pt x="529946" y="286420"/>
                </a:lnTo>
                <a:lnTo>
                  <a:pt x="529946" y="345419"/>
                </a:lnTo>
                <a:lnTo>
                  <a:pt x="467351" y="310627"/>
                </a:lnTo>
                <a:lnTo>
                  <a:pt x="467167" y="310627"/>
                </a:lnTo>
                <a:lnTo>
                  <a:pt x="460806" y="311824"/>
                </a:lnTo>
                <a:cubicBezTo>
                  <a:pt x="446702" y="314493"/>
                  <a:pt x="432413" y="315781"/>
                  <a:pt x="418216" y="315781"/>
                </a:cubicBezTo>
                <a:cubicBezTo>
                  <a:pt x="416649" y="315781"/>
                  <a:pt x="415174" y="315781"/>
                  <a:pt x="413607" y="315689"/>
                </a:cubicBezTo>
                <a:cubicBezTo>
                  <a:pt x="312018" y="313757"/>
                  <a:pt x="229972" y="246658"/>
                  <a:pt x="229972" y="164464"/>
                </a:cubicBezTo>
                <a:cubicBezTo>
                  <a:pt x="229972" y="100495"/>
                  <a:pt x="279568" y="45730"/>
                  <a:pt x="349353" y="23548"/>
                </a:cubicBezTo>
                <a:cubicBezTo>
                  <a:pt x="367145" y="17933"/>
                  <a:pt x="386320" y="14344"/>
                  <a:pt x="406232" y="13331"/>
                </a:cubicBezTo>
                <a:cubicBezTo>
                  <a:pt x="410196" y="13147"/>
                  <a:pt x="414160" y="13055"/>
                  <a:pt x="418216" y="13055"/>
                </a:cubicBezTo>
                <a:close/>
                <a:moveTo>
                  <a:pt x="235913" y="0"/>
                </a:moveTo>
                <a:cubicBezTo>
                  <a:pt x="256932" y="0"/>
                  <a:pt x="277214" y="2209"/>
                  <a:pt x="296666" y="6443"/>
                </a:cubicBezTo>
                <a:cubicBezTo>
                  <a:pt x="234622" y="39947"/>
                  <a:pt x="193414" y="98211"/>
                  <a:pt x="193414" y="164483"/>
                </a:cubicBezTo>
                <a:cubicBezTo>
                  <a:pt x="193414" y="253949"/>
                  <a:pt x="268640" y="329057"/>
                  <a:pt x="369127" y="347834"/>
                </a:cubicBezTo>
                <a:cubicBezTo>
                  <a:pt x="331145" y="368912"/>
                  <a:pt x="285327" y="381246"/>
                  <a:pt x="235913" y="381246"/>
                </a:cubicBezTo>
                <a:cubicBezTo>
                  <a:pt x="218120" y="381246"/>
                  <a:pt x="200236" y="379589"/>
                  <a:pt x="182720" y="376276"/>
                </a:cubicBezTo>
                <a:lnTo>
                  <a:pt x="176174" y="375079"/>
                </a:lnTo>
                <a:lnTo>
                  <a:pt x="94126" y="420641"/>
                </a:lnTo>
                <a:lnTo>
                  <a:pt x="94126" y="343048"/>
                </a:lnTo>
                <a:lnTo>
                  <a:pt x="86013" y="337617"/>
                </a:lnTo>
                <a:cubicBezTo>
                  <a:pt x="31344" y="301168"/>
                  <a:pt x="0" y="247598"/>
                  <a:pt x="0" y="190623"/>
                </a:cubicBezTo>
                <a:cubicBezTo>
                  <a:pt x="0" y="85509"/>
                  <a:pt x="105834" y="0"/>
                  <a:pt x="235913" y="0"/>
                </a:cubicBezTo>
                <a:close/>
              </a:path>
            </a:pathLst>
          </a:custGeom>
          <a:solidFill>
            <a:schemeClr val="bg1"/>
          </a:solidFill>
          <a:ln>
            <a:noFill/>
          </a:ln>
        </p:spPr>
        <p:txBody>
          <a:bodyPr/>
          <a:p>
            <a:endParaRPr lang="zh-CN" altLang="en-US" dirty="0"/>
          </a:p>
        </p:txBody>
      </p:sp>
      <p:sp>
        <p:nvSpPr>
          <p:cNvPr id="5" name="椭圆 4"/>
          <p:cNvSpPr/>
          <p:nvPr/>
        </p:nvSpPr>
        <p:spPr>
          <a:xfrm>
            <a:off x="1415144" y="4645734"/>
            <a:ext cx="420043" cy="420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black-speech-bubble_71580"/>
          <p:cNvSpPr>
            <a:spLocks noChangeAspect="1"/>
          </p:cNvSpPr>
          <p:nvPr/>
        </p:nvSpPr>
        <p:spPr bwMode="auto">
          <a:xfrm flipH="1">
            <a:off x="1536553" y="4777640"/>
            <a:ext cx="177225" cy="156231"/>
          </a:xfrm>
          <a:custGeom>
            <a:avLst/>
            <a:gdLst>
              <a:gd name="T0" fmla="*/ 4218 w 4948"/>
              <a:gd name="T1" fmla="*/ 571 h 4368"/>
              <a:gd name="T2" fmla="*/ 2474 w 4948"/>
              <a:gd name="T3" fmla="*/ 0 h 4368"/>
              <a:gd name="T4" fmla="*/ 730 w 4948"/>
              <a:gd name="T5" fmla="*/ 571 h 4368"/>
              <a:gd name="T6" fmla="*/ 0 w 4948"/>
              <a:gd name="T7" fmla="*/ 1967 h 4368"/>
              <a:gd name="T8" fmla="*/ 282 w 4948"/>
              <a:gd name="T9" fmla="*/ 2879 h 4368"/>
              <a:gd name="T10" fmla="*/ 990 w 4948"/>
              <a:gd name="T11" fmla="*/ 3540 h 4368"/>
              <a:gd name="T12" fmla="*/ 511 w 4948"/>
              <a:gd name="T13" fmla="*/ 4244 h 4368"/>
              <a:gd name="T14" fmla="*/ 490 w 4948"/>
              <a:gd name="T15" fmla="*/ 4313 h 4368"/>
              <a:gd name="T16" fmla="*/ 545 w 4948"/>
              <a:gd name="T17" fmla="*/ 4361 h 4368"/>
              <a:gd name="T18" fmla="*/ 706 w 4948"/>
              <a:gd name="T19" fmla="*/ 4368 h 4368"/>
              <a:gd name="T20" fmla="*/ 2307 w 4948"/>
              <a:gd name="T21" fmla="*/ 3929 h 4368"/>
              <a:gd name="T22" fmla="*/ 2474 w 4948"/>
              <a:gd name="T23" fmla="*/ 3933 h 4368"/>
              <a:gd name="T24" fmla="*/ 4218 w 4948"/>
              <a:gd name="T25" fmla="*/ 3362 h 4368"/>
              <a:gd name="T26" fmla="*/ 4948 w 4948"/>
              <a:gd name="T27" fmla="*/ 1967 h 4368"/>
              <a:gd name="T28" fmla="*/ 4218 w 4948"/>
              <a:gd name="T29" fmla="*/ 571 h 4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8" h="4368">
                <a:moveTo>
                  <a:pt x="4218" y="571"/>
                </a:moveTo>
                <a:cubicBezTo>
                  <a:pt x="3751" y="203"/>
                  <a:pt x="3132" y="0"/>
                  <a:pt x="2474" y="0"/>
                </a:cubicBezTo>
                <a:cubicBezTo>
                  <a:pt x="1816" y="0"/>
                  <a:pt x="1197" y="203"/>
                  <a:pt x="730" y="571"/>
                </a:cubicBezTo>
                <a:cubicBezTo>
                  <a:pt x="259" y="943"/>
                  <a:pt x="0" y="1438"/>
                  <a:pt x="0" y="1967"/>
                </a:cubicBezTo>
                <a:cubicBezTo>
                  <a:pt x="0" y="2284"/>
                  <a:pt x="97" y="2600"/>
                  <a:pt x="282" y="2879"/>
                </a:cubicBezTo>
                <a:cubicBezTo>
                  <a:pt x="452" y="3137"/>
                  <a:pt x="696" y="3365"/>
                  <a:pt x="990" y="3540"/>
                </a:cubicBezTo>
                <a:cubicBezTo>
                  <a:pt x="976" y="3635"/>
                  <a:pt x="903" y="3913"/>
                  <a:pt x="511" y="4244"/>
                </a:cubicBezTo>
                <a:cubicBezTo>
                  <a:pt x="491" y="4261"/>
                  <a:pt x="483" y="4288"/>
                  <a:pt x="490" y="4313"/>
                </a:cubicBezTo>
                <a:cubicBezTo>
                  <a:pt x="498" y="4339"/>
                  <a:pt x="519" y="4357"/>
                  <a:pt x="545" y="4361"/>
                </a:cubicBezTo>
                <a:cubicBezTo>
                  <a:pt x="548" y="4361"/>
                  <a:pt x="605" y="4368"/>
                  <a:pt x="706" y="4368"/>
                </a:cubicBezTo>
                <a:cubicBezTo>
                  <a:pt x="995" y="4368"/>
                  <a:pt x="1585" y="4311"/>
                  <a:pt x="2307" y="3929"/>
                </a:cubicBezTo>
                <a:cubicBezTo>
                  <a:pt x="2363" y="3932"/>
                  <a:pt x="2419" y="3933"/>
                  <a:pt x="2474" y="3933"/>
                </a:cubicBezTo>
                <a:cubicBezTo>
                  <a:pt x="3132" y="3933"/>
                  <a:pt x="3751" y="3730"/>
                  <a:pt x="4218" y="3362"/>
                </a:cubicBezTo>
                <a:cubicBezTo>
                  <a:pt x="4689" y="2991"/>
                  <a:pt x="4948" y="2495"/>
                  <a:pt x="4948" y="1967"/>
                </a:cubicBezTo>
                <a:cubicBezTo>
                  <a:pt x="4948" y="1438"/>
                  <a:pt x="4689" y="943"/>
                  <a:pt x="4218" y="571"/>
                </a:cubicBezTo>
                <a:close/>
              </a:path>
            </a:pathLst>
          </a:custGeom>
          <a:solidFill>
            <a:schemeClr val="bg1"/>
          </a:solidFill>
          <a:ln>
            <a:noFill/>
          </a:ln>
        </p:spPr>
      </p:sp>
      <p:sp>
        <p:nvSpPr>
          <p:cNvPr id="14" name="文本框 13"/>
          <p:cNvSpPr txBox="1"/>
          <p:nvPr/>
        </p:nvSpPr>
        <p:spPr>
          <a:xfrm>
            <a:off x="2038985" y="2896235"/>
            <a:ext cx="3291840" cy="322580"/>
          </a:xfrm>
          <a:prstGeom prst="rect">
            <a:avLst/>
          </a:prstGeom>
          <a:noFill/>
        </p:spPr>
        <p:txBody>
          <a:bodyPr wrap="square" lIns="0" tIns="0" rIns="0" bIns="0" rtlCol="0">
            <a:spAutoFit/>
          </a:bodyPr>
          <a:p>
            <a:pPr algn="just">
              <a:lnSpc>
                <a:spcPct val="150000"/>
              </a:lnSpc>
            </a:pPr>
            <a:r>
              <a:rPr sz="1400" dirty="0">
                <a:solidFill>
                  <a:schemeClr val="bg2">
                    <a:lumMod val="50000"/>
                  </a:schemeClr>
                </a:solidFill>
              </a:rPr>
              <a:t>与外来者沟通，向外来者解释社区文化</a:t>
            </a:r>
            <a:endParaRPr sz="1400" dirty="0">
              <a:solidFill>
                <a:schemeClr val="bg2">
                  <a:lumMod val="50000"/>
                </a:schemeClr>
              </a:solidFill>
            </a:endParaRPr>
          </a:p>
        </p:txBody>
      </p:sp>
      <p:sp>
        <p:nvSpPr>
          <p:cNvPr id="15" name="文本框 14"/>
          <p:cNvSpPr txBox="1"/>
          <p:nvPr/>
        </p:nvSpPr>
        <p:spPr>
          <a:xfrm>
            <a:off x="2038985" y="3798570"/>
            <a:ext cx="5175885" cy="322580"/>
          </a:xfrm>
          <a:prstGeom prst="rect">
            <a:avLst/>
          </a:prstGeom>
          <a:noFill/>
        </p:spPr>
        <p:txBody>
          <a:bodyPr wrap="square" lIns="0" tIns="0" rIns="0" bIns="0" rtlCol="0">
            <a:spAutoFit/>
          </a:bodyPr>
          <a:p>
            <a:pPr algn="just">
              <a:lnSpc>
                <a:spcPct val="150000"/>
              </a:lnSpc>
            </a:pPr>
            <a:r>
              <a:rPr sz="1400" dirty="0">
                <a:solidFill>
                  <a:schemeClr val="bg2">
                    <a:lumMod val="50000"/>
                  </a:schemeClr>
                </a:solidFill>
              </a:rPr>
              <a:t>与社区内部沟通，更多了解实际物质情况和文化状况</a:t>
            </a:r>
            <a:endParaRPr sz="1400" dirty="0">
              <a:solidFill>
                <a:schemeClr val="bg2">
                  <a:lumMod val="50000"/>
                </a:schemeClr>
              </a:solidFill>
            </a:endParaRPr>
          </a:p>
        </p:txBody>
      </p:sp>
      <p:sp>
        <p:nvSpPr>
          <p:cNvPr id="16" name="文本框 15"/>
          <p:cNvSpPr txBox="1"/>
          <p:nvPr/>
        </p:nvSpPr>
        <p:spPr>
          <a:xfrm>
            <a:off x="2038985" y="4694555"/>
            <a:ext cx="8101330" cy="322580"/>
          </a:xfrm>
          <a:prstGeom prst="rect">
            <a:avLst/>
          </a:prstGeom>
          <a:noFill/>
        </p:spPr>
        <p:txBody>
          <a:bodyPr wrap="square" lIns="0" tIns="0" rIns="0" bIns="0" rtlCol="0">
            <a:spAutoFit/>
          </a:bodyPr>
          <a:p>
            <a:pPr algn="just">
              <a:lnSpc>
                <a:spcPct val="150000"/>
              </a:lnSpc>
            </a:pPr>
            <a:r>
              <a:rPr sz="1400" dirty="0">
                <a:solidFill>
                  <a:schemeClr val="bg2">
                    <a:lumMod val="50000"/>
                  </a:schemeClr>
                </a:solidFill>
              </a:rPr>
              <a:t>通过媒体</a:t>
            </a:r>
            <a:r>
              <a:rPr lang="zh-CN" sz="1400" dirty="0">
                <a:solidFill>
                  <a:schemeClr val="bg2">
                    <a:lumMod val="50000"/>
                  </a:schemeClr>
                </a:solidFill>
              </a:rPr>
              <a:t>以及各种发声渠道</a:t>
            </a:r>
            <a:r>
              <a:rPr sz="1400" dirty="0">
                <a:solidFill>
                  <a:schemeClr val="bg2">
                    <a:lumMod val="50000"/>
                  </a:schemeClr>
                </a:solidFill>
              </a:rPr>
              <a:t>与公众沟通，帮助公众了解社区</a:t>
            </a:r>
            <a:r>
              <a:rPr lang="zh-CN" sz="1400" dirty="0">
                <a:solidFill>
                  <a:schemeClr val="bg2">
                    <a:lumMod val="50000"/>
                  </a:schemeClr>
                </a:solidFill>
              </a:rPr>
              <a:t>，</a:t>
            </a:r>
            <a:r>
              <a:rPr sz="1400" dirty="0">
                <a:solidFill>
                  <a:schemeClr val="bg2">
                    <a:lumMod val="50000"/>
                  </a:schemeClr>
                </a:solidFill>
              </a:rPr>
              <a:t>以及在一些问题上形成公众意见</a:t>
            </a:r>
            <a:endParaRPr sz="1400"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27" grpId="0" animBg="1"/>
      <p:bldP spid="14" grpId="0"/>
      <p:bldP spid="23" grpId="0" animBg="1"/>
      <p:bldP spid="26" grpId="0" animBg="1"/>
      <p:bldP spid="15" grpId="0"/>
      <p:bldP spid="5" grpId="0" animBg="1"/>
      <p:bldP spid="16" grpId="0"/>
    </p:bldLst>
  </p:timing>
</p:sld>
</file>

<file path=ppt/tags/tag1.xml><?xml version="1.0" encoding="utf-8"?>
<p:tagLst xmlns:p="http://schemas.openxmlformats.org/presentationml/2006/main">
  <p:tag name="ISPRING_PRESENTATION_TITLE" val="简约小清新总结计划PPT模版"/>
</p:tagLst>
</file>

<file path=ppt/theme/theme1.xml><?xml version="1.0" encoding="utf-8"?>
<a:theme xmlns:a="http://schemas.openxmlformats.org/drawingml/2006/main" name="Office 主题​​">
  <a:themeElements>
    <a:clrScheme name="莫兰迪色">
      <a:dk1>
        <a:sysClr val="windowText" lastClr="000000"/>
      </a:dk1>
      <a:lt1>
        <a:sysClr val="window" lastClr="FFFFFF"/>
      </a:lt1>
      <a:dk2>
        <a:srgbClr val="44546A"/>
      </a:dk2>
      <a:lt2>
        <a:srgbClr val="E1DBD3"/>
      </a:lt2>
      <a:accent1>
        <a:srgbClr val="9C9B99"/>
      </a:accent1>
      <a:accent2>
        <a:srgbClr val="EFCD76"/>
      </a:accent2>
      <a:accent3>
        <a:srgbClr val="B4B881"/>
      </a:accent3>
      <a:accent4>
        <a:srgbClr val="F9A684"/>
      </a:accent4>
      <a:accent5>
        <a:srgbClr val="5B9BD5"/>
      </a:accent5>
      <a:accent6>
        <a:srgbClr val="70AD47"/>
      </a:accent6>
      <a:hlink>
        <a:srgbClr val="0563C1"/>
      </a:hlink>
      <a:folHlink>
        <a:srgbClr val="954F72"/>
      </a:folHlink>
    </a:clrScheme>
    <a:fontScheme name="自定义 1">
      <a:majorFont>
        <a:latin typeface="Calibri"/>
        <a:ea typeface="思源宋体"/>
        <a:cs typeface=""/>
      </a:majorFont>
      <a:minorFont>
        <a:latin typeface="Calibri"/>
        <a:ea typeface="思源宋体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www.33ppt.com</Template>
  <TotalTime>0</TotalTime>
  <Words>1543</Words>
  <Application>WPS 演示</Application>
  <PresentationFormat>宽屏</PresentationFormat>
  <Paragraphs>159</Paragraphs>
  <Slides>14</Slides>
  <Notes>16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14</vt:i4>
      </vt:variant>
    </vt:vector>
  </HeadingPairs>
  <TitlesOfParts>
    <vt:vector size="35" baseType="lpstr">
      <vt:lpstr>Arial</vt:lpstr>
      <vt:lpstr>宋体</vt:lpstr>
      <vt:lpstr>Wingdings</vt:lpstr>
      <vt:lpstr>思源宋体</vt:lpstr>
      <vt:lpstr>思源宋体 Light</vt:lpstr>
      <vt:lpstr>Calibri</vt:lpstr>
      <vt:lpstr>思源宋体 Light</vt:lpstr>
      <vt:lpstr>微软雅黑</vt:lpstr>
      <vt:lpstr>Arial Unicode MS</vt:lpstr>
      <vt:lpstr>等线</vt:lpstr>
      <vt:lpstr>思源宋体 Light</vt:lpstr>
      <vt:lpstr>华文宋体</vt:lpstr>
      <vt:lpstr>华文细黑</vt:lpstr>
      <vt:lpstr>华文仿宋</vt:lpstr>
      <vt:lpstr>方正大黑体_GBK</vt:lpstr>
      <vt:lpstr>Calibri Light</vt:lpstr>
      <vt:lpstr>Century Gothic</vt:lpstr>
      <vt:lpstr>Bahnschrift SemiCondensed</vt:lpstr>
      <vt:lpstr>Bahnschrift Light Condensed</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珂爸</cp:lastModifiedBy>
  <cp:revision>5</cp:revision>
  <dcterms:created xsi:type="dcterms:W3CDTF">2020-02-13T02:31:00Z</dcterms:created>
  <dcterms:modified xsi:type="dcterms:W3CDTF">2020-12-29T12:42:18Z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