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7" r:id="rId2"/>
    <p:sldId id="278" r:id="rId3"/>
    <p:sldId id="283" r:id="rId4"/>
    <p:sldId id="280" r:id="rId5"/>
    <p:sldId id="271" r:id="rId6"/>
    <p:sldId id="284" r:id="rId7"/>
    <p:sldId id="272" r:id="rId8"/>
    <p:sldId id="291" r:id="rId9"/>
    <p:sldId id="282" r:id="rId10"/>
    <p:sldId id="292" r:id="rId11"/>
    <p:sldId id="293" r:id="rId12"/>
    <p:sldId id="294" r:id="rId13"/>
  </p:sldIdLst>
  <p:sldSz cx="12188825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935181189@qq.com" initials="9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02" autoAdjust="0"/>
    <p:restoredTop sz="94599" autoAdjust="0"/>
  </p:normalViewPr>
  <p:slideViewPr>
    <p:cSldViewPr>
      <p:cViewPr varScale="1">
        <p:scale>
          <a:sx n="37" d="100"/>
          <a:sy n="37" d="100"/>
        </p:scale>
        <p:origin x="576" y="1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357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00306D0-C1D7-44C0-82F8-443157203F0D}" type="datetime1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2020/10/19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1114579-D02A-4B51-B5DF-8EC449F77AC7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73B7CB6F-C682-42F6-88F1-A55B4E42ED68}" type="datetime1">
              <a:rPr lang="zh-CN" altLang="en-US" smtClean="0"/>
              <a:t>2020/10/19</a:t>
            </a:fld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01114579-D02A-4B51-B5DF-8EC449F77AC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t>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t>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t>4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t>5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t>7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t>9</a:t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 rtl="0">
              <a:lnSpc>
                <a:spcPct val="90000"/>
              </a:lnSpc>
              <a:defRPr sz="48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5D9CA5AE-FF23-486C-B115-BD6CE43D9BBC}" type="datetime1">
              <a:rPr lang="zh-CN" altLang="en-US" smtClean="0"/>
              <a:t>2020/10/19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grpSp>
        <p:nvGrpSpPr>
          <p:cNvPr id="7" name="组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椭圆形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椭圆形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0" name="组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​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组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椭圆形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椭圆形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6" name="组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011CAEFE-D848-4099-8EB6-D44B6225D2AB}" type="datetime1">
              <a:rPr lang="zh-CN" altLang="en-US" smtClean="0"/>
              <a:t>2020/10/19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725A2101-3950-4606-B41E-FDCE757687B1}" type="datetime1">
              <a:rPr lang="zh-CN" altLang="en-US" smtClean="0"/>
              <a:t>2020/10/19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136EEF00-7852-492B-9F7C-A93F9C94E0E3}" type="datetime1">
              <a:rPr lang="zh-CN" altLang="en-US" smtClean="0"/>
              <a:t>2020/10/19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 rtl="0">
              <a:lnSpc>
                <a:spcPct val="90000"/>
              </a:lnSpc>
              <a:defRPr sz="4800" b="0" cap="none" baseline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74F69ACF-5484-4896-9CFC-73CC12BE9744}" type="datetime1">
              <a:rPr lang="zh-CN" altLang="en-US" smtClean="0"/>
              <a:t>2020/10/19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grpSp>
        <p:nvGrpSpPr>
          <p:cNvPr id="13" name="组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椭圆形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椭圆形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6" name="组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 baseline="0"/>
            </a:lvl8pPr>
            <a:lvl9pPr algn="l" rtl="0">
              <a:defRPr sz="18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0A4C5C08-6871-4DC6-A91F-BD1321E6FA12}" type="datetime1">
              <a:rPr lang="zh-CN" altLang="en-US" smtClean="0"/>
              <a:t>2020/10/19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9BD19F14-F59C-4194-8CEF-5C7191AC63CD}" type="datetime1">
              <a:rPr lang="zh-CN" altLang="en-US" smtClean="0"/>
              <a:t>2020/10/19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1D11612B-BD45-4382-B8C1-B38B3B777863}" type="datetime1">
              <a:rPr lang="zh-CN" altLang="en-US" smtClean="0"/>
              <a:t>2020/10/19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E4E2C495-1D31-4F49-8A74-5F5E8C7D7DA9}" type="datetime1">
              <a:rPr lang="zh-CN" altLang="en-US" smtClean="0"/>
              <a:t>2020/10/19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 baseline="0"/>
            </a:lvl8pPr>
            <a:lvl9pPr algn="l" rtl="0"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2ABD3A94-18AE-4B25-AC67-33E855066C34}" type="datetime1">
              <a:rPr lang="zh-CN" altLang="en-US" smtClean="0"/>
              <a:t>2020/10/19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DDE5DAC6-90F1-49CD-81AF-C936A1088559}" type="datetime1">
              <a:rPr lang="zh-CN" altLang="en-US" smtClean="0"/>
              <a:t>2020/10/19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24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E4E2C495-1D31-4F49-8A74-5F5E8C7D7DA9}" type="datetime1">
              <a:rPr lang="zh-CN" altLang="en-US" smtClean="0"/>
              <a:t>2020/10/19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47015" indent="-247015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548640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850265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151890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454150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755775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025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650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alesforce Sans"/>
                <a:sym typeface="Salesforce Sans"/>
              </a:rPr>
              <a:t>文明的冲突与互鉴</a:t>
            </a:r>
            <a:endParaRPr lang="zh-CN" altLang="en-US" dirty="0">
              <a:latin typeface="Salesforce Sans"/>
              <a:ea typeface="宋体" panose="02010600030101010101" pitchFamily="2" charset="-122"/>
              <a:sym typeface="Salesforce San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alesforce Sans"/>
                <a:sym typeface="Salesforce Sans"/>
              </a:rPr>
              <a:t>第四组 石宇新 </a:t>
            </a:r>
            <a:r>
              <a:rPr lang="en-US" altLang="zh-CN" dirty="0">
                <a:latin typeface="Salesforce Sans"/>
                <a:sym typeface="Salesforce Sans"/>
              </a:rPr>
              <a:t>2020</a:t>
            </a:r>
            <a:r>
              <a:rPr lang="zh-CN" altLang="en-US" dirty="0">
                <a:latin typeface="Salesforce Sans"/>
                <a:sym typeface="Salesforce Sans"/>
              </a:rPr>
              <a:t>年</a:t>
            </a:r>
            <a:r>
              <a:rPr lang="en-US" altLang="zh-CN" dirty="0">
                <a:latin typeface="Salesforce Sans"/>
                <a:sym typeface="Salesforce Sans"/>
              </a:rPr>
              <a:t>10</a:t>
            </a:r>
            <a:r>
              <a:rPr lang="zh-CN" altLang="en-US" dirty="0">
                <a:latin typeface="Salesforce Sans"/>
                <a:sym typeface="Salesforce Sans"/>
              </a:rPr>
              <a:t>月</a:t>
            </a:r>
            <a:r>
              <a:rPr lang="en-US" altLang="zh-CN" dirty="0">
                <a:latin typeface="Salesforce Sans"/>
                <a:sym typeface="Salesforce Sans"/>
              </a:rPr>
              <a:t>20</a:t>
            </a:r>
            <a:r>
              <a:rPr lang="zh-CN" altLang="en-US" dirty="0">
                <a:latin typeface="Salesforce Sans"/>
                <a:sym typeface="Salesforce Sans"/>
              </a:rPr>
              <a:t>日</a:t>
            </a:r>
            <a:endParaRPr lang="zh-CN" altLang="en-US" dirty="0">
              <a:latin typeface="Salesforce Sans"/>
              <a:ea typeface="宋体" panose="02010600030101010101" pitchFamily="2" charset="-122"/>
              <a:sym typeface="Salesforce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F99A8D-6354-403F-8124-772831E8D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思考与批判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3E385C-C17F-40AB-BD98-D0CD9D41D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对文明冲突的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放大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zh-CN" altLang="en-US" dirty="0"/>
              <a:t>未摆脱“西方中心视角”</a:t>
            </a:r>
            <a:endParaRPr lang="en-US" altLang="zh-CN" dirty="0"/>
          </a:p>
          <a:p>
            <a:r>
              <a:rPr lang="zh-CN" altLang="en-US" dirty="0"/>
              <a:t>白人优越论</a:t>
            </a:r>
            <a:endParaRPr lang="en-US" altLang="zh-CN" dirty="0"/>
          </a:p>
          <a:p>
            <a:r>
              <a:rPr lang="zh-CN" altLang="en-US" dirty="0"/>
              <a:t>变冲突为交流互鉴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5904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CE1D8-F16F-4AA8-95FC-1E8D0365E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/>
              <a:t>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A1344A-B252-42FD-BC2D-1FE59B3F2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9956" y="2348880"/>
            <a:ext cx="9751060" cy="4267200"/>
          </a:xfrm>
        </p:spPr>
        <p:txBody>
          <a:bodyPr/>
          <a:lstStyle/>
          <a:p>
            <a:r>
              <a:rPr lang="zh-CN" altLang="en-US" dirty="0"/>
              <a:t>不同阶段文明关系之间的联系、异同（文化的连续性）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当今世界冲突的根源是否是文明的冲突？</a:t>
            </a:r>
          </a:p>
        </p:txBody>
      </p:sp>
    </p:spTree>
    <p:extLst>
      <p:ext uri="{BB962C8B-B14F-4D97-AF65-F5344CB8AC3E}">
        <p14:creationId xmlns:p14="http://schemas.microsoft.com/office/powerpoint/2010/main" val="7446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2AE00C9-C366-45C7-9E59-3DF3486C3D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337347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Salesforce Sans"/>
                <a:ea typeface="宋体" panose="02010600030101010101" pitchFamily="2" charset="-122"/>
                <a:sym typeface="Salesforce Sans"/>
              </a:rPr>
              <a:t>1500</a:t>
            </a:r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年之前 （时断时续）</a:t>
            </a:r>
          </a:p>
          <a:p>
            <a:pPr rtl="0"/>
            <a:r>
              <a:rPr lang="en-US" altLang="zh-CN" dirty="0">
                <a:latin typeface="Salesforce Sans"/>
                <a:ea typeface="宋体" panose="02010600030101010101" pitchFamily="2" charset="-122"/>
                <a:sym typeface="Salesforce Sans"/>
              </a:rPr>
              <a:t>1500</a:t>
            </a:r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到</a:t>
            </a:r>
            <a:r>
              <a:rPr lang="en-US" altLang="zh-CN" dirty="0">
                <a:latin typeface="Salesforce Sans"/>
                <a:ea typeface="宋体" panose="02010600030101010101" pitchFamily="2" charset="-122"/>
                <a:sym typeface="Salesforce Sans"/>
              </a:rPr>
              <a:t>20</a:t>
            </a:r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世纪 （西方文明单方面冲击）</a:t>
            </a:r>
          </a:p>
          <a:p>
            <a:pPr rtl="0"/>
            <a:r>
              <a:rPr lang="en-US" altLang="zh-CN" dirty="0">
                <a:latin typeface="Salesforce Sans"/>
                <a:ea typeface="宋体" panose="02010600030101010101" pitchFamily="2" charset="-122"/>
                <a:sym typeface="Salesforce Sans"/>
              </a:rPr>
              <a:t>20</a:t>
            </a:r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世纪之后（多文明间的共同作用）</a:t>
            </a:r>
          </a:p>
        </p:txBody>
      </p:sp>
      <p:sp>
        <p:nvSpPr>
          <p:cNvPr id="4" name="标题 12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</p:spPr>
        <p:txBody>
          <a:bodyPr rtlCol="0"/>
          <a:lstStyle/>
          <a:p>
            <a:pPr rtl="0"/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文明关系演变的三个阶段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第一阶段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人类技术水平提高，活动范围也随之拓展</a:t>
            </a:r>
            <a:endParaRPr lang="en-US" altLang="zh-CN" dirty="0"/>
          </a:p>
          <a:p>
            <a:r>
              <a:rPr lang="zh-CN" altLang="en-US" dirty="0"/>
              <a:t>铁器的普及，使得农业大幅度推进，文明核心区的范围也相应地被扩大，文明之间碰撞的可能性增加。</a:t>
            </a:r>
            <a:endParaRPr lang="en-US" altLang="zh-CN" dirty="0"/>
          </a:p>
          <a:p>
            <a:r>
              <a:rPr lang="zh-CN" altLang="en-US" dirty="0"/>
              <a:t>生产力的提高带来个人物品的剩余，进而产生贸易的需求</a:t>
            </a:r>
            <a:endParaRPr lang="en-US" altLang="zh-CN" dirty="0"/>
          </a:p>
          <a:p>
            <a:r>
              <a:rPr lang="zh-CN" altLang="en-US" dirty="0"/>
              <a:t>文字的出现也使得文明得以流传，并加快了文明的传播。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alesforce Sans"/>
                <a:sym typeface="Salesforce Sans"/>
              </a:rPr>
              <a:t>第一阶段</a:t>
            </a:r>
            <a:endParaRPr lang="zh-CN" altLang="en-US" dirty="0">
              <a:latin typeface="Salesforce Sans"/>
              <a:ea typeface="宋体" panose="02010600030101010101" pitchFamily="2" charset="-122"/>
              <a:sym typeface="Salesforce San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042573" y="1772816"/>
            <a:ext cx="4773956" cy="4267200"/>
          </a:xfrm>
        </p:spPr>
        <p:txBody>
          <a:bodyPr/>
          <a:lstStyle/>
          <a:p>
            <a:r>
              <a:rPr lang="zh-CN" altLang="en-US" dirty="0"/>
              <a:t>文明为时空所分割，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</a:rPr>
              <a:t>时断时续</a:t>
            </a:r>
            <a:r>
              <a:rPr lang="zh-CN" altLang="en-US" dirty="0"/>
              <a:t>的遭遇为其历史的真实写照</a:t>
            </a:r>
            <a:endParaRPr lang="en-US" altLang="zh-CN" dirty="0"/>
          </a:p>
          <a:p>
            <a:r>
              <a:rPr lang="zh-CN" altLang="en-US" dirty="0"/>
              <a:t>交流与互鉴是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主流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zh-CN" altLang="en-US" dirty="0"/>
              <a:t>文明内部的斗争比文明间的冲突更为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频繁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1238211" y="1916832"/>
            <a:ext cx="4773956" cy="4267200"/>
          </a:xfrm>
        </p:spPr>
        <p:txBody>
          <a:bodyPr rtlCol="0"/>
          <a:lstStyle/>
          <a:p>
            <a:pPr rtl="0"/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地理阻隔，交通不便</a:t>
            </a:r>
            <a:endParaRPr lang="en-US" altLang="zh-CN" dirty="0">
              <a:latin typeface="Salesforce Sans"/>
              <a:ea typeface="宋体" panose="02010600030101010101" pitchFamily="2" charset="-122"/>
              <a:sym typeface="Salesforce Sans"/>
            </a:endParaRPr>
          </a:p>
          <a:p>
            <a:pPr rtl="0"/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Salesforce Sans"/>
                <a:sym typeface="Salesforce Sans"/>
              </a:rPr>
              <a:t>和平</a:t>
            </a:r>
            <a:r>
              <a:rPr lang="zh-CN" altLang="en-US" dirty="0">
                <a:latin typeface="Salesforce Sans"/>
                <a:sym typeface="Salesforce Sans"/>
              </a:rPr>
              <a:t>是普遍追求取向</a:t>
            </a:r>
            <a:endParaRPr lang="en-US" altLang="zh-CN" dirty="0">
              <a:latin typeface="Salesforce Sans"/>
              <a:sym typeface="Salesforce Sans"/>
            </a:endParaRPr>
          </a:p>
          <a:p>
            <a:pPr rtl="0"/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 暴力带来巨大痛苦</a:t>
            </a:r>
          </a:p>
          <a:p>
            <a:pPr marL="0" indent="0" rtl="0">
              <a:buNone/>
            </a:pPr>
            <a:r>
              <a:rPr lang="zh-CN" altLang="en-US" dirty="0">
                <a:latin typeface="Salesforce Sans"/>
                <a:sym typeface="Salesforce Sans"/>
              </a:rPr>
              <a:t>         </a:t>
            </a:r>
            <a:endParaRPr lang="zh-CN" altLang="en-US" dirty="0">
              <a:latin typeface="Salesforce Sans"/>
              <a:ea typeface="宋体" panose="02010600030101010101" pitchFamily="2" charset="-122"/>
              <a:sym typeface="Salesforce Sans"/>
            </a:endParaRPr>
          </a:p>
        </p:txBody>
      </p:sp>
      <p:sp>
        <p:nvSpPr>
          <p:cNvPr id="6" name="箭头: 右 5"/>
          <p:cNvSpPr/>
          <p:nvPr/>
        </p:nvSpPr>
        <p:spPr>
          <a:xfrm>
            <a:off x="4798268" y="2492896"/>
            <a:ext cx="841644" cy="4928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ym typeface="Salesforce Sans"/>
              </a:rPr>
              <a:t>典型的文明冲突</a:t>
            </a:r>
            <a:r>
              <a:rPr lang="en-US" altLang="zh-CN" dirty="0">
                <a:sym typeface="Salesforce Sans"/>
              </a:rPr>
              <a:t>-</a:t>
            </a:r>
            <a:r>
              <a:rPr lang="zh-CN" altLang="en-US" dirty="0">
                <a:sym typeface="Salesforce Sans"/>
              </a:rPr>
              <a:t>游牧文明对古典文明的冲击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Salesforce Sans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游牧文明与中心文明的互相影响日益增进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sym typeface="Salesforce Sans"/>
            </a:endParaRPr>
          </a:p>
          <a:p>
            <a:pPr rtl="0"/>
            <a:r>
              <a:rPr lang="zh-CN" altLang="en-US" dirty="0">
                <a:sym typeface="Salesforce Sans"/>
              </a:rPr>
              <a:t>游牧民族逐渐生活在中心文明的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sym typeface="Salesforce Sans"/>
              </a:rPr>
              <a:t>附近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Salesforce San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古典文明的生产力长期停滞不前，逐步走向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衰落</a:t>
            </a:r>
            <a:endParaRPr lang="en-US" altLang="zh-CN" dirty="0">
              <a:solidFill>
                <a:schemeClr val="bg2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Salesforce Sans"/>
            </a:endParaRPr>
          </a:p>
          <a:p>
            <a:pPr rtl="0"/>
            <a:r>
              <a:rPr lang="zh-CN" altLang="en-US" dirty="0">
                <a:sym typeface="Salesforce Sans"/>
              </a:rPr>
              <a:t>捐税增高，贫困增加，激起内部暴动，弱点被周围的游牧民族所察觉。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Salesforce Sans"/>
            </a:endParaRPr>
          </a:p>
        </p:txBody>
      </p:sp>
      <p:sp>
        <p:nvSpPr>
          <p:cNvPr id="7" name="箭头: 下 6"/>
          <p:cNvSpPr/>
          <p:nvPr/>
        </p:nvSpPr>
        <p:spPr>
          <a:xfrm>
            <a:off x="5852096" y="400506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502124" y="5157192"/>
            <a:ext cx="5184576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融合与变革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第二阶段</a:t>
            </a:r>
            <a:r>
              <a:rPr lang="en-US" altLang="zh-CN" dirty="0"/>
              <a:t>(</a:t>
            </a:r>
            <a:r>
              <a:rPr lang="zh-CN" altLang="en-US" dirty="0"/>
              <a:t>主要体现为西方文明对其他文明的碰撞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4820" y="1916832"/>
            <a:ext cx="4773956" cy="3556000"/>
          </a:xfrm>
        </p:spPr>
        <p:txBody>
          <a:bodyPr/>
          <a:lstStyle/>
          <a:p>
            <a:r>
              <a:rPr lang="zh-CN" altLang="en-US" dirty="0"/>
              <a:t>西方文明崛起，社会结构和阶级关系发展</a:t>
            </a:r>
            <a:endParaRPr lang="en-US" altLang="zh-CN" dirty="0"/>
          </a:p>
          <a:p>
            <a:r>
              <a:rPr lang="zh-CN" altLang="en-US" dirty="0"/>
              <a:t>西方各民族的民族意识的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觉醒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zh-CN" altLang="en-US" dirty="0"/>
              <a:t>城市和商业的发展，对外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扩张</a:t>
            </a:r>
            <a:r>
              <a:rPr lang="zh-CN" altLang="en-US" dirty="0"/>
              <a:t>的需求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/>
              <a:t>航海技术的发展，新航路的开辟，使得西方文明的进一步探索成为可能</a:t>
            </a:r>
            <a:endParaRPr lang="en-US" altLang="zh-CN" dirty="0"/>
          </a:p>
          <a:p>
            <a:r>
              <a:rPr lang="zh-CN" altLang="en-US" dirty="0"/>
              <a:t>对其他文明的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好奇</a:t>
            </a:r>
          </a:p>
        </p:txBody>
      </p:sp>
      <p:sp>
        <p:nvSpPr>
          <p:cNvPr id="7" name="矩形 6"/>
          <p:cNvSpPr/>
          <p:nvPr/>
        </p:nvSpPr>
        <p:spPr>
          <a:xfrm>
            <a:off x="2926060" y="4653136"/>
            <a:ext cx="6408712" cy="14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侵略扩张带来了文明的冲突，也不经意间让冲突双方互相借鉴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第三阶段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多文明体系之间的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相互</a:t>
            </a:r>
            <a:r>
              <a:rPr lang="zh-CN" altLang="en-US" dirty="0"/>
              <a:t>作用</a:t>
            </a:r>
            <a:endParaRPr lang="en-US" altLang="zh-CN" dirty="0"/>
          </a:p>
          <a:p>
            <a:r>
              <a:rPr lang="zh-CN" altLang="en-US" dirty="0"/>
              <a:t>八大文明：中华文明、日本文明、印度文明、伊斯兰文明、西方文明、东正教文明、拉美文明、可能存在的日本文明</a:t>
            </a:r>
            <a:endParaRPr lang="en-US" altLang="zh-CN" dirty="0"/>
          </a:p>
          <a:p>
            <a:r>
              <a:rPr lang="zh-CN" altLang="en-US" dirty="0"/>
              <a:t>冲突表现为断层线冲突和核心国家之间的冲突</a:t>
            </a:r>
            <a:endParaRPr lang="en-US" altLang="zh-CN" dirty="0"/>
          </a:p>
          <a:p>
            <a:r>
              <a:rPr lang="zh-CN" altLang="en-US" dirty="0"/>
              <a:t>西方力量的相对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弱化</a:t>
            </a:r>
            <a:r>
              <a:rPr lang="zh-CN" altLang="en-US" dirty="0"/>
              <a:t>，其他文明的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崛起</a:t>
            </a:r>
          </a:p>
          <a:p>
            <a:r>
              <a:rPr lang="zh-CN" altLang="en-US" dirty="0"/>
              <a:t>不存在所谓的普世价值          为文明冲突创造可能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94DACDA-C82B-43A4-8402-AA723408EA08}"/>
              </a:ext>
            </a:extLst>
          </p:cNvPr>
          <p:cNvCxnSpPr>
            <a:cxnSpLocks/>
          </p:cNvCxnSpPr>
          <p:nvPr/>
        </p:nvCxnSpPr>
        <p:spPr>
          <a:xfrm>
            <a:off x="4654252" y="4581128"/>
            <a:ext cx="144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52AC26B-5A49-479B-B6A7-E4D6D3306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冲突的两种形式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C8E1DD-5406-4BB4-9EA2-430F5269C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断层线冲突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DE2311-97C1-4480-BE00-6DC91D4AC7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地区和微观层面</a:t>
            </a:r>
            <a:endParaRPr lang="en-US" altLang="zh-CN" dirty="0"/>
          </a:p>
          <a:p>
            <a:r>
              <a:rPr lang="zh-CN" altLang="en-US" dirty="0"/>
              <a:t>前苏联和南斯拉夫</a:t>
            </a:r>
            <a:endParaRPr lang="en-US" altLang="zh-CN" dirty="0"/>
          </a:p>
          <a:p>
            <a:r>
              <a:rPr lang="zh-CN" altLang="en-US" dirty="0"/>
              <a:t>穆斯林与非穆斯林之间较为普遍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1CF55280-E14A-41C6-AE4E-90384D74C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核心国家冲突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52251841-A3C1-4518-9583-82AE5C941D3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/>
              <a:t>全球和宏观层面</a:t>
            </a:r>
            <a:endParaRPr lang="en-US" altLang="zh-CN" dirty="0"/>
          </a:p>
          <a:p>
            <a:r>
              <a:rPr lang="zh-CN" altLang="en-US" dirty="0"/>
              <a:t>核心国家努力统一本文明的伙伴</a:t>
            </a:r>
            <a:endParaRPr lang="en-US" altLang="zh-CN" dirty="0"/>
          </a:p>
          <a:p>
            <a:r>
              <a:rPr lang="zh-CN" altLang="en-US" dirty="0"/>
              <a:t>核心国家之间一般不爆发武力冲突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ym typeface="Salesforce Sans"/>
              </a:rPr>
              <a:t>典型冲突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Salesforce San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西方与伊斯兰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sym typeface="Salesforce Sans"/>
            </a:endParaRPr>
          </a:p>
          <a:p>
            <a:pPr rtl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美国与亚洲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sym typeface="Salesforce Sans"/>
            </a:endParaRPr>
          </a:p>
          <a:p>
            <a:pPr marL="0" indent="0" rtl="0">
              <a:buNone/>
            </a:pP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  <a:sym typeface="Salesforce Sans"/>
            </a:endParaRPr>
          </a:p>
          <a:p>
            <a:pPr marL="0" indent="0" rtl="0">
              <a:buNone/>
            </a:pP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  <a:sym typeface="Salesforce Sans"/>
            </a:endParaRPr>
          </a:p>
          <a:p>
            <a:pPr marL="0" indent="0" rtl="0">
              <a:buNone/>
            </a:pPr>
            <a:endParaRPr lang="en-US" altLang="zh-CN" dirty="0">
              <a:sym typeface="Salesforce Sans"/>
            </a:endParaRPr>
          </a:p>
          <a:p>
            <a:pPr marL="0" indent="0" rtl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sym typeface="Salesforce Sans"/>
            </a:endParaRPr>
          </a:p>
        </p:txBody>
      </p:sp>
      <p:sp>
        <p:nvSpPr>
          <p:cNvPr id="5" name="箭头: 下 4"/>
          <p:cNvSpPr/>
          <p:nvPr/>
        </p:nvSpPr>
        <p:spPr>
          <a:xfrm rot="5400000">
            <a:off x="3847312" y="1643652"/>
            <a:ext cx="216024" cy="762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/>
          <p:cNvSpPr/>
          <p:nvPr/>
        </p:nvSpPr>
        <p:spPr>
          <a:xfrm>
            <a:off x="4429813" y="1722512"/>
            <a:ext cx="2261952" cy="6046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两种宗教的本性和基于其上的文明</a:t>
            </a:r>
          </a:p>
        </p:txBody>
      </p:sp>
      <p:sp>
        <p:nvSpPr>
          <p:cNvPr id="7" name="箭头: 下 6"/>
          <p:cNvSpPr/>
          <p:nvPr/>
        </p:nvSpPr>
        <p:spPr>
          <a:xfrm rot="5400000">
            <a:off x="3532196" y="2234936"/>
            <a:ext cx="288032" cy="8039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/>
          <p:cNvSpPr/>
          <p:nvPr/>
        </p:nvSpPr>
        <p:spPr>
          <a:xfrm>
            <a:off x="4198120" y="2413471"/>
            <a:ext cx="1952631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社会与文化的根本性差异</a:t>
            </a:r>
          </a:p>
        </p:txBody>
      </p:sp>
      <p:sp>
        <p:nvSpPr>
          <p:cNvPr id="9" name="右大括号 8"/>
          <p:cNvSpPr/>
          <p:nvPr/>
        </p:nvSpPr>
        <p:spPr>
          <a:xfrm>
            <a:off x="7315753" y="1869976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7471201" y="2340736"/>
            <a:ext cx="715706" cy="6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圆角 13"/>
          <p:cNvSpPr/>
          <p:nvPr/>
        </p:nvSpPr>
        <p:spPr>
          <a:xfrm>
            <a:off x="8254652" y="2089766"/>
            <a:ext cx="1778496" cy="5446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对各自文化优越性的认知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书本经典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经典书本教育演示文稿（宽屏）</Template>
  <TotalTime>40</TotalTime>
  <Words>513</Words>
  <Application>Microsoft Office PowerPoint</Application>
  <PresentationFormat>自定义</PresentationFormat>
  <Paragraphs>73</Paragraphs>
  <Slides>12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Salesforce Sans</vt:lpstr>
      <vt:lpstr>宋体</vt:lpstr>
      <vt:lpstr>Arial</vt:lpstr>
      <vt:lpstr>Constantia</vt:lpstr>
      <vt:lpstr>书本经典 16x9</vt:lpstr>
      <vt:lpstr>文明的冲突与互鉴</vt:lpstr>
      <vt:lpstr>文明关系演变的三个阶段</vt:lpstr>
      <vt:lpstr>第一阶段</vt:lpstr>
      <vt:lpstr>第一阶段</vt:lpstr>
      <vt:lpstr>典型的文明冲突-游牧文明对古典文明的冲击</vt:lpstr>
      <vt:lpstr>第二阶段(主要体现为西方文明对其他文明的碰撞)</vt:lpstr>
      <vt:lpstr>第三阶段</vt:lpstr>
      <vt:lpstr>冲突的两种形式</vt:lpstr>
      <vt:lpstr>典型冲突</vt:lpstr>
      <vt:lpstr>思考与批判</vt:lpstr>
      <vt:lpstr>讨论</vt:lpstr>
      <vt:lpstr>谢谢大家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文明的冲突与互鉴</dc:title>
  <dc:creator>935181189@qq.com</dc:creator>
  <cp:lastModifiedBy>935181189@qq.com</cp:lastModifiedBy>
  <cp:revision>24</cp:revision>
  <dcterms:created xsi:type="dcterms:W3CDTF">2020-10-18T12:06:00Z</dcterms:created>
  <dcterms:modified xsi:type="dcterms:W3CDTF">2020-10-19T11:35:06Z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KSOProductBuildVer">
    <vt:lpwstr>2052-11.1.0.9192</vt:lpwstr>
  </property>
</Properties>
</file>