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6" r:id="rId6"/>
    <p:sldId id="267" r:id="rId7"/>
    <p:sldId id="259" r:id="rId8"/>
    <p:sldId id="262" r:id="rId9"/>
    <p:sldId id="265" r:id="rId10"/>
    <p:sldId id="269"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74" autoAdjust="0"/>
  </p:normalViewPr>
  <p:slideViewPr>
    <p:cSldViewPr snapToGrid="0">
      <p:cViewPr varScale="1">
        <p:scale>
          <a:sx n="68" d="100"/>
          <a:sy n="68" d="100"/>
        </p:scale>
        <p:origin x="12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D8CEB-05A1-4ED2-8546-31E945D57B49}" type="datetimeFigureOut">
              <a:rPr lang="zh-CN" altLang="en-US" smtClean="0"/>
              <a:t>2020/10/27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426C2-7390-47DD-9F4A-C60D6EE6D72E}" type="slidenum">
              <a:rPr lang="zh-CN" altLang="en-US" smtClean="0"/>
              <a:t>‹#›</a:t>
            </a:fld>
            <a:endParaRPr lang="zh-CN" altLang="en-US"/>
          </a:p>
        </p:txBody>
      </p:sp>
    </p:spTree>
    <p:extLst>
      <p:ext uri="{BB962C8B-B14F-4D97-AF65-F5344CB8AC3E}">
        <p14:creationId xmlns:p14="http://schemas.microsoft.com/office/powerpoint/2010/main" val="2800045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“文化遗存</a:t>
            </a:r>
            <a:r>
              <a:rPr lang="en-US" altLang="zh-CN" dirty="0"/>
              <a:t>”</a:t>
            </a:r>
            <a:r>
              <a:rPr lang="zh-CN" altLang="en-US" dirty="0"/>
              <a:t>这一概念由欧洲社会人类学之父泰勒提出。他在其名著</a:t>
            </a:r>
            <a:r>
              <a:rPr lang="en-US" altLang="zh-CN" dirty="0"/>
              <a:t>《</a:t>
            </a:r>
            <a:r>
              <a:rPr lang="zh-CN" altLang="en-US" dirty="0"/>
              <a:t>原始文化</a:t>
            </a:r>
            <a:r>
              <a:rPr lang="en-US" altLang="zh-CN" dirty="0"/>
              <a:t>》</a:t>
            </a:r>
            <a:r>
              <a:rPr lang="zh-CN" altLang="en-US" dirty="0"/>
              <a:t>中，首次为“文化”下定义，即一个包括</a:t>
            </a:r>
            <a:r>
              <a:rPr lang="zh-CN" altLang="en-US" b="0" i="0" dirty="0">
                <a:solidFill>
                  <a:srgbClr val="111111"/>
                </a:solidFill>
                <a:effectLst/>
                <a:latin typeface="Arial" panose="020B0604020202020204" pitchFamily="34" charset="0"/>
              </a:rPr>
              <a:t>知识、信仰、艺术、法律、道德、习俗以及其他作为一个社会成员所习得的一切能力和习惯的复杂整体</a:t>
            </a:r>
            <a:r>
              <a:rPr lang="zh-CN" altLang="en-US" dirty="0"/>
              <a:t>。而“残存</a:t>
            </a:r>
            <a:r>
              <a:rPr lang="en-US" altLang="zh-CN" dirty="0"/>
              <a:t>”</a:t>
            </a:r>
            <a:r>
              <a:rPr lang="zh-CN" altLang="en-US" dirty="0"/>
              <a:t>这一概念，被泰勒定义为某些在</a:t>
            </a:r>
            <a:r>
              <a:rPr lang="zh-CN" altLang="en-US" b="0" dirty="0"/>
              <a:t>早期进化阶段出现，靠习惯的努力一代代地流传下来，又部分或全部地失却了原来的意义和功能的文化特质</a:t>
            </a:r>
            <a:r>
              <a:rPr lang="zh-CN" altLang="en-US" b="1" dirty="0"/>
              <a:t>。</a:t>
            </a:r>
            <a:r>
              <a:rPr lang="zh-CN" altLang="en-US" dirty="0"/>
              <a:t>文化遗存这个概念在泰勒的理论中扮演着关键角色，因为这与其进化观紧密相关。</a:t>
            </a:r>
          </a:p>
        </p:txBody>
      </p:sp>
      <p:sp>
        <p:nvSpPr>
          <p:cNvPr id="4" name="灯片编号占位符 3"/>
          <p:cNvSpPr>
            <a:spLocks noGrp="1"/>
          </p:cNvSpPr>
          <p:nvPr>
            <p:ph type="sldNum" sz="quarter" idx="5"/>
          </p:nvPr>
        </p:nvSpPr>
        <p:spPr/>
        <p:txBody>
          <a:bodyPr/>
          <a:lstStyle/>
          <a:p>
            <a:fld id="{D5E426C2-7390-47DD-9F4A-C60D6EE6D72E}" type="slidenum">
              <a:rPr lang="zh-CN" altLang="en-US" smtClean="0"/>
              <a:t>2</a:t>
            </a:fld>
            <a:endParaRPr lang="zh-CN" altLang="en-US"/>
          </a:p>
        </p:txBody>
      </p:sp>
    </p:spTree>
    <p:extLst>
      <p:ext uri="{BB962C8B-B14F-4D97-AF65-F5344CB8AC3E}">
        <p14:creationId xmlns:p14="http://schemas.microsoft.com/office/powerpoint/2010/main" val="303524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ea typeface="宋体" panose="02010600030101010101" pitchFamily="2" charset="-122"/>
                <a:cs typeface="Times New Roman" panose="02020603050405020304" pitchFamily="18" charset="0"/>
              </a:rPr>
              <a:t>这个概念受到极大关注，因为</a:t>
            </a:r>
            <a:r>
              <a:rPr lang="zh-CN" altLang="zh-CN" sz="1200" dirty="0">
                <a:effectLst/>
                <a:ea typeface="宋体" panose="02010600030101010101" pitchFamily="2" charset="-122"/>
                <a:cs typeface="Times New Roman" panose="02020603050405020304" pitchFamily="18" charset="0"/>
              </a:rPr>
              <a:t>在文化进化论的脉络中，</a:t>
            </a:r>
            <a:r>
              <a:rPr lang="zh-CN" altLang="en-US" sz="1200" dirty="0">
                <a:effectLst/>
                <a:ea typeface="宋体" panose="02010600030101010101" pitchFamily="2" charset="-122"/>
                <a:cs typeface="Times New Roman" panose="02020603050405020304" pitchFamily="18" charset="0"/>
              </a:rPr>
              <a:t>其</a:t>
            </a:r>
            <a:r>
              <a:rPr lang="zh-CN" altLang="zh-CN" sz="1200" dirty="0">
                <a:effectLst/>
                <a:ea typeface="宋体" panose="02010600030101010101" pitchFamily="2" charset="-122"/>
                <a:cs typeface="Times New Roman" panose="02020603050405020304" pitchFamily="18" charset="0"/>
              </a:rPr>
              <a:t>论证了文化遗存作为一种“文化的安排</a:t>
            </a:r>
            <a:r>
              <a:rPr lang="zh-CN" altLang="en-US" sz="1200" dirty="0">
                <a:effectLst/>
                <a:ea typeface="宋体" panose="02010600030101010101" pitchFamily="2" charset="-122"/>
                <a:cs typeface="Times New Roman" panose="02020603050405020304" pitchFamily="18" charset="0"/>
              </a:rPr>
              <a:t>”，</a:t>
            </a:r>
            <a:r>
              <a:rPr lang="zh-CN" altLang="zh-CN" sz="1200" dirty="0">
                <a:effectLst/>
                <a:ea typeface="宋体" panose="02010600030101010101" pitchFamily="2" charset="-122"/>
                <a:cs typeface="Times New Roman" panose="02020603050405020304" pitchFamily="18" charset="0"/>
              </a:rPr>
              <a:t>可以在失去功能之后继续生存。</a:t>
            </a:r>
            <a:r>
              <a:rPr lang="zh-CN" altLang="en-US" sz="1200" dirty="0">
                <a:effectLst/>
                <a:ea typeface="宋体" panose="02010600030101010101" pitchFamily="2" charset="-122"/>
                <a:cs typeface="Times New Roman" panose="02020603050405020304" pitchFamily="18" charset="0"/>
              </a:rPr>
              <a:t>泰勒认为，</a:t>
            </a:r>
            <a:r>
              <a:rPr lang="zh-CN" altLang="en-US" dirty="0"/>
              <a:t>文化的进化主要表现在“理性的进步”，文明和野蛮的差别就在于文明人已经进化到了摒除迷信习俗，转而依据科学或理性的原则。他指出，遗存是仪式、习俗、观点等，他们被习惯势力从所属的社会阶段带入一个新的社会阶段，于是成为这个新文化由之进化而来的较古老文化的证据和实例。这样，通过分析和研究作为文化的历史证据的这些残存，就可以追溯发展的历史，从而重建文化的演进过程。泰勒认为，</a:t>
            </a:r>
            <a:r>
              <a:rPr lang="zh-CN" altLang="en-US" dirty="0">
                <a:latin typeface="+mn-ea"/>
                <a:cs typeface="Times New Roman" panose="02020603050405020304" pitchFamily="18" charset="0"/>
              </a:rPr>
              <a:t>“现实中残存着无意义的习惯，它们在当时曾经具有实用意义，至少为了礼仪性的目的而曾为人们遵守，但当它被移植到新的社会后，由于完全丧失了其原先的意义，于是成了无聊的旧习</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可是根据这种或那种习惯的原来所拥有的，但在今天已经丧失了的意义，我们能够解释用其他方法所不能洞察其意的、一直被认为是完全不可思议的诸习惯。”这样的理念也就促成了泰勒本人系统研究人类学的方法</a:t>
            </a:r>
            <a:r>
              <a:rPr lang="en-US" altLang="zh-CN" dirty="0">
                <a:latin typeface="+mn-ea"/>
                <a:cs typeface="Times New Roman" panose="02020603050405020304" pitchFamily="18" charset="0"/>
              </a:rPr>
              <a:t>——</a:t>
            </a:r>
            <a:r>
              <a:rPr lang="zh-CN" altLang="en-US" dirty="0">
                <a:latin typeface="+mn-ea"/>
                <a:cs typeface="Times New Roman" panose="02020603050405020304" pitchFamily="18" charset="0"/>
              </a:rPr>
              <a:t>残存法的形成。</a:t>
            </a:r>
            <a:endParaRPr lang="zh-CN" altLang="en-US" dirty="0">
              <a:effectLst/>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5E426C2-7390-47DD-9F4A-C60D6EE6D72E}" type="slidenum">
              <a:rPr lang="zh-CN" altLang="en-US" smtClean="0"/>
              <a:t>3</a:t>
            </a:fld>
            <a:endParaRPr lang="zh-CN" altLang="en-US"/>
          </a:p>
        </p:txBody>
      </p:sp>
    </p:spTree>
    <p:extLst>
      <p:ext uri="{BB962C8B-B14F-4D97-AF65-F5344CB8AC3E}">
        <p14:creationId xmlns:p14="http://schemas.microsoft.com/office/powerpoint/2010/main" val="194937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化论相信人类和世界都遵从自然、外在和既定的进步规律，从简单到复杂，从低级到高级，从同质不整合（机械团结）到异质整合（有机团结）的方向发展。因此，他们希望根据日益增多的民族学资料，参照生物学和地质学家的自然史来构拟人类文化史，探讨人类社会和文化事项的起源和过程，特别是宗教、法律、财产、家庭和国家的起源和进程。进化学派另一位代表人物摩尔根在其著作</a:t>
            </a:r>
            <a:r>
              <a:rPr lang="en-US" altLang="zh-CN" dirty="0"/>
              <a:t>《</a:t>
            </a:r>
            <a:r>
              <a:rPr lang="zh-CN" altLang="en-US" dirty="0"/>
              <a:t>人类家庭的血亲和姻亲制度</a:t>
            </a:r>
            <a:r>
              <a:rPr lang="en-US" altLang="zh-CN" dirty="0"/>
              <a:t>》</a:t>
            </a:r>
            <a:r>
              <a:rPr lang="zh-CN" altLang="en-US" dirty="0"/>
              <a:t>（</a:t>
            </a:r>
            <a:r>
              <a:rPr lang="en-US" altLang="zh-CN" dirty="0"/>
              <a:t>1870</a:t>
            </a:r>
            <a:r>
              <a:rPr lang="zh-CN" altLang="en-US" dirty="0"/>
              <a:t>）中便使用了与泰勒的残存法极为类似的研究方法来构建家庭发展历史，他从亲属称谓的角度来分析和推论家庭制度的早期进化形态，开创了人类家庭史研究的全新途径。</a:t>
            </a:r>
          </a:p>
        </p:txBody>
      </p:sp>
      <p:sp>
        <p:nvSpPr>
          <p:cNvPr id="4" name="灯片编号占位符 3"/>
          <p:cNvSpPr>
            <a:spLocks noGrp="1"/>
          </p:cNvSpPr>
          <p:nvPr>
            <p:ph type="sldNum" sz="quarter" idx="5"/>
          </p:nvPr>
        </p:nvSpPr>
        <p:spPr/>
        <p:txBody>
          <a:bodyPr/>
          <a:lstStyle/>
          <a:p>
            <a:fld id="{D5E426C2-7390-47DD-9F4A-C60D6EE6D72E}" type="slidenum">
              <a:rPr lang="zh-CN" altLang="en-US" smtClean="0"/>
              <a:t>4</a:t>
            </a:fld>
            <a:endParaRPr lang="zh-CN" altLang="en-US"/>
          </a:p>
        </p:txBody>
      </p:sp>
    </p:spTree>
    <p:extLst>
      <p:ext uri="{BB962C8B-B14F-4D97-AF65-F5344CB8AC3E}">
        <p14:creationId xmlns:p14="http://schemas.microsoft.com/office/powerpoint/2010/main" val="86566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b="0" i="0" u="none" strike="noStrike" baseline="0" dirty="0">
                <a:latin typeface="AGaramondPro-Regular" panose="02020502060506020403" pitchFamily="18" charset="0"/>
              </a:rPr>
              <a:t>In 1895 the archaeologist William Matthew Flinders Petrie expounded the merits of comparative progressionist thought, arguing that material could be fixed in evolutionary sequence. To do this, Petrie argued, it was necessary to amass extensive collections: A free study of material is essential, and the means of amassing and comparing work of every age is the first requisite. </a:t>
            </a:r>
          </a:p>
          <a:p>
            <a:pPr algn="l"/>
            <a:r>
              <a:rPr lang="en-US" altLang="zh-CN" sz="1200" b="0" i="0" u="none" strike="noStrike" baseline="0" dirty="0">
                <a:latin typeface="AGaramondPro-Regular" panose="02020502060506020403" pitchFamily="18" charset="0"/>
              </a:rPr>
              <a:t>Petrie went on to rail against the “evil traditions of a collection of curiosities,” suggesting not only that collections from living cultures were as important as antiquities but that everyday objects were equal to rarities. This was partly a reaction against use of ill-defined expressions like “bygones” and “relics,” which had entered the popular lexicon and</a:t>
            </a:r>
          </a:p>
          <a:p>
            <a:pPr algn="l"/>
            <a:r>
              <a:rPr lang="en-US" altLang="zh-CN" sz="1200" b="0" i="0" u="none" strike="noStrike" baseline="0" dirty="0">
                <a:latin typeface="AGaramondPro-Regular" panose="02020502060506020403" pitchFamily="18" charset="0"/>
              </a:rPr>
              <a:t>undermined the scientific aspirations of archaeology.</a:t>
            </a:r>
          </a:p>
          <a:p>
            <a:pPr algn="l"/>
            <a:r>
              <a:rPr lang="en-US" altLang="zh-CN" sz="1200" b="0" i="0" u="none" strike="noStrike" baseline="0" dirty="0">
                <a:latin typeface="AGaramondPro-Regular" panose="02020502060506020403" pitchFamily="18" charset="0"/>
              </a:rPr>
              <a:t>Tylor’s arguments owe much to the rise of materialism amongst his antiquarian predecessors who used terms such as “remains” and “vestiges” to characterize scarce remnants. If not actual specimens then survivals were, at the very least, metaphors for material things or processes.</a:t>
            </a:r>
          </a:p>
          <a:p>
            <a:pPr algn="l"/>
            <a:r>
              <a:rPr lang="en-US" altLang="zh-CN" sz="1200" b="0" i="0" u="none" strike="noStrike" baseline="0" dirty="0">
                <a:latin typeface="AGaramondPro-Regular" panose="02020502060506020403" pitchFamily="18" charset="0"/>
              </a:rPr>
              <a:t>By the 1890s it was firmly entrenched in anthropological discourse and used to refer to enduring racial traits representative of earlier periods, British traditions with foreign parallels, and artifacts collected at home.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5E426C2-7390-47DD-9F4A-C60D6EE6D72E}" type="slidenum">
              <a:rPr lang="zh-CN" altLang="en-US" smtClean="0"/>
              <a:t>5</a:t>
            </a:fld>
            <a:endParaRPr lang="zh-CN" altLang="en-US"/>
          </a:p>
        </p:txBody>
      </p:sp>
    </p:spTree>
    <p:extLst>
      <p:ext uri="{BB962C8B-B14F-4D97-AF65-F5344CB8AC3E}">
        <p14:creationId xmlns:p14="http://schemas.microsoft.com/office/powerpoint/2010/main" val="231437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AGaramondPro-Regular" panose="02020502060506020403" pitchFamily="18" charset="0"/>
              </a:rPr>
              <a:t>Utilitarian material cultures seen to fit this pattern were used to forge crude links between past and present.</a:t>
            </a:r>
            <a:r>
              <a:rPr lang="zh-CN" altLang="en-US" sz="1800" b="0" i="0" u="none" strike="noStrike" baseline="0" dirty="0">
                <a:latin typeface="AGaramondPro-Regular" panose="02020502060506020403" pitchFamily="18" charset="0"/>
              </a:rPr>
              <a:t>例如，泰洛收集了记事本、沙漏、在工人阶级社区中的火柴盒，对维多利亚工业的账本、工厂时钟进行鉴定。</a:t>
            </a:r>
            <a:r>
              <a:rPr lang="en-US" altLang="zh-CN" sz="1800" b="0" i="0" u="none" strike="noStrike" baseline="0" dirty="0">
                <a:latin typeface="AGaramondPro-Regular" panose="02020502060506020403" pitchFamily="18" charset="0"/>
              </a:rPr>
              <a:t>Identification of utilitarian forms became commonplace, with domestic Irish ethnographies citing survivals from olden times, such</a:t>
            </a:r>
            <a:r>
              <a:rPr lang="zh-CN" altLang="en-US" sz="1800" b="0" i="0" u="none" strike="noStrike" baseline="0" dirty="0">
                <a:latin typeface="AGaramondPro-Regular" panose="02020502060506020403" pitchFamily="18" charset="0"/>
              </a:rPr>
              <a:t>生皮凉鞋、石锚、急灯</a:t>
            </a:r>
            <a:r>
              <a:rPr lang="en-US" altLang="zh-CN" sz="1800" b="0" i="0" u="none" strike="noStrike" baseline="0" dirty="0">
                <a:latin typeface="AGaramondPro-Regular" panose="02020502060506020403" pitchFamily="18" charset="0"/>
              </a:rPr>
              <a:t>. </a:t>
            </a:r>
          </a:p>
          <a:p>
            <a:pPr algn="l"/>
            <a:r>
              <a:rPr lang="en-US" altLang="zh-CN" sz="1800" b="0" i="0" u="none" strike="noStrike" baseline="0" dirty="0">
                <a:latin typeface="AGaramondPro-Regular" panose="02020502060506020403" pitchFamily="18" charset="0"/>
              </a:rPr>
              <a:t>Survivalist doctrine did not focus solely on functional objects but became a mechanism to explain a range of practices called “superstitions,” an ill-defined</a:t>
            </a:r>
          </a:p>
          <a:p>
            <a:pPr algn="l"/>
            <a:r>
              <a:rPr lang="en-US" altLang="zh-CN" sz="1800" b="0" i="0" u="none" strike="noStrike" baseline="0" dirty="0">
                <a:latin typeface="AGaramondPro-Regular" panose="02020502060506020403" pitchFamily="18" charset="0"/>
              </a:rPr>
              <a:t>concept with which Tylor was dissatisfied. For example, one folklorist described as “remarkable” the “survival” of funeral garlands in a parochial church. For Tylor the</a:t>
            </a:r>
          </a:p>
          <a:p>
            <a:pPr algn="l"/>
            <a:r>
              <a:rPr lang="en-US" altLang="zh-CN" sz="1800" b="0" i="0" u="none" strike="noStrike" baseline="0" dirty="0">
                <a:latin typeface="AGaramondPro-Regular" panose="02020502060506020403" pitchFamily="18" charset="0"/>
              </a:rPr>
              <a:t>very notion of superstition was obstructive, and denoting such forms survivals allowed for their incorporation into the structured schema required by museums and anthropological analysts. Outmoded artifacts were dangerously antithetical to a civilized Britain and the circular reasoning of survivalism provided a solution to this</a:t>
            </a:r>
          </a:p>
          <a:p>
            <a:pPr algn="l"/>
            <a:r>
              <a:rPr lang="en-US" altLang="zh-CN" sz="1800" b="0" i="0" u="none" strike="noStrike" baseline="0" dirty="0">
                <a:latin typeface="AGaramondPro-Regular" panose="02020502060506020403" pitchFamily="18" charset="0"/>
              </a:rPr>
              <a:t>impasse.</a:t>
            </a:r>
            <a:endParaRPr lang="zh-CN" altLang="en-US" dirty="0"/>
          </a:p>
        </p:txBody>
      </p:sp>
      <p:sp>
        <p:nvSpPr>
          <p:cNvPr id="4" name="灯片编号占位符 3"/>
          <p:cNvSpPr>
            <a:spLocks noGrp="1"/>
          </p:cNvSpPr>
          <p:nvPr>
            <p:ph type="sldNum" sz="quarter" idx="5"/>
          </p:nvPr>
        </p:nvSpPr>
        <p:spPr/>
        <p:txBody>
          <a:bodyPr/>
          <a:lstStyle/>
          <a:p>
            <a:fld id="{D5E426C2-7390-47DD-9F4A-C60D6EE6D72E}" type="slidenum">
              <a:rPr lang="zh-CN" altLang="en-US" smtClean="0"/>
              <a:t>6</a:t>
            </a:fld>
            <a:endParaRPr lang="zh-CN" altLang="en-US"/>
          </a:p>
        </p:txBody>
      </p:sp>
    </p:spTree>
    <p:extLst>
      <p:ext uri="{BB962C8B-B14F-4D97-AF65-F5344CB8AC3E}">
        <p14:creationId xmlns:p14="http://schemas.microsoft.com/office/powerpoint/2010/main" val="409806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这一观点受到功能主义的批评，功能学派的大师马林诺夫斯基认为，现实中存在的文化要素一定有其功能，不能把不了解的事物当成无意义的遗存或者遗俗。我们若对一种文化的认识愈深，可称作遗俗的为数也俞少。</a:t>
            </a:r>
            <a:r>
              <a:rPr lang="zh-CN" altLang="en-US" dirty="0"/>
              <a:t>他主张对文化必须有功能的分析才能探讨进化。另一方面，进化论倾向于任意拆分文化特质作为“文化遗存”来组装宏观理论模式，过分追求通则而不顾文化的整体性。</a:t>
            </a:r>
            <a:endParaRPr lang="en-US" altLang="zh-CN" dirty="0"/>
          </a:p>
          <a:p>
            <a:pPr algn="l"/>
            <a:r>
              <a:rPr lang="en-US" altLang="zh-CN" sz="1800" b="0" i="0" u="none" strike="noStrike" baseline="0" dirty="0" err="1">
                <a:latin typeface="AGaramondPro-Regular" panose="02020502060506020403" pitchFamily="18" charset="0"/>
              </a:rPr>
              <a:t>Classbias</a:t>
            </a:r>
            <a:r>
              <a:rPr lang="en-US" altLang="zh-CN" sz="1800" b="0" i="0" u="none" strike="noStrike" baseline="0" dirty="0">
                <a:latin typeface="AGaramondPro-Regular" panose="02020502060506020403" pitchFamily="18" charset="0"/>
              </a:rPr>
              <a:t> and social immobility certainly resulted in identification of backward traits amongst the lower classes. However, the social ills of the working poor raised another</a:t>
            </a:r>
          </a:p>
          <a:p>
            <a:pPr algn="l"/>
            <a:r>
              <a:rPr lang="en-US" altLang="zh-CN" sz="1800" b="0" i="0" u="none" strike="noStrike" baseline="0" dirty="0">
                <a:latin typeface="AGaramondPro-Regular" panose="02020502060506020403" pitchFamily="18" charset="0"/>
              </a:rPr>
              <a:t>problem; displays of survivals could easily illustrate cultural decline rather than progress.</a:t>
            </a:r>
            <a:endParaRPr lang="en-US" altLang="zh-CN" dirty="0"/>
          </a:p>
          <a:p>
            <a:pPr algn="just"/>
            <a:endParaRPr lang="zh-CN" altLang="en-US" dirty="0"/>
          </a:p>
        </p:txBody>
      </p:sp>
      <p:sp>
        <p:nvSpPr>
          <p:cNvPr id="4" name="灯片编号占位符 3"/>
          <p:cNvSpPr>
            <a:spLocks noGrp="1"/>
          </p:cNvSpPr>
          <p:nvPr>
            <p:ph type="sldNum" sz="quarter" idx="5"/>
          </p:nvPr>
        </p:nvSpPr>
        <p:spPr/>
        <p:txBody>
          <a:bodyPr/>
          <a:lstStyle/>
          <a:p>
            <a:fld id="{D5E426C2-7390-47DD-9F4A-C60D6EE6D72E}" type="slidenum">
              <a:rPr lang="zh-CN" altLang="en-US" smtClean="0"/>
              <a:t>7</a:t>
            </a:fld>
            <a:endParaRPr lang="zh-CN" altLang="en-US"/>
          </a:p>
        </p:txBody>
      </p:sp>
    </p:spTree>
    <p:extLst>
      <p:ext uri="{BB962C8B-B14F-4D97-AF65-F5344CB8AC3E}">
        <p14:creationId xmlns:p14="http://schemas.microsoft.com/office/powerpoint/2010/main" val="295320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74320" indent="266700" algn="just"/>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传播论的基本观点是</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人类文化之所以有共性，是因传播而趋同</a:t>
            </a:r>
            <a:r>
              <a:rPr lang="zh-CN" altLang="en-US" sz="1200" kern="100" dirty="0">
                <a:effectLst/>
                <a:latin typeface="等线" panose="02010600030101010101" pitchFamily="2" charset="-122"/>
                <a:ea typeface="宋体" panose="02010600030101010101" pitchFamily="2" charset="-122"/>
                <a:cs typeface="Times New Roman" panose="02020603050405020304" pitchFamily="18" charset="0"/>
              </a:rPr>
              <a:t>，它</a:t>
            </a:r>
            <a:r>
              <a:rPr lang="zh-CN" altLang="zh-CN" sz="1200" kern="100" dirty="0">
                <a:effectLst/>
                <a:latin typeface="等线" panose="02010600030101010101" pitchFamily="2" charset="-122"/>
                <a:ea typeface="宋体" panose="02010600030101010101" pitchFamily="2" charset="-122"/>
                <a:cs typeface="Times New Roman" panose="02020603050405020304" pitchFamily="18" charset="0"/>
              </a:rPr>
              <a:t>试图把人类文化史归结为文化移动、接触和借用的过程。</a:t>
            </a:r>
            <a:r>
              <a:rPr lang="zh-CN" altLang="en-US" dirty="0"/>
              <a:t>传播论者大多信奉进化论，并试图构建文化史</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传播论</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，但他们与进化论者不同之处在于，他们</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认为进化论只注意到人类文化在时间上的演变过程</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忽视了文化在地理空间的分布</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文化的发展主要表现于文化在地理范围的不断变化</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因此研究人类文化也应以文化在地理上的传播为宗旨。</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marL="274320" marR="0" lvl="0" indent="266700" algn="just"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文化圈、文化层是传播论的核心概念。若干文化特质构成一个复合的文化单位</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文化圈就是某文化单位散布的地理空间。不同的文化圈有交叠</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就形成文化层</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显示了文化圈的时序</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也提示着文化传播的方向。</a:t>
            </a:r>
            <a:r>
              <a:rPr lang="zh-CN" altLang="en-US" sz="1800" dirty="0"/>
              <a:t>由此可见，传播论视角中的“文化单位”这一概念可以类比于进化论中的“文化遗存”，两者指的都是某些文化特质的复合体，经由时间上的存续或空间上的转移，到了新的时空中，成为现有文化由之进化而来的原有文化的证据和实例。</a:t>
            </a:r>
            <a:endParaRPr lang="en-US" altLang="zh-CN" sz="1800" dirty="0"/>
          </a:p>
          <a:p>
            <a:pPr marL="274320" indent="266700" algn="just"/>
            <a:r>
              <a:rPr lang="zh-CN" altLang="zh-CN" sz="1800" dirty="0">
                <a:effectLst/>
                <a:ea typeface="宋体" panose="02010600030101010101" pitchFamily="2" charset="-122"/>
                <a:cs typeface="Times New Roman" panose="02020603050405020304" pitchFamily="18" charset="0"/>
              </a:rPr>
              <a:t>这两个重要的学术概念</a:t>
            </a:r>
            <a:r>
              <a:rPr lang="zh-CN" altLang="en-US" sz="1800" dirty="0">
                <a:effectLst/>
                <a:ea typeface="宋体" panose="02010600030101010101" pitchFamily="2" charset="-122"/>
                <a:cs typeface="Times New Roman" panose="02020603050405020304" pitchFamily="18" charset="0"/>
              </a:rPr>
              <a:t>由</a:t>
            </a:r>
            <a:r>
              <a:rPr lang="zh-CN" altLang="zh-CN" sz="1800" dirty="0">
                <a:effectLst/>
                <a:ea typeface="宋体" panose="02010600030101010101" pitchFamily="2" charset="-122"/>
                <a:cs typeface="Times New Roman" panose="02020603050405020304" pitchFamily="18" charset="0"/>
              </a:rPr>
              <a:t>传播论最具代表性的人物</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德国人类学家格雷布纳详细阐明。对于相同或相似的文化现象是否有传播的历史联系</a:t>
            </a:r>
            <a:r>
              <a:rPr lang="zh-CN" altLang="en-US" sz="1800" dirty="0">
                <a:effectLst/>
                <a:ea typeface="宋体" panose="02010600030101010101" pitchFamily="2" charset="-122"/>
                <a:cs typeface="Times New Roman" panose="02020603050405020304" pitchFamily="18" charset="0"/>
              </a:rPr>
              <a:t>，能否被称作同一个文化单位，被认定处于同一个文化圈，</a:t>
            </a:r>
            <a:r>
              <a:rPr lang="zh-CN" altLang="zh-CN" sz="1800" dirty="0">
                <a:effectLst/>
                <a:ea typeface="宋体" panose="02010600030101010101" pitchFamily="2" charset="-122"/>
                <a:cs typeface="Times New Roman" panose="02020603050405020304" pitchFamily="18" charset="0"/>
              </a:rPr>
              <a:t>格雷布</a:t>
            </a:r>
            <a:r>
              <a:rPr lang="zh-CN" altLang="en-US" sz="1800" dirty="0">
                <a:effectLst/>
                <a:ea typeface="宋体" panose="02010600030101010101" pitchFamily="2" charset="-122"/>
                <a:cs typeface="Times New Roman" panose="02020603050405020304" pitchFamily="18" charset="0"/>
              </a:rPr>
              <a:t>纳</a:t>
            </a:r>
            <a:r>
              <a:rPr lang="zh-CN" altLang="zh-CN" sz="1800" dirty="0">
                <a:effectLst/>
                <a:ea typeface="宋体" panose="02010600030101010101" pitchFamily="2" charset="-122"/>
                <a:cs typeface="Times New Roman" panose="02020603050405020304" pitchFamily="18" charset="0"/>
              </a:rPr>
              <a:t>提出两项检测标准</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形态标准</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相互符合的事物的特征</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和数量标准</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有其他几种相同或相似的文化现象或要素共存</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。当分布区互不衔接或相隔甚远时</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需要增加补充标准</a:t>
            </a:r>
            <a:r>
              <a:rPr lang="zh-CN" altLang="en-US"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即同一语系的语言。</a:t>
            </a:r>
            <a:r>
              <a:rPr lang="zh-CN" altLang="en-US" dirty="0"/>
              <a:t>奥地利天主教神甫施密特在格雷布纳的形式标准和数量标准之上，又补充了性质标准、连续标准和关系程度标准，有趣的是，施密特的文化传播论带有相当明显的进化论色彩，他认为文化圈的顺序所反映的已不仅仅是它们在这个或那个地理区域内出现的顺序，而是世界历史发展的依次阶段。</a:t>
            </a:r>
            <a:endParaRPr lang="en-US" altLang="zh-CN" dirty="0"/>
          </a:p>
          <a:p>
            <a:pPr marL="274320" indent="266700" algn="just"/>
            <a:endParaRPr lang="zh-CN" altLang="en-US" dirty="0"/>
          </a:p>
        </p:txBody>
      </p:sp>
      <p:sp>
        <p:nvSpPr>
          <p:cNvPr id="4" name="灯片编号占位符 3"/>
          <p:cNvSpPr>
            <a:spLocks noGrp="1"/>
          </p:cNvSpPr>
          <p:nvPr>
            <p:ph type="sldNum" sz="quarter" idx="5"/>
          </p:nvPr>
        </p:nvSpPr>
        <p:spPr/>
        <p:txBody>
          <a:bodyPr/>
          <a:lstStyle/>
          <a:p>
            <a:fld id="{D5E426C2-7390-47DD-9F4A-C60D6EE6D72E}" type="slidenum">
              <a:rPr lang="zh-CN" altLang="en-US" smtClean="0"/>
              <a:t>8</a:t>
            </a:fld>
            <a:endParaRPr lang="zh-CN" altLang="en-US"/>
          </a:p>
        </p:txBody>
      </p:sp>
    </p:spTree>
    <p:extLst>
      <p:ext uri="{BB962C8B-B14F-4D97-AF65-F5344CB8AC3E}">
        <p14:creationId xmlns:p14="http://schemas.microsoft.com/office/powerpoint/2010/main" val="133954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传播论的有价值成分</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经过理论嫁接和优化</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在历史具体论中获得了新生。其文化圈和文化层概念经过历史具体论学者的扬弃后</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变异为文化区和年代</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文化区这两个重要概念</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文化区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文化的最小单位即文化特质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若干文化特质结合在一起</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便构成一个功能相系的文化丛。每个文化丛都有与之相适应的地域</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即文化区。年代</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文化区概念</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文化特质从一个中心传播开去</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如石击水</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涟漪扩散</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年代越早</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散播的距离越远。反之</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靠近文化中心但在边缘区尚未发现的文化特质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其离开中心的年代则较晚。</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值得注意的是，</a:t>
            </a:r>
            <a:r>
              <a:rPr lang="zh-CN" altLang="zh-CN" sz="1800" dirty="0">
                <a:effectLst/>
                <a:ea typeface="宋体" panose="02010600030101010101" pitchFamily="2" charset="-122"/>
                <a:cs typeface="Times New Roman" panose="02020603050405020304" pitchFamily="18" charset="0"/>
              </a:rPr>
              <a:t>历史具体论所谓的文化史仍然是文化的传播和整合过程</a:t>
            </a:r>
            <a:r>
              <a:rPr lang="zh-CN" altLang="en-US" sz="1800" dirty="0">
                <a:effectLst/>
                <a:ea typeface="宋体" panose="02010600030101010101" pitchFamily="2" charset="-122"/>
                <a:cs typeface="Times New Roman" panose="02020603050405020304" pitchFamily="18" charset="0"/>
              </a:rPr>
              <a:t>，传播</a:t>
            </a:r>
            <a:r>
              <a:rPr lang="en-US" altLang="zh-CN" sz="1800" dirty="0">
                <a:effectLst/>
                <a:ea typeface="宋体" panose="02010600030101010101" pitchFamily="2" charset="-122"/>
                <a:cs typeface="Times New Roman" panose="02020603050405020304" pitchFamily="18" charset="0"/>
              </a:rPr>
              <a:t>/</a:t>
            </a:r>
            <a:r>
              <a:rPr lang="zh-CN" altLang="en-US" sz="1800" dirty="0">
                <a:effectLst/>
                <a:ea typeface="宋体" panose="02010600030101010101" pitchFamily="2" charset="-122"/>
                <a:cs typeface="Times New Roman" panose="02020603050405020304" pitchFamily="18" charset="0"/>
              </a:rPr>
              <a:t>整合的对象是文化特质，亦即文化遗存。</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在中国历史学派中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最接近美国历史具体论的学者是林惠祥。从</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年代末开始</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他在闽台从事新石器时代遗物的采集和发掘工作</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50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年代发表了更为系统的研究成果。他比较了闽台两地共有的有段石锛、有肩石斧、印纹陶、彩陶等特征鲜明的文化特质</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得出台湾新石器时代文化属于祖国大陆东南一带系统的结论。通过对有段石锛的进一步深入研究</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他正式提出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东南区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这一考古文化区范畴</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并通过有段石锛的类型学分析</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发现了其</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原始型”、</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成熟型</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高级型</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的分布规律</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得出这种东南文化区特征的器物</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由大陆东南东传台湾</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再南播菲律宾</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并远及玻利尼西亚诸岛的结论。这些论断至今仍是东南区考古所遵循的理论框架。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5E426C2-7390-47DD-9F4A-C60D6EE6D72E}" type="slidenum">
              <a:rPr lang="zh-CN" altLang="en-US" smtClean="0"/>
              <a:t>9</a:t>
            </a:fld>
            <a:endParaRPr lang="zh-CN" altLang="en-US"/>
          </a:p>
        </p:txBody>
      </p:sp>
    </p:spTree>
    <p:extLst>
      <p:ext uri="{BB962C8B-B14F-4D97-AF65-F5344CB8AC3E}">
        <p14:creationId xmlns:p14="http://schemas.microsoft.com/office/powerpoint/2010/main" val="1748696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23900" indent="266700"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在公元</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400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年以前</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端午节经过移民、战争等多种途径开始传入朝鲜。在公元</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400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年至公元</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1600</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年之间</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端午节得到了进一步的传播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经与朝鲜半岛的本土文化相融合</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演变成有朝鲜民族特色的端午祭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并成为朝鲜半岛的民族节日。在中国端午节与韩国端午节文化的比较方面</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中韩的端午节时间都是农历五月五日</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相同之处在于从宏观的方面来说</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中韩两国都很重视端午节的文化节俗</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都对这一文化进行物质上的投入和文化上的保护</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每年都要举行一定的大型庆祝仪式</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中国是龙舟比赛</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韩国有风筝比赛、拔河比赛</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把每年的五月五日作为全国的节假日。从微观的层面来说</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中韩两国的地方性民众都会采取各种民间的过节仪式</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如驱邪祈福</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祭祖拜神。不同之处在于</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中韩两国在一些端午节的庆祝活动上的差异。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723900" indent="266700"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在公元</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8</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世纪以前</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端午节开始传入日本</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在公元</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8</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世纪至公元</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19</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世纪之间</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端午节文化从贵族、武士阶层向民间传播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并在德川幕府时期成为日本的“五节句”</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端午、人日、上巳、七夕、重阳统称为“五节句”</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之一</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成为公家节日。明治维新后</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端午节由阴历五月五日改为阳历五月五日</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,1948</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日本改端午节为儿童节。日本是在朝鲜之后接受中国的端午节文化</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并在历史的演变中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异化了很多中国端午节文化的内容。在中国端午节与日本端午节文化的比较方面</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相同点表现在端午节的消灾祈福、追求健康的普遍心理、祭拜对象和庆祝活动方面</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不同之处表现在突出新兴武士阶层的一些庆祝活动和日本端午节的武力竞技比赛方面</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并对这种差异演变进行了分析。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723900" indent="266700"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端午节文化传播是其赖以广泛存在和发展的重要因素</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东亚历史的进步</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与文化传播密切相关</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端午节文化的传播亦不例外。东亚区域文化认同强调在传统方面受到古代中国文化的影响传播扩散尤其是以儒家文化为核心的文化</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在东亚区域传播而形成的文化认同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当承认这种文化的同根同源时</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可能有各种地方性的变异融入其中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融合于东亚的多样性。从地理上讲都是东亚人这是无法否认的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这也是历史造成的。但是近代以来有人试图否定它</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日本想脱亚入欧</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韩国废除中文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但实际之后都面临巨大困境。端午节是一种民间的民俗文化</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是非官方的</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端午节文化如同儒家的大文化一样在东亚区域都有传播</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这是构建文化认同的根基与基础</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各自的演变、变异这恰恰是文化认同应该包容的多样性的表现而不能以此来否定这个基础。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74320" indent="266700" algn="just"/>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5E426C2-7390-47DD-9F4A-C60D6EE6D72E}" type="slidenum">
              <a:rPr lang="zh-CN" altLang="en-US" smtClean="0"/>
              <a:t>10</a:t>
            </a:fld>
            <a:endParaRPr lang="zh-CN" altLang="en-US"/>
          </a:p>
        </p:txBody>
      </p:sp>
    </p:spTree>
    <p:extLst>
      <p:ext uri="{BB962C8B-B14F-4D97-AF65-F5344CB8AC3E}">
        <p14:creationId xmlns:p14="http://schemas.microsoft.com/office/powerpoint/2010/main" val="425784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9F356-4FC4-4F2F-B867-6C3A376553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B5BC11-E3A1-4299-B6B7-496CFCA80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9D08CAB-B2E9-4B9F-93D7-B64BEFBDF89B}"/>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A014E3D4-B2EF-4A1A-9E09-B215DC09D8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13D974-52F8-46C7-A8EF-AE54FAA7291E}"/>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424934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A6D7A-CF59-4B7B-8AE9-09AE4782FF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34FF7B-0545-4091-9551-CD01B35CE01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0219F4-2195-43F8-8D6A-5706FAE2966B}"/>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A29C29C4-E82B-4DE5-BE01-8B421DAFEA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2EF0DB-7C14-4AC1-8A60-3FFB0DA6B400}"/>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244022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65E2DD-159D-4F7F-AE9D-1C782DDF204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BAFBD45-BB2C-4F48-BF03-A553CA2529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94B347-8FC9-40A1-A61A-E6380825990E}"/>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E5BDFCD8-751A-4998-B296-F9BC9234EF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733EE1-FEB3-4EE6-BEFC-14CD8FFB97ED}"/>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101040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A025C-05BE-4198-AC19-1E873F2F71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E86408-7CBC-4E7D-A037-C846869D69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ACB362-516C-4F8A-B364-481D5265158C}"/>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7266EAB1-EADB-4DC9-8E7B-1E8569D8F9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9BB01-5F97-40BD-845B-A62CA11611FA}"/>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304175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35132-0B82-49B2-9EB0-D056BE8DDD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9ABB89-1AB9-4042-ADDA-ED2C9F53E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1F39F2-70D1-4FBC-83FD-689C26A02BA9}"/>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120E7CAC-A75E-4F1D-8BF6-64966F2AF7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D328ED-170D-4F46-AB93-6CE7C86BA6D0}"/>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266434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9457B-A23C-4236-ACB7-0DA7E90FF0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39F9FE-C95A-4099-B539-9399F5B896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49A2F5-392C-466F-9E02-2706CB8E1E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CC7C13-7B2F-4B11-B0E6-41DCAA1AA091}"/>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F87BB812-F01E-4E21-8FC4-8E9998A7CF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AA6249-BF62-46B2-BF29-6D5C417732ED}"/>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82349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7D6EE-7F68-448E-9838-9CE9E70500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FA8B8F-FDD2-45F9-A00D-D4852D776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1BA738D-92FE-4FD6-97D9-54CBAE5A61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7E4D30-7824-44A5-8074-7A1D6AAD8E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FB45AC-05BD-480B-9A3A-A6A97AFF4E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0697C6-4B7F-47CC-BD87-A25D23A66B0A}"/>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8" name="页脚占位符 7">
            <a:extLst>
              <a:ext uri="{FF2B5EF4-FFF2-40B4-BE49-F238E27FC236}">
                <a16:creationId xmlns:a16="http://schemas.microsoft.com/office/drawing/2014/main" id="{73572A7E-1CEE-4BB7-A280-AD27404FEB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4F1202-53F1-4CC5-8F27-AF1C6FE8BA92}"/>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318234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97D3F-FD80-4E3D-8891-0D506277245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37D20DA-4083-4211-AD2D-77AC12DECA65}"/>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4" name="页脚占位符 3">
            <a:extLst>
              <a:ext uri="{FF2B5EF4-FFF2-40B4-BE49-F238E27FC236}">
                <a16:creationId xmlns:a16="http://schemas.microsoft.com/office/drawing/2014/main" id="{5F4EF186-0731-42C5-84C0-71C6F115E1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5ABF21-EFB2-4EDE-AE52-8F3F45C7300D}"/>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427198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FE2A43-AE3A-49E5-95B3-A7885FE85BDC}"/>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3" name="页脚占位符 2">
            <a:extLst>
              <a:ext uri="{FF2B5EF4-FFF2-40B4-BE49-F238E27FC236}">
                <a16:creationId xmlns:a16="http://schemas.microsoft.com/office/drawing/2014/main" id="{85E86717-5EEC-49C1-A3E7-4F351D6F59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3F2CEE-1232-431A-AD31-A36905CB8827}"/>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172274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E1151-CB02-45BE-9E17-8B7645336D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2BDF51-6998-4769-92FB-CAE9392BC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245A1FD-0DFB-4500-AC95-451837EBF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CE73FB-295D-4F75-92A5-01E325954900}"/>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1BF96B91-570D-4DC3-988F-CE1A28E364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A8E81E-E6FE-4B5E-954D-0766B151DA25}"/>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21211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B0090-D887-439D-9FD8-F5EE551F4F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52676E-16A8-427A-8343-79D6A60BD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6C2E83-3B29-4BEE-96C6-01AE3193B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348E6E-88B5-4C5C-97DF-E4D7A69C688E}"/>
              </a:ext>
            </a:extLst>
          </p:cNvPr>
          <p:cNvSpPr>
            <a:spLocks noGrp="1"/>
          </p:cNvSpPr>
          <p:nvPr>
            <p:ph type="dt" sz="half" idx="10"/>
          </p:nvPr>
        </p:nvSpPr>
        <p:spPr/>
        <p:txBody>
          <a:bodyPr/>
          <a:lstStyle/>
          <a:p>
            <a:fld id="{598A0F80-B603-43BD-9042-5B3CA41BD2D8}" type="datetimeFigureOut">
              <a:rPr lang="zh-CN" altLang="en-US" smtClean="0"/>
              <a:t>2020/10/27</a:t>
            </a:fld>
            <a:endParaRPr lang="zh-CN" altLang="en-US"/>
          </a:p>
        </p:txBody>
      </p:sp>
      <p:sp>
        <p:nvSpPr>
          <p:cNvPr id="6" name="页脚占位符 5">
            <a:extLst>
              <a:ext uri="{FF2B5EF4-FFF2-40B4-BE49-F238E27FC236}">
                <a16:creationId xmlns:a16="http://schemas.microsoft.com/office/drawing/2014/main" id="{F8102038-B15A-4BF4-A169-F4378994BF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382CB8-E85F-4BB2-B722-B9C11505CC0C}"/>
              </a:ext>
            </a:extLst>
          </p:cNvPr>
          <p:cNvSpPr>
            <a:spLocks noGrp="1"/>
          </p:cNvSpPr>
          <p:nvPr>
            <p:ph type="sldNum" sz="quarter" idx="12"/>
          </p:nvPr>
        </p:nvSpPr>
        <p:spPr/>
        <p:txBody>
          <a:body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364641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E9BDBB-BB6E-47AD-B639-BF292B707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2EFBFFA-66EC-4679-9810-D49C40B08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2CBDD3-E338-4F29-BE68-CB0F83F1DD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A0F80-B603-43BD-9042-5B3CA41BD2D8}" type="datetimeFigureOut">
              <a:rPr lang="zh-CN" altLang="en-US" smtClean="0"/>
              <a:t>2020/10/27</a:t>
            </a:fld>
            <a:endParaRPr lang="zh-CN" altLang="en-US"/>
          </a:p>
        </p:txBody>
      </p:sp>
      <p:sp>
        <p:nvSpPr>
          <p:cNvPr id="5" name="页脚占位符 4">
            <a:extLst>
              <a:ext uri="{FF2B5EF4-FFF2-40B4-BE49-F238E27FC236}">
                <a16:creationId xmlns:a16="http://schemas.microsoft.com/office/drawing/2014/main" id="{40FED5C5-2476-4091-81BD-F133F1E66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FA1958-CA8B-4E80-BC0B-6B4EA5912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7F04E-44BE-4D47-8DE6-D6A5DEE838D0}" type="slidenum">
              <a:rPr lang="zh-CN" altLang="en-US" smtClean="0"/>
              <a:t>‹#›</a:t>
            </a:fld>
            <a:endParaRPr lang="zh-CN" altLang="en-US"/>
          </a:p>
        </p:txBody>
      </p:sp>
    </p:spTree>
    <p:extLst>
      <p:ext uri="{BB962C8B-B14F-4D97-AF65-F5344CB8AC3E}">
        <p14:creationId xmlns:p14="http://schemas.microsoft.com/office/powerpoint/2010/main" val="1040088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A9685-4AC7-4593-BDF8-44F7F0FC37D8}"/>
              </a:ext>
            </a:extLst>
          </p:cNvPr>
          <p:cNvSpPr>
            <a:spLocks noGrp="1"/>
          </p:cNvSpPr>
          <p:nvPr>
            <p:ph type="ctrTitle"/>
          </p:nvPr>
        </p:nvSpPr>
        <p:spPr/>
        <p:txBody>
          <a:bodyPr>
            <a:normAutofit/>
          </a:bodyPr>
          <a:lstStyle/>
          <a:p>
            <a:r>
              <a:rPr lang="zh-CN" altLang="en-US" dirty="0"/>
              <a:t>如何解读“文化遗存”的概念：进化论、传播论的视角</a:t>
            </a:r>
          </a:p>
        </p:txBody>
      </p:sp>
      <p:sp>
        <p:nvSpPr>
          <p:cNvPr id="3" name="副标题 2">
            <a:extLst>
              <a:ext uri="{FF2B5EF4-FFF2-40B4-BE49-F238E27FC236}">
                <a16:creationId xmlns:a16="http://schemas.microsoft.com/office/drawing/2014/main" id="{B728C718-6107-4B73-A559-D38828B2DB6C}"/>
              </a:ext>
            </a:extLst>
          </p:cNvPr>
          <p:cNvSpPr>
            <a:spLocks noGrp="1"/>
          </p:cNvSpPr>
          <p:nvPr>
            <p:ph type="subTitle" idx="1"/>
          </p:nvPr>
        </p:nvSpPr>
        <p:spPr/>
        <p:txBody>
          <a:bodyPr/>
          <a:lstStyle/>
          <a:p>
            <a:pPr algn="r"/>
            <a:r>
              <a:rPr lang="zh-CN" altLang="en-US" dirty="0"/>
              <a:t>文化人类学</a:t>
            </a:r>
            <a:r>
              <a:rPr lang="en-US" altLang="zh-CN" dirty="0"/>
              <a:t>207</a:t>
            </a:r>
            <a:r>
              <a:rPr lang="zh-CN" altLang="en-US" dirty="0"/>
              <a:t>班第四组吴昊峰</a:t>
            </a:r>
          </a:p>
        </p:txBody>
      </p:sp>
    </p:spTree>
    <p:extLst>
      <p:ext uri="{BB962C8B-B14F-4D97-AF65-F5344CB8AC3E}">
        <p14:creationId xmlns:p14="http://schemas.microsoft.com/office/powerpoint/2010/main" val="279651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69C29-5770-42F6-BC68-C15E3C03A3EF}"/>
              </a:ext>
            </a:extLst>
          </p:cNvPr>
          <p:cNvSpPr>
            <a:spLocks noGrp="1"/>
          </p:cNvSpPr>
          <p:nvPr>
            <p:ph type="title"/>
          </p:nvPr>
        </p:nvSpPr>
        <p:spPr/>
        <p:txBody>
          <a:bodyPr/>
          <a:lstStyle/>
          <a:p>
            <a:r>
              <a:rPr lang="zh-CN" altLang="en-US" dirty="0"/>
              <a:t>实例：中国端午节文化的传播与演变</a:t>
            </a:r>
          </a:p>
        </p:txBody>
      </p:sp>
      <p:sp>
        <p:nvSpPr>
          <p:cNvPr id="3" name="内容占位符 2">
            <a:extLst>
              <a:ext uri="{FF2B5EF4-FFF2-40B4-BE49-F238E27FC236}">
                <a16:creationId xmlns:a16="http://schemas.microsoft.com/office/drawing/2014/main" id="{AEB58DAD-B5C1-4F24-B50F-19E5088A8CF4}"/>
              </a:ext>
            </a:extLst>
          </p:cNvPr>
          <p:cNvSpPr>
            <a:spLocks noGrp="1"/>
          </p:cNvSpPr>
          <p:nvPr>
            <p:ph idx="1"/>
          </p:nvPr>
        </p:nvSpPr>
        <p:spPr/>
        <p:txBody>
          <a:bodyPr>
            <a:normAutofit/>
          </a:bodyPr>
          <a:lstStyle/>
          <a:p>
            <a:r>
              <a:rPr lang="zh-CN" altLang="en-US" dirty="0"/>
              <a:t>端午节传入朝鲜，演变成有朝鲜民族特色的端午祭</a:t>
            </a:r>
            <a:endParaRPr lang="en-US" altLang="zh-CN" dirty="0"/>
          </a:p>
          <a:p>
            <a:r>
              <a:rPr lang="zh-CN" altLang="en-US" dirty="0"/>
              <a:t>端午节传入日本，成为“五节句”之一，</a:t>
            </a:r>
            <a:r>
              <a:rPr lang="en-US" altLang="zh-CN" dirty="0"/>
              <a:t>1948</a:t>
            </a:r>
            <a:r>
              <a:rPr lang="zh-CN" altLang="en-US" dirty="0"/>
              <a:t>年改为儿童节</a:t>
            </a:r>
            <a:endParaRPr lang="en-US" altLang="zh-CN" dirty="0"/>
          </a:p>
          <a:p>
            <a:r>
              <a:rPr lang="zh-CN" altLang="en-US" dirty="0"/>
              <a:t>东亚区域文化认同强调在传统方面受到古代中国文化的影响传播扩散，尤其是以儒家文化为核心的文化在东亚区域传播而形成的文化认同。当承认这种文化的同根同源时</a:t>
            </a:r>
            <a:r>
              <a:rPr lang="en-US" altLang="zh-CN" dirty="0"/>
              <a:t>,</a:t>
            </a:r>
            <a:r>
              <a:rPr lang="zh-CN" altLang="en-US" dirty="0"/>
              <a:t>可能有各种地方性的变异融入其中，融合于东亚的多样性。</a:t>
            </a:r>
            <a:endParaRPr lang="en-US" altLang="zh-CN" dirty="0"/>
          </a:p>
          <a:p>
            <a:r>
              <a:rPr lang="zh-CN" altLang="en-US" dirty="0"/>
              <a:t>端午节文化如同儒家的大文化一样在东亚区域都有传播，这是构建文化认同的根基与基础，各自的演变、变异这恰恰是文化认同应该包容的多样性的表现，而不能以此来否定这个基础。</a:t>
            </a:r>
            <a:endParaRPr lang="en-US" altLang="zh-CN" dirty="0"/>
          </a:p>
          <a:p>
            <a:endParaRPr lang="zh-CN" altLang="en-US" dirty="0"/>
          </a:p>
        </p:txBody>
      </p:sp>
    </p:spTree>
    <p:extLst>
      <p:ext uri="{BB962C8B-B14F-4D97-AF65-F5344CB8AC3E}">
        <p14:creationId xmlns:p14="http://schemas.microsoft.com/office/powerpoint/2010/main" val="91638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FC8DD02-F8F4-4B87-A7D9-6EBE83D00690}"/>
              </a:ext>
            </a:extLst>
          </p:cNvPr>
          <p:cNvSpPr>
            <a:spLocks noGrp="1"/>
          </p:cNvSpPr>
          <p:nvPr>
            <p:ph type="ctrTitle"/>
          </p:nvPr>
        </p:nvSpPr>
        <p:spPr/>
        <p:txBody>
          <a:bodyPr/>
          <a:lstStyle/>
          <a:p>
            <a:r>
              <a:rPr lang="en-US" altLang="zh-CN"/>
              <a:t>Thank you!</a:t>
            </a:r>
            <a:endParaRPr lang="zh-CN" altLang="en-US"/>
          </a:p>
        </p:txBody>
      </p:sp>
      <p:sp>
        <p:nvSpPr>
          <p:cNvPr id="5" name="副标题 4">
            <a:extLst>
              <a:ext uri="{FF2B5EF4-FFF2-40B4-BE49-F238E27FC236}">
                <a16:creationId xmlns:a16="http://schemas.microsoft.com/office/drawing/2014/main" id="{8492CD75-3116-44AD-A841-67E2BD3BE9D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5662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665E0-7358-4111-A4A1-278F8EECB817}"/>
              </a:ext>
            </a:extLst>
          </p:cNvPr>
          <p:cNvSpPr>
            <a:spLocks noGrp="1"/>
          </p:cNvSpPr>
          <p:nvPr>
            <p:ph type="title"/>
          </p:nvPr>
        </p:nvSpPr>
        <p:spPr/>
        <p:txBody>
          <a:bodyPr/>
          <a:lstStyle/>
          <a:p>
            <a:r>
              <a:rPr lang="zh-CN" altLang="en-US" dirty="0"/>
              <a:t>定义</a:t>
            </a:r>
          </a:p>
        </p:txBody>
      </p:sp>
      <p:sp>
        <p:nvSpPr>
          <p:cNvPr id="3" name="内容占位符 2">
            <a:extLst>
              <a:ext uri="{FF2B5EF4-FFF2-40B4-BE49-F238E27FC236}">
                <a16:creationId xmlns:a16="http://schemas.microsoft.com/office/drawing/2014/main" id="{1912B26B-9EEB-4022-B2FD-D71FAB0E1336}"/>
              </a:ext>
            </a:extLst>
          </p:cNvPr>
          <p:cNvSpPr>
            <a:spLocks noGrp="1"/>
          </p:cNvSpPr>
          <p:nvPr>
            <p:ph idx="1"/>
          </p:nvPr>
        </p:nvSpPr>
        <p:spPr>
          <a:xfrm>
            <a:off x="838200" y="1772356"/>
            <a:ext cx="10515600" cy="5085643"/>
          </a:xfrm>
        </p:spPr>
        <p:txBody>
          <a:bodyPr>
            <a:normAutofit fontScale="92500" lnSpcReduction="10000"/>
          </a:bodyPr>
          <a:lstStyle/>
          <a:p>
            <a:r>
              <a:rPr lang="zh-CN" altLang="en-US" dirty="0"/>
              <a:t>把文化（</a:t>
            </a:r>
            <a:r>
              <a:rPr lang="en-US" altLang="zh-CN" dirty="0"/>
              <a:t>Culture)</a:t>
            </a:r>
            <a:r>
              <a:rPr lang="zh-CN" altLang="en-US" dirty="0"/>
              <a:t>经典性地定义为</a:t>
            </a:r>
            <a:r>
              <a:rPr lang="en-US" altLang="zh-CN" dirty="0"/>
              <a:t>——</a:t>
            </a:r>
            <a:r>
              <a:rPr lang="zh-CN" altLang="en-US" dirty="0"/>
              <a:t>一个包括</a:t>
            </a:r>
            <a:r>
              <a:rPr lang="zh-CN" altLang="en-US" b="0" i="0" dirty="0">
                <a:solidFill>
                  <a:srgbClr val="111111"/>
                </a:solidFill>
                <a:effectLst/>
                <a:latin typeface="Arial" panose="020B0604020202020204" pitchFamily="34" charset="0"/>
              </a:rPr>
              <a:t>知识、信仰、艺术、法律、道德、习俗以及其他作为一个社会成员所习得的一切能力和习惯的复杂整体</a:t>
            </a:r>
            <a:r>
              <a:rPr lang="zh-CN" altLang="en-US" dirty="0"/>
              <a:t>。</a:t>
            </a:r>
          </a:p>
          <a:p>
            <a:r>
              <a:rPr lang="en-US" altLang="zh-CN" dirty="0"/>
              <a:t>Culture, or civilization, taken in its broad, ethnographic sense, is that complex whole which includes knowledge, belief, art, morals, law, custom, and any other capabilities and habits acquired by man as a member of society.</a:t>
            </a:r>
          </a:p>
          <a:p>
            <a:r>
              <a:rPr lang="zh-CN" altLang="en-US" dirty="0"/>
              <a:t>残存</a:t>
            </a:r>
            <a:r>
              <a:rPr lang="en-US" altLang="zh-CN" dirty="0"/>
              <a:t>/</a:t>
            </a:r>
            <a:r>
              <a:rPr lang="zh-CN" altLang="en-US" dirty="0"/>
              <a:t>遗存 </a:t>
            </a:r>
            <a:r>
              <a:rPr lang="en-US" altLang="zh-CN" dirty="0"/>
              <a:t>(Survivals)——</a:t>
            </a:r>
            <a:r>
              <a:rPr lang="zh-CN" altLang="en-US" dirty="0"/>
              <a:t>在</a:t>
            </a:r>
            <a:r>
              <a:rPr lang="zh-CN" altLang="en-US" b="1" dirty="0"/>
              <a:t>早期进化阶段</a:t>
            </a:r>
            <a:r>
              <a:rPr lang="zh-CN" altLang="en-US" dirty="0"/>
              <a:t>的某些最初的文化特质仍然靠习惯的努力一代代地流传下来，但这时它又部分或全部地</a:t>
            </a:r>
            <a:r>
              <a:rPr lang="zh-CN" altLang="en-US" b="1" dirty="0"/>
              <a:t>失却了它原来的意义和功能。残存对重建文化进化的过程至关重要。 </a:t>
            </a:r>
          </a:p>
          <a:p>
            <a:r>
              <a:rPr lang="en-US" altLang="zh-CN" dirty="0"/>
              <a:t>Survivals were cultural traits that had lost their original functions in society, but had continued, for no particular reason, to survive. </a:t>
            </a:r>
            <a:r>
              <a:rPr lang="en-US" altLang="zh-CN" b="1" dirty="0"/>
              <a:t>Such traits were of crucial importance to the effort to reconstruct human evolution.</a:t>
            </a:r>
            <a:endParaRPr lang="zh-CN" altLang="en-US" b="1" dirty="0"/>
          </a:p>
        </p:txBody>
      </p:sp>
    </p:spTree>
    <p:extLst>
      <p:ext uri="{BB962C8B-B14F-4D97-AF65-F5344CB8AC3E}">
        <p14:creationId xmlns:p14="http://schemas.microsoft.com/office/powerpoint/2010/main" val="302343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1B8C3-8192-4FAC-8641-B12ED06009B3}"/>
              </a:ext>
            </a:extLst>
          </p:cNvPr>
          <p:cNvSpPr>
            <a:spLocks noGrp="1"/>
          </p:cNvSpPr>
          <p:nvPr>
            <p:ph type="title"/>
          </p:nvPr>
        </p:nvSpPr>
        <p:spPr/>
        <p:txBody>
          <a:bodyPr/>
          <a:lstStyle/>
          <a:p>
            <a:r>
              <a:rPr lang="zh-CN" altLang="en-US" dirty="0"/>
              <a:t>（古典）进化论的视角</a:t>
            </a:r>
          </a:p>
        </p:txBody>
      </p:sp>
      <p:sp>
        <p:nvSpPr>
          <p:cNvPr id="3" name="内容占位符 2">
            <a:extLst>
              <a:ext uri="{FF2B5EF4-FFF2-40B4-BE49-F238E27FC236}">
                <a16:creationId xmlns:a16="http://schemas.microsoft.com/office/drawing/2014/main" id="{F8078D32-79C0-41AD-9113-F3313D49A84B}"/>
              </a:ext>
            </a:extLst>
          </p:cNvPr>
          <p:cNvSpPr>
            <a:spLocks noGrp="1"/>
          </p:cNvSpPr>
          <p:nvPr>
            <p:ph idx="1"/>
          </p:nvPr>
        </p:nvSpPr>
        <p:spPr/>
        <p:txBody>
          <a:bodyPr>
            <a:normAutofit/>
          </a:bodyPr>
          <a:lstStyle/>
          <a:p>
            <a:r>
              <a:rPr lang="zh-CN" altLang="en-US" dirty="0">
                <a:effectLst/>
                <a:latin typeface="+mn-ea"/>
                <a:cs typeface="Times New Roman" panose="02020603050405020304" pitchFamily="18" charset="0"/>
              </a:rPr>
              <a:t>文化进化论论证了文化遗存作为一种“文化的安排”，可以在失去功能之后继续生存</a:t>
            </a:r>
            <a:endParaRPr lang="en-US" altLang="zh-CN" dirty="0">
              <a:effectLst/>
              <a:latin typeface="+mn-ea"/>
              <a:cs typeface="Times New Roman" panose="02020603050405020304" pitchFamily="18" charset="0"/>
            </a:endParaRPr>
          </a:p>
          <a:p>
            <a:r>
              <a:rPr lang="zh-CN" altLang="en-US" dirty="0">
                <a:latin typeface="+mn-ea"/>
                <a:cs typeface="Times New Roman" panose="02020603050405020304" pitchFamily="18" charset="0"/>
              </a:rPr>
              <a:t>“理性的进步”</a:t>
            </a:r>
            <a:endParaRPr lang="en-US" altLang="zh-CN" dirty="0">
              <a:latin typeface="+mn-ea"/>
              <a:cs typeface="Times New Roman" panose="02020603050405020304" pitchFamily="18" charset="0"/>
            </a:endParaRPr>
          </a:p>
          <a:p>
            <a:r>
              <a:rPr lang="zh-CN" altLang="en-US" dirty="0">
                <a:effectLst/>
                <a:latin typeface="+mn-ea"/>
                <a:cs typeface="Times New Roman" panose="02020603050405020304" pitchFamily="18" charset="0"/>
              </a:rPr>
              <a:t>较古老文化的历史证据和实例，通过研究可以重建文化演进过程</a:t>
            </a:r>
            <a:endParaRPr lang="en-US" altLang="zh-CN" dirty="0">
              <a:effectLst/>
              <a:latin typeface="+mn-ea"/>
              <a:cs typeface="Times New Roman" panose="02020603050405020304" pitchFamily="18" charset="0"/>
            </a:endParaRPr>
          </a:p>
          <a:p>
            <a:r>
              <a:rPr lang="zh-CN" altLang="en-US" dirty="0">
                <a:latin typeface="+mn-ea"/>
                <a:cs typeface="Times New Roman" panose="02020603050405020304" pitchFamily="18" charset="0"/>
              </a:rPr>
              <a:t>“现实中残存着无意义的习惯，它们在当时曾经具有实用意义，但是现在成了无聊的旧习。”</a:t>
            </a:r>
            <a:endParaRPr lang="en-US" altLang="zh-CN" dirty="0">
              <a:latin typeface="+mn-ea"/>
              <a:cs typeface="Times New Roman" panose="02020603050405020304" pitchFamily="18" charset="0"/>
            </a:endParaRPr>
          </a:p>
          <a:p>
            <a:r>
              <a:rPr lang="zh-CN" altLang="en-US" dirty="0">
                <a:effectLst/>
                <a:latin typeface="+mn-ea"/>
                <a:cs typeface="Times New Roman" panose="02020603050405020304" pitchFamily="18" charset="0"/>
              </a:rPr>
              <a:t>“根据习惯原来拥有的意义，我们能够解释用其他方法不能洞察其意的诸习惯”</a:t>
            </a:r>
            <a:r>
              <a:rPr lang="en-US" altLang="zh-CN" dirty="0">
                <a:effectLst/>
                <a:latin typeface="+mn-ea"/>
                <a:cs typeface="Times New Roman" panose="02020603050405020304" pitchFamily="18" charset="0"/>
              </a:rPr>
              <a:t>——</a:t>
            </a:r>
            <a:r>
              <a:rPr lang="zh-CN" altLang="en-US" dirty="0">
                <a:effectLst/>
                <a:latin typeface="+mn-ea"/>
                <a:cs typeface="Times New Roman" panose="02020603050405020304" pitchFamily="18" charset="0"/>
              </a:rPr>
              <a:t>残存法</a:t>
            </a:r>
            <a:endParaRPr lang="en-US" altLang="zh-CN" dirty="0">
              <a:effectLst/>
              <a:latin typeface="+mn-ea"/>
              <a:cs typeface="Times New Roman" panose="02020603050405020304" pitchFamily="18" charset="0"/>
            </a:endParaRPr>
          </a:p>
          <a:p>
            <a:r>
              <a:rPr lang="zh-CN" altLang="en-US" dirty="0"/>
              <a:t>从进化论视角来看，“文化遗存”应在纵向的时间上连续</a:t>
            </a:r>
          </a:p>
          <a:p>
            <a:endParaRPr lang="zh-CN" altLang="en-US" dirty="0">
              <a:effectLst/>
              <a:latin typeface="+mn-ea"/>
              <a:cs typeface="Times New Roman" panose="02020603050405020304" pitchFamily="18" charset="0"/>
            </a:endParaRPr>
          </a:p>
        </p:txBody>
      </p:sp>
    </p:spTree>
    <p:extLst>
      <p:ext uri="{BB962C8B-B14F-4D97-AF65-F5344CB8AC3E}">
        <p14:creationId xmlns:p14="http://schemas.microsoft.com/office/powerpoint/2010/main" val="74228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2EEBB-602D-4A3F-A155-3FC841468BEB}"/>
              </a:ext>
            </a:extLst>
          </p:cNvPr>
          <p:cNvSpPr>
            <a:spLocks noGrp="1"/>
          </p:cNvSpPr>
          <p:nvPr>
            <p:ph type="title"/>
          </p:nvPr>
        </p:nvSpPr>
        <p:spPr/>
        <p:txBody>
          <a:bodyPr/>
          <a:lstStyle/>
          <a:p>
            <a:r>
              <a:rPr lang="zh-CN" altLang="en-US" dirty="0"/>
              <a:t>（古典）进化论的视角</a:t>
            </a:r>
          </a:p>
        </p:txBody>
      </p:sp>
      <p:sp>
        <p:nvSpPr>
          <p:cNvPr id="3" name="内容占位符 2">
            <a:extLst>
              <a:ext uri="{FF2B5EF4-FFF2-40B4-BE49-F238E27FC236}">
                <a16:creationId xmlns:a16="http://schemas.microsoft.com/office/drawing/2014/main" id="{22891C0A-97F3-425F-A4D5-0BE74F01B9B4}"/>
              </a:ext>
            </a:extLst>
          </p:cNvPr>
          <p:cNvSpPr>
            <a:spLocks noGrp="1"/>
          </p:cNvSpPr>
          <p:nvPr>
            <p:ph idx="1"/>
          </p:nvPr>
        </p:nvSpPr>
        <p:spPr/>
        <p:txBody>
          <a:bodyPr/>
          <a:lstStyle/>
          <a:p>
            <a:r>
              <a:rPr lang="zh-CN" altLang="en-US" dirty="0"/>
              <a:t>进化论相信进步规律，希望构拟人类文化史，探讨人类社会和文化事项的起源和过程</a:t>
            </a:r>
            <a:endParaRPr lang="en-US" altLang="zh-CN" dirty="0"/>
          </a:p>
          <a:p>
            <a:r>
              <a:rPr lang="zh-CN" altLang="en-US" dirty="0"/>
              <a:t>实例：摩尔根在</a:t>
            </a:r>
            <a:r>
              <a:rPr lang="en-US" altLang="zh-CN" dirty="0"/>
              <a:t>《</a:t>
            </a:r>
            <a:r>
              <a:rPr lang="zh-CN" altLang="en-US" dirty="0"/>
              <a:t>人类家庭的血亲和姻亲制度</a:t>
            </a:r>
            <a:r>
              <a:rPr lang="en-US" altLang="zh-CN" dirty="0"/>
              <a:t>》</a:t>
            </a:r>
            <a:r>
              <a:rPr lang="zh-CN" altLang="en-US" dirty="0"/>
              <a:t>（</a:t>
            </a:r>
            <a:r>
              <a:rPr lang="en-US" altLang="zh-CN" dirty="0"/>
              <a:t>1870</a:t>
            </a:r>
            <a:r>
              <a:rPr lang="zh-CN" altLang="en-US" dirty="0"/>
              <a:t>）中从亲属称谓的角度来分析和推论家庭制度的早期进化形态，开创了人类家庭史研究的全新途径。</a:t>
            </a:r>
            <a:endParaRPr lang="en-US" altLang="zh-CN" dirty="0"/>
          </a:p>
        </p:txBody>
      </p:sp>
    </p:spTree>
    <p:extLst>
      <p:ext uri="{BB962C8B-B14F-4D97-AF65-F5344CB8AC3E}">
        <p14:creationId xmlns:p14="http://schemas.microsoft.com/office/powerpoint/2010/main" val="392960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BBBC8B-433B-4191-BC9F-721657AD38FE}"/>
              </a:ext>
            </a:extLst>
          </p:cNvPr>
          <p:cNvSpPr>
            <a:spLocks noGrp="1"/>
          </p:cNvSpPr>
          <p:nvPr>
            <p:ph idx="1"/>
          </p:nvPr>
        </p:nvSpPr>
        <p:spPr>
          <a:xfrm>
            <a:off x="838200" y="1772356"/>
            <a:ext cx="10515600" cy="4820355"/>
          </a:xfrm>
        </p:spPr>
        <p:txBody>
          <a:bodyPr>
            <a:normAutofit/>
          </a:bodyPr>
          <a:lstStyle/>
          <a:p>
            <a:r>
              <a:rPr lang="en-US" altLang="zh-CN" dirty="0"/>
              <a:t>William Matthew Flinders Petrie argues that it was necessary to amass extensive collections.</a:t>
            </a:r>
          </a:p>
          <a:p>
            <a:r>
              <a:rPr lang="en-US" altLang="zh-CN" dirty="0"/>
              <a:t>“Everyday objects were equal to rarities,” Petrie railed against the “evil traditions of a collection of curiosities”.</a:t>
            </a:r>
          </a:p>
          <a:p>
            <a:r>
              <a:rPr lang="en-US" altLang="zh-CN" b="1" dirty="0"/>
              <a:t>If not actual specimens then survivals were, at the very least, metaphors for material things or processes.</a:t>
            </a:r>
          </a:p>
          <a:p>
            <a:r>
              <a:rPr lang="en-US" altLang="zh-CN" dirty="0"/>
              <a:t>By the 1890s it was firmly entrenched in anthropological discourse and used to refer to enduring racial traits representative of earlier periods, British traditions with foreign parallels, and artifacts collected at home.</a:t>
            </a:r>
          </a:p>
          <a:p>
            <a:endParaRPr lang="en-US" altLang="zh-CN" dirty="0"/>
          </a:p>
          <a:p>
            <a:endParaRPr lang="zh-CN" altLang="en-US" dirty="0"/>
          </a:p>
        </p:txBody>
      </p:sp>
      <p:sp>
        <p:nvSpPr>
          <p:cNvPr id="4" name="标题 1">
            <a:extLst>
              <a:ext uri="{FF2B5EF4-FFF2-40B4-BE49-F238E27FC236}">
                <a16:creationId xmlns:a16="http://schemas.microsoft.com/office/drawing/2014/main" id="{8932DD7D-A709-4CDF-B2FE-7A944DED2258}"/>
              </a:ext>
            </a:extLst>
          </p:cNvPr>
          <p:cNvSpPr>
            <a:spLocks noGrp="1"/>
          </p:cNvSpPr>
          <p:nvPr>
            <p:ph type="title"/>
          </p:nvPr>
        </p:nvSpPr>
        <p:spPr>
          <a:xfrm>
            <a:off x="838200" y="365125"/>
            <a:ext cx="10515600" cy="1325563"/>
          </a:xfrm>
        </p:spPr>
        <p:txBody>
          <a:bodyPr/>
          <a:lstStyle/>
          <a:p>
            <a:r>
              <a:rPr lang="zh-CN" altLang="en-US" dirty="0"/>
              <a:t>进化论视角下的词源与概念发展</a:t>
            </a:r>
          </a:p>
        </p:txBody>
      </p:sp>
    </p:spTree>
    <p:extLst>
      <p:ext uri="{BB962C8B-B14F-4D97-AF65-F5344CB8AC3E}">
        <p14:creationId xmlns:p14="http://schemas.microsoft.com/office/powerpoint/2010/main" val="419383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2CAB3-E2BC-4826-ADAC-676E398714F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86A6FF4-C61B-44BF-BC25-B78B7CFAFECB}"/>
              </a:ext>
            </a:extLst>
          </p:cNvPr>
          <p:cNvSpPr>
            <a:spLocks noGrp="1"/>
          </p:cNvSpPr>
          <p:nvPr>
            <p:ph idx="1"/>
          </p:nvPr>
        </p:nvSpPr>
        <p:spPr/>
        <p:txBody>
          <a:bodyPr/>
          <a:lstStyle/>
          <a:p>
            <a:r>
              <a:rPr lang="en-US" altLang="zh-CN" dirty="0"/>
              <a:t>Utilitarian material cultures and forms were identified and analyzed.</a:t>
            </a:r>
          </a:p>
          <a:p>
            <a:r>
              <a:rPr lang="en-US" altLang="zh-CN" dirty="0"/>
              <a:t>The very notion of superstition was obstructive, and denoting such forms survivals allowed for their incorporation into the structured schema required by anthropological analysts.</a:t>
            </a:r>
          </a:p>
          <a:p>
            <a:r>
              <a:rPr lang="en-US" altLang="zh-CN" dirty="0"/>
              <a:t>Outmoded artifacts were dangerously antithetical to a civilized Britain and the circular reasoning of survivalism provided a solution to this impasse.</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53258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C4B0E-5E99-4209-9639-FF47399FC14F}"/>
              </a:ext>
            </a:extLst>
          </p:cNvPr>
          <p:cNvSpPr>
            <a:spLocks noGrp="1"/>
          </p:cNvSpPr>
          <p:nvPr>
            <p:ph type="title"/>
          </p:nvPr>
        </p:nvSpPr>
        <p:spPr/>
        <p:txBody>
          <a:bodyPr/>
          <a:lstStyle/>
          <a:p>
            <a:r>
              <a:rPr lang="zh-CN" altLang="en-US" dirty="0"/>
              <a:t>对于进化论视角的批评</a:t>
            </a:r>
          </a:p>
        </p:txBody>
      </p:sp>
      <p:sp>
        <p:nvSpPr>
          <p:cNvPr id="3" name="内容占位符 2">
            <a:extLst>
              <a:ext uri="{FF2B5EF4-FFF2-40B4-BE49-F238E27FC236}">
                <a16:creationId xmlns:a16="http://schemas.microsoft.com/office/drawing/2014/main" id="{4E093B82-AC1E-4A92-87B5-E4A9D1E83892}"/>
              </a:ext>
            </a:extLst>
          </p:cNvPr>
          <p:cNvSpPr>
            <a:spLocks noGrp="1"/>
          </p:cNvSpPr>
          <p:nvPr>
            <p:ph idx="1"/>
          </p:nvPr>
        </p:nvSpPr>
        <p:spPr>
          <a:xfrm>
            <a:off x="838200" y="1591733"/>
            <a:ext cx="10515600" cy="4585230"/>
          </a:xfrm>
        </p:spPr>
        <p:txBody>
          <a:bodyPr>
            <a:normAutofit/>
          </a:bodyPr>
          <a:lstStyle/>
          <a:p>
            <a:r>
              <a:rPr lang="zh-CN" altLang="en-US" dirty="0"/>
              <a:t>这一观点受到功能主义的批评，马林诺夫斯基认为，现实中存在的文化要素一定有其功能，不能把不了解的事物当成无意义的遗存或者遗俗。他主张对文化必须有功能的分析才能探讨进化。</a:t>
            </a:r>
            <a:endParaRPr lang="en-US" altLang="zh-CN" dirty="0"/>
          </a:p>
          <a:p>
            <a:r>
              <a:rPr lang="zh-CN" altLang="en-US" dirty="0"/>
              <a:t>进化论倾向于任意拆分文化特质作为“文化遗存”来组装宏观理论模式，过分追求通则而不顾文化的整体性。</a:t>
            </a:r>
            <a:endParaRPr lang="en-US" altLang="zh-CN" dirty="0"/>
          </a:p>
          <a:p>
            <a:r>
              <a:rPr lang="zh-CN" altLang="en-US" dirty="0"/>
              <a:t>“</a:t>
            </a:r>
            <a:r>
              <a:rPr lang="en-US" altLang="zh-CN" dirty="0"/>
              <a:t>Savages display thoughts and practices whose origin is comparatively intelligible; far more intelligible than in the modified state in which we have them as survivals at higher grades of culture. The notion of transferring a disease-spirit to a bit of stick is part and parcel of consistent savage philosophy, but when it lingers among civilized men it is an absurd superstition. </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71898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864CA-7A17-467D-AF97-51669D152F3F}"/>
              </a:ext>
            </a:extLst>
          </p:cNvPr>
          <p:cNvSpPr>
            <a:spLocks noGrp="1"/>
          </p:cNvSpPr>
          <p:nvPr>
            <p:ph type="title"/>
          </p:nvPr>
        </p:nvSpPr>
        <p:spPr/>
        <p:txBody>
          <a:bodyPr/>
          <a:lstStyle/>
          <a:p>
            <a:r>
              <a:rPr lang="zh-CN" altLang="en-US" dirty="0"/>
              <a:t>传播论的视角</a:t>
            </a:r>
          </a:p>
        </p:txBody>
      </p:sp>
      <p:sp>
        <p:nvSpPr>
          <p:cNvPr id="3" name="内容占位符 2">
            <a:extLst>
              <a:ext uri="{FF2B5EF4-FFF2-40B4-BE49-F238E27FC236}">
                <a16:creationId xmlns:a16="http://schemas.microsoft.com/office/drawing/2014/main" id="{D4B4AF6C-D1A6-4106-8B26-50A123519CCE}"/>
              </a:ext>
            </a:extLst>
          </p:cNvPr>
          <p:cNvSpPr>
            <a:spLocks noGrp="1"/>
          </p:cNvSpPr>
          <p:nvPr>
            <p:ph idx="1"/>
          </p:nvPr>
        </p:nvSpPr>
        <p:spPr/>
        <p:txBody>
          <a:bodyPr>
            <a:normAutofit lnSpcReduction="10000"/>
          </a:bodyPr>
          <a:lstStyle/>
          <a:p>
            <a:r>
              <a:rPr lang="zh-CN" altLang="en-US" dirty="0"/>
              <a:t>传播论基本观点：传播是历史发展的主要内容，全部人类文化史归根结底是文化传播或借用的历史</a:t>
            </a:r>
            <a:endParaRPr lang="en-US" altLang="zh-CN" dirty="0"/>
          </a:p>
          <a:p>
            <a:r>
              <a:rPr lang="zh-CN" altLang="en-US" dirty="0"/>
              <a:t>传播论与进化论的异同点</a:t>
            </a:r>
            <a:endParaRPr lang="en-US" altLang="zh-CN" dirty="0"/>
          </a:p>
          <a:p>
            <a:r>
              <a:rPr lang="zh-CN" altLang="en-US" dirty="0"/>
              <a:t>文化圈、文化层、“文化单位”</a:t>
            </a:r>
            <a:r>
              <a:rPr lang="en-US" altLang="zh-CN" dirty="0"/>
              <a:t>——</a:t>
            </a:r>
            <a:r>
              <a:rPr lang="zh-CN" altLang="en-US" dirty="0"/>
              <a:t>由若干文化特质构成</a:t>
            </a:r>
            <a:endParaRPr lang="en-US" altLang="zh-CN" dirty="0"/>
          </a:p>
          <a:p>
            <a:r>
              <a:rPr lang="zh-CN" altLang="en-US" dirty="0"/>
              <a:t>格雷布纳提出鉴别“文化亲缘关系”的两项检测标准：形态标准</a:t>
            </a:r>
            <a:r>
              <a:rPr lang="en-US" altLang="zh-CN" dirty="0"/>
              <a:t>(</a:t>
            </a:r>
            <a:r>
              <a:rPr lang="zh-CN" altLang="en-US" dirty="0"/>
              <a:t>相互符合的事物的特征</a:t>
            </a:r>
            <a:r>
              <a:rPr lang="en-US" altLang="zh-CN" dirty="0"/>
              <a:t>)</a:t>
            </a:r>
            <a:r>
              <a:rPr lang="zh-CN" altLang="en-US" dirty="0"/>
              <a:t>和数量标准</a:t>
            </a:r>
            <a:r>
              <a:rPr lang="en-US" altLang="zh-CN" dirty="0"/>
              <a:t>(</a:t>
            </a:r>
            <a:r>
              <a:rPr lang="zh-CN" altLang="en-US" dirty="0"/>
              <a:t>有其他几种相同或相似的文化现象或要素共存</a:t>
            </a:r>
            <a:r>
              <a:rPr lang="en-US" altLang="zh-CN" dirty="0"/>
              <a:t>)</a:t>
            </a:r>
          </a:p>
          <a:p>
            <a:r>
              <a:rPr lang="zh-CN" altLang="en-US" dirty="0"/>
              <a:t>施密特在格雷布纳的形式标准和数量标准之上，又补充了性质标准、连续标准和关系程度标准</a:t>
            </a:r>
            <a:endParaRPr lang="en-US" altLang="zh-CN" dirty="0"/>
          </a:p>
          <a:p>
            <a:r>
              <a:rPr lang="zh-CN" altLang="en-US" dirty="0"/>
              <a:t>从传播论视角来看，“文化遗存”应在横向的空间上连续</a:t>
            </a:r>
          </a:p>
        </p:txBody>
      </p:sp>
    </p:spTree>
    <p:extLst>
      <p:ext uri="{BB962C8B-B14F-4D97-AF65-F5344CB8AC3E}">
        <p14:creationId xmlns:p14="http://schemas.microsoft.com/office/powerpoint/2010/main" val="239164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3083B-9D24-4FBE-A803-5BA023321D0C}"/>
              </a:ext>
            </a:extLst>
          </p:cNvPr>
          <p:cNvSpPr>
            <a:spLocks noGrp="1"/>
          </p:cNvSpPr>
          <p:nvPr>
            <p:ph type="title"/>
          </p:nvPr>
        </p:nvSpPr>
        <p:spPr/>
        <p:txBody>
          <a:bodyPr/>
          <a:lstStyle/>
          <a:p>
            <a:r>
              <a:rPr lang="zh-CN" altLang="en-US" dirty="0"/>
              <a:t>传播论的优化</a:t>
            </a:r>
          </a:p>
        </p:txBody>
      </p:sp>
      <p:sp>
        <p:nvSpPr>
          <p:cNvPr id="3" name="内容占位符 2">
            <a:extLst>
              <a:ext uri="{FF2B5EF4-FFF2-40B4-BE49-F238E27FC236}">
                <a16:creationId xmlns:a16="http://schemas.microsoft.com/office/drawing/2014/main" id="{60929CFD-CC73-4E4A-A5AE-B6A3D415D6E3}"/>
              </a:ext>
            </a:extLst>
          </p:cNvPr>
          <p:cNvSpPr>
            <a:spLocks noGrp="1"/>
          </p:cNvSpPr>
          <p:nvPr>
            <p:ph idx="1"/>
          </p:nvPr>
        </p:nvSpPr>
        <p:spPr/>
        <p:txBody>
          <a:bodyPr/>
          <a:lstStyle/>
          <a:p>
            <a:r>
              <a:rPr lang="zh-CN" altLang="en-US" dirty="0"/>
              <a:t>文化区、年代</a:t>
            </a:r>
            <a:r>
              <a:rPr lang="en-US" altLang="zh-CN" dirty="0"/>
              <a:t>-</a:t>
            </a:r>
            <a:r>
              <a:rPr lang="zh-CN" altLang="en-US" dirty="0"/>
              <a:t>文化区</a:t>
            </a:r>
            <a:endParaRPr lang="en-US" altLang="zh-CN" dirty="0"/>
          </a:p>
          <a:p>
            <a:r>
              <a:rPr lang="zh-CN" altLang="en-US" dirty="0"/>
              <a:t>历史具体论所谓的文化史仍然是文化的传播和整合过程</a:t>
            </a:r>
            <a:endParaRPr lang="en-US" altLang="zh-CN" dirty="0"/>
          </a:p>
          <a:p>
            <a:r>
              <a:rPr lang="zh-CN" altLang="en-US" dirty="0"/>
              <a:t>林惠祥：正式提出“东南区”这一考古文化区范畴，并通过有段石锛的类型学分析，发现了其“原始型”、“成熟型”、“高级型”的分布规律，得出这种东南文化区特征的器物，由大陆东南东传台湾，再南播菲律宾，并远及玻利尼西亚诸岛的结论</a:t>
            </a:r>
            <a:endParaRPr lang="en-US" altLang="zh-CN" dirty="0"/>
          </a:p>
        </p:txBody>
      </p:sp>
    </p:spTree>
    <p:extLst>
      <p:ext uri="{BB962C8B-B14F-4D97-AF65-F5344CB8AC3E}">
        <p14:creationId xmlns:p14="http://schemas.microsoft.com/office/powerpoint/2010/main" val="4222195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3488</Words>
  <Application>Microsoft Office PowerPoint</Application>
  <PresentationFormat>宽屏</PresentationFormat>
  <Paragraphs>81</Paragraphs>
  <Slides>11</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宋体</vt:lpstr>
      <vt:lpstr>AGaramondPro-Regular</vt:lpstr>
      <vt:lpstr>Arial</vt:lpstr>
      <vt:lpstr>Office 主题​​</vt:lpstr>
      <vt:lpstr>如何解读“文化遗存”的概念：进化论、传播论的视角</vt:lpstr>
      <vt:lpstr>定义</vt:lpstr>
      <vt:lpstr>（古典）进化论的视角</vt:lpstr>
      <vt:lpstr>（古典）进化论的视角</vt:lpstr>
      <vt:lpstr>进化论视角下的词源与概念发展</vt:lpstr>
      <vt:lpstr>PowerPoint 演示文稿</vt:lpstr>
      <vt:lpstr>对于进化论视角的批评</vt:lpstr>
      <vt:lpstr>传播论的视角</vt:lpstr>
      <vt:lpstr>传播论的优化</vt:lpstr>
      <vt:lpstr>实例：中国端午节文化的传播与演变</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如何解读“文化遗存”的概念：进化论、传播论的视角</dc:title>
  <dc:creator>吴 昊峰</dc:creator>
  <cp:lastModifiedBy>吴 昊峰</cp:lastModifiedBy>
  <cp:revision>127</cp:revision>
  <dcterms:created xsi:type="dcterms:W3CDTF">2020-10-25T03:29:01Z</dcterms:created>
  <dcterms:modified xsi:type="dcterms:W3CDTF">2020-10-27T00:57:11Z</dcterms:modified>
</cp:coreProperties>
</file>