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6" r:id="rId2"/>
    <p:sldId id="262" r:id="rId3"/>
    <p:sldId id="263" r:id="rId4"/>
    <p:sldId id="264" r:id="rId5"/>
    <p:sldId id="265" r:id="rId6"/>
    <p:sldId id="266" r:id="rId7"/>
    <p:sldId id="267" r:id="rId8"/>
    <p:sldId id="268" r:id="rId9"/>
    <p:sldId id="270" r:id="rId10"/>
    <p:sldId id="25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711" autoAdjust="0"/>
  </p:normalViewPr>
  <p:slideViewPr>
    <p:cSldViewPr snapToGrid="0">
      <p:cViewPr varScale="1">
        <p:scale>
          <a:sx n="59" d="100"/>
          <a:sy n="59" d="100"/>
        </p:scale>
        <p:origin x="16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F0628-614E-4141-8E46-D7A35023F7A2}" type="datetimeFigureOut">
              <a:rPr lang="zh-CN" altLang="en-US" smtClean="0"/>
              <a:t>2020/11/12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C54AE-C396-4037-8F4D-E6CA8CE43948}" type="slidenum">
              <a:rPr lang="zh-CN" altLang="en-US" smtClean="0"/>
              <a:t>‹#›</a:t>
            </a:fld>
            <a:endParaRPr lang="zh-CN" altLang="en-US"/>
          </a:p>
        </p:txBody>
      </p:sp>
    </p:spTree>
    <p:extLst>
      <p:ext uri="{BB962C8B-B14F-4D97-AF65-F5344CB8AC3E}">
        <p14:creationId xmlns:p14="http://schemas.microsoft.com/office/powerpoint/2010/main" val="1155938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这三个概念在日常用语中常常是紧密相联而可以通用的</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比如</a:t>
            </a:r>
            <a:r>
              <a:rPr lang="en-US" altLang="zh-CN" sz="1800" b="0" i="0" u="none" strike="noStrike" baseline="0" dirty="0">
                <a:latin typeface="TimesNewRoman"/>
                <a:ea typeface="宋体" panose="02010600030101010101" pitchFamily="2" charset="-122"/>
              </a:rPr>
              <a:t>A</a:t>
            </a:r>
            <a:r>
              <a:rPr lang="zh-CN" altLang="en-US" sz="1800" b="0" i="0" u="none" strike="noStrike" baseline="0" dirty="0">
                <a:latin typeface="宋体" panose="02010600030101010101" pitchFamily="2" charset="-122"/>
                <a:ea typeface="宋体" panose="02010600030101010101" pitchFamily="2" charset="-122"/>
              </a:rPr>
              <a:t>对</a:t>
            </a:r>
            <a:r>
              <a:rPr lang="en-US" altLang="zh-CN" sz="1800" b="0" i="0" u="none" strike="noStrike" baseline="0" dirty="0">
                <a:latin typeface="TimesNewRoman"/>
                <a:ea typeface="宋体" panose="02010600030101010101" pitchFamily="2" charset="-122"/>
              </a:rPr>
              <a:t>B</a:t>
            </a:r>
            <a:r>
              <a:rPr lang="zh-CN" altLang="en-US" sz="1800" b="0" i="0" u="none" strike="noStrike" baseline="0" dirty="0">
                <a:latin typeface="宋体" panose="02010600030101010101" pitchFamily="2" charset="-122"/>
                <a:ea typeface="宋体" panose="02010600030101010101" pitchFamily="2" charset="-122"/>
              </a:rPr>
              <a:t>就某事说“看在我的面子上”</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即意味着</a:t>
            </a:r>
            <a:r>
              <a:rPr lang="en-US" altLang="zh-CN" sz="1800" b="0" i="0" u="none" strike="noStrike" baseline="0" dirty="0">
                <a:latin typeface="TimesNewRoman"/>
                <a:ea typeface="宋体" panose="02010600030101010101" pitchFamily="2" charset="-122"/>
              </a:rPr>
              <a:t>A</a:t>
            </a:r>
            <a:r>
              <a:rPr lang="zh-CN" altLang="en-US" sz="1800" b="0" i="0" u="none" strike="noStrike" baseline="0" dirty="0">
                <a:latin typeface="宋体" panose="02010600030101010101" pitchFamily="2" charset="-122"/>
                <a:ea typeface="宋体" panose="02010600030101010101" pitchFamily="2" charset="-122"/>
              </a:rPr>
              <a:t>认为自己与</a:t>
            </a:r>
            <a:r>
              <a:rPr lang="en-US" altLang="zh-CN" sz="1800" b="0" i="0" u="none" strike="noStrike" baseline="0" dirty="0">
                <a:latin typeface="TimesNewRoman"/>
                <a:ea typeface="宋体" panose="02010600030101010101" pitchFamily="2" charset="-122"/>
              </a:rPr>
              <a:t>B</a:t>
            </a:r>
            <a:r>
              <a:rPr lang="zh-CN" altLang="en-US" sz="1800" b="0" i="0" u="none" strike="noStrike" baseline="0" dirty="0">
                <a:latin typeface="宋体" panose="02010600030101010101" pitchFamily="2" charset="-122"/>
                <a:ea typeface="宋体" panose="02010600030101010101" pitchFamily="2" charset="-122"/>
              </a:rPr>
              <a:t>之间的“关系” 达到了</a:t>
            </a:r>
            <a:r>
              <a:rPr lang="en-US" altLang="zh-CN" sz="1800" b="0" i="0" u="none" strike="noStrike" baseline="0" dirty="0">
                <a:latin typeface="TimesNewRoman"/>
                <a:ea typeface="宋体" panose="02010600030101010101" pitchFamily="2" charset="-122"/>
              </a:rPr>
              <a:t>B</a:t>
            </a:r>
            <a:r>
              <a:rPr lang="zh-CN" altLang="en-US" sz="1800" b="0" i="0" u="none" strike="noStrike" baseline="0" dirty="0">
                <a:latin typeface="宋体" panose="02010600030101010101" pitchFamily="2" charset="-122"/>
                <a:ea typeface="宋体" panose="02010600030101010101" pitchFamily="2" charset="-122"/>
              </a:rPr>
              <a:t>应当帮忙某事的程度</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亦即</a:t>
            </a:r>
            <a:r>
              <a:rPr lang="en-US" altLang="zh-CN" sz="1800" b="0" i="0" u="none" strike="noStrike" baseline="0" dirty="0">
                <a:latin typeface="TimesNewRoman"/>
                <a:ea typeface="宋体" panose="02010600030101010101" pitchFamily="2" charset="-122"/>
              </a:rPr>
              <a:t>B</a:t>
            </a:r>
            <a:r>
              <a:rPr lang="zh-CN" altLang="en-US" sz="1800" b="0" i="0" u="none" strike="noStrike" baseline="0" dirty="0">
                <a:latin typeface="宋体" panose="02010600030101010101" pitchFamily="2" charset="-122"/>
                <a:ea typeface="宋体" panose="02010600030101010101" pitchFamily="2" charset="-122"/>
              </a:rPr>
              <a:t>对于</a:t>
            </a:r>
            <a:r>
              <a:rPr lang="en-US" altLang="zh-CN" sz="1800" b="0" i="0" u="none" strike="noStrike" baseline="0" dirty="0">
                <a:latin typeface="TimesNewRoman"/>
                <a:ea typeface="宋体" panose="02010600030101010101" pitchFamily="2" charset="-122"/>
              </a:rPr>
              <a:t>A</a:t>
            </a:r>
            <a:r>
              <a:rPr lang="zh-CN" altLang="en-US" sz="1800" b="0" i="0" u="none" strike="noStrike" baseline="0" dirty="0">
                <a:latin typeface="宋体" panose="02010600030101010101" pitchFamily="2" charset="-122"/>
                <a:ea typeface="宋体" panose="02010600030101010101" pitchFamily="2" charset="-122"/>
              </a:rPr>
              <a:t>在过去的另一件事情上可能有着“人情”上的亏欠。又如“拉关系”、“送人情”、“给面子”的说法</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常常都是指某种实质性资源给予或投入</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基本上可以等同于“施”的意义。与“施”相对应的另一个本土概念即为“报”的概念</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一般意义上的“报”</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在日常用语中常表述为“还人情”</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 中国社会“人情”往来中长期性的“施”与“报”</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使得彼此之间相互亏“欠”的程度逐步加深</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这样“关系”逐步加深也就是彼此的“面子”不断加大的过程。简言之</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在越密切的“关系”中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相互之间的“面子”越大</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彼此“人情”往来也就越多。</a:t>
            </a:r>
            <a:endParaRPr lang="zh-CN" altLang="en-US" dirty="0"/>
          </a:p>
        </p:txBody>
      </p:sp>
      <p:sp>
        <p:nvSpPr>
          <p:cNvPr id="4" name="灯片编号占位符 3"/>
          <p:cNvSpPr>
            <a:spLocks noGrp="1"/>
          </p:cNvSpPr>
          <p:nvPr>
            <p:ph type="sldNum" sz="quarter" idx="5"/>
          </p:nvPr>
        </p:nvSpPr>
        <p:spPr/>
        <p:txBody>
          <a:bodyPr/>
          <a:lstStyle/>
          <a:p>
            <a:fld id="{A75C54AE-C396-4037-8F4D-E6CA8CE43948}" type="slidenum">
              <a:rPr lang="zh-CN" altLang="en-US" smtClean="0"/>
              <a:t>2</a:t>
            </a:fld>
            <a:endParaRPr lang="zh-CN" altLang="en-US"/>
          </a:p>
        </p:txBody>
      </p:sp>
    </p:spTree>
    <p:extLst>
      <p:ext uri="{BB962C8B-B14F-4D97-AF65-F5344CB8AC3E}">
        <p14:creationId xmlns:p14="http://schemas.microsoft.com/office/powerpoint/2010/main" val="55275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翟学伟在其研究中</a:t>
            </a:r>
            <a:r>
              <a:rPr lang="zh-CN" altLang="en-US"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突出中国社会中“关系”联结的重要性</a:t>
            </a:r>
            <a:r>
              <a:rPr lang="zh-CN" altLang="en-US" sz="1800" b="0" i="0" u="none" strike="noStrike" baseline="0" dirty="0">
                <a:latin typeface="TimesNewRoman"/>
                <a:ea typeface="宋体" panose="02010600030101010101" pitchFamily="2" charset="-122"/>
              </a:rPr>
              <a:t>。他</a:t>
            </a:r>
            <a:r>
              <a:rPr lang="zh-CN" altLang="en-US" sz="1800" b="0" i="0" u="none" strike="noStrike" baseline="0" dirty="0">
                <a:latin typeface="宋体" panose="02010600030101010101" pitchFamily="2" charset="-122"/>
                <a:ea typeface="宋体" panose="02010600030101010101" pitchFamily="2" charset="-122"/>
              </a:rPr>
              <a:t>认为“面子”偏向的是赋予交往关系以正面的价值判断</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“人情”偏向的是两者之间的交换关系</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因此其回报方式就不是正面评价的问题</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而是实惠和实质性的帮助。无论是“人情”往来还是“面子”互动</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本质上又都是以联结、维系与发展“关系”为指向</a:t>
            </a:r>
            <a:r>
              <a:rPr lang="zh-CN" altLang="en-US" sz="1800" b="0" i="0" u="none" strike="noStrike" baseline="0">
                <a:latin typeface="宋体" panose="02010600030101010101" pitchFamily="2" charset="-122"/>
                <a:ea typeface="宋体" panose="02010600030101010101" pitchFamily="2" charset="-122"/>
              </a:rPr>
              <a:t>的</a:t>
            </a:r>
            <a:r>
              <a:rPr lang="zh-CN" altLang="en-US" sz="1800" b="0" i="0" u="none" strike="noStrike" baseline="0">
                <a:latin typeface="TimesNewRoman"/>
                <a:ea typeface="宋体" panose="02010600030101010101" pitchFamily="2" charset="-122"/>
              </a:rPr>
              <a:t>。可以简单认为，人情和面子都只是手段，关系才是本质与目的。“关系”</a:t>
            </a:r>
            <a:r>
              <a:rPr lang="zh-CN" altLang="en-US" sz="1800" b="0" i="0" u="none" strike="noStrike" baseline="0" dirty="0">
                <a:latin typeface="TimesNewRoman"/>
                <a:ea typeface="宋体" panose="02010600030101010101" pitchFamily="2" charset="-122"/>
              </a:rPr>
              <a:t>这个概念太复杂，我们待会尝试诠释。</a:t>
            </a:r>
            <a:endParaRPr lang="en-US" altLang="zh-CN" sz="1800" b="0" i="0" u="none" strike="noStrike" baseline="0" dirty="0">
              <a:latin typeface="TimesNewRoman"/>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对于“人情”与“面子” </a:t>
            </a:r>
            <a:r>
              <a:rPr lang="zh-CN" altLang="en-US"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若从实践层面加以考察则可以认为</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“人情”往来较倾向于“实”之内容</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TimesNewRoman"/>
                <a:ea typeface="宋体" panose="02010600030101010101" pitchFamily="2" charset="-122"/>
              </a:rPr>
              <a:t>是一种实质性的帮助，而</a:t>
            </a:r>
            <a:r>
              <a:rPr lang="zh-CN" altLang="en-US" sz="1800" b="0" i="0" u="none" strike="noStrike" baseline="0" dirty="0">
                <a:latin typeface="宋体" panose="02010600030101010101" pitchFamily="2" charset="-122"/>
                <a:ea typeface="宋体" panose="02010600030101010101" pitchFamily="2" charset="-122"/>
              </a:rPr>
              <a:t>“面子”互动则更倾向于“名”之形式，是一种形式性的评价。我们可以从区分不同资源交换的角度来考察。社会中的资源形态主要可以分为工具性资源</a:t>
            </a:r>
            <a:r>
              <a:rPr lang="en-US" altLang="zh-CN" sz="1800" b="0" i="0" u="none" strike="noStrike" baseline="0" dirty="0">
                <a:latin typeface="TimesNewRoman"/>
                <a:ea typeface="宋体" panose="02010600030101010101" pitchFamily="2" charset="-122"/>
              </a:rPr>
              <a:t>(instrumental resource) </a:t>
            </a:r>
            <a:r>
              <a:rPr lang="zh-CN" altLang="en-US" sz="1800" b="0" i="0" u="none" strike="noStrike" baseline="0" dirty="0">
                <a:latin typeface="宋体" panose="02010600030101010101" pitchFamily="2" charset="-122"/>
                <a:ea typeface="宋体" panose="02010600030101010101" pitchFamily="2" charset="-122"/>
              </a:rPr>
              <a:t>与象征性资源</a:t>
            </a:r>
            <a:r>
              <a:rPr lang="en-US" altLang="zh-CN" sz="1800" b="0" i="0" u="none" strike="noStrike" baseline="0" dirty="0">
                <a:latin typeface="TimesNewRoman"/>
                <a:ea typeface="宋体" panose="02010600030101010101" pitchFamily="2" charset="-122"/>
              </a:rPr>
              <a:t>(symbolic resource) </a:t>
            </a:r>
            <a:r>
              <a:rPr lang="zh-CN" altLang="en-US" sz="1800" b="0" i="0" u="none" strike="noStrike" baseline="0" dirty="0">
                <a:latin typeface="宋体" panose="02010600030101010101" pitchFamily="2" charset="-122"/>
                <a:ea typeface="宋体" panose="02010600030101010101" pitchFamily="2" charset="-122"/>
              </a:rPr>
              <a:t>两类</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工具性资源主要是指类似财富、实物、权位、奖励、重要信息、实质性帮助等具有较强外在实用性的资源形态</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类似于中国人常说的“利”</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而象征性资源则主要是指类似于声望、名誉、形象、口碑、荣誉、他人尊敬等具有较强心理满足感的资源形态</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类似于中国人常说的“名”。</a:t>
            </a:r>
            <a:r>
              <a:rPr lang="en-US" altLang="zh-CN" sz="1800" b="0" i="0" u="none" strike="noStrike" baseline="0" dirty="0">
                <a:latin typeface="DLF-32770-0-1101743678+ZIGDd5-54"/>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“人情”往来更多地可以视之为工具性资源的交换</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象征性资源的交换则与“面子”工夫有更大的联系。</a:t>
            </a:r>
            <a:endParaRPr lang="zh-CN" altLang="en-US" dirty="0"/>
          </a:p>
        </p:txBody>
      </p:sp>
      <p:sp>
        <p:nvSpPr>
          <p:cNvPr id="4" name="灯片编号占位符 3"/>
          <p:cNvSpPr>
            <a:spLocks noGrp="1"/>
          </p:cNvSpPr>
          <p:nvPr>
            <p:ph type="sldNum" sz="quarter" idx="5"/>
          </p:nvPr>
        </p:nvSpPr>
        <p:spPr/>
        <p:txBody>
          <a:bodyPr/>
          <a:lstStyle/>
          <a:p>
            <a:fld id="{A75C54AE-C396-4037-8F4D-E6CA8CE43948}" type="slidenum">
              <a:rPr lang="zh-CN" altLang="en-US" smtClean="0"/>
              <a:t>3</a:t>
            </a:fld>
            <a:endParaRPr lang="zh-CN" altLang="en-US"/>
          </a:p>
        </p:txBody>
      </p:sp>
    </p:spTree>
    <p:extLst>
      <p:ext uri="{BB962C8B-B14F-4D97-AF65-F5344CB8AC3E}">
        <p14:creationId xmlns:p14="http://schemas.microsoft.com/office/powerpoint/2010/main" val="849028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我们的生活经验告诉我们</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TimesNewRoman"/>
                <a:ea typeface="宋体" panose="02010600030101010101" pitchFamily="2" charset="-122"/>
              </a:rPr>
              <a:t>中国社会中</a:t>
            </a:r>
            <a:r>
              <a:rPr lang="zh-CN" altLang="en-US" sz="1800" b="0" i="0" u="none" strike="noStrike" baseline="0" dirty="0">
                <a:latin typeface="宋体" panose="02010600030101010101" pitchFamily="2" charset="-122"/>
                <a:ea typeface="宋体" panose="02010600030101010101" pitchFamily="2" charset="-122"/>
              </a:rPr>
              <a:t>工具性资源的“人情”往来往往遵循的是一种工具性关系递进原则</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也就是“关系”越深</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工具性资源交换的数量就越多</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质量也越好</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其交换频率一般也比较高</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反之“关系”越浅则工具性资源利他的程度也就越低</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象征性资源的“面子”互动更多地遵循的则是象征性正面评价原则</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即不论关系深浅如何</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始终倾向于对他人给以正面评价</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甚至于“关系”越疏远这种正面评价的趋势反而更为明显</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“关系”越密切反而还可能给出比较真实的负面评价。这是为什么？</a:t>
            </a:r>
            <a:endParaRPr lang="en-US" altLang="zh-CN" sz="1800" b="0" i="0" u="none" strike="noStrike" baseline="0" dirty="0">
              <a:latin typeface="宋体" panose="02010600030101010101" pitchFamily="2" charset="-122"/>
              <a:ea typeface="宋体" panose="02010600030101010101" pitchFamily="2" charset="-122"/>
            </a:endParaRPr>
          </a:p>
          <a:p>
            <a:pPr algn="l"/>
            <a:endParaRPr lang="en-US" altLang="zh-CN" sz="1800" b="0" i="0" u="none" strike="noStrike" baseline="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宋体" panose="02010600030101010101" pitchFamily="2" charset="-122"/>
                <a:ea typeface="宋体" panose="02010600030101010101" pitchFamily="2" charset="-122"/>
              </a:rPr>
              <a:t>为了深入理解这三个日常生活中的概念，我们需要基于费孝通先生的“差异格局”理论，从仁”、“义”、“礼”的儒家思想的角度来进行切入。</a:t>
            </a:r>
            <a:endParaRPr lang="en-US" altLang="zh-CN" sz="1200" b="0" i="0" u="none" strike="noStrike" baseline="0" dirty="0">
              <a:latin typeface="宋体" panose="02010600030101010101" pitchFamily="2" charset="-122"/>
              <a:ea typeface="宋体" panose="02010600030101010101" pitchFamily="2" charset="-122"/>
            </a:endParaRPr>
          </a:p>
          <a:p>
            <a:pPr algn="l"/>
            <a:endParaRPr lang="zh-CN" altLang="en-US" dirty="0"/>
          </a:p>
        </p:txBody>
      </p:sp>
      <p:sp>
        <p:nvSpPr>
          <p:cNvPr id="4" name="灯片编号占位符 3"/>
          <p:cNvSpPr>
            <a:spLocks noGrp="1"/>
          </p:cNvSpPr>
          <p:nvPr>
            <p:ph type="sldNum" sz="quarter" idx="5"/>
          </p:nvPr>
        </p:nvSpPr>
        <p:spPr/>
        <p:txBody>
          <a:bodyPr/>
          <a:lstStyle/>
          <a:p>
            <a:fld id="{A75C54AE-C396-4037-8F4D-E6CA8CE43948}" type="slidenum">
              <a:rPr lang="zh-CN" altLang="en-US" smtClean="0"/>
              <a:t>4</a:t>
            </a:fld>
            <a:endParaRPr lang="zh-CN" altLang="en-US"/>
          </a:p>
        </p:txBody>
      </p:sp>
    </p:spTree>
    <p:extLst>
      <p:ext uri="{BB962C8B-B14F-4D97-AF65-F5344CB8AC3E}">
        <p14:creationId xmlns:p14="http://schemas.microsoft.com/office/powerpoint/2010/main" val="1663573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宋体" panose="02010600030101010101" pitchFamily="2" charset="-122"/>
                <a:ea typeface="宋体" panose="02010600030101010101" pitchFamily="2" charset="-122"/>
              </a:rPr>
              <a:t>首先</a:t>
            </a:r>
            <a:r>
              <a:rPr lang="zh-CN" altLang="en-US"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“差序格局”形象地描绘出了儒家社会建构的基本框架</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“己</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家</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国</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天下”正体现了修身齐家治国平天下的儒家理想</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现实的人伦实践也相应呈现出了比较明显的差序性特征。儒家思想的人伦实践是通过父子、君臣、夫妇、长幼、朋友“五伦”关系展开的</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其中父子一伦“孝”的实践构成了人伦实践的起点</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然后由血缘关系的至亲向陌生人逐步扩展</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以期达成“四海之内皆兄弟”、“天下一家”的理想状况</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也就是最终实现以“和”为要旨的“大同”社会。所谓“为仁由己”</a:t>
            </a:r>
            <a:r>
              <a:rPr lang="en-US" altLang="zh-CN" sz="1800" b="0" i="0" u="none" strike="noStrike" baseline="0" dirty="0">
                <a:latin typeface="TimesNewRoman"/>
                <a:ea typeface="宋体" panose="02010600030101010101" pitchFamily="2" charset="-122"/>
              </a:rPr>
              <a:t>(</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论语</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颜渊</a:t>
            </a:r>
            <a:r>
              <a:rPr lang="en-US" altLang="zh-CN"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的儒家文化设计</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实际上并非以“己”为中心</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而是指向于由“己”出发、推己及人、层层关系逐步淡化的若干他人</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亦即一种以父子关系为核心而逐步外推的人伦差序关系的同心圆结构</a:t>
            </a:r>
            <a:r>
              <a:rPr lang="zh-CN" altLang="en-US"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梁漱溟更是直接将中国社会人伦文化界定为“伦理本位”</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并认为所谓“伦理本位”</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亦即“关系本位”</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TimesNewRoman"/>
                <a:ea typeface="宋体" panose="02010600030101010101" pitchFamily="2" charset="-122"/>
              </a:rPr>
              <a:t>这里</a:t>
            </a:r>
            <a:r>
              <a:rPr lang="zh-CN" altLang="en-US" sz="1800" b="0" i="0" u="none" strike="noStrike" baseline="0" dirty="0">
                <a:latin typeface="宋体" panose="02010600030101010101" pitchFamily="2" charset="-122"/>
                <a:ea typeface="宋体" panose="02010600030101010101" pitchFamily="2" charset="-122"/>
              </a:rPr>
              <a:t> “关系”的概念绝不仅仅局限于血缘性的家族关系</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而仅仅是以此作为人伦的起点。</a:t>
            </a:r>
            <a:endParaRPr lang="en-US" altLang="zh-CN" sz="1800" b="0" i="0" u="none" strike="noStrike" baseline="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根本而言</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各类具体之“伦”的差序性“关系”与“仁”的抽象价值有着相当的亲和性</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正是由于“仁”之最高价值预设的指引</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中国社会走向了以“关系”为中心的联结方式。亦即在“仁”的观念影响下</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“关系”建构与“关系”网络的延伸尽管有着明显的差序性</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但同时又指向于“四海之内皆兄弟”</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从而在实践中达成了“差序格局”的基本模式。费孝通认识到“差序格局”中的各种人伦“关系”在根本要旨上仍以儒家最根本之“仁”的价值为导向</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但“仁”的观念具有相当的宽泛模糊性</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因此在实践中还是要落实到五伦关系之“孝悌忠信”等具体伦理之中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这种以私人关系为基础的道德体系根本上不同于西方“团体格局”中的公私分明的团体道德。</a:t>
            </a:r>
            <a:endParaRPr lang="en-US" altLang="zh-CN" sz="1800" b="0" i="0" u="none" strike="noStrike" baseline="0" dirty="0">
              <a:latin typeface="宋体" panose="02010600030101010101" pitchFamily="2" charset="-122"/>
              <a:ea typeface="宋体" panose="02010600030101010101" pitchFamily="2" charset="-122"/>
            </a:endParaRPr>
          </a:p>
          <a:p>
            <a:pPr algn="l"/>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值得注意的是，以“仁”为最高价值预设的儒家伦理</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尽管带有相当的“差序性”取向</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但在根本上则指向于“大同”之“和合性”意涵</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亦即“天下大同”、“天下一家”的和谐理想可以视作“仁”之终极目标。 “和合性”之目标定位是指向于消除差别的“大同”社会</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其内在基本的“差序性”却又是内外有别的</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此两者所潜藏的矛盾本身可能即为儒家“大传统”对日常“小传统”的一种妥协</a:t>
            </a:r>
            <a:r>
              <a:rPr lang="zh-CN" altLang="en-US" sz="1800" b="0" i="0" u="none" strike="noStrike" baseline="0" dirty="0">
                <a:latin typeface="TimesNewRoman"/>
                <a:ea typeface="宋体" panose="02010600030101010101" pitchFamily="2" charset="-122"/>
              </a:rPr>
              <a:t>，这也跟我们后面要讲到的内容息息相关。</a:t>
            </a:r>
            <a:endParaRPr lang="zh-CN" altLang="en-US" dirty="0"/>
          </a:p>
        </p:txBody>
      </p:sp>
      <p:sp>
        <p:nvSpPr>
          <p:cNvPr id="4" name="灯片编号占位符 3"/>
          <p:cNvSpPr>
            <a:spLocks noGrp="1"/>
          </p:cNvSpPr>
          <p:nvPr>
            <p:ph type="sldNum" sz="quarter" idx="5"/>
          </p:nvPr>
        </p:nvSpPr>
        <p:spPr/>
        <p:txBody>
          <a:bodyPr/>
          <a:lstStyle/>
          <a:p>
            <a:fld id="{A75C54AE-C396-4037-8F4D-E6CA8CE43948}" type="slidenum">
              <a:rPr lang="zh-CN" altLang="en-US" smtClean="0"/>
              <a:t>5</a:t>
            </a:fld>
            <a:endParaRPr lang="zh-CN" altLang="en-US"/>
          </a:p>
        </p:txBody>
      </p:sp>
    </p:spTree>
    <p:extLst>
      <p:ext uri="{BB962C8B-B14F-4D97-AF65-F5344CB8AC3E}">
        <p14:creationId xmlns:p14="http://schemas.microsoft.com/office/powerpoint/2010/main" val="37998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“义”在日常话语中的使用频率是相当之高的</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且“义”常常与“情”联用为“情义”</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如“情义无价”、“情深义重”、“重情重义”、“有情有义”、“无情无义”、“薄情寡义”等说法</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都是倾向于将“情”与“义”两者联结起来</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而很难见到“有情无义”、“有义无情”等将两者割裂开来的说法。进一步从日常经验来看</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这种“情义”交融的观念似乎与中国人的“人情”实践有着相当大的亲和性，中国社会文化中的“人情”不能简单理解为“情感”</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即使是日常话语中所经常提及的“情感”或“感情”</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也不同于个人主义喜好自由表达的“情感”</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而基本上是一种人伦色彩极为浓厚的伦理情感</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亦即“情”为“义”所包容而难以单独存在</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“义”具有对于“情”的某种统摄性。由此</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这种以人伦之“义”为主导的“情义”观念构成了“人情”的主要价值导向</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且“义”的具体实践恰恰正体现在工具性资源之“利”的给予之中</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“人情”实践的本质即为处理</a:t>
            </a:r>
          </a:p>
          <a:p>
            <a:pPr algn="l"/>
            <a:r>
              <a:rPr lang="zh-CN" altLang="en-US" sz="1800" b="0" i="0" u="none" strike="noStrike" baseline="0" dirty="0">
                <a:latin typeface="宋体" panose="02010600030101010101" pitchFamily="2" charset="-122"/>
                <a:ea typeface="宋体" panose="02010600030101010101" pitchFamily="2" charset="-122"/>
              </a:rPr>
              <a:t>“义”“利”两者间的交错关系。</a:t>
            </a:r>
            <a:endParaRPr lang="en-US" altLang="zh-CN" sz="1800" b="0" i="0" u="none" strike="noStrike" baseline="0" dirty="0">
              <a:latin typeface="宋体" panose="02010600030101010101" pitchFamily="2" charset="-122"/>
              <a:ea typeface="宋体" panose="02010600030101010101" pitchFamily="2" charset="-122"/>
            </a:endParaRPr>
          </a:p>
          <a:p>
            <a:pPr algn="l"/>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在“利”方面的谦让与给予本质上体现了“义”的日常观念与实践</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尤其是日常话语中常常用“讲义气”、“够朋友”、“够交情”等来加以表达</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反之则可能被认为是“不讲义气”、“不够朋友”、“不可交往”。简言之</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日常生活中人们所崇尚的是“利”他性之“义”的观念与实践</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而对于自“利”性之观念与实践都是相当否定的。如果从儒家思想的“大传统”中寻求依据</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可以发现“义”对“利”的价值优先性构成了“义利之辨”的核心性问题</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从孔子之“君子喻于义</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小人喻于利”</a:t>
            </a:r>
            <a:r>
              <a:rPr lang="en-US" altLang="zh-CN" sz="1800" b="0" i="0" u="none" strike="noStrike" baseline="0" dirty="0">
                <a:latin typeface="TimesNewRoman"/>
                <a:ea typeface="宋体" panose="02010600030101010101" pitchFamily="2" charset="-122"/>
              </a:rPr>
              <a:t>( </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论语</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里仁</a:t>
            </a:r>
            <a:r>
              <a:rPr lang="en-US" altLang="zh-CN"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到孟子之“王何必曰利</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亦有仁义而已”</a:t>
            </a:r>
            <a:r>
              <a:rPr lang="en-US" altLang="zh-CN" sz="1800" b="0" i="0" u="none" strike="noStrike" baseline="0" dirty="0">
                <a:latin typeface="TimesNewRoman"/>
                <a:ea typeface="宋体" panose="02010600030101010101" pitchFamily="2" charset="-122"/>
              </a:rPr>
              <a:t>( </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孟子</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梁惠王上</a:t>
            </a:r>
            <a:r>
              <a:rPr lang="en-US" altLang="zh-CN"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TimesNewRoman"/>
                <a:ea typeface="宋体" panose="02010600030101010101" pitchFamily="2" charset="-122"/>
              </a:rPr>
              <a:t>) , </a:t>
            </a:r>
            <a:r>
              <a:rPr lang="zh-CN" altLang="en-US" sz="1800" b="0" i="0" u="none" strike="noStrike" baseline="0" dirty="0">
                <a:latin typeface="宋体" panose="02010600030101010101" pitchFamily="2" charset="-122"/>
                <a:ea typeface="宋体" panose="02010600030101010101" pitchFamily="2" charset="-122"/>
              </a:rPr>
              <a:t>都明确体现出儒家思想重义轻利的价值立场。由此可见</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儒家思想中“义”之观念本身正是对现实之“利”的一种反应</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从而呈现出以“义”制“利”的价值倾向。</a:t>
            </a:r>
            <a:endParaRPr lang="en-US" altLang="zh-CN" sz="1800" b="0" i="0" u="none" strike="noStrike" baseline="0" dirty="0">
              <a:latin typeface="宋体" panose="02010600030101010101" pitchFamily="2" charset="-122"/>
              <a:ea typeface="宋体" panose="02010600030101010101" pitchFamily="2" charset="-122"/>
            </a:endParaRPr>
          </a:p>
          <a:p>
            <a:pPr algn="l"/>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但在具体实践中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关系融洽的双方则一般都相互以对方为重</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某方“义”之实践亦即对方得“利”的过程</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由此“人情”实践反而演变为一种“义”“利”交融的施报关系</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即由“我为人人”之起始而达成“人人为我”之结果</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因此“义”“利”之间构成了先“义”后“利”、由“义”及“利”之阴阳交融关系。在具体“人情”实践过程中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个体需要根据自身与他人之关系深度定位来确定“义”之给与的程度</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同样在请托事件中也要根据关系定位来确定求“利”的可能性。所谓关系定位</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恰恰又正是长期性的“义”“利”混合之“人情”实践的结果。</a:t>
            </a:r>
            <a:endParaRPr lang="zh-CN" altLang="en-US" dirty="0"/>
          </a:p>
        </p:txBody>
      </p:sp>
      <p:sp>
        <p:nvSpPr>
          <p:cNvPr id="4" name="灯片编号占位符 3"/>
          <p:cNvSpPr>
            <a:spLocks noGrp="1"/>
          </p:cNvSpPr>
          <p:nvPr>
            <p:ph type="sldNum" sz="quarter" idx="5"/>
          </p:nvPr>
        </p:nvSpPr>
        <p:spPr/>
        <p:txBody>
          <a:bodyPr/>
          <a:lstStyle/>
          <a:p>
            <a:fld id="{A75C54AE-C396-4037-8F4D-E6CA8CE43948}" type="slidenum">
              <a:rPr lang="zh-CN" altLang="en-US" smtClean="0"/>
              <a:t>6</a:t>
            </a:fld>
            <a:endParaRPr lang="zh-CN" altLang="en-US"/>
          </a:p>
        </p:txBody>
      </p:sp>
    </p:spTree>
    <p:extLst>
      <p:ext uri="{BB962C8B-B14F-4D97-AF65-F5344CB8AC3E}">
        <p14:creationId xmlns:p14="http://schemas.microsoft.com/office/powerpoint/2010/main" val="1337600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与之相对照</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在以象征性资源之“名”为核心的场面互动中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其抑己扬人的“面子”功夫则体现了“礼”的价值要求。</a:t>
            </a:r>
            <a:r>
              <a:rPr lang="zh-TW" altLang="en-US" sz="1800" b="0" i="0" u="none" strike="noStrike" baseline="0" dirty="0">
                <a:latin typeface="宋体" panose="02010600030101010101" pitchFamily="2" charset="-122"/>
                <a:ea typeface="宋体" panose="02010600030101010101" pitchFamily="2" charset="-122"/>
              </a:rPr>
              <a:t>钱穆直</a:t>
            </a:r>
            <a:r>
              <a:rPr lang="zh-CN" altLang="en-US" sz="1800" b="0" i="0" u="none" strike="noStrike" baseline="0" dirty="0">
                <a:latin typeface="宋体" panose="02010600030101010101" pitchFamily="2" charset="-122"/>
                <a:ea typeface="宋体" panose="02010600030101010101" pitchFamily="2" charset="-122"/>
              </a:rPr>
              <a:t>接认为“礼者</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体也。日常用语中</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“体”常常与“面”连用为“体面”</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“礼”与“面”之间有着相当的亲和性。在儒家经典文献中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也可以发现一些论述</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如“夫礼者</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自卑而尊人”</a:t>
            </a:r>
            <a:r>
              <a:rPr lang="en-US" altLang="zh-CN" sz="1800" b="0" i="0" u="none" strike="noStrike" baseline="0" dirty="0">
                <a:latin typeface="TimesNewRoman"/>
                <a:ea typeface="宋体" panose="02010600030101010101" pitchFamily="2" charset="-122"/>
              </a:rPr>
              <a:t>( </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礼记</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曲礼上</a:t>
            </a:r>
            <a:r>
              <a:rPr lang="en-US" altLang="zh-CN"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TimesNewRoman"/>
                <a:ea typeface="宋体" panose="02010600030101010101" pitchFamily="2" charset="-122"/>
              </a:rPr>
              <a:t>) , </a:t>
            </a:r>
            <a:r>
              <a:rPr lang="zh-CN" altLang="en-US" sz="1800" b="0" i="0" u="none" strike="noStrike" baseline="0" dirty="0">
                <a:latin typeface="宋体" panose="02010600030101010101" pitchFamily="2" charset="-122"/>
                <a:ea typeface="宋体" panose="02010600030101010101" pitchFamily="2" charset="-122"/>
              </a:rPr>
              <a:t>即认为“礼”的主要精神在贬抑自己而尊重别人</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“君子不以其所能者病人</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不以人之所不能者愧人”</a:t>
            </a:r>
            <a:r>
              <a:rPr lang="en-US" altLang="zh-CN" sz="1800" b="0" i="0" u="none" strike="noStrike" baseline="0" dirty="0">
                <a:latin typeface="TimesNewRoman"/>
                <a:ea typeface="宋体" panose="02010600030101010101" pitchFamily="2" charset="-122"/>
              </a:rPr>
              <a:t>( </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礼记</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表记</a:t>
            </a:r>
            <a:r>
              <a:rPr lang="en-US" altLang="zh-CN"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TimesNewRoman"/>
                <a:ea typeface="宋体" panose="02010600030101010101" pitchFamily="2" charset="-122"/>
              </a:rPr>
              <a:t>) , </a:t>
            </a:r>
            <a:r>
              <a:rPr lang="zh-CN" altLang="en-US" sz="1800" b="0" i="0" u="none" strike="noStrike" baseline="0" dirty="0">
                <a:latin typeface="宋体" panose="02010600030101010101" pitchFamily="2" charset="-122"/>
                <a:ea typeface="宋体" panose="02010600030101010101" pitchFamily="2" charset="-122"/>
              </a:rPr>
              <a:t>也是强调要自谦而不要对他人的弱点给以负面评价。</a:t>
            </a:r>
            <a:endParaRPr lang="en-US" altLang="zh-CN" sz="1800" b="0" i="0" u="none" strike="noStrike" baseline="0" dirty="0">
              <a:latin typeface="宋体" panose="02010600030101010101" pitchFamily="2" charset="-122"/>
              <a:ea typeface="宋体" panose="02010600030101010101" pitchFamily="2" charset="-122"/>
            </a:endParaRPr>
          </a:p>
          <a:p>
            <a:pPr algn="l"/>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所谓“礼之用</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和为贵”</a:t>
            </a:r>
            <a:r>
              <a:rPr lang="en-US" altLang="zh-CN" sz="1800" b="0" i="0" u="none" strike="noStrike" baseline="0" dirty="0">
                <a:latin typeface="TimesNewRoman"/>
                <a:ea typeface="宋体" panose="02010600030101010101" pitchFamily="2" charset="-122"/>
              </a:rPr>
              <a:t>( </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论语</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学而</a:t>
            </a:r>
            <a:r>
              <a:rPr lang="en-US" altLang="zh-CN" sz="1800" b="0" i="0" u="none" strike="noStrike" baseline="0" dirty="0">
                <a:latin typeface="宋体" panose="02010600030101010101" pitchFamily="2" charset="-122"/>
                <a:ea typeface="宋体" panose="02010600030101010101" pitchFamily="2" charset="-122"/>
              </a:rPr>
              <a:t>》</a:t>
            </a:r>
            <a:r>
              <a:rPr lang="en-US" altLang="zh-CN" sz="1800" b="0" i="0" u="none" strike="noStrike" baseline="0" dirty="0">
                <a:latin typeface="TimesNewRoman"/>
                <a:ea typeface="宋体" panose="02010600030101010101" pitchFamily="2" charset="-122"/>
              </a:rPr>
              <a:t>) , </a:t>
            </a:r>
            <a:r>
              <a:rPr lang="zh-CN" altLang="en-US" sz="1800" b="0" i="0" u="none" strike="noStrike" baseline="0" dirty="0">
                <a:latin typeface="宋体" panose="02010600030101010101" pitchFamily="2" charset="-122"/>
                <a:ea typeface="宋体" panose="02010600030101010101" pitchFamily="2" charset="-122"/>
              </a:rPr>
              <a:t>以“礼”为主导的“面子”实践具有极为显著的“和合性”取向</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从而常常演变为某种形式主义之“虚礼”。在日常生活中常常可以看到</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个体即便在拒绝他人请托或不予帮助他人的不“义”之时</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往往也要有一些虚饰性的推诿以及顾及“面子”的言语举止</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乃至于彼此之间的“关系”实质上已经破裂</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但日常互动依旧如故甚至还能表现得相当友好</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以维护形式之“礼”而尽量避免公开冲突与直接对抗，因此，</a:t>
            </a:r>
            <a:r>
              <a:rPr lang="zh-CN" altLang="en-US" sz="1200" b="0" i="0" u="none" strike="noStrike" baseline="0" dirty="0">
                <a:latin typeface="宋体" panose="02010600030101010101" pitchFamily="2" charset="-122"/>
                <a:ea typeface="宋体" panose="02010600030101010101" pitchFamily="2" charset="-122"/>
              </a:rPr>
              <a:t>费孝通在</a:t>
            </a:r>
            <a:r>
              <a:rPr lang="en-US" altLang="zh-CN" sz="1200" b="0" i="0" u="none" strike="noStrike" baseline="0" dirty="0">
                <a:latin typeface="宋体" panose="02010600030101010101" pitchFamily="2" charset="-122"/>
                <a:ea typeface="宋体" panose="02010600030101010101" pitchFamily="2" charset="-122"/>
              </a:rPr>
              <a:t>《</a:t>
            </a:r>
            <a:r>
              <a:rPr lang="zh-CN" altLang="en-US" sz="1200" b="0" i="0" u="none" strike="noStrike" baseline="0" dirty="0">
                <a:latin typeface="宋体" panose="02010600030101010101" pitchFamily="2" charset="-122"/>
                <a:ea typeface="宋体" panose="02010600030101010101" pitchFamily="2" charset="-122"/>
              </a:rPr>
              <a:t>名实的分离</a:t>
            </a:r>
            <a:r>
              <a:rPr lang="en-US" altLang="zh-CN" sz="1200" b="0" i="0" u="none" strike="noStrike" baseline="0" dirty="0">
                <a:latin typeface="宋体" panose="02010600030101010101" pitchFamily="2" charset="-122"/>
                <a:ea typeface="宋体" panose="02010600030101010101" pitchFamily="2" charset="-122"/>
              </a:rPr>
              <a:t>》</a:t>
            </a:r>
            <a:r>
              <a:rPr lang="zh-CN" altLang="en-US" sz="1200" b="0" i="0" u="none" strike="noStrike" baseline="0" dirty="0">
                <a:latin typeface="宋体" panose="02010600030101010101" pitchFamily="2" charset="-122"/>
                <a:ea typeface="宋体" panose="02010600030101010101" pitchFamily="2" charset="-122"/>
              </a:rPr>
              <a:t>一文中指出中国人的“面子”就是表面的无违</a:t>
            </a:r>
            <a:r>
              <a:rPr lang="en-US" altLang="zh-CN" sz="1200" b="0" i="0" u="none" strike="noStrike" baseline="0" dirty="0">
                <a:latin typeface="TimesNewRoman"/>
                <a:ea typeface="宋体" panose="02010600030101010101" pitchFamily="2" charset="-122"/>
              </a:rPr>
              <a:t>, </a:t>
            </a:r>
            <a:r>
              <a:rPr lang="zh-CN" altLang="en-US" sz="1200" b="0" i="0" u="none" strike="noStrike" baseline="0" dirty="0">
                <a:latin typeface="宋体" panose="02010600030101010101" pitchFamily="2" charset="-122"/>
                <a:ea typeface="宋体" panose="02010600030101010101" pitchFamily="2" charset="-122"/>
              </a:rPr>
              <a:t>从而常常导致形式与内容、名与实之间的分离。</a:t>
            </a:r>
            <a:endParaRPr lang="en-US" altLang="zh-CN" sz="1200" b="0" i="0" u="none" strike="noStrike" baseline="0" dirty="0">
              <a:latin typeface="宋体" panose="02010600030101010101" pitchFamily="2" charset="-122"/>
              <a:ea typeface="宋体" panose="02010600030101010101" pitchFamily="2" charset="-122"/>
            </a:endParaRPr>
          </a:p>
          <a:p>
            <a:pPr algn="l"/>
            <a:endParaRPr lang="en-US" altLang="zh-CN" sz="12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到这里，我们就可以回答之前提出的问题了，为什么我们进行人情往来的时候遵循的是差异性原则，在“给别人面子”的时候又是始终趋向正面评价？在真实的人伦实践中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相对象征性资源而言</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工具性资源始终是一种稀缺性资源</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因此真正的差序层次也就体现于相当“实在”的工具性资源“人情”实践当中。由于象征性资源的相对宽裕性</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“面子”实践常常与差序层次并没有非常明显的联系</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甚至随着差序的逐步外推反而更为“务虚”地抑己扬人</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从而构成了象征性资源趋于无差别的“和合性”交换机制。</a:t>
            </a:r>
            <a:endParaRPr lang="zh-CN" altLang="en-US" dirty="0"/>
          </a:p>
        </p:txBody>
      </p:sp>
      <p:sp>
        <p:nvSpPr>
          <p:cNvPr id="4" name="灯片编号占位符 3"/>
          <p:cNvSpPr>
            <a:spLocks noGrp="1"/>
          </p:cNvSpPr>
          <p:nvPr>
            <p:ph type="sldNum" sz="quarter" idx="5"/>
          </p:nvPr>
        </p:nvSpPr>
        <p:spPr/>
        <p:txBody>
          <a:bodyPr/>
          <a:lstStyle/>
          <a:p>
            <a:fld id="{A75C54AE-C396-4037-8F4D-E6CA8CE43948}" type="slidenum">
              <a:rPr lang="zh-CN" altLang="en-US" smtClean="0"/>
              <a:t>7</a:t>
            </a:fld>
            <a:endParaRPr lang="zh-CN" altLang="en-US"/>
          </a:p>
        </p:txBody>
      </p:sp>
    </p:spTree>
    <p:extLst>
      <p:ext uri="{BB962C8B-B14F-4D97-AF65-F5344CB8AC3E}">
        <p14:creationId xmlns:p14="http://schemas.microsoft.com/office/powerpoint/2010/main" val="355802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“差序格局”在理想层面的文化设计中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其最终指向的“仁”是要达成“天下大同”、“天下一家”之“和合性”的终极目标。但此种普遍主义之“和合性”的发展目标有着过于理想化的倾向</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按照其内在逻辑的发展则是指向于一种普遍主义的按需给与或分配的需求法则，在现实社会中</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“利”之工具性资源始终是比较稀缺的</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因此普遍主义的工具性需求法则对于任何个体或群体而言都是难于达成的</a:t>
            </a:r>
            <a:r>
              <a:rPr lang="zh-CN" altLang="en-US" sz="1800" b="0" i="0" u="none" strike="noStrike" baseline="0">
                <a:latin typeface="宋体" panose="02010600030101010101" pitchFamily="2" charset="-122"/>
                <a:ea typeface="宋体" panose="02010600030101010101" pitchFamily="2" charset="-122"/>
              </a:rPr>
              <a:t>。面对工具</a:t>
            </a:r>
            <a:r>
              <a:rPr lang="zh-CN" altLang="en-US" sz="1800" b="0" i="0" u="none" strike="noStrike" baseline="0" dirty="0">
                <a:latin typeface="宋体" panose="02010600030101010101" pitchFamily="2" charset="-122"/>
                <a:ea typeface="宋体" panose="02010600030101010101" pitchFamily="2" charset="-122"/>
              </a:rPr>
              <a:t>性资源有限性与稀缺性的问题</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儒家建构并没有放弃其普遍主义之“和合性”的终极目标</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而是转向于希冀通过特殊主义之“差序”之“义”来引导工具性资源之“利”的交换与分配</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亦即通过“差序性”之“义”“利”混合之“人情”实践来实现“和合性”之“大同”社会。</a:t>
            </a:r>
            <a:endParaRPr lang="en-US" altLang="zh-CN" sz="1800" b="0" i="0" u="none" strike="noStrike" baseline="0" dirty="0">
              <a:latin typeface="宋体" panose="02010600030101010101" pitchFamily="2" charset="-122"/>
              <a:ea typeface="宋体" panose="02010600030101010101" pitchFamily="2" charset="-122"/>
            </a:endParaRPr>
          </a:p>
          <a:p>
            <a:pPr algn="l"/>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由此</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儒家建构“仁”的文化理念中形成了内外有别之“差序性”与趋于无差别之“和合性”间的矛盾紧张性，进一步导致了“差序性”与“和合性”根据不同场合的相对分离</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“差序性”落实在了以“义”为价值取向之“利”的“人情”实践当中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而“和合性”则充分体现在了以“礼”为价值取向之“名”的“面子”实践当中。换言之</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相对于“利”之工具性资源而言</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“名”之象征性资源在互动中的生产与再生产要宽裕得多</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因此在“和合性”的伦理目标指引下趋于达成了普遍主义的象征性需求法则</a:t>
            </a:r>
            <a:r>
              <a:rPr lang="zh-CN" altLang="en-US" sz="1800" b="0" i="0" u="none" strike="noStrike" baseline="0" dirty="0">
                <a:latin typeface="TimesNewRoman"/>
                <a:ea typeface="宋体" panose="02010600030101010101" pitchFamily="2" charset="-122"/>
              </a:rPr>
              <a:t>。</a:t>
            </a:r>
            <a:endParaRPr lang="en-US" altLang="zh-CN" sz="1800" b="0" i="0" u="none" strike="noStrike" baseline="0" dirty="0">
              <a:latin typeface="TimesNewRoman"/>
              <a:ea typeface="宋体" panose="02010600030101010101" pitchFamily="2" charset="-122"/>
            </a:endParaRPr>
          </a:p>
          <a:p>
            <a:pPr algn="l"/>
            <a:endParaRPr lang="en-US" altLang="zh-CN" sz="1800" b="0" i="0" u="none" strike="noStrike" baseline="0" dirty="0">
              <a:latin typeface="TimesNewRoman"/>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然而这种表面上达成的“和合性”本质上已经远离了“仁”的价值目标</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而走向了“为和谐而和谐”的某种形式主义之“礼”，这是因为一方面“利”的现实作用常常可能导致“人情”实践的失败</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即与“义”之价值构成相当直接的紧张而威胁到人际和谐</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另一方面即使两者之间“人情”实践呈现出长期性“义”“利”交融的佳境</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其内在的特殊主义“差序性”必然形成工具性资源给予或分配的不均衡</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从而间接地对整体关系网络的“和合性”构成威胁。于是乎“礼”在日常生活中的真实作用正在于防止一些潜在的人际矛盾发展成为公开的冲突</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以掩盖既有的利益矛盾</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维系住表面上的和谐</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最终使得大家都有“面子”。</a:t>
            </a:r>
            <a:endParaRPr lang="en-US" altLang="zh-CN" sz="1800" b="0" i="0" u="none" strike="noStrike" baseline="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A75C54AE-C396-4037-8F4D-E6CA8CE43948}" type="slidenum">
              <a:rPr lang="zh-CN" altLang="en-US" smtClean="0"/>
              <a:t>8</a:t>
            </a:fld>
            <a:endParaRPr lang="zh-CN" altLang="en-US"/>
          </a:p>
        </p:txBody>
      </p:sp>
    </p:spTree>
    <p:extLst>
      <p:ext uri="{BB962C8B-B14F-4D97-AF65-F5344CB8AC3E}">
        <p14:creationId xmlns:p14="http://schemas.microsoft.com/office/powerpoint/2010/main" val="261353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latin typeface="宋体" panose="02010600030101010101" pitchFamily="2" charset="-122"/>
                <a:ea typeface="宋体" panose="02010600030101010101" pitchFamily="2" charset="-122"/>
              </a:rPr>
              <a:t>总之</a:t>
            </a:r>
            <a:r>
              <a:rPr lang="en-US" altLang="zh-CN" sz="1200" b="0" i="0" u="none" strike="noStrike" baseline="0" dirty="0">
                <a:latin typeface="TimesNewRoman"/>
                <a:ea typeface="宋体" panose="02010600030101010101" pitchFamily="2" charset="-122"/>
              </a:rPr>
              <a:t>, </a:t>
            </a:r>
            <a:r>
              <a:rPr lang="zh-CN" altLang="en-US" sz="1200" b="0" i="0" u="none" strike="noStrike" baseline="0" dirty="0">
                <a:latin typeface="宋体" panose="02010600030101010101" pitchFamily="2" charset="-122"/>
                <a:ea typeface="宋体" panose="02010600030101010101" pitchFamily="2" charset="-122"/>
              </a:rPr>
              <a:t>获取工具性资源的“人情”实践趋于“差序性”之“义”的特殊主义取向</a:t>
            </a:r>
            <a:r>
              <a:rPr lang="en-US" altLang="zh-CN" sz="1200" b="0" i="0" u="none" strike="noStrike" baseline="0" dirty="0">
                <a:latin typeface="TimesNewRoman"/>
                <a:ea typeface="宋体" panose="02010600030101010101" pitchFamily="2" charset="-122"/>
              </a:rPr>
              <a:t>, </a:t>
            </a:r>
            <a:r>
              <a:rPr lang="zh-CN" altLang="en-US" sz="1200" b="0" i="0" u="none" strike="noStrike" baseline="0" dirty="0">
                <a:latin typeface="宋体" panose="02010600030101010101" pitchFamily="2" charset="-122"/>
                <a:ea typeface="宋体" panose="02010600030101010101" pitchFamily="2" charset="-122"/>
              </a:rPr>
              <a:t>获取“虚”之象征性资源的“面子”实践则体现了“和合性”之“礼”的普遍主义取向</a:t>
            </a:r>
            <a:r>
              <a:rPr lang="en-US" altLang="zh-CN" sz="1200" b="0" i="0" u="none" strike="noStrike" baseline="0" dirty="0">
                <a:latin typeface="TimesNewRoman"/>
                <a:ea typeface="宋体" panose="02010600030101010101" pitchFamily="2" charset="-122"/>
              </a:rPr>
              <a:t>, </a:t>
            </a:r>
            <a:r>
              <a:rPr lang="zh-CN" altLang="en-US" sz="1200" b="0" i="0" u="none" strike="noStrike" baseline="0" dirty="0">
                <a:latin typeface="宋体" panose="02010600030101010101" pitchFamily="2" charset="-122"/>
                <a:ea typeface="宋体" panose="02010600030101010101" pitchFamily="2" charset="-122"/>
              </a:rPr>
              <a:t>从而在形式上化解了“仁”之价值预设中普遍主义之“和合性”与特殊主义之“差序性”共存的矛盾张力</a:t>
            </a:r>
            <a:r>
              <a:rPr lang="en-US" altLang="zh-CN" sz="1200" b="0" i="0" u="none" strike="noStrike" baseline="0" dirty="0">
                <a:latin typeface="TimesNewRoman"/>
                <a:ea typeface="宋体" panose="02010600030101010101" pitchFamily="2" charset="-122"/>
              </a:rPr>
              <a:t>, </a:t>
            </a:r>
            <a:r>
              <a:rPr lang="zh-CN" altLang="en-US" sz="1200" b="0" i="0" u="none" strike="noStrike" baseline="0" dirty="0">
                <a:latin typeface="宋体" panose="02010600030101010101" pitchFamily="2" charset="-122"/>
                <a:ea typeface="宋体" panose="02010600030101010101" pitchFamily="2" charset="-122"/>
              </a:rPr>
              <a:t>达成了工具差序性特殊主义与象征和合性普遍主义巧妙糅合的“关系”技艺。</a:t>
            </a:r>
            <a:endParaRPr lang="zh-CN" altLang="en-US" dirty="0"/>
          </a:p>
        </p:txBody>
      </p:sp>
      <p:sp>
        <p:nvSpPr>
          <p:cNvPr id="4" name="灯片编号占位符 3"/>
          <p:cNvSpPr>
            <a:spLocks noGrp="1"/>
          </p:cNvSpPr>
          <p:nvPr>
            <p:ph type="sldNum" sz="quarter" idx="5"/>
          </p:nvPr>
        </p:nvSpPr>
        <p:spPr/>
        <p:txBody>
          <a:bodyPr/>
          <a:lstStyle/>
          <a:p>
            <a:fld id="{A75C54AE-C396-4037-8F4D-E6CA8CE43948}" type="slidenum">
              <a:rPr lang="zh-CN" altLang="en-US" smtClean="0"/>
              <a:t>9</a:t>
            </a:fld>
            <a:endParaRPr lang="zh-CN" altLang="en-US"/>
          </a:p>
        </p:txBody>
      </p:sp>
    </p:spTree>
    <p:extLst>
      <p:ext uri="{BB962C8B-B14F-4D97-AF65-F5344CB8AC3E}">
        <p14:creationId xmlns:p14="http://schemas.microsoft.com/office/powerpoint/2010/main" val="1782192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西方人来到中国后</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对中国社会文化这种“务虚”的特征之感触往往最为深刻</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如罗素</a:t>
            </a:r>
            <a:r>
              <a:rPr lang="en-US" altLang="zh-CN" sz="1800" b="0" i="0" u="none" strike="noStrike" baseline="0" dirty="0">
                <a:latin typeface="TimesNewRoman"/>
                <a:ea typeface="宋体" panose="02010600030101010101" pitchFamily="2" charset="-122"/>
              </a:rPr>
              <a:t>(Bertrand Russell) </a:t>
            </a:r>
            <a:r>
              <a:rPr lang="zh-CN" altLang="en-US" sz="1800" b="0" i="0" u="none" strike="noStrike" baseline="0" dirty="0">
                <a:latin typeface="宋体" panose="02010600030101010101" pitchFamily="2" charset="-122"/>
                <a:ea typeface="宋体" panose="02010600030101010101" pitchFamily="2" charset="-122"/>
              </a:rPr>
              <a:t>认为</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“中国人的生活</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即便是最现代化的人</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比起我们也要有礼得多</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这当然影响效率</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但同样</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更重要的是</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也影响了人际关系的真诚”。何天爵</a:t>
            </a:r>
            <a:r>
              <a:rPr lang="en-US" altLang="zh-CN" sz="1800" b="0" i="0" u="none" strike="noStrike" baseline="0" dirty="0">
                <a:latin typeface="TimesNewRoman"/>
                <a:ea typeface="宋体" panose="02010600030101010101" pitchFamily="2" charset="-122"/>
              </a:rPr>
              <a:t>(Chester Holcombe) </a:t>
            </a:r>
            <a:r>
              <a:rPr lang="zh-CN" altLang="en-US" sz="1800" b="0" i="0" u="none" strike="noStrike" baseline="0" dirty="0">
                <a:latin typeface="宋体" panose="02010600030101010101" pitchFamily="2" charset="-122"/>
                <a:ea typeface="宋体" panose="02010600030101010101" pitchFamily="2" charset="-122"/>
              </a:rPr>
              <a:t>更是直接指出</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“仅就其表面严格刻板的礼节形式来看</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这个民族的确是一个礼仪之邦</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其讲究礼节的艺术绝非其他的国家所能望其项背。确实</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这些礼节的大部分内容已经被仅仅衍化成了某种癖好或者习尚而已。”</a:t>
            </a:r>
            <a:r>
              <a:rPr lang="en-US" altLang="zh-CN" sz="1800" b="0" i="0" u="none" strike="noStrike" baseline="0" dirty="0">
                <a:latin typeface="DLF-32770-0-585984761+ZIGDd7-57"/>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十九世纪末</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美国传教士明恩溥</a:t>
            </a:r>
            <a:r>
              <a:rPr lang="en-US" altLang="zh-CN" sz="1800" b="0" i="0" u="none" strike="noStrike" baseline="0" dirty="0">
                <a:latin typeface="TimesNewRoman"/>
                <a:ea typeface="宋体" panose="02010600030101010101" pitchFamily="2" charset="-122"/>
              </a:rPr>
              <a:t>(Arthur </a:t>
            </a:r>
            <a:r>
              <a:rPr lang="en-US" altLang="zh-CN" sz="1800" b="0" i="0" u="none" strike="noStrike" baseline="0" dirty="0" err="1">
                <a:latin typeface="TimesNewRoman"/>
                <a:ea typeface="宋体" panose="02010600030101010101" pitchFamily="2" charset="-122"/>
              </a:rPr>
              <a:t>H.Smith</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在其著名的</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中国人的特性</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中</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指出</a:t>
            </a:r>
            <a:r>
              <a:rPr lang="en-US" altLang="zh-CN" sz="1800" b="0" i="0" u="none" strike="noStrike" baseline="0" dirty="0">
                <a:latin typeface="TimesNewRoman"/>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“中国人的问题永远不是事实的问题</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而是形式的问题⋯⋯在看待中国问题时</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西洋人常常忽略了中国人办事富于戏剧性这一因素</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而走向了追究与之不相关联的事实的误区。”</a:t>
            </a:r>
            <a:r>
              <a:rPr lang="en-US" altLang="zh-CN" sz="1800" b="0" i="0" u="none" strike="noStrike" baseline="0" dirty="0">
                <a:latin typeface="DLF-32770-0-1101743678+ZIGDd5-54"/>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换言之</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他注意到了中国人的“面子”中带有较多做戏的成分</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即带有很明显的形式主义特征。林语堂也感到难以对“面子”的意义加以界定</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只从性质上指出“面子”是空洞的而不是实在的</a:t>
            </a:r>
            <a:r>
              <a:rPr lang="en-US" altLang="zh-CN" sz="1800" b="0" i="0" u="none" strike="noStrike" baseline="0" dirty="0">
                <a:latin typeface="TimesNewRoman"/>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很大程度上是“心理满足”性的。</a:t>
            </a:r>
            <a:endParaRPr lang="en-US" altLang="zh-CN" sz="1800" b="0" i="0" u="none" strike="noStrike" baseline="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A75C54AE-C396-4037-8F4D-E6CA8CE43948}" type="slidenum">
              <a:rPr lang="zh-CN" altLang="en-US" smtClean="0"/>
              <a:t>10</a:t>
            </a:fld>
            <a:endParaRPr lang="zh-CN" altLang="en-US"/>
          </a:p>
        </p:txBody>
      </p:sp>
    </p:spTree>
    <p:extLst>
      <p:ext uri="{BB962C8B-B14F-4D97-AF65-F5344CB8AC3E}">
        <p14:creationId xmlns:p14="http://schemas.microsoft.com/office/powerpoint/2010/main" val="400896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4B76E-B62E-4812-BA7D-825654688684}"/>
              </a:ext>
            </a:extLst>
          </p:cNvPr>
          <p:cNvSpPr/>
          <p:nvPr/>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7EF05D1-197A-4EB5-A82C-7DC2425B571D}"/>
              </a:ext>
            </a:extLst>
          </p:cNvPr>
          <p:cNvSpPr/>
          <p:nvPr/>
        </p:nvSpPr>
        <p:spPr>
          <a:xfrm>
            <a:off x="639413" y="2818150"/>
            <a:ext cx="10913175"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CFFE35-CB40-419E-BEDE-1E852C7CCCA9}"/>
              </a:ext>
            </a:extLst>
          </p:cNvPr>
          <p:cNvSpPr>
            <a:spLocks noGrp="1"/>
          </p:cNvSpPr>
          <p:nvPr>
            <p:ph type="ctrTitle"/>
          </p:nvPr>
        </p:nvSpPr>
        <p:spPr>
          <a:xfrm>
            <a:off x="1106424" y="3154680"/>
            <a:ext cx="9994392" cy="1335024"/>
          </a:xfrm>
        </p:spPr>
        <p:txBody>
          <a:bodyPr lIns="109728" tIns="109728" rIns="109728" bIns="91440" anchor="b">
            <a:normAutofit/>
          </a:bodyPr>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F566B81-8E0E-4B31-9B8A-AD8615CF52A3}"/>
              </a:ext>
            </a:extLst>
          </p:cNvPr>
          <p:cNvSpPr>
            <a:spLocks noGrp="1"/>
          </p:cNvSpPr>
          <p:nvPr>
            <p:ph type="subTitle" idx="1"/>
          </p:nvPr>
        </p:nvSpPr>
        <p:spPr>
          <a:xfrm>
            <a:off x="1091184" y="4489704"/>
            <a:ext cx="10009632" cy="768096"/>
          </a:xfrm>
        </p:spPr>
        <p:txBody>
          <a:bodyPr lIns="109728" tIns="109728" rIns="109728" bIns="91440" anchor="ctr"/>
          <a:lstStyle>
            <a:lvl1pPr marL="0" indent="0" algn="l">
              <a:buNone/>
              <a:defRPr sz="24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F2E3122-8086-4B62-A94B-822FD6B44DEA}"/>
              </a:ext>
            </a:extLst>
          </p:cNvPr>
          <p:cNvSpPr>
            <a:spLocks noGrp="1"/>
          </p:cNvSpPr>
          <p:nvPr>
            <p:ph type="dt" sz="half" idx="10"/>
          </p:nvPr>
        </p:nvSpPr>
        <p:spPr/>
        <p:txBody>
          <a:bodyPr/>
          <a:lstStyle/>
          <a:p>
            <a:fld id="{969B18AD-F44F-484C-A3D2-C5EF8D94DE24}" type="datetime1">
              <a:rPr lang="en-US" smtClean="0"/>
              <a:t>11/12/2020</a:t>
            </a:fld>
            <a:endParaRPr lang="en-US" dirty="0"/>
          </a:p>
        </p:txBody>
      </p:sp>
      <p:sp>
        <p:nvSpPr>
          <p:cNvPr id="5" name="Footer Placeholder 4">
            <a:extLst>
              <a:ext uri="{FF2B5EF4-FFF2-40B4-BE49-F238E27FC236}">
                <a16:creationId xmlns:a16="http://schemas.microsoft.com/office/drawing/2014/main" id="{9B4D9890-8F9E-40E4-9E32-1481709B2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EC4A2E-05AC-44E3-B11A-086CA9066B6A}"/>
              </a:ext>
            </a:extLst>
          </p:cNvPr>
          <p:cNvSpPr>
            <a:spLocks noGrp="1"/>
          </p:cNvSpPr>
          <p:nvPr>
            <p:ph type="sldNum" sz="quarter" idx="12"/>
          </p:nvPr>
        </p:nvSpPr>
        <p:spPr/>
        <p:txBody>
          <a:bodyPr/>
          <a:lstStyle/>
          <a:p>
            <a:fld id="{6E16B81F-97CD-4934-852B-F0AECFD05DB5}" type="slidenum">
              <a:rPr lang="en-US" smtClean="0"/>
              <a:t>‹#›</a:t>
            </a:fld>
            <a:endParaRPr lang="en-US"/>
          </a:p>
        </p:txBody>
      </p:sp>
    </p:spTree>
    <p:extLst>
      <p:ext uri="{BB962C8B-B14F-4D97-AF65-F5344CB8AC3E}">
        <p14:creationId xmlns:p14="http://schemas.microsoft.com/office/powerpoint/2010/main" val="35788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AC2-5C8E-4AC4-A655-1BBB12DEF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DEA25-8853-4480-B177-F6FB3A913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30C9A-FAAB-4907-9074-ED83F2914AC3}"/>
              </a:ext>
            </a:extLst>
          </p:cNvPr>
          <p:cNvSpPr>
            <a:spLocks noGrp="1"/>
          </p:cNvSpPr>
          <p:nvPr>
            <p:ph type="dt" sz="half" idx="10"/>
          </p:nvPr>
        </p:nvSpPr>
        <p:spPr/>
        <p:txBody>
          <a:bodyPr/>
          <a:lstStyle/>
          <a:p>
            <a:fld id="{AC6897D3-3687-4972-B93C-3CFDF36BF9D2}" type="datetime1">
              <a:rPr lang="en-US" smtClean="0"/>
              <a:t>11/12/2020</a:t>
            </a:fld>
            <a:endParaRPr lang="en-US"/>
          </a:p>
        </p:txBody>
      </p:sp>
      <p:sp>
        <p:nvSpPr>
          <p:cNvPr id="5" name="Footer Placeholder 4">
            <a:extLst>
              <a:ext uri="{FF2B5EF4-FFF2-40B4-BE49-F238E27FC236}">
                <a16:creationId xmlns:a16="http://schemas.microsoft.com/office/drawing/2014/main" id="{713E74C0-6AA6-4DAA-B696-21A593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C47E9-9A55-415E-8340-5E2B5BD2D75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62481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55E48E5-4047-441F-8F68-CAA0E5D3128A}"/>
              </a:ext>
            </a:extLst>
          </p:cNvPr>
          <p:cNvSpPr>
            <a:spLocks noGrp="1"/>
          </p:cNvSpPr>
          <p:nvPr>
            <p:ph type="body" orient="vert" idx="1"/>
          </p:nvPr>
        </p:nvSpPr>
        <p:spPr>
          <a:xfrm>
            <a:off x="639413" y="365125"/>
            <a:ext cx="793308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2861A-99E0-4DD2-8956-9C3A8BCA268B}"/>
              </a:ext>
            </a:extLst>
          </p:cNvPr>
          <p:cNvSpPr>
            <a:spLocks noGrp="1"/>
          </p:cNvSpPr>
          <p:nvPr>
            <p:ph type="dt" sz="half" idx="10"/>
          </p:nvPr>
        </p:nvSpPr>
        <p:spPr/>
        <p:txBody>
          <a:bodyPr/>
          <a:lstStyle/>
          <a:p>
            <a:fld id="{AD5CAA46-D730-4A32-BF6D-5880ED7B6ED6}" type="datetime1">
              <a:rPr lang="en-US" smtClean="0"/>
              <a:t>11/12/2020</a:t>
            </a:fld>
            <a:endParaRPr lang="en-US"/>
          </a:p>
        </p:txBody>
      </p:sp>
      <p:sp>
        <p:nvSpPr>
          <p:cNvPr id="5" name="Footer Placeholder 4">
            <a:extLst>
              <a:ext uri="{FF2B5EF4-FFF2-40B4-BE49-F238E27FC236}">
                <a16:creationId xmlns:a16="http://schemas.microsoft.com/office/drawing/2014/main" id="{6F69F9A7-D5EB-4CB0-ADF9-A2D67864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34A46-E778-48F1-85FB-88A260599AFB}"/>
              </a:ext>
            </a:extLst>
          </p:cNvPr>
          <p:cNvSpPr>
            <a:spLocks noGrp="1"/>
          </p:cNvSpPr>
          <p:nvPr>
            <p:ph type="sldNum" sz="quarter" idx="12"/>
          </p:nvPr>
        </p:nvSpPr>
        <p:spPr/>
        <p:txBody>
          <a:bodyPr/>
          <a:lstStyle/>
          <a:p>
            <a:fld id="{E20EFF4B-E35B-4DE6-97A9-05E54E649A15}" type="slidenum">
              <a:rPr lang="en-US" smtClean="0"/>
              <a:t>‹#›</a:t>
            </a:fld>
            <a:endParaRPr lang="en-US"/>
          </a:p>
        </p:txBody>
      </p:sp>
      <p:sp>
        <p:nvSpPr>
          <p:cNvPr id="2" name="Vertical Title 1">
            <a:extLst>
              <a:ext uri="{FF2B5EF4-FFF2-40B4-BE49-F238E27FC236}">
                <a16:creationId xmlns:a16="http://schemas.microsoft.com/office/drawing/2014/main" id="{DB987D44-2EFA-42B2-8345-F3CB14FC88AA}"/>
              </a:ext>
            </a:extLst>
          </p:cNvPr>
          <p:cNvSpPr>
            <a:spLocks noGrp="1"/>
          </p:cNvSpPr>
          <p:nvPr>
            <p:ph type="title" orient="vert"/>
          </p:nvPr>
        </p:nvSpPr>
        <p:spPr>
          <a:xfrm>
            <a:off x="8724899" y="365125"/>
            <a:ext cx="2827687" cy="5811838"/>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245087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99A3-430D-4D78-9DF7-56578715E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B09F0-EED8-49A3-8DEB-65D7E568F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33971-B6D0-433D-83AE-34616CE6E557}"/>
              </a:ext>
            </a:extLst>
          </p:cNvPr>
          <p:cNvSpPr>
            <a:spLocks noGrp="1"/>
          </p:cNvSpPr>
          <p:nvPr>
            <p:ph type="dt" sz="half" idx="10"/>
          </p:nvPr>
        </p:nvSpPr>
        <p:spPr/>
        <p:txBody>
          <a:bodyPr/>
          <a:lstStyle/>
          <a:p>
            <a:fld id="{C4B0D2D1-B868-4347-B796-3B5A5EB129FF}" type="datetime1">
              <a:rPr lang="en-US" smtClean="0"/>
              <a:t>11/12/2020</a:t>
            </a:fld>
            <a:endParaRPr lang="en-US"/>
          </a:p>
        </p:txBody>
      </p:sp>
      <p:sp>
        <p:nvSpPr>
          <p:cNvPr id="5" name="Footer Placeholder 4">
            <a:extLst>
              <a:ext uri="{FF2B5EF4-FFF2-40B4-BE49-F238E27FC236}">
                <a16:creationId xmlns:a16="http://schemas.microsoft.com/office/drawing/2014/main" id="{1F7CA778-7EAA-41F9-B37D-C8E67AE7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7F5B-F40C-4ECA-9FD3-760EAA21BD4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66530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79C4-5B2D-490C-A3A9-EB977CFAD192}"/>
              </a:ext>
            </a:extLst>
          </p:cNvPr>
          <p:cNvSpPr>
            <a:spLocks noGrp="1"/>
          </p:cNvSpPr>
          <p:nvPr>
            <p:ph type="title"/>
          </p:nvPr>
        </p:nvSpPr>
        <p:spPr>
          <a:xfrm>
            <a:off x="639413" y="1709738"/>
            <a:ext cx="10913175" cy="2852737"/>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CD5857-FA4D-4A9B-856D-701234DE6F78}"/>
              </a:ext>
            </a:extLst>
          </p:cNvPr>
          <p:cNvSpPr>
            <a:spLocks noGrp="1"/>
          </p:cNvSpPr>
          <p:nvPr>
            <p:ph type="body" idx="1"/>
          </p:nvPr>
        </p:nvSpPr>
        <p:spPr>
          <a:xfrm>
            <a:off x="639413" y="4589463"/>
            <a:ext cx="10913175"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7F6E9-7983-40C8-AB5B-67D364A5F44E}"/>
              </a:ext>
            </a:extLst>
          </p:cNvPr>
          <p:cNvSpPr>
            <a:spLocks noGrp="1"/>
          </p:cNvSpPr>
          <p:nvPr>
            <p:ph type="dt" sz="half" idx="10"/>
          </p:nvPr>
        </p:nvSpPr>
        <p:spPr/>
        <p:txBody>
          <a:bodyPr/>
          <a:lstStyle/>
          <a:p>
            <a:fld id="{AFE03C2D-6745-47B6-A29E-FE249DBCE96C}" type="datetime1">
              <a:rPr lang="en-US" smtClean="0"/>
              <a:t>11/12/2020</a:t>
            </a:fld>
            <a:endParaRPr lang="en-US"/>
          </a:p>
        </p:txBody>
      </p:sp>
      <p:sp>
        <p:nvSpPr>
          <p:cNvPr id="5" name="Footer Placeholder 4">
            <a:extLst>
              <a:ext uri="{FF2B5EF4-FFF2-40B4-BE49-F238E27FC236}">
                <a16:creationId xmlns:a16="http://schemas.microsoft.com/office/drawing/2014/main" id="{EE1F873F-0C78-4B75-A7F3-78AAA381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4A66-FCCD-4CC0-955A-6FF62FECD561}"/>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86545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81E-979B-46D7-9D93-0797856AEB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3245F-4511-4B93-8CB3-0EC22FD6296F}"/>
              </a:ext>
            </a:extLst>
          </p:cNvPr>
          <p:cNvSpPr>
            <a:spLocks noGrp="1"/>
          </p:cNvSpPr>
          <p:nvPr>
            <p:ph sz="half" idx="1"/>
          </p:nvPr>
        </p:nvSpPr>
        <p:spPr>
          <a:xfrm>
            <a:off x="639413"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B029B-9D0E-4CB2-9A69-10A2F8C12E5B}"/>
              </a:ext>
            </a:extLst>
          </p:cNvPr>
          <p:cNvSpPr>
            <a:spLocks noGrp="1"/>
          </p:cNvSpPr>
          <p:nvPr>
            <p:ph sz="half" idx="2"/>
          </p:nvPr>
        </p:nvSpPr>
        <p:spPr>
          <a:xfrm>
            <a:off x="63622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89C47-F724-4908-A6AD-806E765B27AA}"/>
              </a:ext>
            </a:extLst>
          </p:cNvPr>
          <p:cNvSpPr>
            <a:spLocks noGrp="1"/>
          </p:cNvSpPr>
          <p:nvPr>
            <p:ph type="dt" sz="half" idx="10"/>
          </p:nvPr>
        </p:nvSpPr>
        <p:spPr/>
        <p:txBody>
          <a:bodyPr/>
          <a:lstStyle/>
          <a:p>
            <a:fld id="{0F5244C2-3623-4BFB-B9A0-94542302335A}" type="datetime1">
              <a:rPr lang="en-US" smtClean="0"/>
              <a:t>11/12/2020</a:t>
            </a:fld>
            <a:endParaRPr lang="en-US"/>
          </a:p>
        </p:txBody>
      </p:sp>
      <p:sp>
        <p:nvSpPr>
          <p:cNvPr id="6" name="Footer Placeholder 5">
            <a:extLst>
              <a:ext uri="{FF2B5EF4-FFF2-40B4-BE49-F238E27FC236}">
                <a16:creationId xmlns:a16="http://schemas.microsoft.com/office/drawing/2014/main" id="{738700E8-4086-4363-88E6-CA24CE39E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F54F-F3CE-42F0-ADD3-F174B9BB069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74389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AB1-26FD-44BF-86E8-57ED04D74976}"/>
              </a:ext>
            </a:extLst>
          </p:cNvPr>
          <p:cNvSpPr>
            <a:spLocks noGrp="1"/>
          </p:cNvSpPr>
          <p:nvPr>
            <p:ph type="title"/>
          </p:nvPr>
        </p:nvSpPr>
        <p:spPr>
          <a:xfrm>
            <a:off x="639413" y="475488"/>
            <a:ext cx="10908792" cy="6858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56FCB96-93C7-4E74-8285-0327A1A26D5F}"/>
              </a:ext>
            </a:extLst>
          </p:cNvPr>
          <p:cNvSpPr>
            <a:spLocks noGrp="1"/>
          </p:cNvSpPr>
          <p:nvPr>
            <p:ph type="body" idx="1"/>
          </p:nvPr>
        </p:nvSpPr>
        <p:spPr>
          <a:xfrm>
            <a:off x="639412" y="1904474"/>
            <a:ext cx="5120640" cy="838726"/>
          </a:xfrm>
        </p:spPr>
        <p:txBody>
          <a:bodyPr anchor="b">
            <a:normAutofit/>
          </a:bodyPr>
          <a:lstStyle>
            <a:lvl1pPr marL="0" indent="0">
              <a:lnSpc>
                <a:spcPct val="150000"/>
              </a:lnSpc>
              <a:spcBef>
                <a:spcPts val="0"/>
              </a:spcBef>
              <a:buNone/>
              <a:defRPr sz="18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DF5A1-7F2F-4B53-9402-85306B9337E7}"/>
              </a:ext>
            </a:extLst>
          </p:cNvPr>
          <p:cNvSpPr>
            <a:spLocks noGrp="1"/>
          </p:cNvSpPr>
          <p:nvPr>
            <p:ph sz="half" idx="2"/>
          </p:nvPr>
        </p:nvSpPr>
        <p:spPr>
          <a:xfrm>
            <a:off x="639413" y="2969917"/>
            <a:ext cx="5157787" cy="3219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F775651-3077-40D2-B167-CAB37859E185}"/>
              </a:ext>
            </a:extLst>
          </p:cNvPr>
          <p:cNvSpPr>
            <a:spLocks noGrp="1"/>
          </p:cNvSpPr>
          <p:nvPr>
            <p:ph type="body" sz="quarter" idx="3"/>
          </p:nvPr>
        </p:nvSpPr>
        <p:spPr>
          <a:xfrm>
            <a:off x="6427565" y="1904474"/>
            <a:ext cx="5120640" cy="838726"/>
          </a:xfrm>
        </p:spPr>
        <p:txBody>
          <a:bodyPr anchor="b">
            <a:normAutofit/>
          </a:bodyPr>
          <a:lstStyle>
            <a:lvl1pPr marL="0" indent="0">
              <a:lnSpc>
                <a:spcPct val="100000"/>
              </a:lnSpc>
              <a:buNone/>
              <a:defRPr lang="en-US" sz="1800" b="1" kern="1200" cap="all" spc="150" baseline="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50000"/>
              </a:lnSpc>
              <a:spcBef>
                <a:spcPts val="0"/>
              </a:spcBef>
              <a:buClr>
                <a:schemeClr val="accent2"/>
              </a:buClr>
              <a:buFont typeface="Wingdings" panose="05000000000000000000" pitchFamily="2" charset="2"/>
              <a:buNone/>
            </a:pPr>
            <a:r>
              <a:rPr lang="en-US"/>
              <a:t>Click to edit Master text styles</a:t>
            </a:r>
          </a:p>
        </p:txBody>
      </p:sp>
      <p:sp>
        <p:nvSpPr>
          <p:cNvPr id="6" name="Content Placeholder 5">
            <a:extLst>
              <a:ext uri="{FF2B5EF4-FFF2-40B4-BE49-F238E27FC236}">
                <a16:creationId xmlns:a16="http://schemas.microsoft.com/office/drawing/2014/main" id="{476D45EC-3B0F-49DC-91BC-2B4E4DA046DE}"/>
              </a:ext>
            </a:extLst>
          </p:cNvPr>
          <p:cNvSpPr>
            <a:spLocks noGrp="1"/>
          </p:cNvSpPr>
          <p:nvPr>
            <p:ph sz="quarter" idx="4"/>
          </p:nvPr>
        </p:nvSpPr>
        <p:spPr>
          <a:xfrm>
            <a:off x="6427565" y="2969915"/>
            <a:ext cx="5120639" cy="3219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D2B7364-544C-427F-8C26-40E48F77C7AB}"/>
              </a:ext>
            </a:extLst>
          </p:cNvPr>
          <p:cNvSpPr>
            <a:spLocks noGrp="1"/>
          </p:cNvSpPr>
          <p:nvPr>
            <p:ph type="dt" sz="half" idx="10"/>
          </p:nvPr>
        </p:nvSpPr>
        <p:spPr/>
        <p:txBody>
          <a:bodyPr/>
          <a:lstStyle/>
          <a:p>
            <a:fld id="{B9B03B92-D160-4899-8AEB-23E2AB3EBB07}" type="datetime1">
              <a:rPr lang="en-US" smtClean="0"/>
              <a:t>11/12/2020</a:t>
            </a:fld>
            <a:endParaRPr lang="en-US"/>
          </a:p>
        </p:txBody>
      </p:sp>
      <p:sp>
        <p:nvSpPr>
          <p:cNvPr id="8" name="Footer Placeholder 7">
            <a:extLst>
              <a:ext uri="{FF2B5EF4-FFF2-40B4-BE49-F238E27FC236}">
                <a16:creationId xmlns:a16="http://schemas.microsoft.com/office/drawing/2014/main" id="{BFD7AF57-EA04-49AA-91E0-7393B8DB0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A6F2-A8DC-49B2-B9D6-7A001FF3F41C}"/>
              </a:ext>
            </a:extLst>
          </p:cNvPr>
          <p:cNvSpPr>
            <a:spLocks noGrp="1"/>
          </p:cNvSpPr>
          <p:nvPr>
            <p:ph type="sldNum" sz="quarter" idx="12"/>
          </p:nvPr>
        </p:nvSpPr>
        <p:spPr/>
        <p:txBody>
          <a:bodyPr/>
          <a:lstStyle/>
          <a:p>
            <a:fld id="{E20EFF4B-E35B-4DE6-97A9-05E54E649A15}" type="slidenum">
              <a:rPr lang="en-US" smtClean="0"/>
              <a:t>‹#›</a:t>
            </a:fld>
            <a:endParaRPr lang="en-US"/>
          </a:p>
        </p:txBody>
      </p:sp>
      <p:cxnSp>
        <p:nvCxnSpPr>
          <p:cNvPr id="11" name="Straight Connector 10">
            <a:extLst>
              <a:ext uri="{FF2B5EF4-FFF2-40B4-BE49-F238E27FC236}">
                <a16:creationId xmlns:a16="http://schemas.microsoft.com/office/drawing/2014/main" id="{0E567CAD-C446-4819-8D43-D93D35E7998F}"/>
              </a:ext>
            </a:extLst>
          </p:cNvPr>
          <p:cNvCxnSpPr>
            <a:cxnSpLocks/>
          </p:cNvCxnSpPr>
          <p:nvPr/>
        </p:nvCxnSpPr>
        <p:spPr>
          <a:xfrm>
            <a:off x="6096000" y="1613647"/>
            <a:ext cx="0" cy="4515986"/>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28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9AB5-A960-4D82-97A6-922633B79F9A}"/>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BFFEF6C-EDD1-4573-A6D1-D5582457084D}"/>
              </a:ext>
            </a:extLst>
          </p:cNvPr>
          <p:cNvSpPr>
            <a:spLocks noGrp="1"/>
          </p:cNvSpPr>
          <p:nvPr>
            <p:ph type="dt" sz="half" idx="10"/>
          </p:nvPr>
        </p:nvSpPr>
        <p:spPr/>
        <p:txBody>
          <a:bodyPr/>
          <a:lstStyle/>
          <a:p>
            <a:fld id="{832A71B3-2886-4196-8AEE-F25AFF1977D5}" type="datetime1">
              <a:rPr lang="en-US" smtClean="0"/>
              <a:t>11/12/2020</a:t>
            </a:fld>
            <a:endParaRPr lang="en-US"/>
          </a:p>
        </p:txBody>
      </p:sp>
      <p:sp>
        <p:nvSpPr>
          <p:cNvPr id="4" name="Footer Placeholder 3">
            <a:extLst>
              <a:ext uri="{FF2B5EF4-FFF2-40B4-BE49-F238E27FC236}">
                <a16:creationId xmlns:a16="http://schemas.microsoft.com/office/drawing/2014/main" id="{3228429F-6359-4950-8C39-80E03A2D23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B98F5-EE2F-4214-975A-76719DBD25C6}"/>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411383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39CD7-DA28-4950-958A-9781728CFB58}"/>
              </a:ext>
            </a:extLst>
          </p:cNvPr>
          <p:cNvSpPr>
            <a:spLocks noGrp="1"/>
          </p:cNvSpPr>
          <p:nvPr>
            <p:ph type="dt" sz="half" idx="10"/>
          </p:nvPr>
        </p:nvSpPr>
        <p:spPr/>
        <p:txBody>
          <a:bodyPr/>
          <a:lstStyle/>
          <a:p>
            <a:fld id="{E237A954-8CB7-411C-B9F4-2C7BBA3637E7}" type="datetime1">
              <a:rPr lang="en-US" smtClean="0"/>
              <a:t>11/12/2020</a:t>
            </a:fld>
            <a:endParaRPr lang="en-US"/>
          </a:p>
        </p:txBody>
      </p:sp>
      <p:sp>
        <p:nvSpPr>
          <p:cNvPr id="3" name="Footer Placeholder 2">
            <a:extLst>
              <a:ext uri="{FF2B5EF4-FFF2-40B4-BE49-F238E27FC236}">
                <a16:creationId xmlns:a16="http://schemas.microsoft.com/office/drawing/2014/main" id="{005345F2-29FF-4A4D-A577-8FED65D04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6B79A-87C1-4CB8-BC9B-8705CEC4E417}"/>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83254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454-EF5C-4D4A-95D3-B320D15CA5A8}"/>
              </a:ext>
            </a:extLst>
          </p:cNvPr>
          <p:cNvSpPr>
            <a:spLocks noGrp="1"/>
          </p:cNvSpPr>
          <p:nvPr>
            <p:ph type="title"/>
          </p:nvPr>
        </p:nvSpPr>
        <p:spPr>
          <a:xfrm>
            <a:off x="640080" y="475488"/>
            <a:ext cx="10908792" cy="685800"/>
          </a:xfrm>
        </p:spPr>
        <p:txBody>
          <a:bodyPr anchor="ctr">
            <a:normAutofit/>
          </a:bodyPr>
          <a:lstStyle>
            <a:lvl1pPr>
              <a:defRPr sz="24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7D4B9-4A42-478A-AEFB-3F5D0629F629}"/>
              </a:ext>
            </a:extLst>
          </p:cNvPr>
          <p:cNvSpPr>
            <a:spLocks noGrp="1"/>
          </p:cNvSpPr>
          <p:nvPr>
            <p:ph idx="1"/>
          </p:nvPr>
        </p:nvSpPr>
        <p:spPr>
          <a:xfrm>
            <a:off x="5303520" y="1656589"/>
            <a:ext cx="6245352" cy="4204462"/>
          </a:xfrm>
        </p:spPr>
        <p:txBody>
          <a:bodyPr>
            <a:normAutofit/>
          </a:bodyPr>
          <a:lstStyle>
            <a:lvl1pPr>
              <a:defRPr sz="1500"/>
            </a:lvl1pPr>
            <a:lvl2pPr>
              <a:defRPr sz="15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5A2F622-E127-4877-8F61-E5FAE62CD8FA}"/>
              </a:ext>
            </a:extLst>
          </p:cNvPr>
          <p:cNvSpPr>
            <a:spLocks noGrp="1"/>
          </p:cNvSpPr>
          <p:nvPr>
            <p:ph type="body" sz="half" idx="2"/>
          </p:nvPr>
        </p:nvSpPr>
        <p:spPr>
          <a:xfrm>
            <a:off x="639414" y="1656588"/>
            <a:ext cx="4132612" cy="4212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E8C1-6159-4F82-A5F4-35DDE51E87D4}"/>
              </a:ext>
            </a:extLst>
          </p:cNvPr>
          <p:cNvSpPr>
            <a:spLocks noGrp="1"/>
          </p:cNvSpPr>
          <p:nvPr>
            <p:ph type="dt" sz="half" idx="10"/>
          </p:nvPr>
        </p:nvSpPr>
        <p:spPr/>
        <p:txBody>
          <a:bodyPr/>
          <a:lstStyle/>
          <a:p>
            <a:fld id="{DB11446A-20B5-4264-B561-E7D9C581BFC4}" type="datetime1">
              <a:rPr lang="en-US" smtClean="0"/>
              <a:t>11/12/2020</a:t>
            </a:fld>
            <a:endParaRPr lang="en-US"/>
          </a:p>
        </p:txBody>
      </p:sp>
      <p:sp>
        <p:nvSpPr>
          <p:cNvPr id="6" name="Footer Placeholder 5">
            <a:extLst>
              <a:ext uri="{FF2B5EF4-FFF2-40B4-BE49-F238E27FC236}">
                <a16:creationId xmlns:a16="http://schemas.microsoft.com/office/drawing/2014/main" id="{31EC603F-9904-472E-86B9-D7223CA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828B-5598-4BB2-9FC6-86BDC5ECFFC5}"/>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76736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4FD-3561-45A0-82BC-1E0F739965AC}"/>
              </a:ext>
            </a:extLst>
          </p:cNvPr>
          <p:cNvSpPr>
            <a:spLocks noGrp="1"/>
          </p:cNvSpPr>
          <p:nvPr>
            <p:ph type="title"/>
          </p:nvPr>
        </p:nvSpPr>
        <p:spPr>
          <a:xfrm>
            <a:off x="640080" y="475488"/>
            <a:ext cx="10908792" cy="685800"/>
          </a:xfrm>
        </p:spPr>
        <p:txBody>
          <a:bodyPr anchor="ctr">
            <a:norm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5019FD7-F525-433A-BC5B-E8251F514F55}"/>
              </a:ext>
            </a:extLst>
          </p:cNvPr>
          <p:cNvSpPr>
            <a:spLocks noGrp="1"/>
          </p:cNvSpPr>
          <p:nvPr>
            <p:ph type="pic" idx="1"/>
          </p:nvPr>
        </p:nvSpPr>
        <p:spPr>
          <a:xfrm>
            <a:off x="5183188" y="1645666"/>
            <a:ext cx="6365684" cy="4215384"/>
          </a:xfrm>
          <a:solidFill>
            <a:srgbClr val="DDDDDD"/>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CCAD49-8534-4DA7-91E6-D2827CBEB2C5}"/>
              </a:ext>
            </a:extLst>
          </p:cNvPr>
          <p:cNvSpPr>
            <a:spLocks noGrp="1"/>
          </p:cNvSpPr>
          <p:nvPr>
            <p:ph type="body" sz="half" idx="2"/>
          </p:nvPr>
        </p:nvSpPr>
        <p:spPr>
          <a:xfrm>
            <a:off x="639414" y="1655064"/>
            <a:ext cx="4132612" cy="42153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16CE-96E3-44EC-B9C8-F7FEDA170FE5}"/>
              </a:ext>
            </a:extLst>
          </p:cNvPr>
          <p:cNvSpPr>
            <a:spLocks noGrp="1"/>
          </p:cNvSpPr>
          <p:nvPr>
            <p:ph type="dt" sz="half" idx="10"/>
          </p:nvPr>
        </p:nvSpPr>
        <p:spPr/>
        <p:txBody>
          <a:bodyPr/>
          <a:lstStyle/>
          <a:p>
            <a:fld id="{7344C44C-94B9-4BA1-95A5-21C59D41B284}" type="datetime1">
              <a:rPr lang="en-US" smtClean="0"/>
              <a:t>11/12/2020</a:t>
            </a:fld>
            <a:endParaRPr lang="en-US"/>
          </a:p>
        </p:txBody>
      </p:sp>
      <p:sp>
        <p:nvSpPr>
          <p:cNvPr id="6" name="Footer Placeholder 5">
            <a:extLst>
              <a:ext uri="{FF2B5EF4-FFF2-40B4-BE49-F238E27FC236}">
                <a16:creationId xmlns:a16="http://schemas.microsoft.com/office/drawing/2014/main" id="{5EE4BBD5-FCB5-45FF-A806-445007BA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3AF2-82EC-4A16-9E91-742792F0A08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33056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8262A92C-3DD6-4D28-BA90-423F0C949F16}" type="datetime1">
              <a:rPr lang="en-US" smtClean="0"/>
              <a:t>11/12/2020</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vert="horz" lIns="91440" tIns="45720" rIns="91440" bIns="45720" rtlCol="0" anchor="ctr"/>
          <a:lstStyle>
            <a:lvl1pPr algn="l">
              <a:defRPr sz="1200">
                <a:solidFill>
                  <a:schemeClr val="tx1">
                    <a:lumMod val="90000"/>
                    <a:lumOff val="10000"/>
                  </a:schemeClr>
                </a:solidFill>
              </a:defRPr>
            </a:lvl1pPr>
          </a:lstStyle>
          <a:p>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16725428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5B289C-FFBC-4DA1-9048-5AB172C33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503998D-4D51-42B5-AE54-DE7B0F18D884}"/>
              </a:ext>
            </a:extLst>
          </p:cNvPr>
          <p:cNvPicPr>
            <a:picLocks noChangeAspect="1"/>
          </p:cNvPicPr>
          <p:nvPr/>
        </p:nvPicPr>
        <p:blipFill rotWithShape="1">
          <a:blip r:embed="rId2"/>
          <a:srcRect l="40641" r="2" b="2"/>
          <a:stretch/>
        </p:blipFill>
        <p:spPr>
          <a:xfrm>
            <a:off x="20" y="1450"/>
            <a:ext cx="6095980" cy="6855100"/>
          </a:xfrm>
          <a:prstGeom prst="rect">
            <a:avLst/>
          </a:prstGeom>
        </p:spPr>
      </p:pic>
      <p:sp>
        <p:nvSpPr>
          <p:cNvPr id="11" name="Rectangle 10">
            <a:extLst>
              <a:ext uri="{FF2B5EF4-FFF2-40B4-BE49-F238E27FC236}">
                <a16:creationId xmlns:a16="http://schemas.microsoft.com/office/drawing/2014/main" id="{59819350-82D4-404F-8D7E-92AD1DBC5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523"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2818150"/>
            <a:ext cx="6769707"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3D7B4ED-30F1-4931-9885-6426459C9939}"/>
              </a:ext>
            </a:extLst>
          </p:cNvPr>
          <p:cNvSpPr>
            <a:spLocks noGrp="1"/>
          </p:cNvSpPr>
          <p:nvPr>
            <p:ph type="ctrTitle"/>
          </p:nvPr>
        </p:nvSpPr>
        <p:spPr>
          <a:xfrm>
            <a:off x="4896262" y="2971800"/>
            <a:ext cx="6320378" cy="1871330"/>
          </a:xfrm>
        </p:spPr>
        <p:txBody>
          <a:bodyPr anchor="b">
            <a:noAutofit/>
          </a:bodyPr>
          <a:lstStyle/>
          <a:p>
            <a:r>
              <a:rPr lang="zh-CN" altLang="en-US" sz="4400" dirty="0"/>
              <a:t>中国概念的讨论：关系、人情、面子等概念的内涵与外延 </a:t>
            </a:r>
          </a:p>
        </p:txBody>
      </p:sp>
      <p:sp>
        <p:nvSpPr>
          <p:cNvPr id="3" name="副标题 2">
            <a:extLst>
              <a:ext uri="{FF2B5EF4-FFF2-40B4-BE49-F238E27FC236}">
                <a16:creationId xmlns:a16="http://schemas.microsoft.com/office/drawing/2014/main" id="{32AABACE-F43C-4968-9F7B-A0F8FD51194C}"/>
              </a:ext>
            </a:extLst>
          </p:cNvPr>
          <p:cNvSpPr>
            <a:spLocks noGrp="1"/>
          </p:cNvSpPr>
          <p:nvPr>
            <p:ph type="subTitle" idx="1"/>
          </p:nvPr>
        </p:nvSpPr>
        <p:spPr>
          <a:xfrm>
            <a:off x="4967179" y="4657063"/>
            <a:ext cx="6250985" cy="648583"/>
          </a:xfrm>
        </p:spPr>
        <p:txBody>
          <a:bodyPr>
            <a:normAutofit/>
          </a:bodyPr>
          <a:lstStyle/>
          <a:p>
            <a:r>
              <a:rPr lang="zh-CN" altLang="en-US" sz="2000" dirty="0"/>
              <a:t>文化人类学</a:t>
            </a:r>
            <a:r>
              <a:rPr lang="en-US" altLang="zh-CN" sz="2000" dirty="0"/>
              <a:t>207</a:t>
            </a:r>
            <a:r>
              <a:rPr lang="zh-CN" altLang="en-US" sz="2000"/>
              <a:t>班第四组吴昊峰</a:t>
            </a:r>
          </a:p>
        </p:txBody>
      </p:sp>
      <p:sp>
        <p:nvSpPr>
          <p:cNvPr id="15" name="Rectangle 14">
            <a:extLst>
              <a:ext uri="{FF2B5EF4-FFF2-40B4-BE49-F238E27FC236}">
                <a16:creationId xmlns:a16="http://schemas.microsoft.com/office/drawing/2014/main" id="{9294A07D-727F-432B-912F-DF0974DDE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5389963"/>
            <a:ext cx="6769707"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539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0A176CB-8B09-40D5-94B2-D91E6756D07F}"/>
              </a:ext>
            </a:extLst>
          </p:cNvPr>
          <p:cNvSpPr>
            <a:spLocks noGrp="1"/>
          </p:cNvSpPr>
          <p:nvPr>
            <p:ph type="ctrTitle"/>
          </p:nvPr>
        </p:nvSpPr>
        <p:spPr/>
        <p:txBody>
          <a:bodyPr>
            <a:normAutofit fontScale="90000"/>
          </a:bodyPr>
          <a:lstStyle/>
          <a:p>
            <a:pPr algn="ctr"/>
            <a:r>
              <a:rPr lang="en-US" altLang="zh-CN" dirty="0"/>
              <a:t>THANKS!</a:t>
            </a:r>
            <a:endParaRPr lang="zh-CN" altLang="en-US" dirty="0"/>
          </a:p>
        </p:txBody>
      </p:sp>
    </p:spTree>
    <p:extLst>
      <p:ext uri="{BB962C8B-B14F-4D97-AF65-F5344CB8AC3E}">
        <p14:creationId xmlns:p14="http://schemas.microsoft.com/office/powerpoint/2010/main" val="327113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23324-BD32-4B9D-B784-7DC7461A05F6}"/>
              </a:ext>
            </a:extLst>
          </p:cNvPr>
          <p:cNvSpPr>
            <a:spLocks noGrp="1"/>
          </p:cNvSpPr>
          <p:nvPr>
            <p:ph type="title"/>
          </p:nvPr>
        </p:nvSpPr>
        <p:spPr/>
        <p:txBody>
          <a:bodyPr/>
          <a:lstStyle/>
          <a:p>
            <a:r>
              <a:rPr lang="zh-CN" altLang="en-US" dirty="0"/>
              <a:t>概念引入</a:t>
            </a:r>
          </a:p>
        </p:txBody>
      </p:sp>
      <p:sp>
        <p:nvSpPr>
          <p:cNvPr id="3" name="内容占位符 2">
            <a:extLst>
              <a:ext uri="{FF2B5EF4-FFF2-40B4-BE49-F238E27FC236}">
                <a16:creationId xmlns:a16="http://schemas.microsoft.com/office/drawing/2014/main" id="{7B9EE21B-FEC5-48DF-BB2B-17DBFA1E55BA}"/>
              </a:ext>
            </a:extLst>
          </p:cNvPr>
          <p:cNvSpPr>
            <a:spLocks noGrp="1"/>
          </p:cNvSpPr>
          <p:nvPr>
            <p:ph idx="1"/>
          </p:nvPr>
        </p:nvSpPr>
        <p:spPr/>
        <p:txBody>
          <a:bodyPr>
            <a:normAutofit fontScale="92500"/>
          </a:bodyPr>
          <a:lstStyle/>
          <a:p>
            <a:pPr marL="457200" indent="-457200">
              <a:buClrTx/>
              <a:buFont typeface="Wingdings" panose="05000000000000000000" pitchFamily="2" charset="2"/>
              <a:buChar char="l"/>
            </a:pPr>
            <a:r>
              <a:rPr lang="zh-CN" altLang="en-US" sz="2800" dirty="0"/>
              <a:t>“看在我的面子上”</a:t>
            </a:r>
            <a:r>
              <a:rPr lang="en-US" altLang="zh-CN" sz="2800" dirty="0"/>
              <a:t>——</a:t>
            </a:r>
            <a:r>
              <a:rPr lang="zh-CN" altLang="en-US" sz="2800" dirty="0"/>
              <a:t>“关系”达到了应当帮忙某事的程度，又或者对方在过去的另一件事上有“人情”的亏欠，需要“还人情”（“报”）</a:t>
            </a:r>
            <a:endParaRPr lang="en-US" altLang="zh-CN" sz="2800" dirty="0"/>
          </a:p>
          <a:p>
            <a:pPr marL="457200" indent="-457200">
              <a:buClrTx/>
              <a:buFont typeface="Wingdings" panose="05000000000000000000" pitchFamily="2" charset="2"/>
              <a:buChar char="l"/>
            </a:pPr>
            <a:r>
              <a:rPr lang="zh-CN" altLang="en-US" sz="2800" dirty="0"/>
              <a:t>“拉关系”、“送人情”、“给面子”</a:t>
            </a:r>
            <a:r>
              <a:rPr lang="en-US" altLang="zh-CN" sz="2800" dirty="0"/>
              <a:t>——</a:t>
            </a:r>
            <a:r>
              <a:rPr lang="zh-CN" altLang="en-US" sz="2800" dirty="0"/>
              <a:t>某种实质性资源给予或投入（“施”）</a:t>
            </a:r>
            <a:endParaRPr lang="en-US" altLang="zh-CN" sz="2800" dirty="0"/>
          </a:p>
          <a:p>
            <a:pPr marL="457200" indent="-457200">
              <a:buClrTx/>
              <a:buFont typeface="Wingdings" panose="05000000000000000000" pitchFamily="2" charset="2"/>
              <a:buChar char="l"/>
            </a:pPr>
            <a:r>
              <a:rPr lang="zh-CN" altLang="en-US" sz="2800" dirty="0"/>
              <a:t>“人情”往来中长期性的“施”与“报”</a:t>
            </a:r>
            <a:r>
              <a:rPr lang="en-US" altLang="zh-CN" sz="2800" dirty="0"/>
              <a:t>, </a:t>
            </a:r>
            <a:r>
              <a:rPr lang="zh-CN" altLang="en-US" sz="2800" dirty="0"/>
              <a:t>使“关系”逐步加深，“面子”不断加大。</a:t>
            </a:r>
            <a:endParaRPr lang="en-US" altLang="zh-CN" sz="2800" dirty="0"/>
          </a:p>
          <a:p>
            <a:pPr marL="285750" indent="-285750">
              <a:buClrTx/>
              <a:buFont typeface="Arial" panose="020B0604020202020204" pitchFamily="34" charset="0"/>
              <a:buChar char="•"/>
            </a:pPr>
            <a:endParaRPr lang="zh-CN" altLang="en-US" dirty="0"/>
          </a:p>
        </p:txBody>
      </p:sp>
    </p:spTree>
    <p:extLst>
      <p:ext uri="{BB962C8B-B14F-4D97-AF65-F5344CB8AC3E}">
        <p14:creationId xmlns:p14="http://schemas.microsoft.com/office/powerpoint/2010/main" val="62077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DF460-74B2-4850-8B92-0448B5DE094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ADD9E0C9-B291-4A34-BFA7-E16F9AC2DA79}"/>
              </a:ext>
            </a:extLst>
          </p:cNvPr>
          <p:cNvSpPr>
            <a:spLocks noGrp="1"/>
          </p:cNvSpPr>
          <p:nvPr>
            <p:ph idx="1"/>
          </p:nvPr>
        </p:nvSpPr>
        <p:spPr/>
        <p:txBody>
          <a:bodyPr>
            <a:normAutofit/>
          </a:bodyPr>
          <a:lstStyle/>
          <a:p>
            <a:pPr marL="342900" indent="-342900">
              <a:buClrTx/>
              <a:buFont typeface="Wingdings" panose="05000000000000000000" pitchFamily="2" charset="2"/>
              <a:buChar char="l"/>
            </a:pPr>
            <a:r>
              <a:rPr lang="zh-CN" altLang="en-US" sz="2400" dirty="0"/>
              <a:t>翟学伟：“面子”偏向的是赋予交往关系以正面的价值判断</a:t>
            </a:r>
            <a:r>
              <a:rPr lang="en-US" altLang="zh-CN" sz="2400" dirty="0"/>
              <a:t>;“</a:t>
            </a:r>
            <a:r>
              <a:rPr lang="zh-CN" altLang="en-US" sz="2400" dirty="0"/>
              <a:t>人情”偏向的是两者之间的交换关系。无论是“人情”往来还是“面子”互动</a:t>
            </a:r>
            <a:r>
              <a:rPr lang="en-US" altLang="zh-CN" sz="2400" dirty="0"/>
              <a:t>, </a:t>
            </a:r>
            <a:r>
              <a:rPr lang="zh-CN" altLang="en-US" sz="2400" dirty="0"/>
              <a:t>本质上又都是以联结、维系与发展“关系”为指向的。</a:t>
            </a:r>
            <a:endParaRPr lang="en-US" altLang="zh-CN" sz="2400" dirty="0"/>
          </a:p>
          <a:p>
            <a:pPr marL="342900" indent="-342900">
              <a:buClrTx/>
              <a:buFont typeface="Wingdings" panose="05000000000000000000" pitchFamily="2" charset="2"/>
              <a:buChar char="l"/>
            </a:pPr>
            <a:r>
              <a:rPr lang="zh-CN" altLang="en-US" sz="2400" dirty="0"/>
              <a:t>“人情” ：“实”之内容，是一种实质性的帮助，可以视之为工具性资源（“利”）的交换；</a:t>
            </a:r>
            <a:endParaRPr lang="en-US" altLang="zh-CN" sz="2400" dirty="0"/>
          </a:p>
          <a:p>
            <a:pPr marL="342900" indent="-342900">
              <a:buClrTx/>
              <a:buFont typeface="Wingdings" panose="05000000000000000000" pitchFamily="2" charset="2"/>
              <a:buChar char="l"/>
            </a:pPr>
            <a:r>
              <a:rPr lang="zh-CN" altLang="en-US" sz="2400" dirty="0"/>
              <a:t>“面子”： “名”之形式，是一种形式性的评价，可以视之为象征性资源（“名”）的交换。</a:t>
            </a:r>
          </a:p>
          <a:p>
            <a:pPr marL="342900" indent="-342900">
              <a:buClrTx/>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661883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36EE8-FA02-4D76-A5AE-8FEF9E66CC2C}"/>
              </a:ext>
            </a:extLst>
          </p:cNvPr>
          <p:cNvSpPr>
            <a:spLocks noGrp="1"/>
          </p:cNvSpPr>
          <p:nvPr>
            <p:ph type="title"/>
          </p:nvPr>
        </p:nvSpPr>
        <p:spPr/>
        <p:txBody>
          <a:bodyPr/>
          <a:lstStyle/>
          <a:p>
            <a:r>
              <a:rPr lang="zh-CN" altLang="en-US" dirty="0"/>
              <a:t>深入理解</a:t>
            </a:r>
          </a:p>
        </p:txBody>
      </p:sp>
      <p:sp>
        <p:nvSpPr>
          <p:cNvPr id="3" name="内容占位符 2">
            <a:extLst>
              <a:ext uri="{FF2B5EF4-FFF2-40B4-BE49-F238E27FC236}">
                <a16:creationId xmlns:a16="http://schemas.microsoft.com/office/drawing/2014/main" id="{4AC1D725-1ECD-4278-939B-A024433B33A1}"/>
              </a:ext>
            </a:extLst>
          </p:cNvPr>
          <p:cNvSpPr>
            <a:spLocks noGrp="1"/>
          </p:cNvSpPr>
          <p:nvPr>
            <p:ph idx="1"/>
          </p:nvPr>
        </p:nvSpPr>
        <p:spPr/>
        <p:txBody>
          <a:bodyPr>
            <a:normAutofit/>
          </a:bodyPr>
          <a:lstStyle/>
          <a:p>
            <a:r>
              <a:rPr lang="zh-CN" altLang="en-US" sz="2800" dirty="0"/>
              <a:t>于“差序格局”这一概念背景下</a:t>
            </a:r>
            <a:r>
              <a:rPr lang="en-US" altLang="zh-CN" sz="2800" dirty="0"/>
              <a:t>, </a:t>
            </a:r>
            <a:r>
              <a:rPr lang="zh-CN" altLang="en-US" sz="2800" dirty="0"/>
              <a:t>分析日常“小传统”（关系、人情、面子）与中国社会文化中儒家“大传统”（仁、义、礼</a:t>
            </a:r>
            <a:r>
              <a:rPr lang="en-US" altLang="zh-CN" sz="2800" dirty="0"/>
              <a:t>)</a:t>
            </a:r>
            <a:r>
              <a:rPr lang="zh-CN" altLang="en-US" sz="2800" dirty="0"/>
              <a:t>之间的关联有助于概念的深入理解。</a:t>
            </a:r>
          </a:p>
        </p:txBody>
      </p:sp>
    </p:spTree>
    <p:extLst>
      <p:ext uri="{BB962C8B-B14F-4D97-AF65-F5344CB8AC3E}">
        <p14:creationId xmlns:p14="http://schemas.microsoft.com/office/powerpoint/2010/main" val="3378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B5843-395C-4A68-BFBF-51B392C4D6FF}"/>
              </a:ext>
            </a:extLst>
          </p:cNvPr>
          <p:cNvSpPr>
            <a:spLocks noGrp="1"/>
          </p:cNvSpPr>
          <p:nvPr>
            <p:ph type="title"/>
          </p:nvPr>
        </p:nvSpPr>
        <p:spPr/>
        <p:txBody>
          <a:bodyPr/>
          <a:lstStyle/>
          <a:p>
            <a:r>
              <a:rPr lang="zh-CN" altLang="en-US" dirty="0"/>
              <a:t>关系</a:t>
            </a:r>
            <a:r>
              <a:rPr lang="en-US" altLang="zh-CN" dirty="0"/>
              <a:t>-</a:t>
            </a:r>
            <a:r>
              <a:rPr lang="zh-CN" altLang="en-US" dirty="0"/>
              <a:t>“仁”</a:t>
            </a:r>
          </a:p>
        </p:txBody>
      </p:sp>
      <p:sp>
        <p:nvSpPr>
          <p:cNvPr id="3" name="内容占位符 2">
            <a:extLst>
              <a:ext uri="{FF2B5EF4-FFF2-40B4-BE49-F238E27FC236}">
                <a16:creationId xmlns:a16="http://schemas.microsoft.com/office/drawing/2014/main" id="{37FE5483-9AC5-4818-AF4F-648248761B26}"/>
              </a:ext>
            </a:extLst>
          </p:cNvPr>
          <p:cNvSpPr>
            <a:spLocks noGrp="1"/>
          </p:cNvSpPr>
          <p:nvPr>
            <p:ph idx="1"/>
          </p:nvPr>
        </p:nvSpPr>
        <p:spPr/>
        <p:txBody>
          <a:bodyPr>
            <a:noAutofit/>
          </a:bodyPr>
          <a:lstStyle/>
          <a:p>
            <a:pPr marL="457200" indent="-457200">
              <a:buClrTx/>
              <a:buFont typeface="Wingdings" panose="05000000000000000000" pitchFamily="2" charset="2"/>
              <a:buChar char="l"/>
            </a:pPr>
            <a:r>
              <a:rPr lang="en-US" altLang="zh-CN" sz="2800" dirty="0"/>
              <a:t>“</a:t>
            </a:r>
            <a:r>
              <a:rPr lang="zh-CN" altLang="en-US" sz="2800" dirty="0"/>
              <a:t>差序格局”形象地描绘出了儒家社会建构的基本框架。</a:t>
            </a:r>
            <a:endParaRPr lang="en-US" altLang="zh-CN" sz="2800" dirty="0"/>
          </a:p>
          <a:p>
            <a:pPr marL="457200" indent="-457200">
              <a:buClrTx/>
              <a:buFont typeface="Wingdings" panose="05000000000000000000" pitchFamily="2" charset="2"/>
              <a:buChar char="l"/>
            </a:pPr>
            <a:r>
              <a:rPr lang="zh-CN" altLang="en-US" sz="2800" dirty="0"/>
              <a:t>正是由于“仁”之最高价值预设的指引</a:t>
            </a:r>
            <a:r>
              <a:rPr lang="en-US" altLang="zh-CN" sz="2800" dirty="0"/>
              <a:t>, </a:t>
            </a:r>
            <a:r>
              <a:rPr lang="zh-CN" altLang="en-US" sz="2800" dirty="0"/>
              <a:t>中国社会走向了以“关系”为中心的联结方式。</a:t>
            </a:r>
            <a:endParaRPr lang="en-US" altLang="zh-CN" sz="2800" dirty="0"/>
          </a:p>
          <a:p>
            <a:pPr marL="457200" indent="-457200">
              <a:buClrTx/>
              <a:buFont typeface="Wingdings" panose="05000000000000000000" pitchFamily="2" charset="2"/>
              <a:buChar char="l"/>
            </a:pPr>
            <a:r>
              <a:rPr lang="zh-CN" altLang="en-US" sz="2800" dirty="0"/>
              <a:t>费孝通：“差序格局”中的各种人伦“关系”在根本要旨上仍以儒家最根本之“仁”的价值为导向</a:t>
            </a:r>
            <a:r>
              <a:rPr lang="en-US" altLang="zh-CN" sz="2800" dirty="0"/>
              <a:t>, </a:t>
            </a:r>
            <a:r>
              <a:rPr lang="zh-CN" altLang="en-US" sz="2800" dirty="0"/>
              <a:t>这种以私人关系为基础的道德体系根本上不同于西方“团体格局”中的公私分明的团体道德。</a:t>
            </a:r>
            <a:endParaRPr lang="en-US" altLang="zh-CN" sz="2800" dirty="0"/>
          </a:p>
          <a:p>
            <a:pPr marL="457200" indent="-457200">
              <a:buClrTx/>
              <a:buFont typeface="Wingdings" panose="05000000000000000000" pitchFamily="2" charset="2"/>
              <a:buChar char="l"/>
            </a:pPr>
            <a:r>
              <a:rPr lang="zh-CN" altLang="en-US" sz="2800" dirty="0"/>
              <a:t>“差序性”取向与“和合性”意涵存在矛盾。</a:t>
            </a:r>
          </a:p>
        </p:txBody>
      </p:sp>
    </p:spTree>
    <p:extLst>
      <p:ext uri="{BB962C8B-B14F-4D97-AF65-F5344CB8AC3E}">
        <p14:creationId xmlns:p14="http://schemas.microsoft.com/office/powerpoint/2010/main" val="362043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1F298-1EB5-4D6E-B29C-959C30580451}"/>
              </a:ext>
            </a:extLst>
          </p:cNvPr>
          <p:cNvSpPr>
            <a:spLocks noGrp="1"/>
          </p:cNvSpPr>
          <p:nvPr>
            <p:ph type="title"/>
          </p:nvPr>
        </p:nvSpPr>
        <p:spPr/>
        <p:txBody>
          <a:bodyPr/>
          <a:lstStyle/>
          <a:p>
            <a:r>
              <a:rPr lang="zh-CN" altLang="en-US" dirty="0"/>
              <a:t>人情</a:t>
            </a:r>
            <a:r>
              <a:rPr lang="en-US" altLang="zh-CN" dirty="0"/>
              <a:t>-</a:t>
            </a:r>
            <a:r>
              <a:rPr lang="zh-CN" altLang="en-US" dirty="0"/>
              <a:t>“义”</a:t>
            </a:r>
          </a:p>
        </p:txBody>
      </p:sp>
      <p:sp>
        <p:nvSpPr>
          <p:cNvPr id="3" name="内容占位符 2">
            <a:extLst>
              <a:ext uri="{FF2B5EF4-FFF2-40B4-BE49-F238E27FC236}">
                <a16:creationId xmlns:a16="http://schemas.microsoft.com/office/drawing/2014/main" id="{0AC79CF6-9716-46C2-8D8B-009A26B9B8C1}"/>
              </a:ext>
            </a:extLst>
          </p:cNvPr>
          <p:cNvSpPr>
            <a:spLocks noGrp="1"/>
          </p:cNvSpPr>
          <p:nvPr>
            <p:ph idx="1"/>
          </p:nvPr>
        </p:nvSpPr>
        <p:spPr/>
        <p:txBody>
          <a:bodyPr>
            <a:normAutofit/>
          </a:bodyPr>
          <a:lstStyle/>
          <a:p>
            <a:pPr marL="285750" indent="-285750">
              <a:buClrTx/>
              <a:buFont typeface="Wingdings" panose="05000000000000000000" pitchFamily="2" charset="2"/>
              <a:buChar char="l"/>
            </a:pPr>
            <a:r>
              <a:rPr lang="zh-CN" altLang="en-US" sz="2400" dirty="0"/>
              <a:t>以人伦之“义”为主导的“情义”观念构成了“人情”的主要价值导向</a:t>
            </a:r>
            <a:r>
              <a:rPr lang="en-US" altLang="zh-CN" sz="2400" dirty="0"/>
              <a:t>, </a:t>
            </a:r>
            <a:r>
              <a:rPr lang="zh-CN" altLang="en-US" sz="2400" dirty="0"/>
              <a:t>且“义”的具体实践恰恰正体现在工具性资源之“利”的给予之中。</a:t>
            </a:r>
            <a:endParaRPr lang="en-US" altLang="zh-CN" sz="2400" dirty="0"/>
          </a:p>
          <a:p>
            <a:pPr marL="285750" indent="-285750">
              <a:buClrTx/>
              <a:buFont typeface="Wingdings" panose="05000000000000000000" pitchFamily="2" charset="2"/>
              <a:buChar char="l"/>
            </a:pPr>
            <a:r>
              <a:rPr lang="zh-CN" altLang="en-US" sz="2400" dirty="0"/>
              <a:t>在“利”方面的谦让与给予本质上体现了“义”的日常观念与实践。</a:t>
            </a:r>
            <a:endParaRPr lang="en-US" altLang="zh-CN" sz="2400" dirty="0"/>
          </a:p>
          <a:p>
            <a:pPr marL="285750" indent="-285750">
              <a:buClrTx/>
              <a:buFont typeface="Wingdings" panose="05000000000000000000" pitchFamily="2" charset="2"/>
              <a:buChar char="l"/>
            </a:pPr>
            <a:r>
              <a:rPr lang="zh-CN" altLang="en-US" sz="2400" dirty="0"/>
              <a:t>儒家思想中“义”之观念正是对现实之“利”的一种反应</a:t>
            </a:r>
            <a:r>
              <a:rPr lang="en-US" altLang="zh-CN" sz="2400" dirty="0"/>
              <a:t>, </a:t>
            </a:r>
            <a:r>
              <a:rPr lang="zh-CN" altLang="en-US" sz="2400" dirty="0"/>
              <a:t>从而呈现出以“义”制“利”的价值倾向。</a:t>
            </a:r>
            <a:endParaRPr lang="en-US" altLang="zh-CN" sz="2400" dirty="0"/>
          </a:p>
          <a:p>
            <a:pPr marL="285750" indent="-285750">
              <a:buClrTx/>
              <a:buFont typeface="Wingdings" panose="05000000000000000000" pitchFamily="2" charset="2"/>
              <a:buChar char="l"/>
            </a:pPr>
            <a:r>
              <a:rPr lang="zh-CN" altLang="en-US" sz="2400" dirty="0"/>
              <a:t>关系定位</a:t>
            </a:r>
            <a:r>
              <a:rPr lang="en-US" altLang="zh-CN" sz="2400" dirty="0"/>
              <a:t>, </a:t>
            </a:r>
            <a:r>
              <a:rPr lang="zh-CN" altLang="en-US" sz="2400" dirty="0"/>
              <a:t>恰恰又正是长期性的“义”“利”混合之“人情”实践的结果。</a:t>
            </a:r>
            <a:endParaRPr lang="en-US" altLang="zh-CN" sz="2400" dirty="0"/>
          </a:p>
          <a:p>
            <a:pPr marL="285750" indent="-285750">
              <a:buClrTx/>
              <a:buFont typeface="Wingdings" panose="05000000000000000000" pitchFamily="2" charset="2"/>
              <a:buChar char="l"/>
            </a:pPr>
            <a:endParaRPr lang="zh-CN" altLang="en-US" dirty="0"/>
          </a:p>
          <a:p>
            <a:pPr marL="285750" indent="-285750">
              <a:buClrTx/>
              <a:buFont typeface="Wingdings" panose="05000000000000000000" pitchFamily="2" charset="2"/>
              <a:buChar char="l"/>
            </a:pPr>
            <a:endParaRPr lang="en-US" altLang="zh-CN" dirty="0"/>
          </a:p>
          <a:p>
            <a:pPr marL="285750" indent="-285750">
              <a:buClrTx/>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251254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B931D-C1D9-407C-B3C6-AB834B91C495}"/>
              </a:ext>
            </a:extLst>
          </p:cNvPr>
          <p:cNvSpPr>
            <a:spLocks noGrp="1"/>
          </p:cNvSpPr>
          <p:nvPr>
            <p:ph type="title"/>
          </p:nvPr>
        </p:nvSpPr>
        <p:spPr/>
        <p:txBody>
          <a:bodyPr/>
          <a:lstStyle/>
          <a:p>
            <a:r>
              <a:rPr lang="zh-CN" altLang="en-US" dirty="0"/>
              <a:t>面子</a:t>
            </a:r>
            <a:r>
              <a:rPr lang="en-US" altLang="zh-CN" dirty="0"/>
              <a:t>-</a:t>
            </a:r>
            <a:r>
              <a:rPr lang="zh-CN" altLang="en-US" dirty="0"/>
              <a:t>“礼”</a:t>
            </a:r>
          </a:p>
        </p:txBody>
      </p:sp>
      <p:sp>
        <p:nvSpPr>
          <p:cNvPr id="3" name="内容占位符 2">
            <a:extLst>
              <a:ext uri="{FF2B5EF4-FFF2-40B4-BE49-F238E27FC236}">
                <a16:creationId xmlns:a16="http://schemas.microsoft.com/office/drawing/2014/main" id="{B0086512-A5B4-481C-B922-6C0A23071A9A}"/>
              </a:ext>
            </a:extLst>
          </p:cNvPr>
          <p:cNvSpPr>
            <a:spLocks noGrp="1"/>
          </p:cNvSpPr>
          <p:nvPr>
            <p:ph idx="1"/>
          </p:nvPr>
        </p:nvSpPr>
        <p:spPr/>
        <p:txBody>
          <a:bodyPr>
            <a:normAutofit fontScale="92500"/>
          </a:bodyPr>
          <a:lstStyle/>
          <a:p>
            <a:pPr marL="285750" indent="-285750">
              <a:buClrTx/>
              <a:buFont typeface="Wingdings" panose="05000000000000000000" pitchFamily="2" charset="2"/>
              <a:buChar char="l"/>
            </a:pPr>
            <a:r>
              <a:rPr lang="zh-CN" altLang="en-US" sz="2800" dirty="0"/>
              <a:t>在以象征性资源之“名”为核心的场面互动中</a:t>
            </a:r>
            <a:r>
              <a:rPr lang="en-US" altLang="zh-CN" sz="2800" dirty="0"/>
              <a:t>, </a:t>
            </a:r>
            <a:r>
              <a:rPr lang="zh-CN" altLang="en-US" sz="2800" dirty="0"/>
              <a:t>抑己扬人的“面子”功夫则体现了“礼”的价值要求。</a:t>
            </a:r>
            <a:endParaRPr lang="en-US" altLang="zh-CN" sz="2800" dirty="0"/>
          </a:p>
          <a:p>
            <a:pPr marL="285750" indent="-285750">
              <a:buClrTx/>
              <a:buFont typeface="Wingdings" panose="05000000000000000000" pitchFamily="2" charset="2"/>
              <a:buChar char="l"/>
            </a:pPr>
            <a:r>
              <a:rPr lang="zh-CN" altLang="en-US" sz="2800" dirty="0"/>
              <a:t>以“礼”为主导的“面子”实践具有极为显著的“和合性”取向</a:t>
            </a:r>
            <a:r>
              <a:rPr lang="en-US" altLang="zh-CN" sz="2800" dirty="0"/>
              <a:t>,</a:t>
            </a:r>
            <a:r>
              <a:rPr lang="zh-CN" altLang="en-US" sz="2800" dirty="0"/>
              <a:t>从而常常演变为某种形式主义之“虚礼”</a:t>
            </a:r>
            <a:r>
              <a:rPr lang="en-US" altLang="zh-CN" sz="2800" dirty="0"/>
              <a:t>——</a:t>
            </a:r>
            <a:r>
              <a:rPr lang="zh-CN" altLang="en-US" sz="2800" dirty="0"/>
              <a:t>“中国人的面子就是表面的无违”。</a:t>
            </a:r>
            <a:endParaRPr lang="en-US" altLang="zh-CN" sz="2800" dirty="0"/>
          </a:p>
          <a:p>
            <a:pPr marL="285750" indent="-285750">
              <a:buClrTx/>
              <a:buFont typeface="Wingdings" panose="05000000000000000000" pitchFamily="2" charset="2"/>
              <a:buChar char="l"/>
            </a:pPr>
            <a:r>
              <a:rPr lang="zh-CN" altLang="en-US" sz="2800" dirty="0"/>
              <a:t>工具性资源的稀缺性导致其内外有别的“差序性”交换机制，象征性资源的相对宽裕性导致了其趋于无差别的“和合性”交换机制。</a:t>
            </a:r>
          </a:p>
        </p:txBody>
      </p:sp>
    </p:spTree>
    <p:extLst>
      <p:ext uri="{BB962C8B-B14F-4D97-AF65-F5344CB8AC3E}">
        <p14:creationId xmlns:p14="http://schemas.microsoft.com/office/powerpoint/2010/main" val="381585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6D558-FC48-4786-BAD2-A27C0162AB21}"/>
              </a:ext>
            </a:extLst>
          </p:cNvPr>
          <p:cNvSpPr>
            <a:spLocks noGrp="1"/>
          </p:cNvSpPr>
          <p:nvPr>
            <p:ph type="title"/>
          </p:nvPr>
        </p:nvSpPr>
        <p:spPr/>
        <p:txBody>
          <a:bodyPr/>
          <a:lstStyle/>
          <a:p>
            <a:r>
              <a:rPr lang="zh-CN" altLang="en-US" dirty="0"/>
              <a:t>概念总结</a:t>
            </a:r>
          </a:p>
        </p:txBody>
      </p:sp>
      <p:sp>
        <p:nvSpPr>
          <p:cNvPr id="3" name="内容占位符 2">
            <a:extLst>
              <a:ext uri="{FF2B5EF4-FFF2-40B4-BE49-F238E27FC236}">
                <a16:creationId xmlns:a16="http://schemas.microsoft.com/office/drawing/2014/main" id="{2E3B093D-ED0F-4C2C-AED8-368796406BE0}"/>
              </a:ext>
            </a:extLst>
          </p:cNvPr>
          <p:cNvSpPr>
            <a:spLocks noGrp="1"/>
          </p:cNvSpPr>
          <p:nvPr>
            <p:ph idx="1"/>
          </p:nvPr>
        </p:nvSpPr>
        <p:spPr/>
        <p:txBody>
          <a:bodyPr>
            <a:normAutofit fontScale="92500"/>
          </a:bodyPr>
          <a:lstStyle/>
          <a:p>
            <a:pPr marL="285750" indent="-285750">
              <a:buClrTx/>
              <a:buFont typeface="Wingdings" panose="05000000000000000000" pitchFamily="2" charset="2"/>
              <a:buChar char="l"/>
            </a:pPr>
            <a:r>
              <a:rPr lang="zh-CN" altLang="en-US" sz="2800" dirty="0"/>
              <a:t>儒家建构希冀通过 “差序”之“义”来引导工具性资源的交换与分配</a:t>
            </a:r>
            <a:r>
              <a:rPr lang="en-US" altLang="zh-CN" sz="2800" dirty="0"/>
              <a:t>, </a:t>
            </a:r>
            <a:r>
              <a:rPr lang="zh-CN" altLang="en-US" sz="2800" dirty="0"/>
              <a:t>亦即通过“差序性”之“义”“利”混合之“人情”实践来实现“和合性” 。</a:t>
            </a:r>
            <a:endParaRPr lang="en-US" altLang="zh-CN" sz="2800" dirty="0"/>
          </a:p>
          <a:p>
            <a:pPr marL="285750" indent="-285750">
              <a:buClrTx/>
              <a:buFont typeface="Wingdings" panose="05000000000000000000" pitchFamily="2" charset="2"/>
              <a:buChar char="l"/>
            </a:pPr>
            <a:r>
              <a:rPr lang="zh-CN" altLang="en-US" sz="2800" dirty="0"/>
              <a:t>“差序性”落实在了以“义”为价值取向的“人情”实践当中</a:t>
            </a:r>
            <a:r>
              <a:rPr lang="en-US" altLang="zh-CN" sz="2800" dirty="0"/>
              <a:t>, </a:t>
            </a:r>
            <a:r>
              <a:rPr lang="zh-CN" altLang="en-US" sz="2800" dirty="0"/>
              <a:t>而“和合性”则充分体现在了以“礼”为价值取向的“面子”实践当中。</a:t>
            </a:r>
            <a:endParaRPr lang="en-US" altLang="zh-CN" sz="2800" dirty="0"/>
          </a:p>
          <a:p>
            <a:pPr marL="285750" indent="-285750">
              <a:buClrTx/>
              <a:buFont typeface="Wingdings" panose="05000000000000000000" pitchFamily="2" charset="2"/>
              <a:buChar char="l"/>
            </a:pPr>
            <a:r>
              <a:rPr lang="zh-CN" altLang="en-US" sz="2800" dirty="0"/>
              <a:t>然而这种表面上达成的“和合性”本质上已经远离了“仁”的价值目标</a:t>
            </a:r>
            <a:r>
              <a:rPr lang="en-US" altLang="zh-CN" sz="2800" dirty="0"/>
              <a:t>, </a:t>
            </a:r>
            <a:r>
              <a:rPr lang="zh-CN" altLang="en-US" sz="2800" dirty="0"/>
              <a:t>走向了形式主义。</a:t>
            </a:r>
            <a:endParaRPr lang="en-US" altLang="zh-CN" sz="2800" dirty="0"/>
          </a:p>
          <a:p>
            <a:pPr>
              <a:buClrTx/>
            </a:pPr>
            <a:endParaRPr lang="en-US" altLang="zh-CN" dirty="0"/>
          </a:p>
        </p:txBody>
      </p:sp>
    </p:spTree>
    <p:extLst>
      <p:ext uri="{BB962C8B-B14F-4D97-AF65-F5344CB8AC3E}">
        <p14:creationId xmlns:p14="http://schemas.microsoft.com/office/powerpoint/2010/main" val="243801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D4C95-687C-40D9-A372-8246127B2F4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B6D816F-7429-4C82-B8BD-E9C0BABFEEAC}"/>
              </a:ext>
            </a:extLst>
          </p:cNvPr>
          <p:cNvSpPr>
            <a:spLocks noGrp="1"/>
          </p:cNvSpPr>
          <p:nvPr>
            <p:ph idx="1"/>
          </p:nvPr>
        </p:nvSpPr>
        <p:spPr>
          <a:xfrm>
            <a:off x="639412" y="2704011"/>
            <a:ext cx="10904435" cy="3472952"/>
          </a:xfrm>
        </p:spPr>
        <p:txBody>
          <a:bodyPr/>
          <a:lstStyle/>
          <a:p>
            <a:r>
              <a:rPr lang="zh-CN" altLang="en-US" sz="2800" dirty="0"/>
              <a:t>“人情”与“面子”在形式上化解了“仁”之价值预设中普遍主义之“和合性”与特殊主义之“差序性”共存的矛盾张力</a:t>
            </a:r>
            <a:r>
              <a:rPr lang="en-US" altLang="zh-CN" sz="2800" dirty="0"/>
              <a:t>, </a:t>
            </a:r>
            <a:r>
              <a:rPr lang="zh-CN" altLang="en-US" sz="2800" dirty="0"/>
              <a:t>达成了工具差序性特殊主义与象征和合性普遍主义巧妙糅合的“关系”技艺。</a:t>
            </a:r>
          </a:p>
          <a:p>
            <a:endParaRPr lang="zh-CN" altLang="en-US" dirty="0"/>
          </a:p>
        </p:txBody>
      </p:sp>
      <p:graphicFrame>
        <p:nvGraphicFramePr>
          <p:cNvPr id="4" name="表格 3">
            <a:extLst>
              <a:ext uri="{FF2B5EF4-FFF2-40B4-BE49-F238E27FC236}">
                <a16:creationId xmlns:a16="http://schemas.microsoft.com/office/drawing/2014/main" id="{E742D81E-DF17-4BDB-A634-8E388F31CDC4}"/>
              </a:ext>
            </a:extLst>
          </p:cNvPr>
          <p:cNvGraphicFramePr>
            <a:graphicFrameLocks noGrp="1"/>
          </p:cNvGraphicFramePr>
          <p:nvPr/>
        </p:nvGraphicFramePr>
        <p:xfrm>
          <a:off x="639763" y="1639888"/>
          <a:ext cx="10904535" cy="736600"/>
        </p:xfrm>
        <a:graphic>
          <a:graphicData uri="http://schemas.openxmlformats.org/drawingml/2006/table">
            <a:tbl>
              <a:tblPr firstRow="1" bandRow="1">
                <a:tableStyleId>{073A0DAA-6AF3-43AB-8588-CEC1D06C72B9}</a:tableStyleId>
              </a:tblPr>
              <a:tblGrid>
                <a:gridCol w="2180907">
                  <a:extLst>
                    <a:ext uri="{9D8B030D-6E8A-4147-A177-3AD203B41FA5}">
                      <a16:colId xmlns:a16="http://schemas.microsoft.com/office/drawing/2014/main" val="990940693"/>
                    </a:ext>
                  </a:extLst>
                </a:gridCol>
                <a:gridCol w="2180907">
                  <a:extLst>
                    <a:ext uri="{9D8B030D-6E8A-4147-A177-3AD203B41FA5}">
                      <a16:colId xmlns:a16="http://schemas.microsoft.com/office/drawing/2014/main" val="1423531292"/>
                    </a:ext>
                  </a:extLst>
                </a:gridCol>
                <a:gridCol w="2180907">
                  <a:extLst>
                    <a:ext uri="{9D8B030D-6E8A-4147-A177-3AD203B41FA5}">
                      <a16:colId xmlns:a16="http://schemas.microsoft.com/office/drawing/2014/main" val="3281410912"/>
                    </a:ext>
                  </a:extLst>
                </a:gridCol>
                <a:gridCol w="2180907">
                  <a:extLst>
                    <a:ext uri="{9D8B030D-6E8A-4147-A177-3AD203B41FA5}">
                      <a16:colId xmlns:a16="http://schemas.microsoft.com/office/drawing/2014/main" val="4081397736"/>
                    </a:ext>
                  </a:extLst>
                </a:gridCol>
                <a:gridCol w="2180907">
                  <a:extLst>
                    <a:ext uri="{9D8B030D-6E8A-4147-A177-3AD203B41FA5}">
                      <a16:colId xmlns:a16="http://schemas.microsoft.com/office/drawing/2014/main" val="1613314738"/>
                    </a:ext>
                  </a:extLst>
                </a:gridCol>
              </a:tblGrid>
              <a:tr h="370840">
                <a:tc>
                  <a:txBody>
                    <a:bodyPr/>
                    <a:lstStyle/>
                    <a:p>
                      <a:r>
                        <a:rPr lang="zh-CN" altLang="en-US" dirty="0"/>
                        <a:t>人情</a:t>
                      </a:r>
                    </a:p>
                  </a:txBody>
                  <a:tcPr/>
                </a:tc>
                <a:tc>
                  <a:txBody>
                    <a:bodyPr/>
                    <a:lstStyle/>
                    <a:p>
                      <a:r>
                        <a:rPr lang="zh-CN" altLang="en-US" dirty="0"/>
                        <a:t>工具性资源</a:t>
                      </a:r>
                    </a:p>
                  </a:txBody>
                  <a:tcPr/>
                </a:tc>
                <a:tc>
                  <a:txBody>
                    <a:bodyPr/>
                    <a:lstStyle/>
                    <a:p>
                      <a:r>
                        <a:rPr lang="zh-CN" altLang="en-US" dirty="0"/>
                        <a:t>差序性</a:t>
                      </a:r>
                    </a:p>
                  </a:txBody>
                  <a:tcPr/>
                </a:tc>
                <a:tc>
                  <a:txBody>
                    <a:bodyPr/>
                    <a:lstStyle/>
                    <a:p>
                      <a:r>
                        <a:rPr lang="zh-CN" altLang="en-US" dirty="0"/>
                        <a:t>特殊主义</a:t>
                      </a:r>
                    </a:p>
                  </a:txBody>
                  <a:tcPr/>
                </a:tc>
                <a:tc>
                  <a:txBody>
                    <a:bodyPr/>
                    <a:lstStyle/>
                    <a:p>
                      <a:r>
                        <a:rPr lang="zh-CN" altLang="en-US" dirty="0"/>
                        <a:t>“义”</a:t>
                      </a:r>
                    </a:p>
                  </a:txBody>
                  <a:tcPr/>
                </a:tc>
                <a:extLst>
                  <a:ext uri="{0D108BD9-81ED-4DB2-BD59-A6C34878D82A}">
                    <a16:rowId xmlns:a16="http://schemas.microsoft.com/office/drawing/2014/main" val="81706022"/>
                  </a:ext>
                </a:extLst>
              </a:tr>
              <a:tr h="0">
                <a:tc>
                  <a:txBody>
                    <a:bodyPr/>
                    <a:lstStyle/>
                    <a:p>
                      <a:r>
                        <a:rPr lang="zh-CN" altLang="en-US" dirty="0"/>
                        <a:t>面子</a:t>
                      </a:r>
                    </a:p>
                  </a:txBody>
                  <a:tcPr/>
                </a:tc>
                <a:tc>
                  <a:txBody>
                    <a:bodyPr/>
                    <a:lstStyle/>
                    <a:p>
                      <a:r>
                        <a:rPr lang="zh-CN" altLang="en-US" dirty="0"/>
                        <a:t>象征性资源</a:t>
                      </a:r>
                    </a:p>
                  </a:txBody>
                  <a:tcPr/>
                </a:tc>
                <a:tc>
                  <a:txBody>
                    <a:bodyPr/>
                    <a:lstStyle/>
                    <a:p>
                      <a:r>
                        <a:rPr lang="zh-CN" altLang="en-US" dirty="0"/>
                        <a:t>和合性</a:t>
                      </a:r>
                    </a:p>
                  </a:txBody>
                  <a:tcPr/>
                </a:tc>
                <a:tc>
                  <a:txBody>
                    <a:bodyPr/>
                    <a:lstStyle/>
                    <a:p>
                      <a:r>
                        <a:rPr lang="zh-CN" altLang="en-US" dirty="0"/>
                        <a:t>普遍主义</a:t>
                      </a:r>
                    </a:p>
                  </a:txBody>
                  <a:tcPr/>
                </a:tc>
                <a:tc>
                  <a:txBody>
                    <a:bodyPr/>
                    <a:lstStyle/>
                    <a:p>
                      <a:r>
                        <a:rPr lang="zh-CN" altLang="en-US" dirty="0"/>
                        <a:t>“礼”</a:t>
                      </a:r>
                    </a:p>
                  </a:txBody>
                  <a:tcPr/>
                </a:tc>
                <a:extLst>
                  <a:ext uri="{0D108BD9-81ED-4DB2-BD59-A6C34878D82A}">
                    <a16:rowId xmlns:a16="http://schemas.microsoft.com/office/drawing/2014/main" val="3599914415"/>
                  </a:ext>
                </a:extLst>
              </a:tr>
            </a:tbl>
          </a:graphicData>
        </a:graphic>
      </p:graphicFrame>
    </p:spTree>
    <p:extLst>
      <p:ext uri="{BB962C8B-B14F-4D97-AF65-F5344CB8AC3E}">
        <p14:creationId xmlns:p14="http://schemas.microsoft.com/office/powerpoint/2010/main" val="4194628491"/>
      </p:ext>
    </p:extLst>
  </p:cSld>
  <p:clrMapOvr>
    <a:masterClrMapping/>
  </p:clrMapOvr>
</p:sld>
</file>

<file path=ppt/theme/theme1.xml><?xml version="1.0" encoding="utf-8"?>
<a:theme xmlns:a="http://schemas.openxmlformats.org/drawingml/2006/main" name="Meiry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Meiryo UI">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iryoVTI" id="{3EF0B2FA-4C70-4C56-AE0C-16E6000BE750}" vid="{C80AAF17-7084-4B19-8ADF-AE8F46812F2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3474</TotalTime>
  <Words>3600</Words>
  <Application>Microsoft Office PowerPoint</Application>
  <PresentationFormat>宽屏</PresentationFormat>
  <Paragraphs>80</Paragraphs>
  <Slides>10</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DLF-32770-0-1101743678+ZIGDd5-54</vt:lpstr>
      <vt:lpstr>DLF-32770-0-585984761+ZIGDd7-57</vt:lpstr>
      <vt:lpstr>Meiryo</vt:lpstr>
      <vt:lpstr>Meiryo UI</vt:lpstr>
      <vt:lpstr>TimesNewRoman</vt:lpstr>
      <vt:lpstr>等线</vt:lpstr>
      <vt:lpstr>宋体</vt:lpstr>
      <vt:lpstr>Arial</vt:lpstr>
      <vt:lpstr>Wingdings</vt:lpstr>
      <vt:lpstr>MeiryoVTI</vt:lpstr>
      <vt:lpstr>中国概念的讨论：关系、人情、面子等概念的内涵与外延 </vt:lpstr>
      <vt:lpstr>概念引入</vt:lpstr>
      <vt:lpstr>PowerPoint 演示文稿</vt:lpstr>
      <vt:lpstr>深入理解</vt:lpstr>
      <vt:lpstr>关系-“仁”</vt:lpstr>
      <vt:lpstr>人情-“义”</vt:lpstr>
      <vt:lpstr>面子-“礼”</vt:lpstr>
      <vt:lpstr>概念总结</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中国概念的讨论：面子、人情、礼、幸福等概念的内涵与外延 </dc:title>
  <dc:creator>吴 昊峰</dc:creator>
  <cp:lastModifiedBy>吴 昊峰</cp:lastModifiedBy>
  <cp:revision>102</cp:revision>
  <dcterms:created xsi:type="dcterms:W3CDTF">2020-11-08T12:06:42Z</dcterms:created>
  <dcterms:modified xsi:type="dcterms:W3CDTF">2020-11-12T11:30:08Z</dcterms:modified>
</cp:coreProperties>
</file>