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7"/>
  </p:handoutMasterIdLst>
  <p:sldIdLst>
    <p:sldId id="256" r:id="rId3"/>
    <p:sldId id="258" r:id="rId5"/>
    <p:sldId id="257" r:id="rId6"/>
    <p:sldId id="259" r:id="rId7"/>
    <p:sldId id="260" r:id="rId8"/>
    <p:sldId id="261" r:id="rId9"/>
    <p:sldId id="262" r:id="rId10"/>
    <p:sldId id="263" r:id="rId11"/>
    <p:sldId id="275" r:id="rId12"/>
    <p:sldId id="276" r:id="rId13"/>
    <p:sldId id="277" r:id="rId14"/>
    <p:sldId id="278" r:id="rId15"/>
    <p:sldId id="279" r:id="rId16"/>
    <p:sldId id="267" r:id="rId17"/>
    <p:sldId id="268" r:id="rId18"/>
    <p:sldId id="264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5" r:id="rId38"/>
    <p:sldId id="312" r:id="rId39"/>
    <p:sldId id="304" r:id="rId40"/>
    <p:sldId id="313" r:id="rId41"/>
    <p:sldId id="314" r:id="rId42"/>
    <p:sldId id="315" r:id="rId43"/>
    <p:sldId id="309" r:id="rId44"/>
    <p:sldId id="311" r:id="rId45"/>
    <p:sldId id="310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02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502412" y="2588281"/>
            <a:ext cx="8139178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02412" y="3566160"/>
            <a:ext cx="8139178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2448" y="952508"/>
            <a:ext cx="8139178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02412" y="2588281"/>
            <a:ext cx="8139178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1296000"/>
            <a:ext cx="8139178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3808730"/>
            <a:ext cx="8139178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02444" y="4511675"/>
            <a:ext cx="8139178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1296000"/>
            <a:ext cx="396243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1296000"/>
            <a:ext cx="396243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1296000"/>
            <a:ext cx="396243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789043"/>
            <a:ext cx="39624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296000"/>
            <a:ext cx="396243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789043"/>
            <a:ext cx="396243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02448" y="1296000"/>
            <a:ext cx="396243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79194" y="1296000"/>
            <a:ext cx="396243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02412" y="432000"/>
            <a:ext cx="8139178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502412" y="1296000"/>
            <a:ext cx="8139178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8.xml"/><Relationship Id="rId2" Type="http://schemas.openxmlformats.org/officeDocument/2006/relationships/image" Target="../media/image15.png"/><Relationship Id="rId1" Type="http://schemas.openxmlformats.org/officeDocument/2006/relationships/tags" Target="../tags/tag9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0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tags" Target="../tags/tag6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8.xml"/><Relationship Id="rId2" Type="http://schemas.openxmlformats.org/officeDocument/2006/relationships/image" Target="../media/image19.png"/><Relationship Id="rId1" Type="http://schemas.openxmlformats.org/officeDocument/2006/relationships/tags" Target="../tags/tag10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3.png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G]82[3~~S~7G86@W4WW6G4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685" y="-12065"/>
            <a:ext cx="9154795" cy="68662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3545" y="1028700"/>
            <a:ext cx="818515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二、能构成回文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1、注意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交换的定义是：交换两个相邻的字母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2、要保证交换次数最少，则每个字母都是单向移动。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3、从外部开始向内，因为内部的改变不影响外部已排好的序列，不会产生重复。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00025" y="95250"/>
            <a:ext cx="85471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4、交换过程</a:t>
            </a:r>
            <a:endParaRPr lang="zh-CN" altLang="en-US"/>
          </a:p>
          <a:p>
            <a:r>
              <a:rPr lang="zh-CN" altLang="en-US"/>
              <a:t>①以左边第一个作为定点（不移动位置）开始，自右向左查找第一个相同字母，将相同字母移动到回文对应位置，记录交换次数</a:t>
            </a:r>
            <a:endParaRPr lang="zh-CN" altLang="en-US"/>
          </a:p>
          <a:p>
            <a:r>
              <a:rPr lang="zh-CN" altLang="en-US"/>
              <a:t>②以左边第二个作为定点，</a:t>
            </a:r>
            <a:r>
              <a:rPr lang="zh-CN" altLang="en-US">
                <a:sym typeface="+mn-ea"/>
              </a:rPr>
              <a:t>自右向左查找第一个相同字母，将相同字母移动到回文对应位置，记录交换次数</a:t>
            </a:r>
            <a:endParaRPr lang="zh-CN" altLang="en-US"/>
          </a:p>
          <a:p>
            <a:r>
              <a:rPr lang="zh-CN" altLang="en-US"/>
              <a:t>③以此类推。</a:t>
            </a:r>
            <a:endParaRPr lang="zh-CN" altLang="en-US"/>
          </a:p>
          <a:p>
            <a:r>
              <a:rPr lang="zh-CN" altLang="en-US">
                <a:sym typeface="+mn-ea"/>
              </a:rPr>
              <a:t>④到中点为止(l+1)/2 （l为字符串长度）：i从0开始，i&lt;(l+1)/2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2125345"/>
            <a:ext cx="5894705" cy="47047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9700" y="456565"/>
            <a:ext cx="86321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5、如果存在字母在未排序内找不到相同字母（即单个的奇数字母），单个的字母出现在字符串中点左边（在右边时会因为各个字母的交换而最后被换到中点位置去）</a:t>
            </a:r>
            <a:endParaRPr lang="zh-CN" altLang="en-US"/>
          </a:p>
          <a:p>
            <a:r>
              <a:rPr lang="zh-CN" altLang="en-US">
                <a:solidFill>
                  <a:srgbClr val="7030A0"/>
                </a:solidFill>
              </a:rPr>
              <a:t>    如h出现3次，则在字符串中最靠左与最靠右（交换次数最少）的h可配成一对回文，剩下一个放中点位置</a:t>
            </a:r>
            <a:endParaRPr lang="zh-CN" altLang="en-US"/>
          </a:p>
          <a:p>
            <a:r>
              <a:rPr lang="zh-CN" altLang="en-US"/>
              <a:t>    先不移动，计算该字母到中点所需交换次数，然后将它忽略，继续从它下个字母进行回文排列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2075" y="2392680"/>
            <a:ext cx="6781800" cy="2743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5585" y="173990"/>
            <a:ext cx="81775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注意：</a:t>
            </a:r>
            <a:endParaRPr lang="zh-CN" altLang="en-US"/>
          </a:p>
          <a:p>
            <a:r>
              <a:rPr lang="zh-CN" altLang="en-US">
                <a:sym typeface="+mn-ea"/>
              </a:rPr>
              <a:t>    此时对应位置发生改变</a:t>
            </a:r>
            <a:endParaRPr lang="zh-CN" altLang="en-US"/>
          </a:p>
          <a:p>
            <a:r>
              <a:rPr lang="zh-CN" altLang="en-US">
                <a:sym typeface="+mn-ea"/>
              </a:rPr>
              <a:t>    如一个长度为7的字符串，若左边第一个字母即为单个的奇数字母，那么左边第二个字母对应的回文的位置为右边第一个</a:t>
            </a:r>
            <a:endParaRPr lang="zh-CN" altLang="en-US"/>
          </a:p>
          <a:p>
            <a:r>
              <a:rPr lang="zh-CN" altLang="en-US">
                <a:sym typeface="+mn-ea"/>
              </a:rPr>
              <a:t>    当后面字符串形成回文时，再移动该奇数字母至中点位置</a:t>
            </a:r>
            <a:endParaRPr lang="zh-CN" altLang="en-US"/>
          </a:p>
          <a:p>
            <a:r>
              <a:rPr lang="zh-CN" altLang="en-US">
                <a:sym typeface="+mn-ea"/>
              </a:rPr>
              <a:t>    若先移动，则每个字母排序时交换的次数+1</a:t>
            </a:r>
            <a:endParaRPr lang="zh-CN" altLang="en-US"/>
          </a:p>
          <a:p>
            <a:r>
              <a:rPr lang="zh-CN" altLang="en-US">
                <a:sym typeface="+mn-ea"/>
              </a:rPr>
              <a:t>如图：最少交换次数为6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8130" y="2039620"/>
            <a:ext cx="6316980" cy="45929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4625" y="251460"/>
            <a:ext cx="879538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 &lt;stdio.h&gt;</a:t>
            </a:r>
            <a:endParaRPr lang="zh-CN" altLang="en-US"/>
          </a:p>
          <a:p>
            <a:r>
              <a:rPr lang="zh-CN" altLang="en-US"/>
              <a:t>#include &lt;stdlib.h&gt;</a:t>
            </a:r>
            <a:endParaRPr lang="zh-CN" altLang="en-US"/>
          </a:p>
          <a:p>
            <a:r>
              <a:rPr lang="zh-CN" altLang="en-US"/>
              <a:t>#include &lt;string.h&gt;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int l;</a:t>
            </a:r>
            <a:endParaRPr lang="zh-CN" altLang="en-US"/>
          </a:p>
          <a:p>
            <a:r>
              <a:rPr lang="zh-CN" altLang="en-US"/>
              <a:t>    scanf("%d",&amp;l);</a:t>
            </a:r>
            <a:endParaRPr lang="zh-CN" altLang="en-US"/>
          </a:p>
          <a:p>
            <a:r>
              <a:rPr lang="zh-CN" altLang="en-US"/>
              <a:t>    char a[l</a:t>
            </a:r>
            <a:r>
              <a:rPr lang="en-US" altLang="zh-CN"/>
              <a:t>+1</a:t>
            </a:r>
            <a:r>
              <a:rPr lang="zh-CN" altLang="en-US"/>
              <a:t>];</a:t>
            </a:r>
            <a:r>
              <a:rPr lang="en-US" altLang="zh-CN"/>
              <a:t>	</a:t>
            </a:r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gets(a);</a:t>
            </a:r>
            <a:r>
              <a:rPr lang="en-US"/>
              <a:t>		</a:t>
            </a:r>
            <a:r>
              <a:rPr lang="zh-CN" altLang="en-US">
                <a:sym typeface="+mn-ea"/>
              </a:rPr>
              <a:t>//输入字符串a</a:t>
            </a:r>
            <a:endParaRPr lang="zh-CN" altLang="en-US"/>
          </a:p>
          <a:p>
            <a:r>
              <a:rPr lang="zh-CN" altLang="en-US"/>
              <a:t>    int b[26]={0},i;</a:t>
            </a:r>
            <a:r>
              <a:rPr lang="en-US" altLang="zh-CN"/>
              <a:t>	</a:t>
            </a:r>
            <a:r>
              <a:rPr lang="zh-CN" altLang="en-US"/>
              <a:t>       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//数组b的26个变量分别对应26个字母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for(i=0;i&lt;l;i++)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		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	</a:t>
            </a:r>
            <a:r>
              <a:rPr lang="zh-CN" altLang="en-US">
                <a:solidFill>
                  <a:srgbClr val="FF0000"/>
                </a:solidFill>
              </a:rPr>
              <a:t>b[a[i]-'a']++;   </a:t>
            </a:r>
            <a:r>
              <a:rPr lang="en-US" altLang="zh-CN"/>
              <a:t>	</a:t>
            </a:r>
            <a:r>
              <a:rPr lang="zh-CN" altLang="en-US">
                <a:sym typeface="+mn-ea"/>
              </a:rPr>
              <a:t>//统计字符串中各字母出现的次数</a:t>
            </a:r>
            <a:endParaRPr lang="zh-CN" altLang="en-US"/>
          </a:p>
          <a:p>
            <a:r>
              <a:rPr lang="zh-CN" altLang="en-US"/>
              <a:t>    int k=0;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//统计出现次数为奇数的字母个数</a:t>
            </a:r>
            <a:endParaRPr lang="zh-CN" altLang="en-US"/>
          </a:p>
          <a:p>
            <a:r>
              <a:rPr lang="zh-CN" altLang="en-US"/>
              <a:t>  </a:t>
            </a:r>
            <a:r>
              <a:rPr lang="zh-CN" altLang="en-US">
                <a:solidFill>
                  <a:srgbClr val="7030A0"/>
                </a:solidFill>
              </a:rPr>
              <a:t>  for(i=0;i&lt;26;i++)</a:t>
            </a:r>
            <a:endParaRPr lang="zh-CN" altLang="en-US">
              <a:solidFill>
                <a:srgbClr val="7030A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    </a:t>
            </a:r>
            <a:r>
              <a:rPr lang="en-US" altLang="zh-CN">
                <a:solidFill>
                  <a:srgbClr val="7030A0"/>
                </a:solidFill>
              </a:rPr>
              <a:t>	</a:t>
            </a:r>
            <a:r>
              <a:rPr lang="zh-CN" altLang="en-US">
                <a:solidFill>
                  <a:srgbClr val="7030A0"/>
                </a:solidFill>
              </a:rPr>
              <a:t>if(b[i]%2!=0)            k++;</a:t>
            </a:r>
            <a:endParaRPr lang="zh-CN" altLang="en-US">
              <a:solidFill>
                <a:srgbClr val="7030A0"/>
              </a:solidFill>
            </a:endParaRPr>
          </a:p>
          <a:p>
            <a:endParaRPr lang="zh-CN" altLang="en-US"/>
          </a:p>
          <a:p>
            <a:r>
              <a:rPr lang="zh-CN" altLang="en-US"/>
              <a:t>    if(k&gt;=2)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//若存在2个及以上次数为奇数的字母</a:t>
            </a:r>
            <a:endParaRPr lang="zh-CN" altLang="en-US"/>
          </a:p>
          <a:p>
            <a:r>
              <a:rPr lang="zh-CN" altLang="en-US"/>
              <a:t>    {   printf("Impossible");</a:t>
            </a:r>
            <a:endParaRPr lang="zh-CN" altLang="en-US"/>
          </a:p>
          <a:p>
            <a:r>
              <a:rPr lang="zh-CN" altLang="en-US"/>
              <a:t>        exit(0);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8605" y="61595"/>
            <a:ext cx="8795385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else</a:t>
            </a:r>
            <a:endParaRPr lang="zh-CN" altLang="en-US"/>
          </a:p>
          <a:p>
            <a:r>
              <a:rPr lang="zh-CN" altLang="en-US"/>
              <a:t>    {   int h=0,g=l,m=0;</a:t>
            </a:r>
            <a:r>
              <a:rPr lang="zh-CN" altLang="en-US">
                <a:sym typeface="+mn-ea"/>
              </a:rPr>
              <a:t>      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//h计形成回文所需次数，m计奇数字符串时，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		</a:t>
            </a:r>
            <a:r>
              <a:rPr lang="zh-CN" altLang="en-US">
                <a:sym typeface="+mn-ea"/>
              </a:rPr>
              <a:t>奇数字母到达中点位置所需次数，g是每次交换长度</a:t>
            </a:r>
            <a:endParaRPr lang="zh-CN" altLang="en-US"/>
          </a:p>
          <a:p>
            <a:r>
              <a:rPr lang="zh-CN" altLang="en-US"/>
              <a:t>        for(i=0;i&lt;(l+1)/2;i++)</a:t>
            </a:r>
            <a:endParaRPr lang="zh-CN" altLang="en-US"/>
          </a:p>
          <a:p>
            <a:r>
              <a:rPr lang="zh-CN" altLang="en-US"/>
              <a:t>        {  int j;</a:t>
            </a:r>
            <a:endParaRPr lang="zh-CN" altLang="en-US"/>
          </a:p>
          <a:p>
            <a:r>
              <a:rPr lang="zh-CN" altLang="en-US"/>
              <a:t>           for(j=g-1;j&gt;i;j--)</a:t>
            </a:r>
            <a:r>
              <a:rPr lang="en-US" altLang="zh-CN"/>
              <a:t>		</a:t>
            </a:r>
            <a:r>
              <a:rPr lang="zh-CN" altLang="en-US">
                <a:sym typeface="+mn-ea"/>
              </a:rPr>
              <a:t> //查找是否存在不同位置的相同字母</a:t>
            </a:r>
            <a:endParaRPr lang="zh-CN" altLang="en-US"/>
          </a:p>
          <a:p>
            <a:r>
              <a:rPr lang="zh-CN" altLang="en-US"/>
              <a:t>            {   if(a[i]==a[j])</a:t>
            </a:r>
            <a:r>
              <a:rPr lang="en-US" altLang="zh-CN"/>
              <a:t>		</a:t>
            </a:r>
            <a:r>
              <a:rPr lang="zh-CN" altLang="en-US">
                <a:sym typeface="+mn-ea"/>
              </a:rPr>
              <a:t> //存在</a:t>
            </a:r>
            <a:endParaRPr lang="zh-CN" altLang="en-US"/>
          </a:p>
          <a:p>
            <a:r>
              <a:rPr lang="zh-CN" altLang="en-US"/>
              <a:t>                {   </a:t>
            </a:r>
            <a:r>
              <a:rPr lang="zh-CN" altLang="en-US">
                <a:solidFill>
                  <a:srgbClr val="7030A0"/>
                </a:solidFill>
              </a:rPr>
              <a:t>while(j&lt;g-1)</a:t>
            </a:r>
            <a:r>
              <a:rPr lang="en-US" altLang="zh-CN">
                <a:solidFill>
                  <a:srgbClr val="7030A0"/>
                </a:solidFill>
              </a:rPr>
              <a:t>		 </a:t>
            </a:r>
            <a:r>
              <a:rPr lang="zh-CN" altLang="en-US">
                <a:solidFill>
                  <a:srgbClr val="7030A0"/>
                </a:solidFill>
                <a:sym typeface="+mn-ea"/>
              </a:rPr>
              <a:t>//交换至对应位置</a:t>
            </a:r>
            <a:endParaRPr lang="zh-CN" altLang="en-US">
              <a:solidFill>
                <a:srgbClr val="7030A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                    {   char t;</a:t>
            </a:r>
            <a:endParaRPr lang="zh-CN" altLang="en-US">
              <a:solidFill>
                <a:srgbClr val="7030A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                        t=a[j];</a:t>
            </a:r>
            <a:endParaRPr lang="zh-CN" altLang="en-US">
              <a:solidFill>
                <a:srgbClr val="7030A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                        a[j]=a[j+1];</a:t>
            </a:r>
            <a:endParaRPr lang="zh-CN" altLang="en-US">
              <a:solidFill>
                <a:srgbClr val="7030A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                        a[j+1]=t;</a:t>
            </a:r>
            <a:endParaRPr lang="zh-CN" altLang="en-US">
              <a:solidFill>
                <a:srgbClr val="7030A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                        j++;     </a:t>
            </a:r>
            <a:r>
              <a:rPr lang="zh-CN" altLang="en-US">
                <a:solidFill>
                  <a:srgbClr val="FF0000"/>
                </a:solidFill>
              </a:rPr>
              <a:t>h++;</a:t>
            </a:r>
            <a:r>
              <a:rPr lang="en-US" altLang="zh-CN">
                <a:solidFill>
                  <a:srgbClr val="FF0000"/>
                </a:solidFill>
              </a:rPr>
              <a:t>		</a:t>
            </a:r>
            <a:r>
              <a:rPr lang="zh-CN" altLang="en-US">
                <a:solidFill>
                  <a:srgbClr val="FF0000"/>
                </a:solidFill>
              </a:rPr>
              <a:t>//记录次数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                    }</a:t>
            </a:r>
            <a:endParaRPr lang="zh-CN" altLang="en-US">
              <a:solidFill>
                <a:srgbClr val="7030A0"/>
              </a:solidFill>
            </a:endParaRPr>
          </a:p>
          <a:p>
            <a:r>
              <a:rPr lang="zh-CN" altLang="en-US"/>
              <a:t>                    g--;</a:t>
            </a:r>
            <a:endParaRPr lang="zh-CN" altLang="en-US"/>
          </a:p>
          <a:p>
            <a:r>
              <a:rPr lang="zh-CN" altLang="en-US"/>
              <a:t>                    break;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}                      </a:t>
            </a:r>
            <a:endParaRPr lang="zh-CN" altLang="en-US"/>
          </a:p>
          <a:p>
            <a:r>
              <a:rPr lang="zh-CN" altLang="en-US"/>
              <a:t>        if(j==i)    </a:t>
            </a:r>
            <a:r>
              <a:rPr lang="zh-CN" altLang="en-US">
                <a:solidFill>
                  <a:srgbClr val="FF0000"/>
                </a:solidFill>
              </a:rPr>
              <a:t>m=(l-1)/2-i;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	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//不存在，则为奇数字母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printf("%d",h+m);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_6`S]XWWP_BKGU8IXYVGFG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130" y="328930"/>
            <a:ext cx="9164955" cy="6150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7495" y="305435"/>
            <a:ext cx="858901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#include&lt;string.h&gt;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{char number[20][20] = { "ling", "yi", "er", "san", "si", "wu", "liu", "qi", "ba", "jiu" };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char unit[20][20] = {</a:t>
            </a:r>
            <a:r>
              <a:rPr lang="zh-CN" altLang="en-US">
                <a:solidFill>
                  <a:srgbClr val="C00000"/>
                </a:solidFill>
              </a:rPr>
              <a:t>""</a:t>
            </a:r>
            <a:r>
              <a:rPr lang="zh-CN" altLang="en-US"/>
              <a:t>,"","shi","bai","qian","wan","shi", "bai", "qian", "yi", "shi"};</a:t>
            </a:r>
            <a:endParaRPr lang="zh-CN" altLang="en-US"/>
          </a:p>
          <a:p>
            <a:r>
              <a:rPr lang="en-US" altLang="zh-CN"/>
              <a:t>			//</a:t>
            </a:r>
            <a:r>
              <a:rPr lang="zh-CN" altLang="en-US"/>
              <a:t>根据需要扩充</a:t>
            </a:r>
            <a:endParaRPr lang="zh-CN" altLang="en-US"/>
          </a:p>
          <a:p>
            <a:r>
              <a:rPr lang="zh-CN" altLang="en-US"/>
              <a:t> char str[100];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int len,hnz,i;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C00000"/>
                </a:solidFill>
              </a:rPr>
              <a:t> scanf("%s",str);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 len=strlen(str);</a:t>
            </a:r>
            <a:endParaRPr lang="zh-CN" altLang="en-US"/>
          </a:p>
          <a:p>
            <a:r>
              <a:rPr lang="zh-CN" altLang="en-US"/>
              <a:t>	</a:t>
            </a:r>
            <a:endParaRPr lang="zh-CN" altLang="en-US"/>
          </a:p>
          <a:p>
            <a:r>
              <a:rPr lang="zh-CN" altLang="en-US"/>
              <a:t> hnz=0;	</a:t>
            </a:r>
            <a:r>
              <a:rPr lang="en-US" altLang="zh-CN"/>
              <a:t>	//</a:t>
            </a:r>
            <a:r>
              <a:rPr lang="zh-CN" altLang="en-US"/>
              <a:t>每四位为一组，本组是否有非零数，</a:t>
            </a:r>
            <a:r>
              <a:rPr lang="en-US" altLang="zh-CN"/>
              <a:t>0</a:t>
            </a:r>
            <a:r>
              <a:rPr lang="zh-CN" altLang="en-US"/>
              <a:t>为没有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7495" y="305435"/>
            <a:ext cx="858901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	</a:t>
            </a:r>
            <a:endParaRPr lang="zh-CN" altLang="en-US"/>
          </a:p>
          <a:p>
            <a:r>
              <a:rPr lang="zh-CN" altLang="en-US"/>
              <a:t> for(i=0;i&lt;len;i++)</a:t>
            </a:r>
            <a:endParaRPr lang="zh-CN" altLang="en-US"/>
          </a:p>
          <a:p>
            <a:r>
              <a:rPr lang="zh-CN" altLang="en-US"/>
              <a:t>	{int digit=str[i]-'0';</a:t>
            </a:r>
            <a:endParaRPr lang="zh-CN" altLang="en-US"/>
          </a:p>
          <a:p>
            <a:r>
              <a:rPr lang="zh-CN" altLang="en-US"/>
              <a:t>	 if(digit==0) </a:t>
            </a:r>
            <a:endParaRPr lang="zh-CN" altLang="en-US"/>
          </a:p>
          <a:p>
            <a:r>
              <a:rPr lang="zh-CN" altLang="en-US"/>
              <a:t>		{</a:t>
            </a:r>
            <a:r>
              <a:rPr lang="zh-CN" altLang="en-US">
                <a:solidFill>
                  <a:srgbClr val="C00000"/>
                </a:solidFill>
              </a:rPr>
              <a:t>if(hnz==1&amp;&amp;(len-i)%4==1)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			printf("%s ",unit[len-i]);</a:t>
            </a:r>
            <a:r>
              <a:rPr lang="zh-CN" altLang="en-US"/>
              <a:t>	</a:t>
            </a:r>
            <a:endParaRPr lang="zh-CN" altLang="en-US"/>
          </a:p>
          <a:p>
            <a:r>
              <a:rPr lang="zh-CN" altLang="en-US"/>
              <a:t>		 if(i+1&lt;len&amp;&amp;str[i+1]!='0')	</a:t>
            </a:r>
            <a:endParaRPr lang="zh-CN" altLang="en-US"/>
          </a:p>
          <a:p>
            <a:r>
              <a:rPr lang="zh-CN" altLang="en-US"/>
              <a:t>			printf("%s ",number[digit]);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  else</a:t>
            </a:r>
            <a:endParaRPr lang="zh-CN" altLang="en-US"/>
          </a:p>
          <a:p>
            <a:r>
              <a:rPr lang="zh-CN" altLang="en-US"/>
              <a:t>		{if(!(digit==1&amp;&amp;i==0&amp;&amp;(len-i)%4==2))	</a:t>
            </a:r>
            <a:endParaRPr lang="zh-CN" altLang="en-US"/>
          </a:p>
          <a:p>
            <a:r>
              <a:rPr lang="zh-CN" altLang="en-US"/>
              <a:t>			printf("%s ",number[digit]);</a:t>
            </a:r>
            <a:endParaRPr lang="zh-CN" altLang="en-US"/>
          </a:p>
          <a:p>
            <a:r>
              <a:rPr lang="zh-CN" altLang="en-US"/>
              <a:t>		 printf("%s ",unit[len-i]);	</a:t>
            </a:r>
            <a:endParaRPr lang="zh-CN" altLang="en-US"/>
          </a:p>
          <a:p>
            <a:r>
              <a:rPr lang="zh-CN" altLang="en-US"/>
              <a:t>		 hnz=1;</a:t>
            </a:r>
            <a:endParaRPr lang="zh-CN" altLang="en-US"/>
          </a:p>
          <a:p>
            <a:r>
              <a:rPr lang="zh-CN" altLang="en-US"/>
              <a:t>		}	</a:t>
            </a:r>
            <a:endParaRPr lang="zh-CN" altLang="en-US"/>
          </a:p>
          <a:p>
            <a:r>
              <a:rPr lang="zh-CN" altLang="en-US"/>
              <a:t>	if((len-i)%4==1) hnz=0;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 return 0;</a:t>
            </a:r>
            <a:endParaRPr lang="zh-CN" altLang="en-US"/>
          </a:p>
          <a:p>
            <a:r>
              <a:rPr lang="zh-CN" altLang="en-US"/>
              <a:t>}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490" y="3175"/>
            <a:ext cx="7740650" cy="68395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14035" y="176720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安慰奶牛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07745" y="985520"/>
            <a:ext cx="712851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void f (int </a:t>
            </a:r>
            <a:r>
              <a:rPr lang="zh-CN" altLang="en-US" sz="2000">
                <a:solidFill>
                  <a:srgbClr val="FF0000"/>
                </a:solidFill>
              </a:rPr>
              <a:t>a[30][30]</a:t>
            </a:r>
            <a:r>
              <a:rPr lang="zh-CN" altLang="en-US" sz="2000"/>
              <a:t>, int </a:t>
            </a:r>
            <a:r>
              <a:rPr lang="zh-CN" altLang="en-US" sz="2000">
                <a:solidFill>
                  <a:srgbClr val="FF0000"/>
                </a:solidFill>
              </a:rPr>
              <a:t>b[30][30]</a:t>
            </a:r>
            <a:r>
              <a:rPr lang="zh-CN" altLang="en-US" sz="2000"/>
              <a:t>, </a:t>
            </a:r>
            <a:r>
              <a:rPr lang="zh-CN" altLang="en-US" sz="2000">
                <a:solidFill>
                  <a:srgbClr val="FF0000"/>
                </a:solidFill>
              </a:rPr>
              <a:t>int n</a:t>
            </a:r>
            <a:r>
              <a:rPr lang="zh-CN" altLang="en-US" sz="2000"/>
              <a:t>)</a:t>
            </a:r>
            <a:endParaRPr lang="zh-CN" altLang="en-US" sz="2000"/>
          </a:p>
          <a:p>
            <a:r>
              <a:rPr lang="zh-CN" altLang="en-US" sz="2000"/>
              <a:t>{</a:t>
            </a:r>
            <a:endParaRPr lang="zh-CN" altLang="en-US" sz="2000"/>
          </a:p>
          <a:p>
            <a:r>
              <a:rPr lang="zh-CN" altLang="en-US" sz="2000"/>
              <a:t>    int i, j, </a:t>
            </a:r>
            <a:r>
              <a:rPr lang="zh-CN" altLang="en-US" sz="2000">
                <a:solidFill>
                  <a:srgbClr val="7030A0"/>
                </a:solidFill>
              </a:rPr>
              <a:t>c[30][30]</a:t>
            </a:r>
            <a:r>
              <a:rPr lang="en-US" altLang="zh-CN" sz="2000">
                <a:solidFill>
                  <a:srgbClr val="7030A0"/>
                </a:solidFill>
              </a:rPr>
              <a:t>={0}</a:t>
            </a:r>
            <a:r>
              <a:rPr lang="zh-CN" altLang="en-US" sz="2000"/>
              <a:t>, k;</a:t>
            </a:r>
            <a:endParaRPr lang="zh-CN" altLang="en-US" sz="2000"/>
          </a:p>
          <a:p>
            <a:r>
              <a:rPr lang="zh-CN" altLang="en-US" sz="2000"/>
              <a:t>    for (i = 0; i &lt; n; i++)</a:t>
            </a:r>
            <a:endParaRPr lang="zh-CN" altLang="en-US" sz="2000"/>
          </a:p>
          <a:p>
            <a:r>
              <a:rPr lang="zh-CN" altLang="en-US" sz="2000"/>
              <a:t>        for (j = 0; j &lt; n; j++) </a:t>
            </a:r>
            <a:r>
              <a:rPr lang="zh-CN" altLang="en-US" sz="2000">
                <a:solidFill>
                  <a:srgbClr val="7030A0"/>
                </a:solidFill>
              </a:rPr>
              <a:t>{</a:t>
            </a:r>
            <a:endParaRPr lang="zh-CN" altLang="en-US" sz="2000">
              <a:solidFill>
                <a:srgbClr val="7030A0"/>
              </a:solidFill>
            </a:endParaRPr>
          </a:p>
          <a:p>
            <a:r>
              <a:rPr lang="zh-CN" altLang="en-US" sz="2000">
                <a:solidFill>
                  <a:srgbClr val="7030A0"/>
                </a:solidFill>
              </a:rPr>
              <a:t>            for (k = 0; k &lt; n; k++)</a:t>
            </a:r>
            <a:endParaRPr lang="zh-CN" altLang="en-US" sz="2000">
              <a:solidFill>
                <a:srgbClr val="7030A0"/>
              </a:solidFill>
            </a:endParaRPr>
          </a:p>
          <a:p>
            <a:r>
              <a:rPr lang="zh-CN" altLang="en-US" sz="2000">
                <a:solidFill>
                  <a:srgbClr val="7030A0"/>
                </a:solidFill>
              </a:rPr>
              <a:t>                c[i][j] += b[i][k] * a[k][j];</a:t>
            </a:r>
            <a:endParaRPr lang="zh-CN" altLang="en-US" sz="2000">
              <a:solidFill>
                <a:srgbClr val="7030A0"/>
              </a:solidFill>
            </a:endParaRPr>
          </a:p>
          <a:p>
            <a:r>
              <a:rPr lang="zh-CN" altLang="en-US" sz="2000">
                <a:solidFill>
                  <a:srgbClr val="7030A0"/>
                </a:solidFill>
              </a:rPr>
              <a:t>        }</a:t>
            </a:r>
            <a:endParaRPr lang="zh-CN" altLang="en-US" sz="2000">
              <a:solidFill>
                <a:srgbClr val="7030A0"/>
              </a:solidFill>
            </a:endParaRPr>
          </a:p>
          <a:p>
            <a:endParaRPr lang="zh-CN" altLang="en-US" sz="2000">
              <a:solidFill>
                <a:srgbClr val="7030A0"/>
              </a:solidFill>
            </a:endParaRPr>
          </a:p>
          <a:p>
            <a:r>
              <a:rPr lang="zh-CN" altLang="en-US" sz="2000"/>
              <a:t>    for (i = 0; i &lt; n; i++)</a:t>
            </a:r>
            <a:endParaRPr lang="zh-CN" altLang="en-US" sz="2000"/>
          </a:p>
          <a:p>
            <a:r>
              <a:rPr lang="zh-CN" altLang="en-US" sz="2000"/>
              <a:t>        for (j = 0; j &lt; n; j++)   </a:t>
            </a:r>
            <a:endParaRPr lang="zh-CN" altLang="en-US" sz="2000"/>
          </a:p>
          <a:p>
            <a:r>
              <a:rPr lang="en-US" altLang="zh-CN" sz="2000"/>
              <a:t>	</a:t>
            </a:r>
            <a:r>
              <a:rPr lang="zh-CN" altLang="en-US" sz="2000"/>
              <a:t>   b[i][j] = c[i][j];</a:t>
            </a:r>
            <a:endParaRPr lang="zh-CN" altLang="en-US" sz="2000"/>
          </a:p>
          <a:p>
            <a:r>
              <a:rPr lang="zh-CN" altLang="en-US" sz="2000"/>
              <a:t>        </a:t>
            </a:r>
            <a:endParaRPr lang="zh-CN" altLang="en-US" sz="2000"/>
          </a:p>
          <a:p>
            <a:r>
              <a:rPr lang="zh-CN" altLang="en-US" sz="2000"/>
              <a:t>}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E[~K%VWRYD[NY`T(ZVKB9{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0"/>
            <a:ext cx="8492490" cy="68446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85485" y="20332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逆序对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{(094FK0J[Y$G[5N@Q041N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70" y="1270"/>
            <a:ext cx="7816850" cy="68497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59450" y="7429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操作格子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0210" y="575945"/>
            <a:ext cx="832294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 &lt;stdio.h&gt;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n,m;</a:t>
            </a:r>
            <a:endParaRPr lang="zh-CN" altLang="en-US"/>
          </a:p>
          <a:p>
            <a:r>
              <a:rPr lang="zh-CN" altLang="en-US"/>
              <a:t>	</a:t>
            </a:r>
            <a:r>
              <a:rPr lang="zh-CN" altLang="en-US">
                <a:solidFill>
                  <a:srgbClr val="FF0000"/>
                </a:solidFill>
              </a:rPr>
              <a:t>int *a;</a:t>
            </a:r>
            <a:r>
              <a:rPr lang="en-US" altLang="zh-CN">
                <a:solidFill>
                  <a:srgbClr val="FF0000"/>
                </a:solidFill>
              </a:rPr>
              <a:t>			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	int p,x,y;</a:t>
            </a:r>
            <a:endParaRPr lang="zh-CN" altLang="en-US"/>
          </a:p>
          <a:p>
            <a:r>
              <a:rPr lang="zh-CN" altLang="en-US"/>
              <a:t>	int sum, max;	 </a:t>
            </a:r>
            <a:endParaRPr lang="zh-CN" altLang="en-US"/>
          </a:p>
          <a:p>
            <a:r>
              <a:rPr lang="en-US" altLang="zh-CN"/>
              <a:t>	int i,j;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	scanf("%d%d",&amp;n,&amp;m);</a:t>
            </a:r>
            <a:endParaRPr lang="zh-CN" altLang="en-US"/>
          </a:p>
          <a:p>
            <a:r>
              <a:rPr lang="zh-CN" altLang="en-US"/>
              <a:t>	</a:t>
            </a:r>
            <a:r>
              <a:rPr lang="zh-CN" altLang="en-US">
                <a:solidFill>
                  <a:srgbClr val="FF0000"/>
                </a:solidFill>
              </a:rPr>
              <a:t>a=malloc(n*sizeof(int));</a:t>
            </a:r>
            <a:r>
              <a:rPr lang="en-US" altLang="zh-CN">
                <a:solidFill>
                  <a:srgbClr val="FF0000"/>
                </a:solidFill>
              </a:rPr>
              <a:t>		</a:t>
            </a:r>
            <a:r>
              <a:rPr lang="en-US" altLang="zh-CN">
                <a:sym typeface="+mn-ea"/>
              </a:rPr>
              <a:t>// int a[100000];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	for(i=0;i&lt;n;i++)</a:t>
            </a:r>
            <a:endParaRPr lang="zh-CN" altLang="en-US"/>
          </a:p>
          <a:p>
            <a:r>
              <a:rPr lang="zh-CN" altLang="en-US"/>
              <a:t>		scanf("%d",a+i);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5750" y="231775"/>
            <a:ext cx="832294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	for(i=0;i&lt;m;i++)</a:t>
            </a:r>
            <a:endParaRPr lang="zh-CN" altLang="en-US"/>
          </a:p>
          <a:p>
            <a:r>
              <a:rPr lang="zh-CN" altLang="en-US"/>
              <a:t>	{	scanf("%d%d%d",&amp;p,&amp;x,&amp;y);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		switch(p)</a:t>
            </a:r>
            <a:endParaRPr lang="zh-CN" altLang="en-US"/>
          </a:p>
          <a:p>
            <a:r>
              <a:rPr lang="zh-CN" altLang="en-US"/>
              <a:t>		{</a:t>
            </a:r>
            <a:endParaRPr lang="zh-CN" altLang="en-US"/>
          </a:p>
          <a:p>
            <a:r>
              <a:rPr lang="zh-CN" altLang="en-US"/>
              <a:t>		case 1:</a:t>
            </a:r>
            <a:r>
              <a:rPr lang="zh-CN" altLang="en-US">
                <a:solidFill>
                  <a:srgbClr val="C00000"/>
                </a:solidFill>
              </a:rPr>
              <a:t> a[x-1]=y; </a:t>
            </a:r>
            <a:r>
              <a:rPr lang="zh-CN" altLang="en-US"/>
              <a:t>break;</a:t>
            </a:r>
            <a:endParaRPr lang="zh-CN" altLang="en-US"/>
          </a:p>
          <a:p>
            <a:r>
              <a:rPr lang="zh-CN" altLang="en-US"/>
              <a:t>		case 2:</a:t>
            </a:r>
            <a:endParaRPr lang="zh-CN" altLang="en-US"/>
          </a:p>
          <a:p>
            <a:r>
              <a:rPr lang="zh-CN" altLang="en-US"/>
              <a:t>		</a:t>
            </a:r>
            <a:r>
              <a:rPr lang="zh-CN" altLang="en-US">
                <a:solidFill>
                  <a:srgbClr val="7030A0"/>
                </a:solidFill>
              </a:rPr>
              <a:t>	sum=0;</a:t>
            </a:r>
            <a:endParaRPr lang="zh-CN" altLang="en-US">
              <a:solidFill>
                <a:srgbClr val="7030A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			for(j=x-1;j&lt;y;j++)</a:t>
            </a:r>
            <a:endParaRPr lang="zh-CN" altLang="en-US">
              <a:solidFill>
                <a:srgbClr val="7030A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				sum+=a[j];	</a:t>
            </a:r>
            <a:endParaRPr lang="zh-CN" altLang="en-US">
              <a:solidFill>
                <a:srgbClr val="7030A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			printf("%d\n",sum);</a:t>
            </a:r>
            <a:endParaRPr lang="zh-CN" altLang="en-US">
              <a:solidFill>
                <a:srgbClr val="7030A0"/>
              </a:solidFill>
            </a:endParaRPr>
          </a:p>
          <a:p>
            <a:r>
              <a:rPr lang="zh-CN" altLang="en-US"/>
              <a:t>			break;</a:t>
            </a:r>
            <a:endParaRPr lang="zh-CN" altLang="en-US"/>
          </a:p>
          <a:p>
            <a:r>
              <a:rPr lang="zh-CN" altLang="en-US"/>
              <a:t>		case 3:</a:t>
            </a:r>
            <a:endParaRPr lang="zh-CN" altLang="en-US"/>
          </a:p>
          <a:p>
            <a:r>
              <a:rPr lang="zh-CN" altLang="en-US"/>
              <a:t>			</a:t>
            </a:r>
            <a:r>
              <a:rPr lang="zh-CN" altLang="en-US">
                <a:solidFill>
                  <a:srgbClr val="C00000"/>
                </a:solidFill>
              </a:rPr>
              <a:t>max=a[x-1];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			for(j=x;j&lt;y;j++)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				if(a[j]&gt;max) max=a[j];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			printf("%d\n",max);</a:t>
            </a:r>
            <a:r>
              <a:rPr lang="zh-CN" altLang="en-US"/>
              <a:t>			</a:t>
            </a:r>
            <a:endParaRPr lang="zh-CN" altLang="en-US"/>
          </a:p>
          <a:p>
            <a:r>
              <a:rPr lang="zh-CN" altLang="en-US"/>
              <a:t>		}		</a:t>
            </a:r>
            <a:endParaRPr lang="zh-CN" altLang="en-US"/>
          </a:p>
          <a:p>
            <a:r>
              <a:rPr lang="zh-CN" altLang="en-US"/>
              <a:t>	} 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MGA3004J0({1RB3P5}WX[8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130" y="2602230"/>
            <a:ext cx="6048375" cy="3905250"/>
          </a:xfrm>
          <a:prstGeom prst="rect">
            <a:avLst/>
          </a:prstGeom>
        </p:spPr>
      </p:pic>
      <p:pic>
        <p:nvPicPr>
          <p:cNvPr id="5" name="图片 4" descr="K(}GQQ%S`BJQ2FXNJ8Y$_D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30" y="1043305"/>
            <a:ext cx="4943475" cy="800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0025" y="963930"/>
            <a:ext cx="874395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一、题目分析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用数组来存储 n 个格子的权值，没有办法在时间限制的 1s 完成操作，出现</a:t>
            </a:r>
            <a:r>
              <a:rPr lang="zh-CN" altLang="en-US">
                <a:solidFill>
                  <a:srgbClr val="7030A0"/>
                </a:solidFill>
              </a:rPr>
              <a:t>运行超时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这是因为题目的数据规模与约定是：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对于 100% 的数据 1 &lt;= n &lt;= 100000，m &lt;= 100000，0 &lt;= 格子权值 &lt;= 10000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详细分析如下：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</a:t>
            </a:r>
            <a:r>
              <a:rPr lang="en-US" altLang="zh-CN"/>
              <a:t>	</a:t>
            </a:r>
            <a:r>
              <a:rPr lang="zh-CN" altLang="en-US"/>
              <a:t>由题目可知：操作 1、2 和 3 的时间复杂度分别为：O(1)、O(n) 和 O(n)，当 n=100000=10^5，m=100000=10^5 时，所需要运算的次数为</a:t>
            </a:r>
            <a:r>
              <a:rPr lang="en-US" altLang="zh-CN"/>
              <a:t>1</a:t>
            </a:r>
            <a:r>
              <a:rPr lang="zh-CN" altLang="en-US"/>
              <a:t>0^5*10^5=10^10(次)</a:t>
            </a:r>
            <a:r>
              <a:rPr lang="en-US" altLang="zh-CN"/>
              <a:t>	</a:t>
            </a:r>
            <a:r>
              <a:rPr lang="zh-CN" altLang="en-US"/>
              <a:t>目前市场上的个人电脑，CPU 的主频一般只有 GHz 的数量级，也就是 1s 一般只能运算 10^9(次)，无法再题目的时间限制 (1s) 之内完成 10^10(次) 运算，所以会出现运行超时。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因此，这里我们需要选择</a:t>
            </a:r>
            <a:r>
              <a:rPr lang="zh-CN" altLang="en-US">
                <a:solidFill>
                  <a:srgbClr val="FF0000"/>
                </a:solidFill>
              </a:rPr>
              <a:t>线段树</a:t>
            </a:r>
            <a:r>
              <a:rPr lang="zh-CN" altLang="en-US"/>
              <a:t>这种数据结构代替数组来解决这个问题。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4965" y="197485"/>
            <a:ext cx="8434070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二、线段树介绍</a:t>
            </a:r>
            <a:endParaRPr lang="zh-CN" altLang="en-US"/>
          </a:p>
          <a:p>
            <a:r>
              <a:rPr lang="zh-CN" altLang="en-US"/>
              <a:t>　　</a:t>
            </a:r>
            <a:r>
              <a:rPr lang="en-US" altLang="zh-CN"/>
              <a:t>	</a:t>
            </a:r>
            <a:r>
              <a:rPr lang="zh-CN" altLang="en-US"/>
              <a:t>线段树将一个线段（区间，如：[1,10]）不断地划分，直到划分成一些单元区间，最后形成一棵树，每个单元区间对应线段树中的一个子叶结点。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如下图所示：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　　</a:t>
            </a:r>
            <a:r>
              <a:rPr lang="en-US" altLang="zh-CN"/>
              <a:t>	</a:t>
            </a:r>
            <a:r>
              <a:rPr lang="zh-CN" altLang="en-US"/>
              <a:t>对于线段树中的每一个非叶子节点 [a,b]，它的左儿子表示的区间为 [a,(a+b)/2]，右儿子表示的区间为 [(a+b)/2+1,b]，最后的子节点数目为 n，即整个线段区间的长度。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080" y="1443990"/>
            <a:ext cx="6478905" cy="4165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7185" y="1783715"/>
            <a:ext cx="848741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//定义结构体：线段树的节点 </a:t>
            </a:r>
            <a:endParaRPr lang="zh-CN" altLang="en-US"/>
          </a:p>
          <a:p>
            <a:r>
              <a:rPr lang="zh-CN" altLang="en-US">
                <a:solidFill>
                  <a:srgbClr val="7030A0"/>
                </a:solidFill>
              </a:rPr>
              <a:t>typedef</a:t>
            </a:r>
            <a:r>
              <a:rPr lang="zh-CN" altLang="en-US"/>
              <a:t> struct SegmentTreeNode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int </a:t>
            </a:r>
            <a:r>
              <a:rPr lang="zh-CN" altLang="en-US">
                <a:solidFill>
                  <a:srgbClr val="C00000"/>
                </a:solidFill>
              </a:rPr>
              <a:t>left</a:t>
            </a:r>
            <a:r>
              <a:rPr lang="zh-CN" altLang="en-US"/>
              <a:t>,</a:t>
            </a:r>
            <a:r>
              <a:rPr lang="zh-CN" altLang="en-US">
                <a:solidFill>
                  <a:srgbClr val="C00000"/>
                </a:solidFill>
              </a:rPr>
              <a:t>right</a:t>
            </a:r>
            <a:r>
              <a:rPr lang="zh-CN" altLang="en-US"/>
              <a:t>;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//分别用于记录线段区间的左端点和右端点的值，即数据序号 </a:t>
            </a:r>
            <a:endParaRPr lang="zh-CN" altLang="en-US"/>
          </a:p>
          <a:p>
            <a:r>
              <a:rPr lang="en-US" altLang="zh-CN"/>
              <a:t>	//left==right</a:t>
            </a:r>
            <a:r>
              <a:rPr lang="zh-CN" altLang="en-US"/>
              <a:t>表示当前节点为叶节点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int </a:t>
            </a:r>
            <a:r>
              <a:rPr lang="zh-CN" altLang="en-US">
                <a:solidFill>
                  <a:srgbClr val="002060"/>
                </a:solidFill>
              </a:rPr>
              <a:t>weight_sum</a:t>
            </a:r>
            <a:r>
              <a:rPr lang="zh-CN" altLang="en-US"/>
              <a:t>,</a:t>
            </a:r>
            <a:r>
              <a:rPr lang="zh-CN" altLang="en-US">
                <a:solidFill>
                  <a:srgbClr val="002060"/>
                </a:solidFill>
              </a:rPr>
              <a:t>weight_max</a:t>
            </a:r>
            <a:r>
              <a:rPr lang="zh-CN" altLang="en-US"/>
              <a:t>;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//分别用于记录连续一段格子的权值和与连续一段格子的最大值</a:t>
            </a:r>
            <a:endParaRPr lang="zh-CN" altLang="en-US"/>
          </a:p>
          <a:p>
            <a:r>
              <a:rPr lang="en-US" altLang="zh-CN"/>
              <a:t>	//</a:t>
            </a:r>
            <a:r>
              <a:rPr lang="zh-CN" altLang="en-US"/>
              <a:t>叶节点的</a:t>
            </a:r>
            <a:r>
              <a:rPr lang="en-US" altLang="zh-CN"/>
              <a:t>sum</a:t>
            </a:r>
            <a:r>
              <a:rPr lang="zh-CN" altLang="en-US"/>
              <a:t>和</a:t>
            </a:r>
            <a:r>
              <a:rPr lang="en-US" altLang="zh-CN"/>
              <a:t>max</a:t>
            </a:r>
            <a:r>
              <a:rPr lang="zh-CN" altLang="en-US"/>
              <a:t>都是当前数据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struct SegmentTreeNode *left_child,*right_child;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 //分别用于指向该线段树节点的左和右子节点  </a:t>
            </a:r>
            <a:endParaRPr lang="zh-CN" altLang="en-US"/>
          </a:p>
          <a:p>
            <a:r>
              <a:rPr lang="zh-CN" altLang="en-US"/>
              <a:t>}</a:t>
            </a:r>
            <a:r>
              <a:rPr lang="zh-CN" altLang="en-US">
                <a:solidFill>
                  <a:srgbClr val="FF0000"/>
                </a:solidFill>
              </a:rPr>
              <a:t>STNode</a:t>
            </a:r>
            <a:r>
              <a:rPr lang="zh-CN" altLang="en-US"/>
              <a:t>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7185" y="346075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</a:t>
            </a:r>
            <a:r>
              <a:rPr lang="zh-CN" altLang="en-US">
                <a:solidFill>
                  <a:srgbClr val="C00000"/>
                </a:solidFill>
              </a:rPr>
              <a:t>max</a:t>
            </a:r>
            <a:r>
              <a:rPr lang="zh-CN" altLang="en-US"/>
              <a:t>(int x,int y)</a:t>
            </a:r>
            <a:endParaRPr lang="zh-CN" altLang="en-US"/>
          </a:p>
          <a:p>
            <a:r>
              <a:rPr lang="zh-CN" altLang="en-US"/>
              <a:t>{return x&gt;y?x:y;}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0825" y="367030"/>
            <a:ext cx="8762365" cy="6123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/*********************************************************************************************************</a:t>
            </a:r>
            <a:endParaRPr lang="zh-CN" altLang="en-US" sz="1400"/>
          </a:p>
          <a:p>
            <a:r>
              <a:rPr lang="zh-CN" altLang="en-US" sz="1400"/>
              <a:t>** 函数功能 ：线段树初始化</a:t>
            </a:r>
            <a:endParaRPr lang="zh-CN" altLang="en-US" sz="1400"/>
          </a:p>
          <a:p>
            <a:r>
              <a:rPr lang="zh-CN" altLang="en-US" sz="1400"/>
              <a:t>** 函数说明 ：无</a:t>
            </a:r>
            <a:endParaRPr lang="zh-CN" altLang="en-US" sz="1400"/>
          </a:p>
          <a:p>
            <a:r>
              <a:rPr lang="zh-CN" altLang="en-US" sz="1400"/>
              <a:t>** 入口参数 ：left：线段树当前节点的区间左端点值 </a:t>
            </a:r>
            <a:endParaRPr lang="zh-CN" altLang="en-US" sz="1400"/>
          </a:p>
          <a:p>
            <a:r>
              <a:rPr lang="zh-CN" altLang="en-US" sz="1400"/>
              <a:t>**            ：right：线段树当前节点的区间右端点值 </a:t>
            </a:r>
            <a:endParaRPr lang="zh-CN" altLang="en-US" sz="1400"/>
          </a:p>
          <a:p>
            <a:r>
              <a:rPr lang="zh-CN" altLang="en-US" sz="1400"/>
              <a:t>** 出口参数 ：指向该线段树的指针（初始化后的线段树的第一个节点的地址） </a:t>
            </a:r>
            <a:endParaRPr lang="zh-CN" altLang="en-US" sz="1400"/>
          </a:p>
          <a:p>
            <a:r>
              <a:rPr lang="zh-CN" altLang="en-US" sz="1400"/>
              <a:t>*********************************************************************************************************/</a:t>
            </a:r>
            <a:endParaRPr lang="zh-CN" altLang="en-US" sz="1400"/>
          </a:p>
          <a:p>
            <a:r>
              <a:rPr lang="zh-CN" altLang="en-US" sz="1400"/>
              <a:t>STNode *SegmentTreeInit(int </a:t>
            </a:r>
            <a:r>
              <a:rPr lang="zh-CN" altLang="en-US" sz="1400">
                <a:solidFill>
                  <a:srgbClr val="C00000"/>
                </a:solidFill>
              </a:rPr>
              <a:t>left</a:t>
            </a:r>
            <a:r>
              <a:rPr lang="zh-CN" altLang="en-US" sz="1400"/>
              <a:t>,int </a:t>
            </a:r>
            <a:r>
              <a:rPr lang="zh-CN" altLang="en-US" sz="1400">
                <a:solidFill>
                  <a:srgbClr val="C00000"/>
                </a:solidFill>
              </a:rPr>
              <a:t>right</a:t>
            </a:r>
            <a:r>
              <a:rPr lang="zh-CN" altLang="en-US" sz="1400"/>
              <a:t>)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zh-CN" altLang="en-US" sz="1400"/>
              <a:t>    STNode *segment_tree_node=(STNode *)malloc(sizeof(STNode)); </a:t>
            </a:r>
            <a:endParaRPr lang="zh-CN" altLang="en-US" sz="1400"/>
          </a:p>
          <a:p>
            <a:r>
              <a:rPr lang="en-US" altLang="zh-CN" sz="1400"/>
              <a:t>				</a:t>
            </a:r>
            <a:r>
              <a:rPr lang="zh-CN" altLang="en-US" sz="1400"/>
              <a:t>//申请 sizeof(STNode) 大小的内存空间，新建一个线段树节点 </a:t>
            </a:r>
            <a:endParaRPr lang="zh-CN" altLang="en-US" sz="1400"/>
          </a:p>
          <a:p>
            <a:r>
              <a:rPr lang="zh-CN" altLang="en-US" sz="1400"/>
              <a:t>    </a:t>
            </a:r>
            <a:endParaRPr lang="zh-CN" altLang="en-US" sz="1400"/>
          </a:p>
          <a:p>
            <a:r>
              <a:rPr lang="zh-CN" altLang="en-US" sz="1400"/>
              <a:t>    segment_tree_node-&gt;left=left; </a:t>
            </a:r>
            <a:r>
              <a:rPr lang="en-US" altLang="zh-CN" sz="1400"/>
              <a:t>		</a:t>
            </a:r>
            <a:r>
              <a:rPr lang="zh-CN" altLang="en-US" sz="1400"/>
              <a:t>//新建节点的区间左端点赋初值 left </a:t>
            </a:r>
            <a:endParaRPr lang="zh-CN" altLang="en-US" sz="1400"/>
          </a:p>
          <a:p>
            <a:r>
              <a:rPr lang="zh-CN" altLang="en-US" sz="1400"/>
              <a:t>    segment_tree_node-&gt;right=right; </a:t>
            </a:r>
            <a:r>
              <a:rPr lang="en-US" altLang="zh-CN" sz="1400"/>
              <a:t>	</a:t>
            </a:r>
            <a:r>
              <a:rPr lang="zh-CN" altLang="en-US" sz="1400"/>
              <a:t>//新建节点的区间右端点赋初值 right </a:t>
            </a:r>
            <a:endParaRPr lang="zh-CN" altLang="en-US" sz="1400"/>
          </a:p>
          <a:p>
            <a:r>
              <a:rPr lang="zh-CN" altLang="en-US" sz="1400"/>
              <a:t>    segment_tree_node-&gt;weight_sum=0; </a:t>
            </a:r>
            <a:r>
              <a:rPr lang="en-US" altLang="zh-CN" sz="1400"/>
              <a:t>	</a:t>
            </a:r>
            <a:r>
              <a:rPr lang="zh-CN" altLang="en-US" sz="1400"/>
              <a:t>//新建节点中记录的连续一段格子的权值和赋初值 0 </a:t>
            </a:r>
            <a:endParaRPr lang="zh-CN" altLang="en-US" sz="1400"/>
          </a:p>
          <a:p>
            <a:r>
              <a:rPr lang="zh-CN" altLang="en-US" sz="1400"/>
              <a:t>    segment_tree_node-&gt;weight_max=0; </a:t>
            </a:r>
            <a:r>
              <a:rPr lang="en-US" altLang="zh-CN" sz="1400"/>
              <a:t>	</a:t>
            </a:r>
            <a:r>
              <a:rPr lang="zh-CN" altLang="en-US" sz="1400"/>
              <a:t>//新建节点中记录的连续一段格子的权值最大值赋初值 0 </a:t>
            </a:r>
            <a:endParaRPr lang="zh-CN" altLang="en-US" sz="1400"/>
          </a:p>
          <a:p>
            <a:r>
              <a:rPr lang="zh-CN" altLang="en-US" sz="1400"/>
              <a:t>    segment_tree_node-&gt;left_child=NULL; </a:t>
            </a:r>
            <a:r>
              <a:rPr lang="en-US" altLang="zh-CN" sz="1400"/>
              <a:t>	</a:t>
            </a:r>
            <a:r>
              <a:rPr lang="zh-CN" altLang="en-US" sz="1400"/>
              <a:t>//新建节点中指向其左子节点的指针赋初值 NULL </a:t>
            </a:r>
            <a:endParaRPr lang="zh-CN" altLang="en-US" sz="1400"/>
          </a:p>
          <a:p>
            <a:r>
              <a:rPr lang="zh-CN" altLang="en-US" sz="1400"/>
              <a:t>    segment_tree_node-&gt;right_child=NULL; </a:t>
            </a:r>
            <a:r>
              <a:rPr lang="en-US" altLang="zh-CN" sz="1400"/>
              <a:t>	</a:t>
            </a:r>
            <a:r>
              <a:rPr lang="zh-CN" altLang="en-US" sz="1400"/>
              <a:t>//新建节点中指向其右子节点的指针赋初值 NULL </a:t>
            </a:r>
            <a:endParaRPr lang="zh-CN" altLang="en-US" sz="1400"/>
          </a:p>
          <a:p>
            <a:r>
              <a:rPr lang="zh-CN" altLang="en-US" sz="1400"/>
              <a:t>    </a:t>
            </a:r>
            <a:endParaRPr lang="zh-CN" altLang="en-US" sz="1400"/>
          </a:p>
          <a:p>
            <a:r>
              <a:rPr lang="zh-CN" altLang="en-US" sz="1400"/>
              <a:t>    if(right!=left) </a:t>
            </a:r>
            <a:r>
              <a:rPr lang="en-US" altLang="zh-CN" sz="1400"/>
              <a:t>	</a:t>
            </a:r>
            <a:r>
              <a:rPr lang="zh-CN" altLang="en-US" sz="1400"/>
              <a:t>//如果新建的节点的区间不是单元区间，则线段树未完成初始化，继续分割区间 </a:t>
            </a:r>
            <a:endParaRPr lang="zh-CN" altLang="en-US" sz="1400"/>
          </a:p>
          <a:p>
            <a:r>
              <a:rPr lang="zh-CN" altLang="en-US" sz="1400"/>
              <a:t>    {</a:t>
            </a:r>
            <a:endParaRPr lang="zh-CN" altLang="en-US" sz="1400"/>
          </a:p>
          <a:p>
            <a:r>
              <a:rPr lang="zh-CN" altLang="en-US" sz="1400"/>
              <a:t>        int middle=(left+right)/2; </a:t>
            </a:r>
            <a:r>
              <a:rPr lang="en-US" altLang="zh-CN" sz="1400"/>
              <a:t>		</a:t>
            </a:r>
            <a:r>
              <a:rPr lang="zh-CN" altLang="en-US" sz="1400"/>
              <a:t>//获得新建节点区间的中值 </a:t>
            </a:r>
            <a:endParaRPr lang="zh-CN" altLang="en-US" sz="1400"/>
          </a:p>
          <a:p>
            <a:r>
              <a:rPr lang="zh-CN" altLang="en-US" sz="1400"/>
              <a:t>       </a:t>
            </a:r>
            <a:r>
              <a:rPr lang="zh-CN" altLang="en-US" sz="1400">
                <a:solidFill>
                  <a:srgbClr val="C00000"/>
                </a:solidFill>
              </a:rPr>
              <a:t> segment_tree_node-&gt;left_child=SegmentTreeInit(left,middle); </a:t>
            </a:r>
            <a:r>
              <a:rPr lang="en-US" altLang="zh-CN" sz="1400"/>
              <a:t>	</a:t>
            </a:r>
            <a:r>
              <a:rPr lang="zh-CN" altLang="en-US" sz="1400"/>
              <a:t>//继续初始化新建节点的左子树 </a:t>
            </a:r>
            <a:endParaRPr lang="zh-CN" altLang="en-US" sz="1400"/>
          </a:p>
          <a:p>
            <a:r>
              <a:rPr lang="zh-CN" altLang="en-US" sz="1400"/>
              <a:t>        </a:t>
            </a:r>
            <a:r>
              <a:rPr lang="zh-CN" altLang="en-US" sz="1400">
                <a:solidFill>
                  <a:srgbClr val="C00000"/>
                </a:solidFill>
              </a:rPr>
              <a:t>segment_tree_node-&gt;right_child=SegmentTreeInit(middle+1,right);</a:t>
            </a:r>
            <a:r>
              <a:rPr lang="zh-CN" altLang="en-US" sz="1400"/>
              <a:t> //继续初始化新建节点的右子树 </a:t>
            </a:r>
            <a:endParaRPr lang="zh-CN" altLang="en-US" sz="1400"/>
          </a:p>
          <a:p>
            <a:r>
              <a:rPr lang="zh-CN" altLang="en-US" sz="1400"/>
              <a:t>    }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return</a:t>
            </a:r>
            <a:r>
              <a:rPr lang="zh-CN" altLang="en-US" sz="1400">
                <a:solidFill>
                  <a:srgbClr val="7030A0"/>
                </a:solidFill>
              </a:rPr>
              <a:t> segment_tree_node; </a:t>
            </a:r>
            <a:r>
              <a:rPr lang="en-US" altLang="zh-CN" sz="1400"/>
              <a:t>	</a:t>
            </a:r>
            <a:r>
              <a:rPr lang="zh-CN" altLang="en-US" sz="1400"/>
              <a:t>//返回指向该线段树的指针（初始化后的线段树的第一个节点的地址） 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9240" y="264795"/>
            <a:ext cx="870902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/*********************************************************************************************************</a:t>
            </a:r>
            <a:endParaRPr lang="zh-CN" altLang="en-US" sz="1400"/>
          </a:p>
          <a:p>
            <a:r>
              <a:rPr lang="zh-CN" altLang="en-US" sz="1400"/>
              <a:t>** 函数功能 ：给线段树中的指定的单元区间节点赋权值 </a:t>
            </a:r>
            <a:endParaRPr lang="zh-CN" altLang="en-US" sz="1400"/>
          </a:p>
          <a:p>
            <a:r>
              <a:rPr lang="zh-CN" altLang="en-US" sz="1400"/>
              <a:t>** 函数说明 ：在给指定单元区间节点赋权值的同时，更新包含该单元区间节点的区间节点的权值和与最大值 </a:t>
            </a:r>
            <a:endParaRPr lang="zh-CN" altLang="en-US" sz="1400"/>
          </a:p>
          <a:p>
            <a:r>
              <a:rPr lang="zh-CN" altLang="en-US" sz="1400"/>
              <a:t>** 入口参数 ：segment_tree_node：指向线段树的指针 </a:t>
            </a:r>
            <a:endParaRPr lang="zh-CN" altLang="en-US" sz="1400"/>
          </a:p>
          <a:p>
            <a:r>
              <a:rPr lang="zh-CN" altLang="en-US" sz="1400"/>
              <a:t>            ：i：要赋权值线段树的单元区间节点 i </a:t>
            </a:r>
            <a:endParaRPr lang="zh-CN" altLang="en-US" sz="1400"/>
          </a:p>
          <a:p>
            <a:r>
              <a:rPr lang="zh-CN" altLang="en-US" sz="1400"/>
              <a:t>**            ：weight：要赋的权值 </a:t>
            </a:r>
            <a:endParaRPr lang="zh-CN" altLang="en-US" sz="1400"/>
          </a:p>
          <a:p>
            <a:r>
              <a:rPr lang="zh-CN" altLang="en-US" sz="1400"/>
              <a:t>** 出口参数 ：无 </a:t>
            </a:r>
            <a:endParaRPr lang="zh-CN" altLang="en-US" sz="1400"/>
          </a:p>
          <a:p>
            <a:r>
              <a:rPr lang="zh-CN" altLang="en-US" sz="1400"/>
              <a:t>*********************************************************************************************************/</a:t>
            </a:r>
            <a:endParaRPr lang="zh-CN" altLang="en-US" sz="1400"/>
          </a:p>
          <a:p>
            <a:r>
              <a:rPr lang="zh-CN" altLang="en-US" sz="1400"/>
              <a:t>void SegmentTreeAssignment(STNode *segment_tree_node,</a:t>
            </a:r>
            <a:r>
              <a:rPr lang="zh-CN" altLang="en-US" sz="1400">
                <a:solidFill>
                  <a:srgbClr val="FF0000"/>
                </a:solidFill>
              </a:rPr>
              <a:t>int i</a:t>
            </a:r>
            <a:r>
              <a:rPr lang="zh-CN" altLang="en-US" sz="1400"/>
              <a:t>,</a:t>
            </a:r>
            <a:r>
              <a:rPr lang="zh-CN" altLang="en-US" sz="1400">
                <a:solidFill>
                  <a:srgbClr val="FF0000"/>
                </a:solidFill>
              </a:rPr>
              <a:t>int weight</a:t>
            </a:r>
            <a:r>
              <a:rPr lang="zh-CN" altLang="en-US" sz="1400"/>
              <a:t>)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zh-CN" altLang="en-US" sz="1400"/>
              <a:t>    segment_tree_node-&gt;weight_sum+=</a:t>
            </a:r>
            <a:r>
              <a:rPr lang="zh-CN" altLang="en-US" sz="1400">
                <a:solidFill>
                  <a:srgbClr val="FF0000"/>
                </a:solidFill>
              </a:rPr>
              <a:t>weight</a:t>
            </a:r>
            <a:r>
              <a:rPr lang="zh-CN" altLang="en-US" sz="1400"/>
              <a:t>; </a:t>
            </a:r>
            <a:r>
              <a:rPr lang="en-US" altLang="zh-CN" sz="1400"/>
              <a:t>	</a:t>
            </a:r>
            <a:r>
              <a:rPr lang="zh-CN" altLang="en-US" sz="1400"/>
              <a:t>//更新包含单元区间节点 i 的区间节点中的权值和 </a:t>
            </a:r>
            <a:endParaRPr lang="zh-CN" altLang="en-US" sz="1400"/>
          </a:p>
          <a:p>
            <a:r>
              <a:rPr lang="zh-CN" altLang="en-US" sz="1400"/>
              <a:t>    segment_tree_node-&gt;weight_max=</a:t>
            </a:r>
            <a:r>
              <a:rPr lang="en-US" altLang="zh-CN" sz="1400">
                <a:solidFill>
                  <a:srgbClr val="C00000"/>
                </a:solidFill>
              </a:rPr>
              <a:t>max</a:t>
            </a:r>
            <a:r>
              <a:rPr lang="zh-CN" altLang="en-US" sz="1400">
                <a:solidFill>
                  <a:srgbClr val="C00000"/>
                </a:solidFill>
              </a:rPr>
              <a:t>(segment_tree_node-&gt;weight_max,weight); </a:t>
            </a:r>
            <a:endParaRPr lang="zh-CN" altLang="en-US" sz="1400">
              <a:solidFill>
                <a:srgbClr val="C00000"/>
              </a:solidFill>
            </a:endParaRPr>
          </a:p>
          <a:p>
            <a:r>
              <a:rPr lang="en-US" altLang="zh-CN" sz="1400"/>
              <a:t>				</a:t>
            </a:r>
            <a:r>
              <a:rPr lang="zh-CN" altLang="en-US" sz="1400"/>
              <a:t>//更新包含单元区间节点 i 的区间节点中的权值最大值     </a:t>
            </a:r>
            <a:endParaRPr lang="zh-CN" altLang="en-US" sz="1400"/>
          </a:p>
          <a:p>
            <a:r>
              <a:rPr lang="zh-CN" altLang="en-US" sz="1400"/>
              <a:t>   //寻找单元区间节点 i </a:t>
            </a:r>
            <a:endParaRPr lang="zh-CN" altLang="en-US" sz="1400"/>
          </a:p>
          <a:p>
            <a:r>
              <a:rPr lang="zh-CN" altLang="en-US" sz="1400"/>
              <a:t>    if(segment_tree_node-&gt;left==segment_tree_node-&gt;right) </a:t>
            </a:r>
            <a:r>
              <a:rPr lang="en-US" altLang="zh-CN" sz="1400"/>
              <a:t>	</a:t>
            </a:r>
            <a:r>
              <a:rPr lang="zh-CN" altLang="en-US" sz="1400"/>
              <a:t>//搜索到单元区间节点 i </a:t>
            </a:r>
            <a:endParaRPr lang="zh-CN" altLang="en-US" sz="1400"/>
          </a:p>
          <a:p>
            <a:r>
              <a:rPr lang="zh-CN" altLang="en-US" sz="1400"/>
              <a:t>        </a:t>
            </a:r>
            <a:r>
              <a:rPr lang="en-US" altLang="zh-CN" sz="1400"/>
              <a:t>	</a:t>
            </a:r>
            <a:r>
              <a:rPr lang="zh-CN" altLang="en-US" sz="1400"/>
              <a:t>return;</a:t>
            </a:r>
            <a:endParaRPr lang="zh-CN" altLang="en-US" sz="1400"/>
          </a:p>
          <a:p>
            <a:r>
              <a:rPr lang="zh-CN" altLang="en-US" sz="1400"/>
              <a:t>    else </a:t>
            </a:r>
            <a:r>
              <a:rPr lang="en-US" altLang="zh-CN" sz="1400"/>
              <a:t>					</a:t>
            </a:r>
            <a:r>
              <a:rPr lang="zh-CN" altLang="en-US" sz="1400"/>
              <a:t>//没有，继续搜索 </a:t>
            </a:r>
            <a:endParaRPr lang="zh-CN" altLang="en-US" sz="1400"/>
          </a:p>
          <a:p>
            <a:r>
              <a:rPr lang="zh-CN" altLang="en-US" sz="1400"/>
              <a:t>        if (i&lt;=(segment_tree_node-&gt;left+segment_tree_node-&gt;right)/2)</a:t>
            </a:r>
            <a:endParaRPr lang="zh-CN" altLang="en-US" sz="1400"/>
          </a:p>
          <a:p>
            <a:r>
              <a:rPr lang="zh-CN" altLang="en-US" sz="1400"/>
              <a:t>            SegmentTreeAssignment(segment_tree_node-&gt;left_child,i,weight);</a:t>
            </a:r>
            <a:r>
              <a:rPr lang="en-US" altLang="zh-CN" sz="1400"/>
              <a:t>	</a:t>
            </a:r>
            <a:r>
              <a:rPr lang="zh-CN" altLang="en-US" sz="1400"/>
              <a:t> //往左子树搜索 </a:t>
            </a:r>
            <a:endParaRPr lang="zh-CN" altLang="en-US" sz="1400"/>
          </a:p>
          <a:p>
            <a:r>
              <a:rPr lang="zh-CN" altLang="en-US" sz="1400"/>
              <a:t>        else</a:t>
            </a:r>
            <a:endParaRPr lang="zh-CN" altLang="en-US" sz="1400"/>
          </a:p>
          <a:p>
            <a:r>
              <a:rPr lang="zh-CN" altLang="en-US" sz="1400"/>
              <a:t>            SegmentTreeAssignment(segment_tree_node-&gt;right_child,i,weight); </a:t>
            </a:r>
            <a:r>
              <a:rPr lang="en-US" altLang="zh-CN" sz="1400"/>
              <a:t>	</a:t>
            </a:r>
            <a:r>
              <a:rPr lang="zh-CN" altLang="en-US" sz="1400"/>
              <a:t>//往右子树搜索 </a:t>
            </a:r>
            <a:endParaRPr lang="zh-CN" altLang="en-US" sz="1400"/>
          </a:p>
          <a:p>
            <a:r>
              <a:rPr lang="zh-CN" altLang="en-US" sz="1400"/>
              <a:t>            </a:t>
            </a:r>
            <a:endParaRPr lang="zh-CN" altLang="en-US" sz="1400"/>
          </a:p>
          <a:p>
            <a:r>
              <a:rPr lang="zh-CN" altLang="en-US" sz="1400"/>
              <a:t>    return;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2880" y="307340"/>
            <a:ext cx="8545830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 &lt;stdio.h&gt;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int</a:t>
            </a:r>
            <a:r>
              <a:rPr lang="zh-CN" altLang="en-US"/>
              <a:t> main() {</a:t>
            </a:r>
            <a:endParaRPr lang="zh-CN" altLang="en-US"/>
          </a:p>
          <a:p>
            <a:r>
              <a:rPr lang="zh-CN" altLang="en-US"/>
              <a:t>    int </a:t>
            </a:r>
            <a:r>
              <a:rPr lang="zh-CN" altLang="en-US">
                <a:solidFill>
                  <a:srgbClr val="7030A0"/>
                </a:solidFill>
              </a:rPr>
              <a:t>a[30][30]</a:t>
            </a:r>
            <a:r>
              <a:rPr lang="zh-CN" altLang="en-US"/>
              <a:t>, </a:t>
            </a:r>
            <a:r>
              <a:rPr lang="zh-CN" altLang="en-US">
                <a:solidFill>
                  <a:srgbClr val="FF0000"/>
                </a:solidFill>
              </a:rPr>
              <a:t>b[30][30]={0}</a:t>
            </a:r>
            <a:r>
              <a:rPr lang="zh-CN" altLang="en-US"/>
              <a:t>, i, j, m, n;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solidFill>
                  <a:srgbClr val="FF0000"/>
                </a:solidFill>
              </a:rPr>
              <a:t>scanf("%d%d", &amp;n, &amp;m);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	for (i = 0; i &lt; n; i++)	b[i][i]=1;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    for (i = 0; i &lt; n; i++)</a:t>
            </a:r>
            <a:endParaRPr lang="zh-CN" altLang="en-US">
              <a:solidFill>
                <a:srgbClr val="7030A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        for (j = 0; j &lt; n; j++) </a:t>
            </a:r>
            <a:endParaRPr lang="zh-CN" altLang="en-US">
              <a:solidFill>
                <a:srgbClr val="7030A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            scanf("%d", &amp;a[i][j]);</a:t>
            </a:r>
            <a:endParaRPr lang="zh-CN" altLang="en-US"/>
          </a:p>
          <a:p>
            <a:r>
              <a:rPr lang="zh-CN" altLang="en-US"/>
              <a:t>          </a:t>
            </a:r>
            <a:endParaRPr lang="zh-CN" altLang="en-US"/>
          </a:p>
          <a:p>
            <a:r>
              <a:rPr lang="zh-CN" altLang="en-US">
                <a:solidFill>
                  <a:srgbClr val="C00000"/>
                </a:solidFill>
              </a:rPr>
              <a:t>    for (i = 0; i &lt; m; i++)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        f(a, b, n);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for (i = 0; i &lt; n; i++) {</a:t>
            </a:r>
            <a:endParaRPr lang="zh-CN" altLang="en-US"/>
          </a:p>
          <a:p>
            <a:r>
              <a:rPr lang="zh-CN" altLang="en-US"/>
              <a:t>        for (j = 0; j &lt; n; j++) {</a:t>
            </a:r>
            <a:endParaRPr lang="zh-CN" altLang="en-US"/>
          </a:p>
          <a:p>
            <a:r>
              <a:rPr lang="zh-CN" altLang="en-US"/>
              <a:t>            printf("%d ", b[i][j]);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printf("\n");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5580" y="116840"/>
            <a:ext cx="8872855" cy="6554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/*********************************************************************************************************</a:t>
            </a:r>
            <a:endParaRPr lang="zh-CN" altLang="en-US" sz="1400"/>
          </a:p>
          <a:p>
            <a:r>
              <a:rPr lang="zh-CN" altLang="en-US" sz="1400"/>
              <a:t>** 函数功能 ：修改指定格子（单元区间节点）的权值 </a:t>
            </a:r>
            <a:endParaRPr lang="zh-CN" altLang="en-US" sz="1400"/>
          </a:p>
          <a:p>
            <a:r>
              <a:rPr lang="zh-CN" altLang="en-US" sz="1400"/>
              <a:t>** 函数说明 ：在修改指定格子（单元区间节点）权值的同时，修改包含该单元区间节点的区间节点的权值和与最大值  </a:t>
            </a:r>
            <a:endParaRPr lang="zh-CN" altLang="en-US" sz="1400"/>
          </a:p>
          <a:p>
            <a:r>
              <a:rPr lang="zh-CN" altLang="en-US" sz="1400"/>
              <a:t>** 入口参数 ：segment_tree_node：指向线段树的指针 </a:t>
            </a:r>
            <a:endParaRPr lang="zh-CN" altLang="en-US" sz="1400"/>
          </a:p>
          <a:p>
            <a:r>
              <a:rPr lang="zh-CN" altLang="en-US" sz="1400"/>
              <a:t>            ：i：要修改权值的格子（单元区间节点） i </a:t>
            </a:r>
            <a:endParaRPr lang="zh-CN" altLang="en-US" sz="1400"/>
          </a:p>
          <a:p>
            <a:r>
              <a:rPr lang="zh-CN" altLang="en-US" sz="1400"/>
              <a:t>**            ：weight：要修改的权值 </a:t>
            </a:r>
            <a:endParaRPr lang="zh-CN" altLang="en-US" sz="1400"/>
          </a:p>
          <a:p>
            <a:r>
              <a:rPr lang="zh-CN" altLang="en-US" sz="1400"/>
              <a:t>** 出口参数 ：无 </a:t>
            </a:r>
            <a:endParaRPr lang="zh-CN" altLang="en-US" sz="1400"/>
          </a:p>
          <a:p>
            <a:r>
              <a:rPr lang="zh-CN" altLang="en-US" sz="1400"/>
              <a:t>*********************************************************************************************************/</a:t>
            </a:r>
            <a:endParaRPr lang="zh-CN" altLang="en-US" sz="1400"/>
          </a:p>
          <a:p>
            <a:r>
              <a:rPr lang="zh-CN" altLang="en-US" sz="1400"/>
              <a:t>void SegmentTreeModification(STNode *segment_tree_node,int i,int weight)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zh-CN" altLang="en-US" sz="1400"/>
              <a:t>    if(segment_tree_node-&gt;left==i&amp;&amp;segment_tree_node-&gt;right==i)</a:t>
            </a:r>
            <a:r>
              <a:rPr lang="en-US" altLang="zh-CN" sz="1400"/>
              <a:t>	</a:t>
            </a:r>
            <a:r>
              <a:rPr lang="zh-CN" altLang="en-US" sz="1400"/>
              <a:t> //搜索到该格子（单元区间节点）</a:t>
            </a:r>
            <a:endParaRPr lang="zh-CN" altLang="en-US" sz="1400"/>
          </a:p>
          <a:p>
            <a:r>
              <a:rPr lang="zh-CN" altLang="en-US" sz="1400"/>
              <a:t>    {  segment_tree_node-&gt;weight_sum=weight;</a:t>
            </a:r>
            <a:r>
              <a:rPr lang="zh-CN" altLang="en-US" sz="1200"/>
              <a:t> //修改指定格子（单元区间节点）中记录的连续一段格子的权值和 </a:t>
            </a:r>
            <a:endParaRPr lang="zh-CN" altLang="en-US" sz="1200"/>
          </a:p>
          <a:p>
            <a:r>
              <a:rPr lang="zh-CN" altLang="en-US" sz="1400"/>
              <a:t>       segment_tree_node-&gt;weight_max=weight;</a:t>
            </a:r>
            <a:r>
              <a:rPr lang="zh-CN" altLang="en-US" sz="1200"/>
              <a:t> //修改指定格子（单元区间节点）中记录的连续一段格子的权值最大值 </a:t>
            </a:r>
            <a:endParaRPr lang="zh-CN" altLang="en-US" sz="1200"/>
          </a:p>
          <a:p>
            <a:r>
              <a:rPr lang="zh-CN" altLang="en-US" sz="1400"/>
              <a:t>       return;</a:t>
            </a:r>
            <a:endParaRPr lang="zh-CN" altLang="en-US" sz="1400"/>
          </a:p>
          <a:p>
            <a:r>
              <a:rPr lang="zh-CN" altLang="en-US" sz="1400"/>
              <a:t>    }</a:t>
            </a:r>
            <a:endParaRPr lang="zh-CN" altLang="en-US" sz="1400"/>
          </a:p>
          <a:p>
            <a:r>
              <a:rPr lang="zh-CN" altLang="en-US" sz="1400"/>
              <a:t>    else</a:t>
            </a:r>
            <a:r>
              <a:rPr lang="en-US" altLang="zh-CN" sz="1400"/>
              <a:t>	</a:t>
            </a:r>
            <a:r>
              <a:rPr lang="zh-CN" altLang="en-US" sz="1400"/>
              <a:t> //没有，继续搜索 </a:t>
            </a:r>
            <a:endParaRPr lang="zh-CN" altLang="en-US" sz="1400"/>
          </a:p>
          <a:p>
            <a:r>
              <a:rPr lang="zh-CN" altLang="en-US" sz="1400"/>
              <a:t>    {   int middle=(segment_tree_node-&gt;left+segment_tree_node-&gt;right)/2; </a:t>
            </a:r>
            <a:r>
              <a:rPr lang="en-US" altLang="zh-CN" sz="1400"/>
              <a:t>	</a:t>
            </a:r>
            <a:r>
              <a:rPr lang="zh-CN" altLang="en-US" sz="1400"/>
              <a:t>//获得当前节点区间的中值 </a:t>
            </a:r>
            <a:endParaRPr lang="zh-CN" altLang="en-US" sz="1400"/>
          </a:p>
          <a:p>
            <a:r>
              <a:rPr lang="zh-CN" altLang="en-US" sz="1400"/>
              <a:t>        if(i&lt;=middle) </a:t>
            </a:r>
            <a:r>
              <a:rPr lang="en-US" altLang="zh-CN" sz="1400"/>
              <a:t>	</a:t>
            </a:r>
            <a:r>
              <a:rPr lang="zh-CN" altLang="en-US" sz="1400"/>
              <a:t>//往左子树搜索 </a:t>
            </a:r>
            <a:endParaRPr lang="zh-CN" altLang="en-US" sz="1400"/>
          </a:p>
          <a:p>
            <a:r>
              <a:rPr lang="zh-CN" altLang="en-US" sz="1400"/>
              <a:t>            SegmentTreeModification(segment_tree_node-&gt;left_child,i,weight);</a:t>
            </a:r>
            <a:endParaRPr lang="zh-CN" altLang="en-US" sz="1400"/>
          </a:p>
          <a:p>
            <a:r>
              <a:rPr lang="zh-CN" altLang="en-US" sz="1400"/>
              <a:t>        else </a:t>
            </a:r>
            <a:r>
              <a:rPr lang="en-US" altLang="zh-CN" sz="1400"/>
              <a:t>		</a:t>
            </a:r>
            <a:r>
              <a:rPr lang="zh-CN" altLang="en-US" sz="1400"/>
              <a:t>//往右子树搜索 </a:t>
            </a:r>
            <a:endParaRPr lang="zh-CN" altLang="en-US" sz="1400"/>
          </a:p>
          <a:p>
            <a:r>
              <a:rPr lang="zh-CN" altLang="en-US" sz="1400"/>
              <a:t>            SegmentTreeModification(segment_tree_node-&gt;right_child,i,weight);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    segment_tree_node-&gt;weight_sum=</a:t>
            </a:r>
            <a:r>
              <a:rPr lang="zh-CN" altLang="en-US" sz="1400">
                <a:solidFill>
                  <a:srgbClr val="7030A0"/>
                </a:solidFill>
              </a:rPr>
              <a:t>segment_tree_node-&gt;left_child-&gt;weight_sum</a:t>
            </a:r>
            <a:endParaRPr lang="zh-CN" altLang="en-US" sz="1400"/>
          </a:p>
          <a:p>
            <a:r>
              <a:rPr lang="en-US" altLang="zh-CN" sz="1400"/>
              <a:t>	</a:t>
            </a:r>
            <a:r>
              <a:rPr lang="zh-CN" altLang="en-US" sz="1400"/>
              <a:t>+</a:t>
            </a:r>
            <a:r>
              <a:rPr lang="zh-CN" altLang="en-US" sz="1400">
                <a:solidFill>
                  <a:srgbClr val="7030A0"/>
                </a:solidFill>
              </a:rPr>
              <a:t>segment_tree_node-&gt;right_child-&gt;weight_sum</a:t>
            </a:r>
            <a:r>
              <a:rPr lang="zh-CN" altLang="en-US" sz="1400"/>
              <a:t>; //修改包含单元区间节点 i 的区间节点中的权值和 </a:t>
            </a:r>
            <a:endParaRPr lang="zh-CN" altLang="en-US" sz="1400"/>
          </a:p>
          <a:p>
            <a:r>
              <a:rPr lang="zh-CN" altLang="en-US" sz="1400"/>
              <a:t>        segment_tree_node-&gt;weight_max=</a:t>
            </a:r>
            <a:r>
              <a:rPr lang="en-US" altLang="zh-CN" sz="1400">
                <a:solidFill>
                  <a:srgbClr val="7030A0"/>
                </a:solidFill>
              </a:rPr>
              <a:t>max</a:t>
            </a:r>
            <a:r>
              <a:rPr lang="zh-CN" altLang="en-US" sz="1400">
                <a:solidFill>
                  <a:srgbClr val="7030A0"/>
                </a:solidFill>
              </a:rPr>
              <a:t>(segment_tree_node-&gt;left_child-&gt;weight_max,</a:t>
            </a:r>
            <a:endParaRPr lang="zh-CN" altLang="en-US" sz="1400">
              <a:solidFill>
                <a:srgbClr val="7030A0"/>
              </a:solidFill>
            </a:endParaRPr>
          </a:p>
          <a:p>
            <a:r>
              <a:rPr lang="en-US" altLang="zh-CN" sz="1400">
                <a:solidFill>
                  <a:srgbClr val="7030A0"/>
                </a:solidFill>
              </a:rPr>
              <a:t>	</a:t>
            </a:r>
            <a:r>
              <a:rPr lang="zh-CN" altLang="en-US" sz="1400">
                <a:solidFill>
                  <a:srgbClr val="7030A0"/>
                </a:solidFill>
              </a:rPr>
              <a:t>segment_tree_node-&gt;right_child-&gt;weight_max);</a:t>
            </a:r>
            <a:r>
              <a:rPr lang="zh-CN" altLang="en-US" sz="1400"/>
              <a:t> </a:t>
            </a:r>
            <a:r>
              <a:rPr lang="zh-CN" altLang="en-US" sz="1200"/>
              <a:t>//修改包含单元区间节点 i 的区间节点中的权值最大值 </a:t>
            </a:r>
            <a:endParaRPr lang="zh-CN" altLang="en-US" sz="1200"/>
          </a:p>
          <a:p>
            <a:r>
              <a:rPr lang="zh-CN" altLang="en-US" sz="1400"/>
              <a:t>    }</a:t>
            </a:r>
            <a:endParaRPr lang="zh-CN" altLang="en-US" sz="1400"/>
          </a:p>
          <a:p>
            <a:r>
              <a:rPr lang="zh-CN" altLang="en-US" sz="1400"/>
              <a:t>    return;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5905" y="476250"/>
            <a:ext cx="863219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/*********************************************************************************************************</a:t>
            </a:r>
            <a:endParaRPr lang="zh-CN" altLang="en-US" sz="1400"/>
          </a:p>
          <a:p>
            <a:r>
              <a:rPr lang="zh-CN" altLang="en-US" sz="1400"/>
              <a:t>** 函数功能 ：求连续一段格子的权值和  </a:t>
            </a:r>
            <a:endParaRPr lang="zh-CN" altLang="en-US" sz="1400"/>
          </a:p>
          <a:p>
            <a:r>
              <a:rPr lang="zh-CN" altLang="en-US" sz="1400"/>
              <a:t>** 函数说明 ：无</a:t>
            </a:r>
            <a:endParaRPr lang="zh-CN" altLang="en-US" sz="1400"/>
          </a:p>
          <a:p>
            <a:r>
              <a:rPr lang="zh-CN" altLang="en-US" sz="1400"/>
              <a:t>** 入口参数 ：segment_tree_node：指向线段树的指针 </a:t>
            </a:r>
            <a:endParaRPr lang="zh-CN" altLang="en-US" sz="1400"/>
          </a:p>
          <a:p>
            <a:r>
              <a:rPr lang="zh-CN" altLang="en-US" sz="1400"/>
              <a:t>            ：left：连续一段格子的左端点值 </a:t>
            </a:r>
            <a:endParaRPr lang="zh-CN" altLang="en-US" sz="1400"/>
          </a:p>
          <a:p>
            <a:r>
              <a:rPr lang="zh-CN" altLang="en-US" sz="1400"/>
              <a:t>**            ：right：连续一段格子的右端点值 </a:t>
            </a:r>
            <a:endParaRPr lang="zh-CN" altLang="en-US" sz="1400"/>
          </a:p>
          <a:p>
            <a:r>
              <a:rPr lang="zh-CN" altLang="en-US" sz="1400"/>
              <a:t>** 出口参数 ：连续一段格子的权值和 </a:t>
            </a:r>
            <a:endParaRPr lang="zh-CN" altLang="en-US" sz="1400"/>
          </a:p>
          <a:p>
            <a:r>
              <a:rPr lang="zh-CN" altLang="en-US" sz="1400"/>
              <a:t>*********************************************************************************************************/</a:t>
            </a:r>
            <a:endParaRPr lang="zh-CN" altLang="en-US" sz="1400"/>
          </a:p>
          <a:p>
            <a:r>
              <a:rPr lang="zh-CN" altLang="en-US" sz="1400"/>
              <a:t>int SegmentTreeGetWeightSum(STNode *segment_tree_node,int left,int right)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zh-CN" altLang="en-US" sz="1400"/>
              <a:t>    if(segment_tree_node-&gt;left==left&amp;&amp;segment_tree_node-&gt;right==right) //搜索到该段格子 </a:t>
            </a:r>
            <a:endParaRPr lang="zh-CN" altLang="en-US" sz="1400"/>
          </a:p>
          <a:p>
            <a:r>
              <a:rPr lang="zh-CN" altLang="en-US" sz="1400"/>
              <a:t>        return segment_tree_node-&gt;weight_sum;</a:t>
            </a:r>
            <a:endParaRPr lang="zh-CN" altLang="en-US" sz="1400"/>
          </a:p>
          <a:p>
            <a:r>
              <a:rPr lang="zh-CN" altLang="en-US" sz="1400"/>
              <a:t>    else</a:t>
            </a:r>
            <a:endParaRPr lang="zh-CN" altLang="en-US" sz="1400"/>
          </a:p>
          <a:p>
            <a:r>
              <a:rPr lang="zh-CN" altLang="en-US" sz="1400"/>
              <a:t>    {</a:t>
            </a:r>
            <a:endParaRPr lang="zh-CN" altLang="en-US" sz="1400"/>
          </a:p>
          <a:p>
            <a:r>
              <a:rPr lang="zh-CN" altLang="en-US" sz="1400"/>
              <a:t>        int middle=(segment_tree_node-&gt;left+segment_tree_node-&gt;right)/2;</a:t>
            </a:r>
            <a:endParaRPr lang="zh-CN" altLang="en-US" sz="1400"/>
          </a:p>
          <a:p>
            <a:r>
              <a:rPr lang="zh-CN" altLang="en-US" sz="1400"/>
              <a:t>        if (right&lt;=middle) </a:t>
            </a:r>
            <a:r>
              <a:rPr lang="en-US" altLang="zh-CN" sz="1400"/>
              <a:t>		</a:t>
            </a:r>
            <a:r>
              <a:rPr lang="zh-CN" altLang="en-US" sz="1400"/>
              <a:t>//往左子树搜索 </a:t>
            </a:r>
            <a:endParaRPr lang="zh-CN" altLang="en-US" sz="1400"/>
          </a:p>
          <a:p>
            <a:r>
              <a:rPr lang="zh-CN" altLang="en-US" sz="1400"/>
              <a:t>            return SegmentTreeGetWeightSum(segment_tree_node-&gt;left_child,left,right);</a:t>
            </a:r>
            <a:endParaRPr lang="zh-CN" altLang="en-US" sz="1400"/>
          </a:p>
          <a:p>
            <a:r>
              <a:rPr lang="zh-CN" altLang="en-US" sz="1400"/>
              <a:t>        else if(left&gt;middle)</a:t>
            </a:r>
            <a:r>
              <a:rPr lang="en-US" altLang="zh-CN" sz="1400"/>
              <a:t>	</a:t>
            </a:r>
            <a:r>
              <a:rPr lang="zh-CN" altLang="en-US" sz="1400"/>
              <a:t> //往右子树搜索 </a:t>
            </a:r>
            <a:endParaRPr lang="zh-CN" altLang="en-US" sz="1400"/>
          </a:p>
          <a:p>
            <a:r>
              <a:rPr lang="zh-CN" altLang="en-US" sz="1400"/>
              <a:t>            return SegmentTreeGetWeightSum(segment_tree_node-&gt;right_child,left,right);</a:t>
            </a:r>
            <a:endParaRPr lang="zh-CN" altLang="en-US" sz="1400"/>
          </a:p>
          <a:p>
            <a:r>
              <a:rPr lang="zh-CN" altLang="en-US" sz="1400"/>
              <a:t>        else</a:t>
            </a:r>
            <a:r>
              <a:rPr lang="en-US" altLang="zh-CN" sz="1400"/>
              <a:t>			</a:t>
            </a:r>
            <a:r>
              <a:rPr lang="zh-CN" altLang="en-US" sz="1400"/>
              <a:t> //分别往左子树和右子树搜索，最后相加 </a:t>
            </a:r>
            <a:endParaRPr lang="zh-CN" altLang="en-US" sz="1400"/>
          </a:p>
          <a:p>
            <a:r>
              <a:rPr lang="zh-CN" altLang="en-US" sz="1400"/>
              <a:t>            return </a:t>
            </a:r>
            <a:r>
              <a:rPr lang="zh-CN" altLang="en-US" sz="1400">
                <a:solidFill>
                  <a:srgbClr val="7030A0"/>
                </a:solidFill>
              </a:rPr>
              <a:t>SegmentTreeGetWeightSum(segment_tree_node-&gt;left_child,left,</a:t>
            </a:r>
            <a:r>
              <a:rPr lang="zh-CN" altLang="en-US" sz="1400">
                <a:solidFill>
                  <a:srgbClr val="FF0000"/>
                </a:solidFill>
              </a:rPr>
              <a:t>middle</a:t>
            </a:r>
            <a:r>
              <a:rPr lang="zh-CN" altLang="en-US" sz="1400">
                <a:solidFill>
                  <a:srgbClr val="7030A0"/>
                </a:solidFill>
              </a:rPr>
              <a:t>)</a:t>
            </a:r>
            <a:endParaRPr lang="zh-CN" altLang="en-US" sz="1400"/>
          </a:p>
          <a:p>
            <a:r>
              <a:rPr lang="en-US" altLang="zh-CN" sz="1400"/>
              <a:t>	</a:t>
            </a:r>
            <a:r>
              <a:rPr lang="zh-CN" altLang="en-US" sz="1400"/>
              <a:t>+</a:t>
            </a:r>
            <a:r>
              <a:rPr lang="zh-CN" altLang="en-US" sz="1400">
                <a:solidFill>
                  <a:srgbClr val="7030A0"/>
                </a:solidFill>
              </a:rPr>
              <a:t>SegmentTreeGetWeightSum(segment_tree_node-&gt;right_child,</a:t>
            </a:r>
            <a:r>
              <a:rPr lang="zh-CN" altLang="en-US" sz="1400">
                <a:solidFill>
                  <a:srgbClr val="FF0000"/>
                </a:solidFill>
              </a:rPr>
              <a:t>middle+1</a:t>
            </a:r>
            <a:r>
              <a:rPr lang="zh-CN" altLang="en-US" sz="1400">
                <a:solidFill>
                  <a:srgbClr val="7030A0"/>
                </a:solidFill>
              </a:rPr>
              <a:t>,right)</a:t>
            </a:r>
            <a:r>
              <a:rPr lang="zh-CN" altLang="en-US" sz="1400"/>
              <a:t>;</a:t>
            </a:r>
            <a:endParaRPr lang="zh-CN" altLang="en-US" sz="1400"/>
          </a:p>
          <a:p>
            <a:r>
              <a:rPr lang="zh-CN" altLang="en-US" sz="1400"/>
              <a:t>    }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6225" y="225425"/>
            <a:ext cx="860552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/*********************************************************************************************************</a:t>
            </a:r>
            <a:endParaRPr lang="zh-CN" altLang="en-US" sz="1400"/>
          </a:p>
          <a:p>
            <a:r>
              <a:rPr lang="zh-CN" altLang="en-US" sz="1400"/>
              <a:t>** 函数功能 ：求连续一段格子的最大值 </a:t>
            </a:r>
            <a:endParaRPr lang="zh-CN" altLang="en-US" sz="1400"/>
          </a:p>
          <a:p>
            <a:r>
              <a:rPr lang="zh-CN" altLang="en-US" sz="1400"/>
              <a:t>** 函数说明 ：无 </a:t>
            </a:r>
            <a:endParaRPr lang="zh-CN" altLang="en-US" sz="1400"/>
          </a:p>
          <a:p>
            <a:r>
              <a:rPr lang="zh-CN" altLang="en-US" sz="1400"/>
              <a:t>** 入口参数 ：segment_tree_node：指向线段树的指针 </a:t>
            </a:r>
            <a:endParaRPr lang="zh-CN" altLang="en-US" sz="1400"/>
          </a:p>
          <a:p>
            <a:r>
              <a:rPr lang="zh-CN" altLang="en-US" sz="1400"/>
              <a:t>            ：left：连续一段格子的左端点值 </a:t>
            </a:r>
            <a:endParaRPr lang="zh-CN" altLang="en-US" sz="1400"/>
          </a:p>
          <a:p>
            <a:r>
              <a:rPr lang="zh-CN" altLang="en-US" sz="1400"/>
              <a:t>**            ：right：连续一段格子的右端点值 </a:t>
            </a:r>
            <a:endParaRPr lang="zh-CN" altLang="en-US" sz="1400"/>
          </a:p>
          <a:p>
            <a:r>
              <a:rPr lang="zh-CN" altLang="en-US" sz="1400"/>
              <a:t>** 出口参数 ：连续一段格子的最大值 </a:t>
            </a:r>
            <a:endParaRPr lang="zh-CN" altLang="en-US" sz="1400"/>
          </a:p>
          <a:p>
            <a:r>
              <a:rPr lang="zh-CN" altLang="en-US" sz="1400"/>
              <a:t>*********************************************************************************************************/</a:t>
            </a:r>
            <a:endParaRPr lang="zh-CN" altLang="en-US" sz="1400"/>
          </a:p>
          <a:p>
            <a:r>
              <a:rPr lang="zh-CN" altLang="en-US" sz="1400"/>
              <a:t>int SegmentTreeGetWeightMaximum(STNode *segment_tree_node,int left,int right)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zh-CN" altLang="en-US" sz="1400"/>
              <a:t>    if(segment_tree_node-&gt;left==left&amp;&amp;segment_tree_node-&gt;right==right) </a:t>
            </a:r>
            <a:r>
              <a:rPr lang="en-US" altLang="zh-CN" sz="1400"/>
              <a:t>	</a:t>
            </a:r>
            <a:r>
              <a:rPr lang="zh-CN" altLang="en-US" sz="1400"/>
              <a:t>//搜索到该段格子 </a:t>
            </a:r>
            <a:endParaRPr lang="zh-CN" altLang="en-US" sz="1400"/>
          </a:p>
          <a:p>
            <a:r>
              <a:rPr lang="zh-CN" altLang="en-US" sz="1400"/>
              <a:t>        return segment_tree_node-&gt;weight_max;</a:t>
            </a:r>
            <a:endParaRPr lang="zh-CN" altLang="en-US" sz="1400"/>
          </a:p>
          <a:p>
            <a:r>
              <a:rPr lang="zh-CN" altLang="en-US" sz="1400"/>
              <a:t>    else</a:t>
            </a:r>
            <a:endParaRPr lang="zh-CN" altLang="en-US" sz="1400"/>
          </a:p>
          <a:p>
            <a:r>
              <a:rPr lang="zh-CN" altLang="en-US" sz="1400"/>
              <a:t>    {</a:t>
            </a:r>
            <a:endParaRPr lang="zh-CN" altLang="en-US" sz="1400"/>
          </a:p>
          <a:p>
            <a:r>
              <a:rPr lang="zh-CN" altLang="en-US" sz="1400"/>
              <a:t>        int middle=(segment_tree_node-&gt;left+segment_tree_node-&gt;right)/2;</a:t>
            </a:r>
            <a:endParaRPr lang="zh-CN" altLang="en-US" sz="1400"/>
          </a:p>
          <a:p>
            <a:r>
              <a:rPr lang="zh-CN" altLang="en-US" sz="1400"/>
              <a:t>        if(right&lt;=middle) </a:t>
            </a:r>
            <a:r>
              <a:rPr lang="en-US" altLang="zh-CN" sz="1400"/>
              <a:t>		</a:t>
            </a:r>
            <a:r>
              <a:rPr lang="zh-CN" altLang="en-US" sz="1400"/>
              <a:t>//往左子树搜索 </a:t>
            </a:r>
            <a:endParaRPr lang="zh-CN" altLang="en-US" sz="1400"/>
          </a:p>
          <a:p>
            <a:r>
              <a:rPr lang="zh-CN" altLang="en-US" sz="1400"/>
              <a:t>            return SegmentTreeGetWeightMaximum(segment_tree_node-&gt;left_child,left,right); </a:t>
            </a:r>
            <a:endParaRPr lang="zh-CN" altLang="en-US" sz="1400"/>
          </a:p>
          <a:p>
            <a:r>
              <a:rPr lang="zh-CN" altLang="en-US" sz="1400"/>
              <a:t>        else if (left&gt;middle) </a:t>
            </a:r>
            <a:r>
              <a:rPr lang="en-US" altLang="zh-CN" sz="1400"/>
              <a:t>	</a:t>
            </a:r>
            <a:r>
              <a:rPr lang="zh-CN" altLang="en-US" sz="1400"/>
              <a:t>//往右子树搜索 </a:t>
            </a:r>
            <a:endParaRPr lang="zh-CN" altLang="en-US" sz="1400"/>
          </a:p>
          <a:p>
            <a:r>
              <a:rPr lang="zh-CN" altLang="en-US" sz="1400"/>
              <a:t>            return SegmentTreeGetWeightMaximum(segment_tree_node-&gt;right_child,left,right);</a:t>
            </a:r>
            <a:endParaRPr lang="zh-CN" altLang="en-US" sz="1400"/>
          </a:p>
          <a:p>
            <a:r>
              <a:rPr lang="zh-CN" altLang="en-US" sz="1400"/>
              <a:t>        else  </a:t>
            </a:r>
            <a:r>
              <a:rPr lang="en-US" altLang="zh-CN" sz="1400"/>
              <a:t>			</a:t>
            </a:r>
            <a:r>
              <a:rPr lang="zh-CN" altLang="en-US" sz="1400"/>
              <a:t>//分叉：返回搜索到的最大值 </a:t>
            </a:r>
            <a:endParaRPr lang="zh-CN" altLang="en-US" sz="1400"/>
          </a:p>
          <a:p>
            <a:r>
              <a:rPr lang="zh-CN" altLang="en-US" sz="1400"/>
              <a:t>            return </a:t>
            </a:r>
            <a:r>
              <a:rPr lang="en-US" altLang="zh-CN" sz="1400"/>
              <a:t>max</a:t>
            </a:r>
            <a:r>
              <a:rPr lang="zh-CN" altLang="en-US" sz="1400"/>
              <a:t>(</a:t>
            </a:r>
            <a:r>
              <a:rPr lang="zh-CN" altLang="en-US" sz="1400">
                <a:solidFill>
                  <a:srgbClr val="7030A0"/>
                </a:solidFill>
              </a:rPr>
              <a:t>SegmentTreeGetWeightMaximum(segment_tree_node-&gt;left_child,</a:t>
            </a:r>
            <a:r>
              <a:rPr lang="zh-CN" altLang="en-US" sz="1400">
                <a:solidFill>
                  <a:srgbClr val="FF0000"/>
                </a:solidFill>
              </a:rPr>
              <a:t>left,middle</a:t>
            </a:r>
            <a:r>
              <a:rPr lang="zh-CN" altLang="en-US" sz="1400">
                <a:solidFill>
                  <a:srgbClr val="7030A0"/>
                </a:solidFill>
              </a:rPr>
              <a:t>)</a:t>
            </a:r>
            <a:r>
              <a:rPr lang="zh-CN" altLang="en-US" sz="1400"/>
              <a:t>,</a:t>
            </a:r>
            <a:endParaRPr lang="zh-CN" altLang="en-US" sz="1400"/>
          </a:p>
          <a:p>
            <a:r>
              <a:rPr lang="en-US" altLang="zh-CN" sz="1400"/>
              <a:t>	</a:t>
            </a:r>
            <a:r>
              <a:rPr lang="zh-CN" altLang="en-US" sz="1400">
                <a:solidFill>
                  <a:srgbClr val="7030A0"/>
                </a:solidFill>
              </a:rPr>
              <a:t>SegmentTreeGetWeightMaximum(segment_tree_node-&gt;right_child,</a:t>
            </a:r>
            <a:r>
              <a:rPr lang="zh-CN" altLang="en-US" sz="1400">
                <a:solidFill>
                  <a:srgbClr val="FF0000"/>
                </a:solidFill>
              </a:rPr>
              <a:t>middle+1,right)</a:t>
            </a:r>
            <a:r>
              <a:rPr lang="zh-CN" altLang="en-US" sz="1400"/>
              <a:t>);</a:t>
            </a:r>
            <a:endParaRPr lang="zh-CN" altLang="en-US" sz="1400"/>
          </a:p>
          <a:p>
            <a:r>
              <a:rPr lang="zh-CN" altLang="en-US" sz="1400"/>
              <a:t>    }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3355" y="84455"/>
            <a:ext cx="8538210" cy="6554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int main()</a:t>
            </a:r>
            <a:endParaRPr lang="zh-CN" altLang="en-US" sz="1400"/>
          </a:p>
          <a:p>
            <a:r>
              <a:rPr lang="zh-CN" altLang="en-US" sz="1400"/>
              <a:t>{   int i,j;</a:t>
            </a:r>
            <a:endParaRPr lang="zh-CN" altLang="en-US" sz="1400"/>
          </a:p>
          <a:p>
            <a:r>
              <a:rPr lang="zh-CN" altLang="en-US" sz="1400"/>
              <a:t>    int n,m; 		//分别用于记录输入的格子的数目和操作的次数 </a:t>
            </a:r>
            <a:endParaRPr lang="zh-CN" altLang="en-US" sz="1400"/>
          </a:p>
          <a:p>
            <a:r>
              <a:rPr lang="zh-CN" altLang="en-US" sz="1400"/>
              <a:t>    STNode *segment_tree_node; 	//用于指向根据输入的格子数 n 初始化的线段树 [1,n] </a:t>
            </a:r>
            <a:endParaRPr lang="zh-CN" altLang="en-US" sz="1400"/>
          </a:p>
          <a:p>
            <a:r>
              <a:rPr lang="zh-CN" altLang="en-US" sz="1400"/>
              <a:t>    int weight; 		//用于记录输入的格子的权值 </a:t>
            </a:r>
            <a:endParaRPr lang="zh-CN" altLang="en-US" sz="1400"/>
          </a:p>
          <a:p>
            <a:r>
              <a:rPr lang="zh-CN" altLang="en-US" sz="1400"/>
              <a:t>    int p,x,y;</a:t>
            </a:r>
            <a:endParaRPr lang="zh-CN" altLang="en-US" sz="1400"/>
          </a:p>
          <a:p>
            <a:r>
              <a:rPr lang="zh-CN" altLang="en-US" sz="1400"/>
              <a:t>    </a:t>
            </a:r>
            <a:endParaRPr lang="zh-CN" altLang="en-US" sz="1400"/>
          </a:p>
          <a:p>
            <a:r>
              <a:rPr lang="zh-CN" altLang="en-US" sz="1400"/>
              <a:t>    scanf("%d%d",&amp;n,&amp;m); </a:t>
            </a:r>
            <a:r>
              <a:rPr lang="en-US" altLang="zh-CN" sz="1400"/>
              <a:t>	</a:t>
            </a:r>
            <a:r>
              <a:rPr lang="zh-CN" altLang="en-US" sz="1400"/>
              <a:t>//输入格子的数目 n 和操作的次数 m </a:t>
            </a:r>
            <a:endParaRPr lang="zh-CN" altLang="en-US" sz="1400"/>
          </a:p>
          <a:p>
            <a:r>
              <a:rPr lang="zh-CN" altLang="en-US" sz="1400"/>
              <a:t>    </a:t>
            </a:r>
            <a:endParaRPr lang="zh-CN" altLang="en-US" sz="1400"/>
          </a:p>
          <a:p>
            <a:r>
              <a:rPr lang="zh-CN" altLang="en-US" sz="1400"/>
              <a:t>   </a:t>
            </a:r>
            <a:r>
              <a:rPr lang="zh-CN" altLang="en-US" sz="1400">
                <a:solidFill>
                  <a:srgbClr val="FF0000"/>
                </a:solidFill>
              </a:rPr>
              <a:t> segment_tree_node=SegmentTreeInit(1,n);</a:t>
            </a:r>
            <a:r>
              <a:rPr lang="zh-CN" altLang="en-US" sz="1400"/>
              <a:t> 	//线段树初始化 </a:t>
            </a:r>
            <a:endParaRPr lang="zh-CN" altLang="en-US" sz="1400"/>
          </a:p>
          <a:p>
            <a:r>
              <a:rPr lang="zh-CN" altLang="en-US" sz="1400"/>
              <a:t>    </a:t>
            </a:r>
            <a:endParaRPr lang="zh-CN" altLang="en-US" sz="1400"/>
          </a:p>
          <a:p>
            <a:r>
              <a:rPr lang="zh-CN" altLang="en-US" sz="1400"/>
              <a:t>    for(i=1;i&lt;=n;i++)	  </a:t>
            </a:r>
            <a:r>
              <a:rPr lang="en-US" altLang="zh-CN" sz="1400"/>
              <a:t>		</a:t>
            </a:r>
            <a:r>
              <a:rPr lang="zh-CN" altLang="en-US" sz="1400"/>
              <a:t>//初始化权值 </a:t>
            </a:r>
            <a:endParaRPr lang="zh-CN" altLang="en-US" sz="1400"/>
          </a:p>
          <a:p>
            <a:r>
              <a:rPr lang="zh-CN" altLang="en-US" sz="1400"/>
              <a:t>    {   </a:t>
            </a:r>
            <a:r>
              <a:rPr lang="zh-CN" altLang="en-US" sz="1400">
                <a:solidFill>
                  <a:srgbClr val="FF0000"/>
                </a:solidFill>
              </a:rPr>
              <a:t>scanf("%d",&amp;weight);</a:t>
            </a:r>
            <a:r>
              <a:rPr lang="zh-CN" altLang="en-US" sz="1400"/>
              <a:t>		 //输入权值 </a:t>
            </a:r>
            <a:endParaRPr lang="zh-CN" altLang="en-US" sz="1400"/>
          </a:p>
          <a:p>
            <a:r>
              <a:rPr lang="zh-CN" altLang="en-US" sz="1400"/>
              <a:t>        </a:t>
            </a:r>
            <a:r>
              <a:rPr lang="zh-CN" altLang="en-US" sz="1400">
                <a:solidFill>
                  <a:srgbClr val="FF0000"/>
                </a:solidFill>
              </a:rPr>
              <a:t>SegmentTreeAssignment(segment_tree_node,i,weight); </a:t>
            </a:r>
            <a:r>
              <a:rPr lang="zh-CN" altLang="en-US" sz="1400"/>
              <a:t>//给线段树中的指定的单元区间节点赋权值 </a:t>
            </a:r>
            <a:endParaRPr lang="zh-CN" altLang="en-US" sz="1400"/>
          </a:p>
          <a:p>
            <a:r>
              <a:rPr lang="zh-CN" altLang="en-US" sz="1400"/>
              <a:t>    }    </a:t>
            </a:r>
            <a:endParaRPr lang="zh-CN" altLang="en-US" sz="1400"/>
          </a:p>
          <a:p>
            <a:r>
              <a:rPr lang="zh-CN" altLang="en-US" sz="1400"/>
              <a:t>     </a:t>
            </a:r>
            <a:endParaRPr lang="zh-CN" altLang="en-US" sz="1400"/>
          </a:p>
          <a:p>
            <a:r>
              <a:rPr lang="zh-CN" altLang="en-US" sz="1400"/>
              <a:t>    for(i=0;i&lt;m;i++) 		//执行操作 </a:t>
            </a:r>
            <a:endParaRPr lang="zh-CN" altLang="en-US" sz="1400"/>
          </a:p>
          <a:p>
            <a:r>
              <a:rPr lang="zh-CN" altLang="en-US" sz="1400"/>
              <a:t>    {  </a:t>
            </a:r>
            <a:r>
              <a:rPr lang="zh-CN" altLang="en-US" sz="1400">
                <a:solidFill>
                  <a:srgbClr val="7030A0"/>
                </a:solidFill>
              </a:rPr>
              <a:t>scanf("%d%d%d",&amp;p,&amp;x,&amp;y);</a:t>
            </a:r>
            <a:endParaRPr lang="zh-CN" altLang="en-US" sz="1400">
              <a:solidFill>
                <a:srgbClr val="7030A0"/>
              </a:solidFill>
            </a:endParaRPr>
          </a:p>
          <a:p>
            <a:r>
              <a:rPr lang="zh-CN" altLang="en-US" sz="1400"/>
              <a:t>        switch(p)</a:t>
            </a:r>
            <a:endParaRPr lang="zh-CN" altLang="en-US" sz="1400"/>
          </a:p>
          <a:p>
            <a:r>
              <a:rPr lang="zh-CN" altLang="en-US" sz="1400"/>
              <a:t>        {   case 1:</a:t>
            </a:r>
            <a:r>
              <a:rPr lang="zh-CN" altLang="en-US" sz="1400">
                <a:solidFill>
                  <a:srgbClr val="FF0000"/>
                </a:solidFill>
              </a:rPr>
              <a:t>SegmentTreeModification(segment_tree_node,x,y)</a:t>
            </a:r>
            <a:r>
              <a:rPr lang="zh-CN" altLang="en-US" sz="1400"/>
              <a:t>; break; </a:t>
            </a:r>
            <a:endParaRPr lang="zh-CN" altLang="en-US" sz="1400"/>
          </a:p>
          <a:p>
            <a:r>
              <a:rPr lang="zh-CN" altLang="en-US" sz="1400"/>
              <a:t>		//修改指定格子（单元区间节点）的权值 </a:t>
            </a:r>
            <a:endParaRPr lang="zh-CN" altLang="en-US" sz="1400"/>
          </a:p>
          <a:p>
            <a:r>
              <a:rPr lang="zh-CN" altLang="en-US" sz="1400"/>
              <a:t>            case 2:printf("%d\n",</a:t>
            </a:r>
            <a:r>
              <a:rPr lang="zh-CN" altLang="en-US" sz="1400">
                <a:solidFill>
                  <a:srgbClr val="FF0000"/>
                </a:solidFill>
              </a:rPr>
              <a:t>SegmentTreeGetWeightSum(segment_tree_node,x,y)</a:t>
            </a:r>
            <a:r>
              <a:rPr lang="zh-CN" altLang="en-US" sz="1400"/>
              <a:t>); break; </a:t>
            </a:r>
            <a:endParaRPr lang="zh-CN" altLang="en-US" sz="1400"/>
          </a:p>
          <a:p>
            <a:r>
              <a:rPr lang="zh-CN" altLang="en-US" sz="1400"/>
              <a:t>		//求连续一段格子的权值和 </a:t>
            </a:r>
            <a:endParaRPr lang="zh-CN" altLang="en-US" sz="1400"/>
          </a:p>
          <a:p>
            <a:r>
              <a:rPr lang="zh-CN" altLang="en-US" sz="1400"/>
              <a:t>            case 3:printf("%d\n",</a:t>
            </a:r>
            <a:r>
              <a:rPr lang="zh-CN" altLang="en-US" sz="1400">
                <a:solidFill>
                  <a:srgbClr val="FF0000"/>
                </a:solidFill>
              </a:rPr>
              <a:t>SegmentTreeGetWeightMaximum(segment_tree_node,x,y)</a:t>
            </a:r>
            <a:r>
              <a:rPr lang="zh-CN" altLang="en-US" sz="1400"/>
              <a:t>); break; </a:t>
            </a:r>
            <a:endParaRPr lang="zh-CN" altLang="en-US" sz="1400"/>
          </a:p>
          <a:p>
            <a:r>
              <a:rPr lang="zh-CN" altLang="en-US" sz="1400"/>
              <a:t>		//求连续一段格子的最大值 </a:t>
            </a:r>
            <a:endParaRPr lang="zh-CN" altLang="en-US" sz="1400"/>
          </a:p>
          <a:p>
            <a:r>
              <a:rPr lang="zh-CN" altLang="en-US" sz="1400"/>
              <a:t>            default:break;</a:t>
            </a:r>
            <a:endParaRPr lang="zh-CN" altLang="en-US" sz="1400"/>
          </a:p>
          <a:p>
            <a:r>
              <a:rPr lang="zh-CN" altLang="en-US" sz="1400"/>
              <a:t>        }  </a:t>
            </a:r>
            <a:endParaRPr lang="zh-CN" altLang="en-US" sz="1400"/>
          </a:p>
          <a:p>
            <a:r>
              <a:rPr lang="zh-CN" altLang="en-US" sz="1400"/>
              <a:t>	}</a:t>
            </a:r>
            <a:endParaRPr lang="zh-CN" altLang="en-US" sz="1400"/>
          </a:p>
          <a:p>
            <a:r>
              <a:rPr lang="zh-CN" altLang="en-US" sz="1400"/>
              <a:t>    return 0;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6FM%@TYABQ}FHQS9INU38`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45" y="394335"/>
            <a:ext cx="9135110" cy="57321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4655" y="354965"/>
            <a:ext cx="8100060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解析：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这一题实际上是组合数学里面的经典问题，可以把一个数值为n的数看成</a:t>
            </a:r>
            <a:r>
              <a:rPr lang="zh-CN" altLang="en-US">
                <a:solidFill>
                  <a:srgbClr val="FF0000"/>
                </a:solidFill>
              </a:rPr>
              <a:t>n个小球</a:t>
            </a:r>
            <a:r>
              <a:rPr lang="zh-CN" altLang="en-US"/>
              <a:t>，划分的份数k看作是</a:t>
            </a:r>
            <a:r>
              <a:rPr lang="zh-CN" altLang="en-US">
                <a:solidFill>
                  <a:srgbClr val="FF0000"/>
                </a:solidFill>
              </a:rPr>
              <a:t>k个盒子</a:t>
            </a:r>
            <a:r>
              <a:rPr lang="zh-CN" altLang="en-US"/>
              <a:t>，那么本题的要求就是：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>
                <a:solidFill>
                  <a:srgbClr val="7030A0"/>
                </a:solidFill>
              </a:rPr>
              <a:t>将n个小球放到k个盒子中，小球之间与盒子之间没有区别，并且最后的结果不允许空盒</a:t>
            </a:r>
            <a:endParaRPr lang="zh-CN" altLang="en-US">
              <a:solidFill>
                <a:srgbClr val="7030A0"/>
              </a:solidFill>
            </a:endParaRPr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将n个小球放到k个盒子中的情况可分为两种：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1、至少有一个盒子只有一个小球的情况数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2、没有一个盒子只有一个小球的情况数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这样进行划分的原因是这种分类足够特殊，1和2都有可以写出来的表达式：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1. 因为盒子不加区分，那么1的情况数与“</a:t>
            </a:r>
            <a:r>
              <a:rPr lang="zh-CN" altLang="en-US">
                <a:solidFill>
                  <a:srgbClr val="FF0000"/>
                </a:solidFill>
              </a:rPr>
              <a:t>将n-1个小球放到k-1个盒子中</a:t>
            </a:r>
            <a:r>
              <a:rPr lang="zh-CN" altLang="en-US"/>
              <a:t>”的情况数一样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2. 没有一个盒子只有一个小球，即每个盒子至少有</a:t>
            </a:r>
            <a:r>
              <a:rPr lang="en-US" altLang="zh-CN"/>
              <a:t>2</a:t>
            </a:r>
            <a:r>
              <a:rPr lang="zh-CN" altLang="en-US"/>
              <a:t>个小球，那么，把每个盒子中拿出来一个小球，对应情况数不变，问题转化为“</a:t>
            </a:r>
            <a:r>
              <a:rPr lang="zh-CN" altLang="en-US">
                <a:solidFill>
                  <a:srgbClr val="FF0000"/>
                </a:solidFill>
              </a:rPr>
              <a:t>把(n-k)个小球放到k个盒子中的情况数</a:t>
            </a:r>
            <a:r>
              <a:rPr lang="zh-CN" altLang="en-US"/>
              <a:t>”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用f[n][k]代表将n个小球放到k个盒子中且没有空盒的情况，那么：</a:t>
            </a:r>
            <a:endParaRPr lang="zh-CN" altLang="en-US"/>
          </a:p>
          <a:p>
            <a:r>
              <a:rPr lang="en-US" altLang="zh-CN"/>
              <a:t>		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0				n&lt;k || k=0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f[n][k]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</a:t>
            </a:r>
            <a:r>
              <a:rPr lang="en-US" altLang="zh-CN"/>
              <a:t>	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				n==k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>
                <a:solidFill>
                  <a:srgbClr val="FF0000"/>
                </a:solidFill>
              </a:rPr>
              <a:t> f[n-1][k-1] + f[n-k][k]</a:t>
            </a:r>
            <a:r>
              <a:rPr lang="en-US" altLang="zh-CN">
                <a:solidFill>
                  <a:srgbClr val="FF0000"/>
                </a:solidFill>
              </a:rPr>
              <a:t>		n&gt;k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2222500" y="5628640"/>
            <a:ext cx="75565" cy="82486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1830" y="673735"/>
            <a:ext cx="781558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int dp(int n,int k)</a:t>
            </a:r>
            <a:endParaRPr lang="zh-CN" altLang="en-US"/>
          </a:p>
          <a:p>
            <a:r>
              <a:rPr lang="zh-CN" altLang="en-US"/>
              <a:t>{ </a:t>
            </a:r>
            <a:endParaRPr lang="zh-CN" altLang="en-US"/>
          </a:p>
          <a:p>
            <a:r>
              <a:rPr lang="zh-CN" altLang="en-US"/>
              <a:t>  if(k==0||n&lt;k) return 0;</a:t>
            </a:r>
            <a:endParaRPr lang="zh-CN" altLang="en-US"/>
          </a:p>
          <a:p>
            <a:r>
              <a:rPr lang="zh-CN" altLang="en-US"/>
              <a:t>  else if(k==n) return 1;</a:t>
            </a:r>
            <a:endParaRPr lang="zh-CN" altLang="en-US"/>
          </a:p>
          <a:p>
            <a:r>
              <a:rPr lang="zh-CN" altLang="en-US"/>
              <a:t>  else return dp(n-1,k-1)+dp(n-k,k);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n,k;</a:t>
            </a:r>
            <a:endParaRPr lang="zh-CN" altLang="en-US"/>
          </a:p>
          <a:p>
            <a:r>
              <a:rPr lang="zh-CN" altLang="en-US"/>
              <a:t>	scanf("%d%d",&amp;n,&amp;k);</a:t>
            </a:r>
            <a:endParaRPr lang="zh-CN" altLang="en-US"/>
          </a:p>
          <a:p>
            <a:r>
              <a:rPr lang="zh-CN" altLang="en-US"/>
              <a:t>	printf("%d\n",dp(n,k));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pic>
        <p:nvPicPr>
          <p:cNvPr id="5" name="图片 4" descr="A@0M7(R4%_C~WV~193ZGO2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8200" y="3022600"/>
            <a:ext cx="5619750" cy="2514600"/>
          </a:xfrm>
          <a:prstGeom prst="rect">
            <a:avLst/>
          </a:prstGeom>
        </p:spPr>
      </p:pic>
      <p:pic>
        <p:nvPicPr>
          <p:cNvPr id="6" name="图片 5" descr="[]89K{]2LB{PJA~U%3@()Q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120" y="2157730"/>
            <a:ext cx="6534150" cy="7715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4980" y="2342515"/>
            <a:ext cx="819340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>
                <a:solidFill>
                  <a:srgbClr val="0070C0"/>
                </a:solidFill>
              </a:rPr>
              <a:t>int dp[201][201]={0};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/>
              <a:t>	</a:t>
            </a:r>
            <a:r>
              <a:rPr lang="zh-CN" altLang="en-US"/>
              <a:t>int i,j,n,k;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scanf("%d%d",&amp;n,&amp;k);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for(i=1;i&lt;=n;i++)</a:t>
            </a:r>
            <a:endParaRPr lang="zh-CN" altLang="en-US"/>
          </a:p>
          <a:p>
            <a:r>
              <a:rPr lang="en-US" altLang="zh-CN"/>
              <a:t>	        </a:t>
            </a:r>
            <a:r>
              <a:rPr lang="zh-CN" altLang="en-US"/>
              <a:t>for(j=1;</a:t>
            </a:r>
            <a:r>
              <a:rPr lang="zh-CN" altLang="en-US">
                <a:solidFill>
                  <a:srgbClr val="0070C0"/>
                </a:solidFill>
              </a:rPr>
              <a:t>j&lt;=i</a:t>
            </a:r>
            <a:r>
              <a:rPr lang="zh-CN" altLang="en-US"/>
              <a:t>;j++)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if(i==j)</a:t>
            </a:r>
            <a:r>
              <a:rPr lang="zh-CN" altLang="en-US">
                <a:solidFill>
                  <a:srgbClr val="FF0000"/>
                </a:solidFill>
              </a:rPr>
              <a:t> dp[i][j]=1;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		</a:t>
            </a:r>
            <a:r>
              <a:rPr lang="zh-CN" altLang="en-US"/>
              <a:t>else </a:t>
            </a:r>
            <a:r>
              <a:rPr lang="zh-CN" altLang="en-US">
                <a:solidFill>
                  <a:srgbClr val="FF0000"/>
                </a:solidFill>
              </a:rPr>
              <a:t>dp[i][j]=dp[ i-j ][ j ]+dp[ i-1 ][ j-1 ];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printf("%d\n",</a:t>
            </a:r>
            <a:r>
              <a:rPr lang="zh-CN" altLang="en-US">
                <a:solidFill>
                  <a:srgbClr val="FF0000"/>
                </a:solidFill>
              </a:rPr>
              <a:t>dp[n][k]</a:t>
            </a:r>
            <a:r>
              <a:rPr lang="zh-CN" altLang="en-US"/>
              <a:t>);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338445" y="1551305"/>
          <a:ext cx="2815590" cy="2317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65"/>
                <a:gridCol w="469265"/>
                <a:gridCol w="469265"/>
                <a:gridCol w="469265"/>
                <a:gridCol w="469265"/>
                <a:gridCol w="469265"/>
              </a:tblGrid>
              <a:tr h="46355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6355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6355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6355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6355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5337175" y="1530985"/>
            <a:ext cx="34118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5313045" y="1505585"/>
            <a:ext cx="8890" cy="2981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452110" y="422719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543925" y="166433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74980" y="285750"/>
            <a:ext cx="73336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		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0				n&lt;k || k=0</a:t>
            </a:r>
            <a:endParaRPr lang="en-US" altLang="zh-CN"/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f[n][k]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				n==k</a:t>
            </a:r>
            <a:endParaRPr lang="zh-CN" altLang="en-US"/>
          </a:p>
          <a:p>
            <a:r>
              <a:rPr lang="en-US" altLang="zh-CN">
                <a:sym typeface="+mn-ea"/>
              </a:rPr>
              <a:t>		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f[n-1][k-1] + f[n-k][k]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		n&gt;k</a:t>
            </a:r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>
            <a:off x="2248535" y="334645"/>
            <a:ext cx="75565" cy="82486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ODM[S[Y6MB3~PFAWL%8H5P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427990"/>
            <a:ext cx="9129395" cy="5819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2910" y="751840"/>
            <a:ext cx="406844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分析：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dp[i][j]表示前i件物品选则部分装入体积为j的背包后，背包总共所占的最大体积，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一共有n件物品，那么dp[n][v]就是前n件物品选择部分装入体积为v的背包后，背包总共占有的最大体积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1.当前输入的物品体积大于背包容量，则不装入背包，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>
                <a:solidFill>
                  <a:srgbClr val="FF0000"/>
                </a:solidFill>
              </a:rPr>
              <a:t>dp[i][j] = dp[i-1][j];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	</a:t>
            </a:r>
            <a:r>
              <a:rPr lang="zh-CN" altLang="en-US"/>
              <a:t>2.当前输入的物品体积小于等于背包容量，考虑装或者不装两种状态，取体积最大的那个：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dp[i][j] = max(</a:t>
            </a:r>
            <a:r>
              <a:rPr lang="zh-CN" altLang="en-US">
                <a:solidFill>
                  <a:srgbClr val="7030A0"/>
                </a:solidFill>
              </a:rPr>
              <a:t>dp[i-1][j]</a:t>
            </a:r>
            <a:r>
              <a:rPr lang="zh-CN" altLang="en-US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7030A0"/>
                </a:solidFill>
              </a:rPr>
              <a:t> dp[i-1][j-t] + t</a:t>
            </a:r>
            <a:r>
              <a:rPr lang="zh-CN" altLang="en-US">
                <a:solidFill>
                  <a:srgbClr val="FF0000"/>
                </a:solidFill>
              </a:rPr>
              <a:t>);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338445" y="981710"/>
          <a:ext cx="2815590" cy="2317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65"/>
                <a:gridCol w="469265"/>
                <a:gridCol w="469265"/>
                <a:gridCol w="469265"/>
                <a:gridCol w="469265"/>
                <a:gridCol w="469265"/>
              </a:tblGrid>
              <a:tr h="46355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6355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6355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6355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6355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5337175" y="961390"/>
            <a:ext cx="34118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5313045" y="935990"/>
            <a:ext cx="8890" cy="2981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452110" y="3657600"/>
            <a:ext cx="1289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n(30)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771130" y="290830"/>
            <a:ext cx="977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endParaRPr lang="en-US" altLang="zh-CN"/>
          </a:p>
          <a:p>
            <a:r>
              <a:rPr lang="en-US" altLang="zh-CN"/>
              <a:t>(20000)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1928495" y="5233035"/>
            <a:ext cx="2062480" cy="945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2289810" y="5490845"/>
            <a:ext cx="541020" cy="42989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114675" y="5439410"/>
            <a:ext cx="687705" cy="5588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4592955" y="5190490"/>
            <a:ext cx="652780" cy="635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4592955" y="5998210"/>
            <a:ext cx="652780" cy="635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%R`ZOX5%979HZ)2GJ3%1)C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0" y="1271905"/>
            <a:ext cx="9140825" cy="42659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3560" y="335915"/>
            <a:ext cx="846836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int max(int x,int y)</a:t>
            </a:r>
            <a:endParaRPr lang="zh-CN" altLang="en-US"/>
          </a:p>
          <a:p>
            <a:r>
              <a:rPr lang="zh-CN" altLang="en-US"/>
              <a:t>{return x&gt;y?x:y;}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 {  </a:t>
            </a:r>
            <a:r>
              <a:rPr lang="zh-CN" altLang="en-US">
                <a:solidFill>
                  <a:srgbClr val="7030A0"/>
                </a:solidFill>
              </a:rPr>
              <a:t>int dp[31][20001]=</a:t>
            </a:r>
            <a:r>
              <a:rPr lang="zh-CN" altLang="en-US">
                <a:solidFill>
                  <a:srgbClr val="0070C0"/>
                </a:solidFill>
              </a:rPr>
              <a:t>{0};</a:t>
            </a:r>
            <a:endParaRPr lang="zh-CN" altLang="en-US"/>
          </a:p>
          <a:p>
            <a:r>
              <a:rPr lang="zh-CN" altLang="en-US"/>
              <a:t>    int v, n;</a:t>
            </a:r>
            <a:endParaRPr lang="zh-CN" altLang="en-US"/>
          </a:p>
          <a:p>
            <a:r>
              <a:rPr lang="zh-CN" altLang="en-US"/>
              <a:t>    int i,j</a:t>
            </a:r>
            <a:r>
              <a:rPr lang="en-US" altLang="zh-CN"/>
              <a:t>,t</a:t>
            </a:r>
            <a:r>
              <a:rPr lang="zh-CN" altLang="en-US"/>
              <a:t>;</a:t>
            </a:r>
            <a:endParaRPr lang="zh-CN" altLang="en-US"/>
          </a:p>
          <a:p>
            <a:r>
              <a:rPr lang="zh-CN" altLang="en-US"/>
              <a:t>    scanf("%d%d",&amp;v,&amp;n);</a:t>
            </a:r>
            <a:endParaRPr lang="zh-CN" altLang="en-US"/>
          </a:p>
          <a:p>
            <a:r>
              <a:rPr lang="zh-CN" altLang="en-US"/>
              <a:t>   </a:t>
            </a:r>
            <a:r>
              <a:rPr lang="zh-CN" altLang="en-US">
                <a:solidFill>
                  <a:srgbClr val="C00000"/>
                </a:solidFill>
              </a:rPr>
              <a:t> for(i = 1; i &lt;= n; i++) {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       </a:t>
            </a:r>
            <a:r>
              <a:rPr lang="zh-CN" altLang="en-US">
                <a:solidFill>
                  <a:srgbClr val="C00000"/>
                </a:solidFill>
              </a:rPr>
              <a:t> scanf("%d",&amp;t);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/>
              <a:t>        for(j = 1; j &lt;= v; j++) {</a:t>
            </a:r>
            <a:endParaRPr lang="zh-CN" altLang="en-US"/>
          </a:p>
          <a:p>
            <a:r>
              <a:rPr lang="zh-CN" altLang="en-US"/>
              <a:t>          </a:t>
            </a:r>
            <a:r>
              <a:rPr lang="zh-CN" altLang="en-US">
                <a:solidFill>
                  <a:srgbClr val="FF0000"/>
                </a:solidFill>
              </a:rPr>
              <a:t>  if (j &gt;= t) {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        dp[i][j] = max(dp[i-1][j], dp[i-1][j-t] + t);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    } else {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        dp[i][j] = dp[i-1][j];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    }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</a:t>
            </a:r>
            <a:r>
              <a:rPr lang="zh-CN" altLang="en-US">
                <a:solidFill>
                  <a:srgbClr val="C00000"/>
                </a:solidFill>
              </a:rPr>
              <a:t> }</a:t>
            </a:r>
            <a:endParaRPr lang="zh-CN" altLang="en-US"/>
          </a:p>
          <a:p>
            <a:r>
              <a:rPr lang="zh-CN" altLang="en-US"/>
              <a:t>    printf("%d",</a:t>
            </a:r>
            <a:r>
              <a:rPr lang="zh-CN" altLang="en-US">
                <a:solidFill>
                  <a:srgbClr val="FF0000"/>
                </a:solidFill>
              </a:rPr>
              <a:t>v-dp[n][v]</a:t>
            </a:r>
            <a:r>
              <a:rPr lang="zh-CN" altLang="en-US"/>
              <a:t>);</a:t>
            </a:r>
            <a:endParaRPr lang="zh-CN" altLang="en-US"/>
          </a:p>
          <a:p>
            <a:r>
              <a:rPr lang="zh-CN" altLang="en-US"/>
              <a:t>    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KEUY`3$8]X@C{(3C0FFE3[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05" y="826135"/>
            <a:ext cx="9149080" cy="47402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4470" y="1038860"/>
            <a:ext cx="873569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>
                <a:sym typeface="+mn-ea"/>
              </a:rPr>
              <a:t>     double a,b,c,d,i;</a:t>
            </a:r>
            <a:endParaRPr lang="zh-CN" altLang="en-US"/>
          </a:p>
          <a:p>
            <a:r>
              <a:rPr lang="zh-CN" altLang="en-US">
                <a:sym typeface="+mn-ea"/>
              </a:rPr>
              <a:t>     scanf("%lf%lf%lf%lf",&amp;a,&amp;b,&amp;c,&amp;d);</a:t>
            </a:r>
            <a:endParaRPr lang="zh-CN" altLang="en-US"/>
          </a:p>
          <a:p>
            <a:r>
              <a:rPr lang="zh-CN" altLang="en-US">
                <a:sym typeface="+mn-ea"/>
              </a:rPr>
              <a:t>	</a:t>
            </a:r>
            <a:endParaRPr lang="zh-CN" altLang="en-US"/>
          </a:p>
          <a:p>
            <a:r>
              <a:rPr lang="zh-CN" altLang="en-US">
                <a:sym typeface="+mn-ea"/>
              </a:rPr>
              <a:t>     for(i=-100;i&lt;=100;i+=0.01){  </a:t>
            </a:r>
            <a:endParaRPr lang="zh-CN" altLang="en-US">
              <a:sym typeface="+mn-ea"/>
            </a:endParaRPr>
          </a:p>
          <a:p>
            <a:r>
              <a:rPr lang="zh-CN" altLang="en-US"/>
              <a:t>		</a:t>
            </a:r>
            <a:endParaRPr lang="zh-CN" altLang="en-US"/>
          </a:p>
          <a:p>
            <a:r>
              <a:rPr lang="zh-CN" altLang="en-US"/>
              <a:t>	if(</a:t>
            </a:r>
            <a:r>
              <a:rPr lang="zh-CN" altLang="en-US">
                <a:solidFill>
                  <a:srgbClr val="FF0000"/>
                </a:solidFill>
              </a:rPr>
              <a:t>fabs(</a:t>
            </a:r>
            <a:r>
              <a:rPr lang="zh-CN" altLang="en-US"/>
              <a:t>a*x*x*x+b*x*x+c*x+d</a:t>
            </a:r>
            <a:r>
              <a:rPr lang="zh-CN" altLang="en-US">
                <a:solidFill>
                  <a:srgbClr val="FF0000"/>
                </a:solidFill>
              </a:rPr>
              <a:t>)</a:t>
            </a:r>
            <a:r>
              <a:rPr lang="zh-CN" altLang="en-US"/>
              <a:t>&lt;1e-8)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	</a:t>
            </a:r>
            <a:r>
              <a:rPr lang="zh-CN" altLang="en-US"/>
              <a:t>printf("%-8.2lf",x);</a:t>
            </a:r>
            <a:endParaRPr lang="zh-CN" altLang="en-US"/>
          </a:p>
          <a:p>
            <a:r>
              <a:rPr lang="zh-CN" altLang="en-US"/>
              <a:t> 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4470" y="1038860"/>
            <a:ext cx="873569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 double a,b,c,d,i;</a:t>
            </a:r>
            <a:endParaRPr lang="zh-CN" altLang="en-US"/>
          </a:p>
          <a:p>
            <a:r>
              <a:rPr lang="zh-CN" altLang="en-US"/>
              <a:t>     scanf("%lf%lf%lf%lf",&amp;a,&amp;b,&amp;c,&amp;d);</a:t>
            </a:r>
            <a:endParaRPr lang="zh-CN" altLang="en-US"/>
          </a:p>
          <a:p>
            <a:r>
              <a:rPr lang="zh-CN" altLang="en-US"/>
              <a:t>	</a:t>
            </a:r>
            <a:endParaRPr lang="zh-CN" altLang="en-US"/>
          </a:p>
          <a:p>
            <a:r>
              <a:rPr lang="zh-CN" altLang="en-US"/>
              <a:t>     for(i=-100;i&lt;=100;i+=0.01){     </a:t>
            </a:r>
            <a:endParaRPr lang="zh-CN" altLang="en-US"/>
          </a:p>
          <a:p>
            <a:r>
              <a:rPr lang="zh-CN" altLang="en-US"/>
              <a:t>	</a:t>
            </a:r>
            <a:r>
              <a:rPr lang="zh-CN" altLang="en-US">
                <a:solidFill>
                  <a:srgbClr val="0070C0"/>
                </a:solidFill>
              </a:rPr>
              <a:t>double x1=i-0.005,x2=i+0.005;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/>
              <a:t>		if(</a:t>
            </a:r>
            <a:r>
              <a:rPr lang="zh-CN" altLang="en-US">
                <a:solidFill>
                  <a:srgbClr val="FF0000"/>
                </a:solidFill>
              </a:rPr>
              <a:t>(x1*x1*x1+b/a*x1*x1+c/a*x1+d/a)</a:t>
            </a:r>
            <a:r>
              <a:rPr lang="zh-CN" altLang="en-US"/>
              <a:t>*</a:t>
            </a:r>
            <a:r>
              <a:rPr lang="zh-CN" altLang="en-US">
                <a:solidFill>
                  <a:srgbClr val="FF0000"/>
                </a:solidFill>
              </a:rPr>
              <a:t>(x2*x2*x2+b/a*x2*x2+c/a*x2+d/a)</a:t>
            </a:r>
            <a:r>
              <a:rPr lang="zh-CN" altLang="en-US"/>
              <a:t>&lt;0)</a:t>
            </a:r>
            <a:endParaRPr lang="zh-CN" altLang="en-US"/>
          </a:p>
          <a:p>
            <a:r>
              <a:rPr lang="zh-CN" altLang="en-US"/>
              <a:t>		printf("%-</a:t>
            </a:r>
            <a:r>
              <a:rPr lang="zh-CN" altLang="en-US">
                <a:solidFill>
                  <a:srgbClr val="FF0000"/>
                </a:solidFill>
              </a:rPr>
              <a:t>8.2</a:t>
            </a:r>
            <a:r>
              <a:rPr lang="zh-CN" altLang="en-US"/>
              <a:t>lf",i);</a:t>
            </a:r>
            <a:endParaRPr lang="zh-CN" altLang="en-US"/>
          </a:p>
          <a:p>
            <a:r>
              <a:rPr lang="zh-CN" altLang="en-US"/>
              <a:t>     }</a:t>
            </a:r>
            <a:endParaRPr lang="zh-CN" altLang="en-US"/>
          </a:p>
          <a:p>
            <a:r>
              <a:rPr lang="zh-CN" altLang="en-US"/>
              <a:t>     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3VUDO8S[{51JQ[_EWWD`D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845" y="13970"/>
            <a:ext cx="9117330" cy="68383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7850" y="1087120"/>
            <a:ext cx="833120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给出两个点计算出，最相近的两个点即可。</a:t>
            </a:r>
            <a:endParaRPr lang="zh-CN" altLang="en-US"/>
          </a:p>
          <a:p>
            <a:r>
              <a:rPr lang="zh-CN" altLang="en-US"/>
              <a:t>然后两个点再判断是不是不相交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m1 = max(min(x1,x2),min(x3,x4));</a:t>
            </a:r>
            <a:endParaRPr lang="zh-CN" altLang="en-US"/>
          </a:p>
          <a:p>
            <a:r>
              <a:rPr lang="zh-CN" altLang="en-US"/>
              <a:t>    n1 = max(min(y1,y2),min(y3,y4));</a:t>
            </a:r>
            <a:endParaRPr lang="zh-CN" altLang="en-US"/>
          </a:p>
          <a:p>
            <a:r>
              <a:rPr lang="zh-CN" altLang="en-US"/>
              <a:t>    m2 = min(max(x1,x2),max(x3,x4));</a:t>
            </a:r>
            <a:endParaRPr lang="zh-CN" altLang="en-US"/>
          </a:p>
          <a:p>
            <a:r>
              <a:rPr lang="zh-CN" altLang="en-US"/>
              <a:t>    n2 = min(max(y1,y2),max(y3,y4));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然后排除不交合的情况·:</a:t>
            </a:r>
            <a:endParaRPr lang="zh-CN" altLang="en-US"/>
          </a:p>
          <a:p>
            <a:r>
              <a:rPr lang="zh-CN" altLang="en-US"/>
              <a:t>     if(m1 &lt; m2 &amp;&amp; n1 &lt; n2){</a:t>
            </a:r>
            <a:endParaRPr lang="zh-CN" altLang="en-US"/>
          </a:p>
          <a:p>
            <a:r>
              <a:rPr lang="zh-CN" altLang="en-US"/>
              <a:t>        printf("%.2lf\n",(m2 - m1) * (n2 - n1));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else </a:t>
            </a:r>
            <a:endParaRPr lang="zh-CN" altLang="en-US"/>
          </a:p>
          <a:p>
            <a:r>
              <a:rPr lang="zh-CN" altLang="en-US"/>
              <a:t>        printf("0.00\n");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4195" y="419735"/>
            <a:ext cx="747141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#include&lt;iostream&gt;</a:t>
            </a:r>
            <a:endParaRPr lang="zh-CN" altLang="en-US"/>
          </a:p>
          <a:p>
            <a:r>
              <a:rPr lang="zh-CN" altLang="en-US"/>
              <a:t>#include&lt;algorithm&gt;</a:t>
            </a:r>
            <a:endParaRPr lang="zh-CN" altLang="en-US"/>
          </a:p>
          <a:p>
            <a:r>
              <a:rPr lang="zh-CN" altLang="en-US"/>
              <a:t>using namespace std;</a:t>
            </a:r>
            <a:endParaRPr lang="zh-CN" altLang="en-US"/>
          </a:p>
          <a:p>
            <a:r>
              <a:rPr lang="zh-CN" altLang="en-US"/>
              <a:t>int main(){</a:t>
            </a:r>
            <a:endParaRPr lang="zh-CN" altLang="en-US"/>
          </a:p>
          <a:p>
            <a:r>
              <a:rPr lang="zh-CN" altLang="en-US">
                <a:solidFill>
                  <a:srgbClr val="7030A0"/>
                </a:solidFill>
              </a:rPr>
              <a:t>    double x1,x2,y1,y2;</a:t>
            </a:r>
            <a:endParaRPr lang="zh-CN" altLang="en-US">
              <a:solidFill>
                <a:srgbClr val="7030A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    double x3,x4,y3,y4;</a:t>
            </a:r>
            <a:endParaRPr lang="zh-CN" altLang="en-US"/>
          </a:p>
          <a:p>
            <a:r>
              <a:rPr lang="zh-CN" altLang="en-US">
                <a:solidFill>
                  <a:srgbClr val="C00000"/>
                </a:solidFill>
              </a:rPr>
              <a:t>    double m1,n1;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    double m2,n2;</a:t>
            </a:r>
            <a:endParaRPr lang="zh-CN" altLang="en-US"/>
          </a:p>
          <a:p>
            <a:r>
              <a:rPr lang="zh-CN" altLang="en-US"/>
              <a:t>    cin&gt;&gt;x1&gt;&gt;y1&gt;&gt;x2&gt;&gt;y2;</a:t>
            </a:r>
            <a:endParaRPr lang="zh-CN" altLang="en-US"/>
          </a:p>
          <a:p>
            <a:r>
              <a:rPr lang="zh-CN" altLang="en-US"/>
              <a:t>    cin&gt;&gt;x3&gt;&gt;y3&gt;&gt;x4&gt;&gt;y4;</a:t>
            </a:r>
            <a:endParaRPr lang="zh-CN" altLang="en-US"/>
          </a:p>
          <a:p>
            <a:r>
              <a:rPr lang="zh-CN" altLang="en-US"/>
              <a:t>   </a:t>
            </a:r>
            <a:r>
              <a:rPr lang="zh-CN" altLang="en-US">
                <a:solidFill>
                  <a:srgbClr val="FF0000"/>
                </a:solidFill>
              </a:rPr>
              <a:t> m1 = max(min(x1,x2),min(x3,x4));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n1 = max(min(y1,y2),min(y3,y4));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m2 = min(max(x1,x2),max(x3,x4));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n2 = min(max(y1,y2),max(y3,y4));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    if(m1 &lt; m2 &amp;&amp; n1 &lt; n2){</a:t>
            </a:r>
            <a:endParaRPr lang="zh-CN" altLang="en-US"/>
          </a:p>
          <a:p>
            <a:r>
              <a:rPr lang="zh-CN" altLang="en-US"/>
              <a:t>        printf("%.2lf\n",</a:t>
            </a:r>
            <a:r>
              <a:rPr lang="zh-CN" altLang="en-US">
                <a:solidFill>
                  <a:srgbClr val="FF0000"/>
                </a:solidFill>
              </a:rPr>
              <a:t>(m2 - m1) * (n2 - n1)</a:t>
            </a:r>
            <a:r>
              <a:rPr lang="zh-CN" altLang="en-US"/>
              <a:t>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else </a:t>
            </a:r>
            <a:endParaRPr lang="zh-CN" altLang="en-US"/>
          </a:p>
          <a:p>
            <a:r>
              <a:rPr lang="zh-CN" altLang="en-US"/>
              <a:t>        printf("0.00\n");</a:t>
            </a:r>
            <a:endParaRPr lang="zh-CN" altLang="en-US"/>
          </a:p>
          <a:p>
            <a:r>
              <a:rPr lang="zh-CN" altLang="en-US"/>
              <a:t>    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5" name="线形标注 2 4"/>
          <p:cNvSpPr/>
          <p:nvPr/>
        </p:nvSpPr>
        <p:spPr>
          <a:xfrm>
            <a:off x="5293360" y="1169035"/>
            <a:ext cx="3333750" cy="15036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7077"/>
              <a:gd name="adj6" fmla="val -585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C：</a:t>
            </a:r>
            <a:endParaRPr lang="zh-CN" altLang="en-US"/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double max(double x,double y)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{return x&gt;y:x:y;}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5414010" y="3943985"/>
            <a:ext cx="3333750" cy="15036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815"/>
              <a:gd name="adj6" fmla="val -46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Java</a:t>
            </a:r>
            <a:r>
              <a:rPr lang="zh-CN" altLang="en-US"/>
              <a:t>：</a:t>
            </a:r>
            <a:endParaRPr lang="zh-CN" altLang="en-US"/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Math.max(x1,x2)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59(KYN)(M91IS`HR79HN{M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160" y="694055"/>
            <a:ext cx="9149715" cy="5584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2730" y="130810"/>
            <a:ext cx="8700770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解决办法：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一、输出Impossible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不必考虑是字符串长度为奇数偶数，只需考虑，出现次数为奇数的字母个数，若个数 等于或大于2 ，则不能构成回文。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当所有字母次数都为偶数时，一定可以构成回文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abbchca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h出现次数为1，且只有h出现次数为奇数，能构成回文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abbbchca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b出现次数为3，h为1，则有两个奇数字母，不能构成回文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abbchhca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所有字母出现次数都为偶数，必定可以构成回文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1.xml><?xml version="1.0" encoding="utf-8"?>
<p:tagLst xmlns:p="http://schemas.openxmlformats.org/presentationml/2006/main">
  <p:tag name="KSO_WM_UNIT_TABLE_BEAUTIFY" val="smartTable{bd557dbf-9765-4c32-918c-76760e29b617}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4.xml><?xml version="1.0" encoding="utf-8"?>
<p:tagLst xmlns:p="http://schemas.openxmlformats.org/presentationml/2006/main">
  <p:tag name="KSO_WM_UNIT_TABLE_BEAUTIFY" val="smartTable{bd557dbf-9765-4c32-918c-76760e29b617}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7.xml><?xml version="1.0" encoding="utf-8"?>
<p:tagLst xmlns:p="http://schemas.openxmlformats.org/presentationml/2006/main">
  <p:tag name="REFSHAPE" val="918136364"/>
  <p:tag name="KSO_WM_UNIT_PLACING_PICTURE_USER_VIEWPORT" val="{&quot;height&quot;:6870,&quot;width&quot;:13260}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REFSHAPE" val="587840660"/>
  <p:tag name="KSO_WM_UNIT_PLACING_PICTURE_USER_VIEWPORT" val="{&quot;height&quot;:6300,&quot;width&quot;:13500}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REFSHAPE" val="587842700"/>
  <p:tag name="KSO_WM_UNIT_PLACING_PICTURE_USER_VIEWPORT" val="{&quot;height&quot;:6750,&quot;width&quot;:9000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7.xml><?xml version="1.0" encoding="utf-8"?>
<p:tagLst xmlns:p="http://schemas.openxmlformats.org/presentationml/2006/main">
  <p:tag name="REFSHAPE" val="421070092"/>
  <p:tag name="KSO_WM_UNIT_PLACING_PICTURE_USER_VIEWPORT" val="{&quot;height&quot;:7530,&quot;width&quot;:12000}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14259</Words>
  <Application>WPS 演示</Application>
  <PresentationFormat>宽屏</PresentationFormat>
  <Paragraphs>616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46</cp:revision>
  <dcterms:created xsi:type="dcterms:W3CDTF">2019-06-19T02:08:00Z</dcterms:created>
  <dcterms:modified xsi:type="dcterms:W3CDTF">2019-12-20T08:57:00Z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