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83" r:id="rId3"/>
    <p:sldId id="268" r:id="rId4"/>
    <p:sldId id="270" r:id="rId5"/>
    <p:sldId id="284" r:id="rId6"/>
    <p:sldId id="285" r:id="rId7"/>
    <p:sldId id="286" r:id="rId8"/>
    <p:sldId id="271" r:id="rId9"/>
    <p:sldId id="276" r:id="rId10"/>
    <p:sldId id="277" r:id="rId11"/>
    <p:sldId id="278" r:id="rId12"/>
    <p:sldId id="279" r:id="rId13"/>
    <p:sldId id="282" r:id="rId14"/>
    <p:sldId id="280" r:id="rId15"/>
    <p:sldId id="281" r:id="rId16"/>
    <p:sldId id="272" r:id="rId17"/>
    <p:sldId id="274" r:id="rId18"/>
    <p:sldId id="275" r:id="rId19"/>
    <p:sldId id="259" r:id="rId20"/>
    <p:sldId id="287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70CE-0B53-4639-9813-9ADC75A32E79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65A7-69E1-4BC4-97F8-F8B03AB49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00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70CE-0B53-4639-9813-9ADC75A32E79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65A7-69E1-4BC4-97F8-F8B03AB49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96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70CE-0B53-4639-9813-9ADC75A32E79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65A7-69E1-4BC4-97F8-F8B03AB49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07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70CE-0B53-4639-9813-9ADC75A32E79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65A7-69E1-4BC4-97F8-F8B03AB49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57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70CE-0B53-4639-9813-9ADC75A32E79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65A7-69E1-4BC4-97F8-F8B03AB49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88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70CE-0B53-4639-9813-9ADC75A32E79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65A7-69E1-4BC4-97F8-F8B03AB49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05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70CE-0B53-4639-9813-9ADC75A32E79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65A7-69E1-4BC4-97F8-F8B03AB49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65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70CE-0B53-4639-9813-9ADC75A32E79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65A7-69E1-4BC4-97F8-F8B03AB49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36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70CE-0B53-4639-9813-9ADC75A32E79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65A7-69E1-4BC4-97F8-F8B03AB49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29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70CE-0B53-4639-9813-9ADC75A32E79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65A7-69E1-4BC4-97F8-F8B03AB49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74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70CE-0B53-4639-9813-9ADC75A32E79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65A7-69E1-4BC4-97F8-F8B03AB49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19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770CE-0B53-4639-9813-9ADC75A32E79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C65A7-69E1-4BC4-97F8-F8B03AB49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42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4731" y="188640"/>
            <a:ext cx="8784976" cy="3593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基础练习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BASIC-25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回形取数  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　　</a:t>
            </a:r>
            <a:r>
              <a:rPr lang="zh-CN" altLang="en-US" b="1" dirty="0">
                <a:latin typeface="+mn-ea"/>
              </a:rPr>
              <a:t>回形取数就是沿矩阵的边取数，若当前方向上无数可取或已经取过，则左转</a:t>
            </a:r>
            <a:r>
              <a:rPr lang="en-US" altLang="zh-CN" b="1" dirty="0">
                <a:latin typeface="+mn-ea"/>
              </a:rPr>
              <a:t>90</a:t>
            </a:r>
            <a:r>
              <a:rPr lang="zh-CN" altLang="en-US" b="1" dirty="0">
                <a:latin typeface="+mn-ea"/>
              </a:rPr>
              <a:t>度。一开始位于矩阵左上角，方向向下。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输入格式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　　</a:t>
            </a:r>
            <a:r>
              <a:rPr lang="zh-CN" altLang="en-US" b="1" dirty="0">
                <a:latin typeface="+mn-ea"/>
              </a:rPr>
              <a:t>输入第一行是两个不超过</a:t>
            </a:r>
            <a:r>
              <a:rPr lang="en-US" altLang="zh-CN" b="1" dirty="0">
                <a:latin typeface="+mn-ea"/>
              </a:rPr>
              <a:t>200</a:t>
            </a:r>
            <a:r>
              <a:rPr lang="zh-CN" altLang="en-US" b="1" dirty="0">
                <a:latin typeface="+mn-ea"/>
              </a:rPr>
              <a:t>的正整数</a:t>
            </a:r>
            <a:r>
              <a:rPr lang="en-US" altLang="zh-CN" b="1" dirty="0">
                <a:latin typeface="+mn-ea"/>
              </a:rPr>
              <a:t>m, n</a:t>
            </a:r>
            <a:r>
              <a:rPr lang="zh-CN" altLang="en-US" b="1" dirty="0">
                <a:latin typeface="+mn-ea"/>
              </a:rPr>
              <a:t>，表示矩阵的行和列。接下来</a:t>
            </a:r>
            <a:r>
              <a:rPr lang="en-US" altLang="zh-CN" b="1" dirty="0">
                <a:latin typeface="+mn-ea"/>
              </a:rPr>
              <a:t>m</a:t>
            </a:r>
            <a:r>
              <a:rPr lang="zh-CN" altLang="en-US" b="1" dirty="0">
                <a:latin typeface="+mn-ea"/>
              </a:rPr>
              <a:t>行每行</a:t>
            </a:r>
            <a:r>
              <a:rPr lang="en-US" altLang="zh-CN" b="1" dirty="0">
                <a:latin typeface="+mn-ea"/>
              </a:rPr>
              <a:t>n</a:t>
            </a:r>
            <a:r>
              <a:rPr lang="zh-CN" altLang="en-US" b="1" dirty="0">
                <a:latin typeface="+mn-ea"/>
              </a:rPr>
              <a:t>个整数，表示这个矩阵。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输出格式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　　</a:t>
            </a:r>
            <a:r>
              <a:rPr lang="zh-CN" altLang="en-US" b="1" dirty="0">
                <a:latin typeface="+mn-ea"/>
              </a:rPr>
              <a:t>输出只有一行，共</a:t>
            </a:r>
            <a:r>
              <a:rPr lang="en-US" altLang="zh-CN" b="1" dirty="0" err="1">
                <a:latin typeface="+mn-ea"/>
              </a:rPr>
              <a:t>mn</a:t>
            </a:r>
            <a:r>
              <a:rPr lang="zh-CN" altLang="en-US" b="1" dirty="0">
                <a:latin typeface="+mn-ea"/>
              </a:rPr>
              <a:t>个数，为输入矩阵回形取数得到的结果。数之间用一个空格分隔，行末不要有多余的空格。</a:t>
            </a:r>
          </a:p>
        </p:txBody>
      </p:sp>
      <p:sp>
        <p:nvSpPr>
          <p:cNvPr id="2" name="矩形 1"/>
          <p:cNvSpPr/>
          <p:nvPr/>
        </p:nvSpPr>
        <p:spPr>
          <a:xfrm>
            <a:off x="251521" y="3809967"/>
            <a:ext cx="2448272" cy="20928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</a:p>
          <a:p>
            <a:r>
              <a:rPr lang="en-US" altLang="zh-CN" b="1" dirty="0"/>
              <a:t>3 3</a:t>
            </a:r>
          </a:p>
          <a:p>
            <a:r>
              <a:rPr lang="en-US" altLang="zh-CN" b="1" dirty="0"/>
              <a:t>1 </a:t>
            </a:r>
            <a:r>
              <a:rPr lang="en-US" altLang="zh-CN" b="1" dirty="0" smtClean="0"/>
              <a:t> 2  3</a:t>
            </a:r>
            <a:endParaRPr lang="en-US" altLang="zh-CN" b="1" dirty="0"/>
          </a:p>
          <a:p>
            <a:r>
              <a:rPr lang="en-US" altLang="zh-CN" b="1" dirty="0"/>
              <a:t>4 </a:t>
            </a:r>
            <a:r>
              <a:rPr lang="en-US" altLang="zh-CN" b="1" dirty="0" smtClean="0"/>
              <a:t> 5  6</a:t>
            </a:r>
            <a:endParaRPr lang="en-US" altLang="zh-CN" b="1" dirty="0"/>
          </a:p>
          <a:p>
            <a:r>
              <a:rPr lang="en-US" altLang="zh-CN" b="1" dirty="0"/>
              <a:t>7 </a:t>
            </a:r>
            <a:r>
              <a:rPr lang="en-US" altLang="zh-CN" b="1" dirty="0" smtClean="0"/>
              <a:t> 8  9</a:t>
            </a:r>
            <a:endParaRPr lang="en-US" altLang="zh-CN" b="1" dirty="0"/>
          </a:p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</a:p>
          <a:p>
            <a:r>
              <a:rPr lang="en-US" altLang="zh-CN" b="1" dirty="0"/>
              <a:t>1 4 7 8 9 6 3 2 5</a:t>
            </a:r>
          </a:p>
        </p:txBody>
      </p:sp>
      <p:sp>
        <p:nvSpPr>
          <p:cNvPr id="3" name="矩形 2"/>
          <p:cNvSpPr/>
          <p:nvPr/>
        </p:nvSpPr>
        <p:spPr>
          <a:xfrm>
            <a:off x="3254378" y="3789040"/>
            <a:ext cx="2325734" cy="20928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</a:p>
          <a:p>
            <a:r>
              <a:rPr lang="en-US" altLang="zh-CN" b="1" dirty="0"/>
              <a:t>3 </a:t>
            </a:r>
            <a:r>
              <a:rPr lang="en-US" altLang="zh-CN" b="1" dirty="0" smtClean="0"/>
              <a:t> 2</a:t>
            </a:r>
            <a:endParaRPr lang="en-US" altLang="zh-CN" b="1" dirty="0"/>
          </a:p>
          <a:p>
            <a:r>
              <a:rPr lang="en-US" altLang="zh-CN" b="1" dirty="0"/>
              <a:t>1 </a:t>
            </a:r>
            <a:r>
              <a:rPr lang="en-US" altLang="zh-CN" b="1" dirty="0" smtClean="0"/>
              <a:t> 2</a:t>
            </a:r>
            <a:endParaRPr lang="en-US" altLang="zh-CN" b="1" dirty="0"/>
          </a:p>
          <a:p>
            <a:r>
              <a:rPr lang="en-US" altLang="zh-CN" b="1" dirty="0"/>
              <a:t>3 </a:t>
            </a:r>
            <a:r>
              <a:rPr lang="en-US" altLang="zh-CN" b="1" dirty="0" smtClean="0"/>
              <a:t> 4</a:t>
            </a:r>
            <a:endParaRPr lang="en-US" altLang="zh-CN" b="1" dirty="0"/>
          </a:p>
          <a:p>
            <a:r>
              <a:rPr lang="en-US" altLang="zh-CN" b="1" dirty="0"/>
              <a:t>5 </a:t>
            </a:r>
            <a:r>
              <a:rPr lang="en-US" altLang="zh-CN" b="1" dirty="0" smtClean="0"/>
              <a:t> 6</a:t>
            </a:r>
            <a:endParaRPr lang="en-US" altLang="zh-CN" b="1" dirty="0"/>
          </a:p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</a:p>
          <a:p>
            <a:r>
              <a:rPr lang="en-US" altLang="zh-CN" b="1" dirty="0"/>
              <a:t>1 3 5 6 4 2</a:t>
            </a:r>
          </a:p>
        </p:txBody>
      </p:sp>
    </p:spTree>
    <p:extLst>
      <p:ext uri="{BB962C8B-B14F-4D97-AF65-F5344CB8AC3E}">
        <p14:creationId xmlns:p14="http://schemas.microsoft.com/office/powerpoint/2010/main" val="384425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260648"/>
            <a:ext cx="32403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  <a:latin typeface="Comic Sans MS" panose="030F0702030302020204" pitchFamily="66" charset="0"/>
              </a:rPr>
              <a:t>#include&lt;</a:t>
            </a:r>
            <a:r>
              <a:rPr lang="en-US" altLang="zh-CN" sz="2400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stdio.h</a:t>
            </a:r>
            <a:r>
              <a:rPr lang="en-US" altLang="zh-CN" sz="2400" b="1" dirty="0">
                <a:solidFill>
                  <a:srgbClr val="00B050"/>
                </a:solidFill>
                <a:latin typeface="Comic Sans MS" panose="030F0702030302020204" pitchFamily="66" charset="0"/>
              </a:rPr>
              <a:t>&gt;</a:t>
            </a:r>
          </a:p>
          <a:p>
            <a:r>
              <a:rPr lang="en-US" altLang="zh-CN" sz="2400" b="1" dirty="0">
                <a:solidFill>
                  <a:srgbClr val="00B050"/>
                </a:solidFill>
                <a:latin typeface="Comic Sans MS" panose="030F0702030302020204" pitchFamily="66" charset="0"/>
              </a:rPr>
              <a:t>#include&lt;</a:t>
            </a:r>
            <a:r>
              <a:rPr lang="en-US" altLang="zh-CN" sz="2400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math.h</a:t>
            </a:r>
            <a:r>
              <a:rPr lang="en-US" altLang="zh-CN" sz="2400" b="1" dirty="0">
                <a:solidFill>
                  <a:srgbClr val="00B050"/>
                </a:solidFill>
                <a:latin typeface="Comic Sans MS" panose="030F0702030302020204" pitchFamily="66" charset="0"/>
              </a:rPr>
              <a:t>&gt;</a:t>
            </a:r>
          </a:p>
          <a:p>
            <a:r>
              <a:rPr lang="en-US" altLang="zh-CN" sz="2400" b="1" dirty="0" err="1">
                <a:latin typeface="Comic Sans MS" panose="030F0702030302020204" pitchFamily="66" charset="0"/>
              </a:rPr>
              <a:t>int</a:t>
            </a:r>
            <a:r>
              <a:rPr lang="en-US" altLang="zh-CN" sz="2400" b="1" dirty="0">
                <a:latin typeface="Comic Sans MS" panose="030F0702030302020204" pitchFamily="66" charset="0"/>
              </a:rPr>
              <a:t> a[8];</a:t>
            </a:r>
          </a:p>
          <a:p>
            <a:r>
              <a:rPr lang="en-US" altLang="zh-CN" sz="2400" b="1" dirty="0" err="1">
                <a:latin typeface="Comic Sans MS" panose="030F0702030302020204" pitchFamily="66" charset="0"/>
              </a:rPr>
              <a:t>int</a:t>
            </a:r>
            <a:r>
              <a:rPr lang="en-US" altLang="zh-CN" sz="2400" b="1" dirty="0">
                <a:latin typeface="Comic Sans MS" panose="030F0702030302020204" pitchFamily="66" charset="0"/>
              </a:rPr>
              <a:t> n=4,count=0;</a:t>
            </a:r>
          </a:p>
          <a:p>
            <a:r>
              <a:rPr lang="en-US" altLang="zh-CN" sz="2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void </a:t>
            </a:r>
            <a:r>
              <a:rPr lang="en-US" altLang="zh-CN" sz="2400" b="1" dirty="0" err="1">
                <a:solidFill>
                  <a:srgbClr val="C00000"/>
                </a:solidFill>
                <a:latin typeface="Comic Sans MS" panose="030F0702030302020204" pitchFamily="66" charset="0"/>
              </a:rPr>
              <a:t>nqueen</a:t>
            </a:r>
            <a:r>
              <a:rPr lang="en-US" altLang="zh-CN" sz="2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2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 k);</a:t>
            </a:r>
          </a:p>
          <a:p>
            <a:endParaRPr lang="en-US" altLang="zh-CN" sz="2400" b="1" dirty="0">
              <a:latin typeface="Comic Sans MS" panose="030F0702030302020204" pitchFamily="66" charset="0"/>
            </a:endParaRPr>
          </a:p>
          <a:p>
            <a:r>
              <a:rPr lang="en-US" altLang="zh-CN" sz="2400" b="1" dirty="0" err="1">
                <a:latin typeface="Comic Sans MS" panose="030F0702030302020204" pitchFamily="66" charset="0"/>
              </a:rPr>
              <a:t>int</a:t>
            </a:r>
            <a:r>
              <a:rPr lang="en-US" altLang="zh-CN" sz="2400" b="1" dirty="0">
                <a:latin typeface="Comic Sans MS" panose="030F0702030302020204" pitchFamily="66" charset="0"/>
              </a:rPr>
              <a:t> main()</a:t>
            </a:r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{</a:t>
            </a:r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	</a:t>
            </a:r>
            <a:r>
              <a:rPr lang="en-US" altLang="zh-CN" sz="2400" b="1" dirty="0" err="1">
                <a:solidFill>
                  <a:srgbClr val="C00000"/>
                </a:solidFill>
                <a:latin typeface="Comic Sans MS" panose="030F0702030302020204" pitchFamily="66" charset="0"/>
              </a:rPr>
              <a:t>nqueen</a:t>
            </a:r>
            <a:r>
              <a:rPr lang="en-US" altLang="zh-CN" sz="2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(0);</a:t>
            </a:r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	return 0</a:t>
            </a:r>
            <a:r>
              <a:rPr lang="en-US" altLang="zh-CN" sz="2400" b="1" dirty="0" smtClean="0">
                <a:latin typeface="Comic Sans MS" panose="030F0702030302020204" pitchFamily="66" charset="0"/>
              </a:rPr>
              <a:t>;</a:t>
            </a:r>
            <a:endParaRPr lang="en-US" altLang="zh-CN" sz="2400" b="1" dirty="0"/>
          </a:p>
          <a:p>
            <a:r>
              <a:rPr lang="en-US" altLang="zh-CN" sz="2400" b="1" dirty="0"/>
              <a:t>}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2196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44624"/>
            <a:ext cx="871296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void </a:t>
            </a:r>
            <a:r>
              <a:rPr lang="en-US" altLang="zh-CN" sz="2400" b="1" dirty="0" err="1">
                <a:solidFill>
                  <a:srgbClr val="C00000"/>
                </a:solidFill>
                <a:latin typeface="Comic Sans MS" panose="030F0702030302020204" pitchFamily="66" charset="0"/>
              </a:rPr>
              <a:t>nqueen</a:t>
            </a:r>
            <a:r>
              <a:rPr lang="en-US" altLang="zh-CN" sz="2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2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r>
              <a:rPr lang="en-US" altLang="zh-CN" sz="2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)</a:t>
            </a:r>
          </a:p>
          <a:p>
            <a:r>
              <a:rPr lang="en-US" altLang="zh-CN" sz="2400" b="1" dirty="0" smtClean="0">
                <a:latin typeface="Comic Sans MS" panose="030F0702030302020204" pitchFamily="66" charset="0"/>
              </a:rPr>
              <a:t>{   </a:t>
            </a:r>
            <a:r>
              <a:rPr lang="en-US" altLang="zh-CN" sz="2400" b="1" dirty="0" err="1" smtClean="0">
                <a:solidFill>
                  <a:srgbClr val="00B050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24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400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i,j</a:t>
            </a:r>
            <a:r>
              <a:rPr lang="en-US" altLang="zh-CN" sz="2400" b="1" dirty="0">
                <a:solidFill>
                  <a:srgbClr val="00B05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lang="en-US" altLang="zh-CN" sz="2400" b="1" dirty="0" smtClean="0">
                <a:latin typeface="Comic Sans MS" panose="030F0702030302020204" pitchFamily="66" charset="0"/>
              </a:rPr>
              <a:t>    if(k</a:t>
            </a:r>
            <a:r>
              <a:rPr lang="en-US" altLang="zh-CN" sz="2400" b="1" dirty="0">
                <a:latin typeface="Comic Sans MS" panose="030F0702030302020204" pitchFamily="66" charset="0"/>
              </a:rPr>
              <a:t>==n)</a:t>
            </a:r>
          </a:p>
          <a:p>
            <a:r>
              <a:rPr lang="en-US" altLang="zh-CN" sz="2400" b="1" dirty="0" smtClean="0">
                <a:latin typeface="Comic Sans MS" panose="030F0702030302020204" pitchFamily="66" charset="0"/>
              </a:rPr>
              <a:t>    {</a:t>
            </a:r>
            <a:r>
              <a:rPr lang="en-US" altLang="zh-CN" sz="2400" b="1" dirty="0">
                <a:latin typeface="Comic Sans MS" panose="030F0702030302020204" pitchFamily="66" charset="0"/>
              </a:rPr>
              <a:t>	count++;</a:t>
            </a:r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	</a:t>
            </a:r>
            <a:r>
              <a:rPr lang="en-US" altLang="zh-CN" sz="2400" b="1" dirty="0" err="1" smtClean="0">
                <a:solidFill>
                  <a:srgbClr val="0070C0"/>
                </a:solidFill>
                <a:latin typeface="Comic Sans MS" panose="030F0702030302020204" pitchFamily="66" charset="0"/>
              </a:rPr>
              <a:t>printf</a:t>
            </a:r>
            <a:r>
              <a:rPr lang="en-US" altLang="zh-CN" sz="2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("</a:t>
            </a:r>
            <a:r>
              <a:rPr lang="zh-CN" altLang="en-US" sz="2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第</a:t>
            </a:r>
            <a:r>
              <a:rPr lang="en-US" altLang="zh-CN" sz="2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%d</a:t>
            </a:r>
            <a:r>
              <a:rPr lang="zh-CN" altLang="en-US" sz="2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种方案</a:t>
            </a:r>
            <a:r>
              <a:rPr lang="en-US" altLang="zh-CN" sz="2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\</a:t>
            </a:r>
            <a:r>
              <a:rPr lang="en-US" altLang="zh-CN" sz="2400" b="1" dirty="0" err="1">
                <a:solidFill>
                  <a:srgbClr val="0070C0"/>
                </a:solidFill>
                <a:latin typeface="Comic Sans MS" panose="030F0702030302020204" pitchFamily="66" charset="0"/>
              </a:rPr>
              <a:t>n",count</a:t>
            </a:r>
            <a:r>
              <a:rPr lang="en-US" altLang="zh-CN" sz="2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);</a:t>
            </a:r>
          </a:p>
          <a:p>
            <a:r>
              <a:rPr lang="en-US" altLang="zh-CN" sz="2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2400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for(</a:t>
            </a:r>
            <a:r>
              <a:rPr lang="en-US" altLang="zh-CN" sz="2400" b="1" dirty="0" err="1" smtClean="0">
                <a:solidFill>
                  <a:srgbClr val="0070C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CN" sz="2400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=0;i</a:t>
            </a:r>
            <a:r>
              <a:rPr lang="en-US" altLang="zh-CN" sz="2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&lt;=n-1;i</a:t>
            </a:r>
            <a:r>
              <a:rPr lang="en-US" altLang="zh-CN" sz="2400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++)    </a:t>
            </a:r>
            <a:r>
              <a:rPr lang="en-US" altLang="zh-CN" sz="2400" b="1" dirty="0" err="1" smtClean="0">
                <a:solidFill>
                  <a:srgbClr val="0070C0"/>
                </a:solidFill>
                <a:latin typeface="Comic Sans MS" panose="030F0702030302020204" pitchFamily="66" charset="0"/>
              </a:rPr>
              <a:t>printf</a:t>
            </a:r>
            <a:r>
              <a:rPr lang="en-US" altLang="zh-CN" sz="2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("%d ",a[</a:t>
            </a:r>
            <a:r>
              <a:rPr lang="en-US" altLang="zh-CN" sz="2400" b="1" dirty="0" err="1">
                <a:solidFill>
                  <a:srgbClr val="0070C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CN" sz="2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]);</a:t>
            </a:r>
          </a:p>
          <a:p>
            <a:r>
              <a:rPr lang="en-US" altLang="zh-CN" sz="2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2400" b="1" dirty="0" err="1" smtClean="0">
                <a:solidFill>
                  <a:srgbClr val="0070C0"/>
                </a:solidFill>
                <a:latin typeface="Comic Sans MS" panose="030F0702030302020204" pitchFamily="66" charset="0"/>
              </a:rPr>
              <a:t>printf</a:t>
            </a:r>
            <a:r>
              <a:rPr lang="en-US" altLang="zh-CN" sz="2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("\n</a:t>
            </a:r>
            <a:r>
              <a:rPr lang="en-US" altLang="zh-CN" sz="2400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");  </a:t>
            </a:r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 </a:t>
            </a:r>
            <a:r>
              <a:rPr lang="en-US" altLang="zh-CN" sz="2400" b="1" dirty="0" smtClean="0">
                <a:latin typeface="Comic Sans MS" panose="030F0702030302020204" pitchFamily="66" charset="0"/>
              </a:rPr>
              <a:t>      return</a:t>
            </a:r>
            <a:r>
              <a:rPr lang="en-US" altLang="zh-CN" sz="2400" b="1" dirty="0">
                <a:latin typeface="Comic Sans MS" panose="030F0702030302020204" pitchFamily="66" charset="0"/>
              </a:rPr>
              <a:t>;</a:t>
            </a:r>
          </a:p>
          <a:p>
            <a:r>
              <a:rPr lang="en-US" altLang="zh-CN" sz="2400" b="1" dirty="0" smtClean="0">
                <a:latin typeface="Comic Sans MS" panose="030F0702030302020204" pitchFamily="66" charset="0"/>
              </a:rPr>
              <a:t>    }</a:t>
            </a:r>
            <a:endParaRPr lang="en-US" altLang="zh-CN" sz="2400" b="1" dirty="0">
              <a:latin typeface="Comic Sans MS" panose="030F0702030302020204" pitchFamily="66" charset="0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  for(j=0;j</a:t>
            </a:r>
            <a:r>
              <a:rPr lang="en-US" altLang="zh-CN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&lt;=n-1;j++)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  {</a:t>
            </a:r>
            <a:r>
              <a:rPr lang="en-US" altLang="zh-CN" sz="2400" b="1" dirty="0">
                <a:latin typeface="Comic Sans MS" panose="030F0702030302020204" pitchFamily="66" charset="0"/>
              </a:rPr>
              <a:t>	</a:t>
            </a:r>
            <a:endParaRPr lang="en-US" altLang="zh-CN" sz="2400" b="1" dirty="0" smtClean="0">
              <a:latin typeface="Comic Sans MS" panose="030F0702030302020204" pitchFamily="66" charset="0"/>
            </a:endParaRPr>
          </a:p>
          <a:p>
            <a:r>
              <a:rPr lang="en-US" altLang="zh-CN" sz="2400" b="1" dirty="0">
                <a:solidFill>
                  <a:srgbClr val="00B0F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400" b="1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      </a:t>
            </a: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for(</a:t>
            </a:r>
            <a:r>
              <a:rPr lang="en-US" altLang="zh-CN" sz="2400" b="1" dirty="0" err="1" smtClean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i</a:t>
            </a: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=0;i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&lt;=k-1;i++)</a:t>
            </a:r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	</a:t>
            </a:r>
            <a:r>
              <a:rPr lang="en-US" altLang="zh-CN" sz="2400" b="1" dirty="0" smtClean="0">
                <a:latin typeface="Comic Sans MS" panose="030F0702030302020204" pitchFamily="66" charset="0"/>
              </a:rPr>
              <a:t>    if(</a:t>
            </a:r>
            <a:r>
              <a:rPr lang="en-US" altLang="zh-CN" sz="24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a[</a:t>
            </a:r>
            <a:r>
              <a:rPr lang="en-US" altLang="zh-CN" sz="2400" b="1" dirty="0" err="1" smtClean="0">
                <a:solidFill>
                  <a:srgbClr val="00B05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CN" sz="2400" b="1" dirty="0">
                <a:solidFill>
                  <a:srgbClr val="00B050"/>
                </a:solidFill>
                <a:latin typeface="Comic Sans MS" panose="030F0702030302020204" pitchFamily="66" charset="0"/>
              </a:rPr>
              <a:t>]==j</a:t>
            </a:r>
            <a:r>
              <a:rPr lang="en-US" altLang="zh-CN" sz="2400" b="1" dirty="0">
                <a:latin typeface="Comic Sans MS" panose="030F0702030302020204" pitchFamily="66" charset="0"/>
              </a:rPr>
              <a:t>||</a:t>
            </a:r>
            <a:r>
              <a:rPr lang="en-US" altLang="zh-CN" sz="2400" b="1" dirty="0">
                <a:solidFill>
                  <a:srgbClr val="00B050"/>
                </a:solidFill>
                <a:latin typeface="Comic Sans MS" panose="030F0702030302020204" pitchFamily="66" charset="0"/>
              </a:rPr>
              <a:t>abs(j-a[</a:t>
            </a:r>
            <a:r>
              <a:rPr lang="en-US" altLang="zh-CN" sz="2400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CN" sz="2400" b="1" dirty="0">
                <a:solidFill>
                  <a:srgbClr val="00B050"/>
                </a:solidFill>
                <a:latin typeface="Comic Sans MS" panose="030F0702030302020204" pitchFamily="66" charset="0"/>
              </a:rPr>
              <a:t>])==abs(</a:t>
            </a:r>
            <a:r>
              <a:rPr lang="en-US" altLang="zh-CN" sz="2400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CN" sz="2400" b="1" dirty="0">
                <a:solidFill>
                  <a:srgbClr val="00B050"/>
                </a:solidFill>
                <a:latin typeface="Comic Sans MS" panose="030F0702030302020204" pitchFamily="66" charset="0"/>
              </a:rPr>
              <a:t>-k</a:t>
            </a:r>
            <a:r>
              <a:rPr lang="en-US" altLang="zh-CN" sz="24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)</a:t>
            </a:r>
            <a:r>
              <a:rPr lang="en-US" altLang="zh-CN" sz="2400" b="1" dirty="0" smtClean="0">
                <a:latin typeface="Comic Sans MS" panose="030F0702030302020204" pitchFamily="66" charset="0"/>
              </a:rPr>
              <a:t>)  </a:t>
            </a:r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 </a:t>
            </a:r>
            <a:r>
              <a:rPr lang="en-US" altLang="zh-CN" sz="2400" b="1" dirty="0" smtClean="0">
                <a:latin typeface="Comic Sans MS" panose="030F0702030302020204" pitchFamily="66" charset="0"/>
              </a:rPr>
              <a:t>              break</a:t>
            </a:r>
            <a:r>
              <a:rPr lang="en-US" altLang="zh-CN" sz="2400" b="1" dirty="0">
                <a:latin typeface="Comic Sans MS" panose="030F0702030302020204" pitchFamily="66" charset="0"/>
              </a:rPr>
              <a:t>;</a:t>
            </a:r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	</a:t>
            </a:r>
            <a:r>
              <a:rPr lang="en-US" altLang="zh-CN" sz="2400" b="1" dirty="0" smtClean="0">
                <a:latin typeface="Comic Sans MS" panose="030F0702030302020204" pitchFamily="66" charset="0"/>
              </a:rPr>
              <a:t>if(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==k</a:t>
            </a:r>
            <a:r>
              <a:rPr lang="en-US" altLang="zh-CN" sz="2400" b="1" dirty="0">
                <a:latin typeface="Comic Sans MS" panose="030F0702030302020204" pitchFamily="66" charset="0"/>
              </a:rPr>
              <a:t>)</a:t>
            </a:r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	</a:t>
            </a:r>
            <a:r>
              <a:rPr lang="en-US" altLang="zh-CN" sz="2400" b="1" dirty="0" smtClean="0">
                <a:latin typeface="Comic Sans MS" panose="030F0702030302020204" pitchFamily="66" charset="0"/>
              </a:rPr>
              <a:t>{   a[k</a:t>
            </a:r>
            <a:r>
              <a:rPr lang="en-US" altLang="zh-CN" sz="2400" b="1" dirty="0">
                <a:latin typeface="Comic Sans MS" panose="030F0702030302020204" pitchFamily="66" charset="0"/>
              </a:rPr>
              <a:t>]=j</a:t>
            </a:r>
            <a:r>
              <a:rPr lang="en-US" altLang="zh-CN" sz="2400" b="1" dirty="0" smtClean="0">
                <a:latin typeface="Comic Sans MS" panose="030F0702030302020204" pitchFamily="66" charset="0"/>
              </a:rPr>
              <a:t>;</a:t>
            </a:r>
            <a:r>
              <a:rPr lang="en-US" altLang="zh-CN" sz="2400" b="1" dirty="0">
                <a:latin typeface="Comic Sans MS" panose="030F0702030302020204" pitchFamily="66" charset="0"/>
              </a:rPr>
              <a:t>	</a:t>
            </a:r>
            <a:r>
              <a:rPr lang="en-US" altLang="zh-CN" sz="2400" b="1" dirty="0" err="1">
                <a:solidFill>
                  <a:srgbClr val="C00000"/>
                </a:solidFill>
                <a:latin typeface="Comic Sans MS" panose="030F0702030302020204" pitchFamily="66" charset="0"/>
              </a:rPr>
              <a:t>nqueen</a:t>
            </a:r>
            <a:r>
              <a:rPr lang="en-US" altLang="zh-CN" sz="2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k+1</a:t>
            </a:r>
            <a:r>
              <a:rPr lang="en-US" altLang="zh-CN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);  </a:t>
            </a:r>
            <a:r>
              <a:rPr lang="en-US" altLang="zh-CN" sz="2400" b="1" dirty="0" smtClean="0">
                <a:latin typeface="Comic Sans MS" panose="030F0702030302020204" pitchFamily="66" charset="0"/>
              </a:rPr>
              <a:t>}</a:t>
            </a:r>
            <a:endParaRPr lang="en-US" altLang="zh-CN" sz="2400" b="1" dirty="0">
              <a:latin typeface="Comic Sans MS" panose="030F0702030302020204" pitchFamily="66" charset="0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  }</a:t>
            </a:r>
            <a:endParaRPr lang="en-US" altLang="zh-CN" sz="24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}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6739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3915" y="168462"/>
            <a:ext cx="1986441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2n</a:t>
            </a: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皇后问题  </a:t>
            </a:r>
          </a:p>
        </p:txBody>
      </p:sp>
      <p:sp>
        <p:nvSpPr>
          <p:cNvPr id="5" name="矩形 4"/>
          <p:cNvSpPr/>
          <p:nvPr/>
        </p:nvSpPr>
        <p:spPr>
          <a:xfrm>
            <a:off x="263915" y="946451"/>
            <a:ext cx="86285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在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n×n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格的国际象棋上摆放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个黑皇后和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个白皇后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，任意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个黑皇后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处于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同一列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同一斜线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上，任意两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个白皇后也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处于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同一列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同一斜线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上，问有多少种摆法。</a:t>
            </a:r>
          </a:p>
        </p:txBody>
      </p:sp>
    </p:spTree>
    <p:extLst>
      <p:ext uri="{BB962C8B-B14F-4D97-AF65-F5344CB8AC3E}">
        <p14:creationId xmlns:p14="http://schemas.microsoft.com/office/powerpoint/2010/main" val="8248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578" y="289067"/>
            <a:ext cx="902691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  <a:latin typeface="Comic Sans MS" panose="030F0702030302020204" pitchFamily="66" charset="0"/>
              </a:rPr>
              <a:t>#include&lt;</a:t>
            </a:r>
            <a:r>
              <a:rPr lang="en-US" altLang="zh-CN" sz="2400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stdio.h</a:t>
            </a:r>
            <a:r>
              <a:rPr lang="en-US" altLang="zh-CN" sz="2400" b="1" dirty="0">
                <a:solidFill>
                  <a:srgbClr val="00B050"/>
                </a:solidFill>
                <a:latin typeface="Comic Sans MS" panose="030F0702030302020204" pitchFamily="66" charset="0"/>
              </a:rPr>
              <a:t>&gt;</a:t>
            </a:r>
          </a:p>
          <a:p>
            <a:r>
              <a:rPr lang="en-US" altLang="zh-CN" sz="2400" b="1" dirty="0">
                <a:solidFill>
                  <a:srgbClr val="00B050"/>
                </a:solidFill>
                <a:latin typeface="Comic Sans MS" panose="030F0702030302020204" pitchFamily="66" charset="0"/>
              </a:rPr>
              <a:t>#include&lt;</a:t>
            </a:r>
            <a:r>
              <a:rPr lang="en-US" altLang="zh-CN" sz="2400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math.h</a:t>
            </a:r>
            <a:r>
              <a:rPr lang="en-US" altLang="zh-CN" sz="2400" b="1" dirty="0">
                <a:solidFill>
                  <a:srgbClr val="00B050"/>
                </a:solidFill>
                <a:latin typeface="Comic Sans MS" panose="030F0702030302020204" pitchFamily="66" charset="0"/>
              </a:rPr>
              <a:t>&gt;</a:t>
            </a:r>
          </a:p>
          <a:p>
            <a:r>
              <a:rPr lang="en-US" altLang="zh-CN" sz="2400" b="1" dirty="0" err="1">
                <a:latin typeface="Comic Sans MS" panose="030F0702030302020204" pitchFamily="66" charset="0"/>
              </a:rPr>
              <a:t>int</a:t>
            </a:r>
            <a:r>
              <a:rPr lang="en-US" altLang="zh-CN" sz="2400" b="1" dirty="0">
                <a:latin typeface="Comic Sans MS" panose="030F0702030302020204" pitchFamily="66" charset="0"/>
              </a:rPr>
              <a:t> a[8</a:t>
            </a:r>
            <a:r>
              <a:rPr lang="en-US" altLang="zh-CN" sz="2400" b="1" dirty="0" smtClean="0">
                <a:latin typeface="Comic Sans MS" panose="030F0702030302020204" pitchFamily="66" charset="0"/>
              </a:rPr>
              <a:t>],b[8];</a:t>
            </a:r>
          </a:p>
          <a:p>
            <a:r>
              <a:rPr lang="en-US" altLang="zh-CN" sz="2400" b="1" dirty="0" err="1">
                <a:latin typeface="Comic Sans MS" panose="030F0702030302020204" pitchFamily="66" charset="0"/>
              </a:rPr>
              <a:t>i</a:t>
            </a:r>
            <a:r>
              <a:rPr lang="en-US" altLang="zh-CN" sz="2400" b="1" dirty="0" err="1" smtClean="0">
                <a:latin typeface="Comic Sans MS" panose="030F0702030302020204" pitchFamily="66" charset="0"/>
              </a:rPr>
              <a:t>nt</a:t>
            </a:r>
            <a:r>
              <a:rPr lang="en-US" altLang="zh-CN" sz="2400" b="1" dirty="0" smtClean="0">
                <a:latin typeface="Comic Sans MS" panose="030F0702030302020204" pitchFamily="66" charset="0"/>
              </a:rPr>
              <a:t> map[8][8]={{</a:t>
            </a:r>
            <a:r>
              <a:rPr lang="en-US" altLang="zh-CN" sz="2400" b="1" dirty="0">
                <a:latin typeface="Comic Sans MS" panose="030F0702030302020204" pitchFamily="66" charset="0"/>
              </a:rPr>
              <a:t>1,1,1,1}, {1,1,1,1}, {1,1,1,1}, {1,1,1,1}};</a:t>
            </a:r>
          </a:p>
          <a:p>
            <a:r>
              <a:rPr lang="en-US" altLang="zh-CN" sz="2400" b="1" dirty="0" err="1">
                <a:latin typeface="Comic Sans MS" panose="030F0702030302020204" pitchFamily="66" charset="0"/>
              </a:rPr>
              <a:t>int</a:t>
            </a:r>
            <a:r>
              <a:rPr lang="en-US" altLang="zh-CN" sz="2400" b="1" dirty="0">
                <a:latin typeface="Comic Sans MS" panose="030F0702030302020204" pitchFamily="66" charset="0"/>
              </a:rPr>
              <a:t> n=4,count=0;</a:t>
            </a:r>
          </a:p>
          <a:p>
            <a:r>
              <a:rPr lang="en-US" altLang="zh-CN" sz="2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void 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mic Sans MS" panose="030F0702030302020204" pitchFamily="66" charset="0"/>
              </a:rPr>
              <a:t>b_nqueen</a:t>
            </a:r>
            <a:r>
              <a:rPr lang="en-US" altLang="zh-CN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k);</a:t>
            </a:r>
          </a:p>
          <a:p>
            <a:r>
              <a:rPr lang="en-US" altLang="zh-CN" sz="2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void 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mic Sans MS" panose="030F0702030302020204" pitchFamily="66" charset="0"/>
              </a:rPr>
              <a:t>w_nqueen</a:t>
            </a:r>
            <a:r>
              <a:rPr lang="en-US" altLang="zh-CN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k);</a:t>
            </a:r>
          </a:p>
          <a:p>
            <a:endParaRPr lang="en-US" altLang="zh-CN" sz="2400" b="1" dirty="0">
              <a:latin typeface="Comic Sans MS" panose="030F0702030302020204" pitchFamily="66" charset="0"/>
            </a:endParaRPr>
          </a:p>
          <a:p>
            <a:r>
              <a:rPr lang="en-US" altLang="zh-CN" sz="2400" b="1" dirty="0" err="1">
                <a:latin typeface="Comic Sans MS" panose="030F0702030302020204" pitchFamily="66" charset="0"/>
              </a:rPr>
              <a:t>int</a:t>
            </a:r>
            <a:r>
              <a:rPr lang="en-US" altLang="zh-CN" sz="2400" b="1" dirty="0">
                <a:latin typeface="Comic Sans MS" panose="030F0702030302020204" pitchFamily="66" charset="0"/>
              </a:rPr>
              <a:t> main()</a:t>
            </a:r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{</a:t>
            </a:r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	</a:t>
            </a:r>
            <a:r>
              <a:rPr lang="en-US" altLang="zh-CN" sz="2400" b="1" dirty="0" err="1" smtClean="0">
                <a:latin typeface="Comic Sans MS" panose="030F0702030302020204" pitchFamily="66" charset="0"/>
              </a:rPr>
              <a:t>b_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mic Sans MS" panose="030F0702030302020204" pitchFamily="66" charset="0"/>
              </a:rPr>
              <a:t>nqueen</a:t>
            </a:r>
            <a:r>
              <a:rPr lang="en-US" altLang="zh-CN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(0);</a:t>
            </a:r>
          </a:p>
          <a:p>
            <a:r>
              <a:rPr lang="en-US" altLang="zh-CN" sz="2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mic Sans MS" panose="030F0702030302020204" pitchFamily="66" charset="0"/>
              </a:rPr>
              <a:t>printf</a:t>
            </a:r>
            <a:r>
              <a:rPr lang="en-US" altLang="zh-CN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(“%d\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mic Sans MS" panose="030F0702030302020204" pitchFamily="66" charset="0"/>
              </a:rPr>
              <a:t>n”,count</a:t>
            </a:r>
            <a:r>
              <a:rPr lang="en-US" altLang="zh-CN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);</a:t>
            </a:r>
            <a:endParaRPr lang="en-US" altLang="zh-CN" sz="24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	return 0</a:t>
            </a:r>
            <a:r>
              <a:rPr lang="en-US" altLang="zh-CN" sz="2400" b="1" dirty="0" smtClean="0">
                <a:latin typeface="Comic Sans MS" panose="030F0702030302020204" pitchFamily="66" charset="0"/>
              </a:rPr>
              <a:t>;</a:t>
            </a:r>
            <a:endParaRPr lang="en-US" altLang="zh-CN" sz="2400" b="1" dirty="0"/>
          </a:p>
          <a:p>
            <a:r>
              <a:rPr lang="en-US" altLang="zh-CN" sz="2400" b="1" dirty="0"/>
              <a:t>}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4555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44624"/>
            <a:ext cx="87129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void 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mic Sans MS" panose="030F0702030302020204" pitchFamily="66" charset="0"/>
              </a:rPr>
              <a:t>b_nqueen</a:t>
            </a:r>
            <a:r>
              <a:rPr lang="en-US" altLang="zh-CN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r>
              <a:rPr lang="en-US" altLang="zh-CN" sz="2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)</a:t>
            </a:r>
          </a:p>
          <a:p>
            <a:r>
              <a:rPr lang="en-US" altLang="zh-CN" sz="2400" b="1" dirty="0" smtClean="0">
                <a:latin typeface="Comic Sans MS" panose="030F0702030302020204" pitchFamily="66" charset="0"/>
              </a:rPr>
              <a:t>{   </a:t>
            </a:r>
            <a:r>
              <a:rPr lang="en-US" altLang="zh-CN" sz="2400" b="1" dirty="0" err="1" smtClean="0">
                <a:solidFill>
                  <a:srgbClr val="00B050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24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400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i,j</a:t>
            </a:r>
            <a:r>
              <a:rPr lang="en-US" altLang="zh-CN" sz="2400" b="1" dirty="0">
                <a:solidFill>
                  <a:srgbClr val="00B05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lang="en-US" altLang="zh-CN" sz="2400" b="1" dirty="0" smtClean="0">
                <a:latin typeface="Comic Sans MS" panose="030F0702030302020204" pitchFamily="66" charset="0"/>
              </a:rPr>
              <a:t>    if(k</a:t>
            </a:r>
            <a:r>
              <a:rPr lang="en-US" altLang="zh-CN" sz="2400" b="1" dirty="0">
                <a:latin typeface="Comic Sans MS" panose="030F0702030302020204" pitchFamily="66" charset="0"/>
              </a:rPr>
              <a:t>==n)</a:t>
            </a:r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	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mic Sans MS" panose="030F0702030302020204" pitchFamily="66" charset="0"/>
              </a:rPr>
              <a:t>w_nqueen</a:t>
            </a:r>
            <a:r>
              <a:rPr lang="en-US" altLang="zh-CN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(0);</a:t>
            </a:r>
            <a:r>
              <a:rPr lang="en-US" altLang="zh-CN" sz="2400" b="1" dirty="0" smtClean="0">
                <a:latin typeface="Comic Sans MS" panose="030F0702030302020204" pitchFamily="66" charset="0"/>
              </a:rPr>
              <a:t> </a:t>
            </a:r>
            <a:endParaRPr lang="en-US" altLang="zh-CN" sz="2400" b="1" dirty="0">
              <a:latin typeface="Comic Sans MS" panose="030F0702030302020204" pitchFamily="66" charset="0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  for(j=0;j</a:t>
            </a:r>
            <a:r>
              <a:rPr lang="en-US" altLang="zh-CN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&lt;=n-1;j++)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  {</a:t>
            </a:r>
            <a:r>
              <a:rPr lang="en-US" altLang="zh-CN" sz="2400" b="1" dirty="0">
                <a:latin typeface="Comic Sans MS" panose="030F0702030302020204" pitchFamily="66" charset="0"/>
              </a:rPr>
              <a:t>	</a:t>
            </a:r>
            <a:endParaRPr lang="en-US" altLang="zh-CN" sz="2400" b="1" dirty="0" smtClean="0">
              <a:latin typeface="Comic Sans MS" panose="030F0702030302020204" pitchFamily="66" charset="0"/>
            </a:endParaRPr>
          </a:p>
          <a:p>
            <a:r>
              <a:rPr lang="en-US" altLang="zh-CN" sz="2400" b="1" dirty="0" smtClean="0">
                <a:latin typeface="Comic Sans MS" panose="030F0702030302020204" pitchFamily="66" charset="0"/>
              </a:rPr>
              <a:t>       if(map[k</a:t>
            </a:r>
            <a:r>
              <a:rPr lang="en-US" altLang="zh-CN" sz="2400" b="1" dirty="0">
                <a:latin typeface="Comic Sans MS" panose="030F0702030302020204" pitchFamily="66" charset="0"/>
              </a:rPr>
              <a:t>][j]==0) continue;</a:t>
            </a:r>
            <a:endParaRPr lang="en-US" altLang="zh-CN" sz="2400" b="1" dirty="0" smtClean="0">
              <a:latin typeface="Comic Sans MS" panose="030F0702030302020204" pitchFamily="66" charset="0"/>
            </a:endParaRPr>
          </a:p>
          <a:p>
            <a:r>
              <a:rPr lang="en-US" altLang="zh-CN" sz="2400" b="1" dirty="0">
                <a:solidFill>
                  <a:srgbClr val="00B0F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400" b="1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      </a:t>
            </a: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for(</a:t>
            </a:r>
            <a:r>
              <a:rPr lang="en-US" altLang="zh-CN" sz="2400" b="1" dirty="0" err="1" smtClean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i</a:t>
            </a: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=0;i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&lt;=k-1;i++)</a:t>
            </a:r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	</a:t>
            </a:r>
            <a:r>
              <a:rPr lang="en-US" altLang="zh-CN" sz="2400" b="1" dirty="0" smtClean="0">
                <a:latin typeface="Comic Sans MS" panose="030F0702030302020204" pitchFamily="66" charset="0"/>
              </a:rPr>
              <a:t>    if(</a:t>
            </a:r>
            <a:r>
              <a:rPr lang="en-US" altLang="zh-CN" sz="24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a[</a:t>
            </a:r>
            <a:r>
              <a:rPr lang="en-US" altLang="zh-CN" sz="2400" b="1" dirty="0" err="1" smtClean="0">
                <a:solidFill>
                  <a:srgbClr val="00B05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CN" sz="2400" b="1" dirty="0">
                <a:solidFill>
                  <a:srgbClr val="00B050"/>
                </a:solidFill>
                <a:latin typeface="Comic Sans MS" panose="030F0702030302020204" pitchFamily="66" charset="0"/>
              </a:rPr>
              <a:t>]==j</a:t>
            </a:r>
            <a:r>
              <a:rPr lang="en-US" altLang="zh-CN" sz="2400" b="1" dirty="0">
                <a:latin typeface="Comic Sans MS" panose="030F0702030302020204" pitchFamily="66" charset="0"/>
              </a:rPr>
              <a:t>||</a:t>
            </a:r>
            <a:r>
              <a:rPr lang="en-US" altLang="zh-CN" sz="2400" b="1" dirty="0">
                <a:solidFill>
                  <a:srgbClr val="00B050"/>
                </a:solidFill>
                <a:latin typeface="Comic Sans MS" panose="030F0702030302020204" pitchFamily="66" charset="0"/>
              </a:rPr>
              <a:t>abs(j-a[</a:t>
            </a:r>
            <a:r>
              <a:rPr lang="en-US" altLang="zh-CN" sz="2400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CN" sz="2400" b="1" dirty="0">
                <a:solidFill>
                  <a:srgbClr val="00B050"/>
                </a:solidFill>
                <a:latin typeface="Comic Sans MS" panose="030F0702030302020204" pitchFamily="66" charset="0"/>
              </a:rPr>
              <a:t>])==abs(</a:t>
            </a:r>
            <a:r>
              <a:rPr lang="en-US" altLang="zh-CN" sz="2400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CN" sz="2400" b="1" dirty="0">
                <a:solidFill>
                  <a:srgbClr val="00B050"/>
                </a:solidFill>
                <a:latin typeface="Comic Sans MS" panose="030F0702030302020204" pitchFamily="66" charset="0"/>
              </a:rPr>
              <a:t>-k</a:t>
            </a:r>
            <a:r>
              <a:rPr lang="en-US" altLang="zh-CN" sz="24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)</a:t>
            </a:r>
            <a:r>
              <a:rPr lang="en-US" altLang="zh-CN" sz="2400" b="1" dirty="0" smtClean="0">
                <a:latin typeface="Comic Sans MS" panose="030F0702030302020204" pitchFamily="66" charset="0"/>
              </a:rPr>
              <a:t>)  </a:t>
            </a:r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 </a:t>
            </a:r>
            <a:r>
              <a:rPr lang="en-US" altLang="zh-CN" sz="2400" b="1" dirty="0" smtClean="0">
                <a:latin typeface="Comic Sans MS" panose="030F0702030302020204" pitchFamily="66" charset="0"/>
              </a:rPr>
              <a:t>              break</a:t>
            </a:r>
            <a:r>
              <a:rPr lang="en-US" altLang="zh-CN" sz="2400" b="1" dirty="0">
                <a:latin typeface="Comic Sans MS" panose="030F0702030302020204" pitchFamily="66" charset="0"/>
              </a:rPr>
              <a:t>;</a:t>
            </a:r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	</a:t>
            </a:r>
            <a:r>
              <a:rPr lang="en-US" altLang="zh-CN" sz="2400" b="1" dirty="0" smtClean="0">
                <a:latin typeface="Comic Sans MS" panose="030F0702030302020204" pitchFamily="66" charset="0"/>
              </a:rPr>
              <a:t>if(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==k</a:t>
            </a:r>
            <a:r>
              <a:rPr lang="en-US" altLang="zh-CN" sz="2400" b="1" dirty="0">
                <a:latin typeface="Comic Sans MS" panose="030F0702030302020204" pitchFamily="66" charset="0"/>
              </a:rPr>
              <a:t>)</a:t>
            </a:r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	</a:t>
            </a:r>
            <a:r>
              <a:rPr lang="en-US" altLang="zh-CN" sz="2400" b="1" dirty="0" smtClean="0">
                <a:latin typeface="Comic Sans MS" panose="030F0702030302020204" pitchFamily="66" charset="0"/>
              </a:rPr>
              <a:t>{   a[k</a:t>
            </a:r>
            <a:r>
              <a:rPr lang="en-US" altLang="zh-CN" sz="2400" b="1" dirty="0">
                <a:latin typeface="Comic Sans MS" panose="030F0702030302020204" pitchFamily="66" charset="0"/>
              </a:rPr>
              <a:t>]=j</a:t>
            </a:r>
            <a:r>
              <a:rPr lang="en-US" altLang="zh-CN" sz="2400" b="1" dirty="0" smtClean="0">
                <a:latin typeface="Comic Sans MS" panose="030F0702030302020204" pitchFamily="66" charset="0"/>
              </a:rPr>
              <a:t>;</a:t>
            </a:r>
            <a:r>
              <a:rPr lang="en-US" altLang="zh-CN" sz="2400" b="1" dirty="0">
                <a:latin typeface="Comic Sans MS" panose="030F0702030302020204" pitchFamily="66" charset="0"/>
              </a:rPr>
              <a:t>	</a:t>
            </a:r>
            <a:r>
              <a:rPr lang="en-US" altLang="zh-CN" sz="2400" b="1" dirty="0" err="1" smtClean="0">
                <a:latin typeface="Comic Sans MS" panose="030F0702030302020204" pitchFamily="66" charset="0"/>
              </a:rPr>
              <a:t>b_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mic Sans MS" panose="030F0702030302020204" pitchFamily="66" charset="0"/>
              </a:rPr>
              <a:t>nqueen</a:t>
            </a:r>
            <a:r>
              <a:rPr lang="en-US" altLang="zh-CN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(</a:t>
            </a:r>
            <a:r>
              <a:rPr lang="en-US" altLang="zh-CN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k+1</a:t>
            </a:r>
            <a:r>
              <a:rPr lang="en-US" altLang="zh-CN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);  </a:t>
            </a:r>
            <a:r>
              <a:rPr lang="en-US" altLang="zh-CN" sz="2400" b="1" dirty="0" smtClean="0">
                <a:latin typeface="Comic Sans MS" panose="030F0702030302020204" pitchFamily="66" charset="0"/>
              </a:rPr>
              <a:t>}</a:t>
            </a:r>
            <a:endParaRPr lang="en-US" altLang="zh-CN" sz="2400" b="1" dirty="0">
              <a:latin typeface="Comic Sans MS" panose="030F0702030302020204" pitchFamily="66" charset="0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  }</a:t>
            </a:r>
            <a:endParaRPr lang="en-US" altLang="zh-CN" sz="24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}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4531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44624"/>
            <a:ext cx="871296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void 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mic Sans MS" panose="030F0702030302020204" pitchFamily="66" charset="0"/>
              </a:rPr>
              <a:t>w_nqueen</a:t>
            </a:r>
            <a:r>
              <a:rPr lang="en-US" altLang="zh-CN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(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r>
              <a:rPr lang="en-US" altLang="zh-CN" sz="2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)</a:t>
            </a:r>
          </a:p>
          <a:p>
            <a:r>
              <a:rPr lang="en-US" altLang="zh-CN" sz="2400" b="1" dirty="0" smtClean="0">
                <a:latin typeface="Comic Sans MS" panose="030F0702030302020204" pitchFamily="66" charset="0"/>
              </a:rPr>
              <a:t>{   </a:t>
            </a:r>
            <a:r>
              <a:rPr lang="en-US" altLang="zh-CN" sz="2400" b="1" dirty="0" err="1" smtClean="0">
                <a:solidFill>
                  <a:srgbClr val="00B050"/>
                </a:solidFill>
                <a:latin typeface="Comic Sans MS" panose="030F0702030302020204" pitchFamily="66" charset="0"/>
              </a:rPr>
              <a:t>int</a:t>
            </a:r>
            <a:r>
              <a:rPr lang="en-US" altLang="zh-CN" sz="24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400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i,j</a:t>
            </a:r>
            <a:r>
              <a:rPr lang="en-US" altLang="zh-CN" sz="2400" b="1" dirty="0">
                <a:solidFill>
                  <a:srgbClr val="00B05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lang="en-US" altLang="zh-CN" sz="2400" b="1" dirty="0" smtClean="0">
                <a:latin typeface="Comic Sans MS" panose="030F0702030302020204" pitchFamily="66" charset="0"/>
              </a:rPr>
              <a:t>    if(k</a:t>
            </a:r>
            <a:r>
              <a:rPr lang="en-US" altLang="zh-CN" sz="2400" b="1" dirty="0">
                <a:latin typeface="Comic Sans MS" panose="030F0702030302020204" pitchFamily="66" charset="0"/>
              </a:rPr>
              <a:t>==n)</a:t>
            </a:r>
          </a:p>
          <a:p>
            <a:r>
              <a:rPr lang="en-US" altLang="zh-CN" sz="2400" b="1" dirty="0" smtClean="0">
                <a:latin typeface="Comic Sans MS" panose="030F0702030302020204" pitchFamily="66" charset="0"/>
              </a:rPr>
              <a:t>    {</a:t>
            </a:r>
            <a:r>
              <a:rPr lang="en-US" altLang="zh-CN" sz="2400" b="1" dirty="0">
                <a:latin typeface="Comic Sans MS" panose="030F0702030302020204" pitchFamily="66" charset="0"/>
              </a:rPr>
              <a:t>	count++;</a:t>
            </a:r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	</a:t>
            </a:r>
            <a:r>
              <a:rPr lang="en-US" altLang="zh-CN" sz="2400" b="1" dirty="0" smtClean="0">
                <a:latin typeface="Comic Sans MS" panose="030F0702030302020204" pitchFamily="66" charset="0"/>
              </a:rPr>
              <a:t>return</a:t>
            </a:r>
            <a:r>
              <a:rPr lang="en-US" altLang="zh-CN" sz="2400" b="1" dirty="0">
                <a:latin typeface="Comic Sans MS" panose="030F0702030302020204" pitchFamily="66" charset="0"/>
              </a:rPr>
              <a:t>;</a:t>
            </a:r>
          </a:p>
          <a:p>
            <a:r>
              <a:rPr lang="en-US" altLang="zh-CN" sz="2400" b="1" dirty="0" smtClean="0">
                <a:latin typeface="Comic Sans MS" panose="030F0702030302020204" pitchFamily="66" charset="0"/>
              </a:rPr>
              <a:t>    }</a:t>
            </a:r>
            <a:endParaRPr lang="en-US" altLang="zh-CN" sz="2400" b="1" dirty="0">
              <a:latin typeface="Comic Sans MS" panose="030F0702030302020204" pitchFamily="66" charset="0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  for(j=0;j</a:t>
            </a:r>
            <a:r>
              <a:rPr lang="en-US" altLang="zh-CN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&lt;=n-1;j++)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  {</a:t>
            </a:r>
            <a:r>
              <a:rPr lang="en-US" altLang="zh-CN" sz="2400" b="1" dirty="0">
                <a:latin typeface="Comic Sans MS" panose="030F0702030302020204" pitchFamily="66" charset="0"/>
              </a:rPr>
              <a:t>	</a:t>
            </a:r>
            <a:endParaRPr lang="en-US" altLang="zh-CN" sz="2400" b="1" dirty="0" smtClean="0">
              <a:latin typeface="Comic Sans MS" panose="030F0702030302020204" pitchFamily="66" charset="0"/>
            </a:endParaRPr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 </a:t>
            </a:r>
            <a:r>
              <a:rPr lang="en-US" altLang="zh-CN" sz="2400" b="1" dirty="0" smtClean="0">
                <a:latin typeface="Comic Sans MS" panose="030F0702030302020204" pitchFamily="66" charset="0"/>
              </a:rPr>
              <a:t>      if(a[k]==j) continue;</a:t>
            </a:r>
          </a:p>
          <a:p>
            <a:r>
              <a:rPr lang="en-US" altLang="zh-CN" sz="2400" b="1" dirty="0" smtClean="0">
                <a:latin typeface="Comic Sans MS" panose="030F0702030302020204" pitchFamily="66" charset="0"/>
              </a:rPr>
              <a:t>       if(map[k</a:t>
            </a:r>
            <a:r>
              <a:rPr lang="en-US" altLang="zh-CN" sz="2400" b="1" dirty="0">
                <a:latin typeface="Comic Sans MS" panose="030F0702030302020204" pitchFamily="66" charset="0"/>
              </a:rPr>
              <a:t>][j]==0) continue;</a:t>
            </a:r>
            <a:endParaRPr lang="en-US" altLang="zh-CN" sz="2400" b="1" dirty="0" smtClean="0">
              <a:latin typeface="Comic Sans MS" panose="030F0702030302020204" pitchFamily="66" charset="0"/>
            </a:endParaRPr>
          </a:p>
          <a:p>
            <a:r>
              <a:rPr lang="en-US" altLang="zh-CN" sz="2400" b="1" dirty="0">
                <a:solidFill>
                  <a:srgbClr val="00B0F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400" b="1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      </a:t>
            </a: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for(</a:t>
            </a:r>
            <a:r>
              <a:rPr lang="en-US" altLang="zh-CN" sz="2400" b="1" dirty="0" err="1" smtClean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i</a:t>
            </a: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=0;i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&lt;=k-1;i++)</a:t>
            </a:r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	</a:t>
            </a:r>
            <a:r>
              <a:rPr lang="en-US" altLang="zh-CN" sz="2400" b="1" dirty="0" smtClean="0">
                <a:latin typeface="Comic Sans MS" panose="030F0702030302020204" pitchFamily="66" charset="0"/>
              </a:rPr>
              <a:t>    if(</a:t>
            </a:r>
            <a:r>
              <a:rPr lang="en-US" altLang="zh-CN" sz="24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b[</a:t>
            </a:r>
            <a:r>
              <a:rPr lang="en-US" altLang="zh-CN" sz="2400" b="1" dirty="0" err="1" smtClean="0">
                <a:solidFill>
                  <a:srgbClr val="00B05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CN" sz="2400" b="1" dirty="0">
                <a:solidFill>
                  <a:srgbClr val="00B050"/>
                </a:solidFill>
                <a:latin typeface="Comic Sans MS" panose="030F0702030302020204" pitchFamily="66" charset="0"/>
              </a:rPr>
              <a:t>]==j</a:t>
            </a:r>
            <a:r>
              <a:rPr lang="en-US" altLang="zh-CN" sz="2400" b="1" dirty="0">
                <a:latin typeface="Comic Sans MS" panose="030F0702030302020204" pitchFamily="66" charset="0"/>
              </a:rPr>
              <a:t>||</a:t>
            </a:r>
            <a:r>
              <a:rPr lang="en-US" altLang="zh-CN" sz="24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abs(j-b[</a:t>
            </a:r>
            <a:r>
              <a:rPr lang="en-US" altLang="zh-CN" sz="2400" b="1" dirty="0" err="1" smtClean="0">
                <a:solidFill>
                  <a:srgbClr val="00B05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CN" sz="2400" b="1" dirty="0">
                <a:solidFill>
                  <a:srgbClr val="00B050"/>
                </a:solidFill>
                <a:latin typeface="Comic Sans MS" panose="030F0702030302020204" pitchFamily="66" charset="0"/>
              </a:rPr>
              <a:t>])==abs(</a:t>
            </a:r>
            <a:r>
              <a:rPr lang="en-US" altLang="zh-CN" sz="2400" b="1" dirty="0" err="1">
                <a:solidFill>
                  <a:srgbClr val="00B05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CN" sz="2400" b="1" dirty="0">
                <a:solidFill>
                  <a:srgbClr val="00B050"/>
                </a:solidFill>
                <a:latin typeface="Comic Sans MS" panose="030F0702030302020204" pitchFamily="66" charset="0"/>
              </a:rPr>
              <a:t>-k</a:t>
            </a:r>
            <a:r>
              <a:rPr lang="en-US" altLang="zh-CN" sz="24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)</a:t>
            </a:r>
            <a:r>
              <a:rPr lang="en-US" altLang="zh-CN" sz="2400" b="1" dirty="0" smtClean="0">
                <a:latin typeface="Comic Sans MS" panose="030F0702030302020204" pitchFamily="66" charset="0"/>
              </a:rPr>
              <a:t>)  </a:t>
            </a:r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 </a:t>
            </a:r>
            <a:r>
              <a:rPr lang="en-US" altLang="zh-CN" sz="2400" b="1" dirty="0" smtClean="0">
                <a:latin typeface="Comic Sans MS" panose="030F0702030302020204" pitchFamily="66" charset="0"/>
              </a:rPr>
              <a:t>              break</a:t>
            </a:r>
            <a:r>
              <a:rPr lang="en-US" altLang="zh-CN" sz="2400" b="1" dirty="0">
                <a:latin typeface="Comic Sans MS" panose="030F0702030302020204" pitchFamily="66" charset="0"/>
              </a:rPr>
              <a:t>;</a:t>
            </a:r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	</a:t>
            </a:r>
            <a:r>
              <a:rPr lang="en-US" altLang="zh-CN" sz="2400" b="1" dirty="0" smtClean="0">
                <a:latin typeface="Comic Sans MS" panose="030F0702030302020204" pitchFamily="66" charset="0"/>
              </a:rPr>
              <a:t>if(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==k</a:t>
            </a:r>
            <a:r>
              <a:rPr lang="en-US" altLang="zh-CN" sz="2400" b="1" dirty="0">
                <a:latin typeface="Comic Sans MS" panose="030F0702030302020204" pitchFamily="66" charset="0"/>
              </a:rPr>
              <a:t>)</a:t>
            </a:r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	</a:t>
            </a:r>
            <a:r>
              <a:rPr lang="en-US" altLang="zh-CN" sz="2400" b="1" dirty="0" smtClean="0">
                <a:latin typeface="Comic Sans MS" panose="030F0702030302020204" pitchFamily="66" charset="0"/>
              </a:rPr>
              <a:t>{   b[k</a:t>
            </a:r>
            <a:r>
              <a:rPr lang="en-US" altLang="zh-CN" sz="2400" b="1" dirty="0">
                <a:latin typeface="Comic Sans MS" panose="030F0702030302020204" pitchFamily="66" charset="0"/>
              </a:rPr>
              <a:t>]=j</a:t>
            </a:r>
            <a:r>
              <a:rPr lang="en-US" altLang="zh-CN" sz="2400" b="1" dirty="0" smtClean="0">
                <a:latin typeface="Comic Sans MS" panose="030F0702030302020204" pitchFamily="66" charset="0"/>
              </a:rPr>
              <a:t>;</a:t>
            </a:r>
            <a:r>
              <a:rPr lang="en-US" altLang="zh-CN" sz="2400" b="1" dirty="0">
                <a:latin typeface="Comic Sans MS" panose="030F0702030302020204" pitchFamily="66" charset="0"/>
              </a:rPr>
              <a:t>	</a:t>
            </a:r>
            <a:r>
              <a:rPr lang="en-US" altLang="zh-CN" sz="2400" b="1" dirty="0" err="1" smtClean="0">
                <a:latin typeface="Comic Sans MS" panose="030F0702030302020204" pitchFamily="66" charset="0"/>
              </a:rPr>
              <a:t>w_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Comic Sans MS" panose="030F0702030302020204" pitchFamily="66" charset="0"/>
              </a:rPr>
              <a:t>nqueen</a:t>
            </a:r>
            <a:r>
              <a:rPr lang="en-US" altLang="zh-CN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(</a:t>
            </a:r>
            <a:r>
              <a:rPr lang="en-US" altLang="zh-CN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k+1</a:t>
            </a:r>
            <a:r>
              <a:rPr lang="en-US" altLang="zh-CN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);  </a:t>
            </a:r>
            <a:r>
              <a:rPr lang="en-US" altLang="zh-CN" sz="2400" b="1" dirty="0" smtClean="0">
                <a:latin typeface="Comic Sans MS" panose="030F0702030302020204" pitchFamily="66" charset="0"/>
              </a:rPr>
              <a:t>}</a:t>
            </a:r>
            <a:endParaRPr lang="en-US" altLang="zh-CN" sz="2400" b="1" dirty="0">
              <a:latin typeface="Comic Sans MS" panose="030F0702030302020204" pitchFamily="66" charset="0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  }</a:t>
            </a:r>
            <a:endParaRPr lang="en-US" altLang="zh-CN" sz="24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}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5523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3301" y="548680"/>
            <a:ext cx="8784976" cy="4384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基础练习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BASIC-28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Huffuman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  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　　</a:t>
            </a:r>
            <a:r>
              <a:rPr lang="en-US" altLang="zh-CN" b="1" dirty="0"/>
              <a:t>Huffman</a:t>
            </a:r>
            <a:r>
              <a:rPr lang="zh-CN" altLang="en-US" b="1" dirty="0"/>
              <a:t>树在编码中有着广泛的应用。在这里，我们只关心</a:t>
            </a:r>
            <a:r>
              <a:rPr lang="en-US" altLang="zh-CN" b="1" dirty="0"/>
              <a:t>Huffman</a:t>
            </a:r>
            <a:r>
              <a:rPr lang="zh-CN" altLang="en-US" b="1" dirty="0"/>
              <a:t>树的构造过程。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　　给出一列数</a:t>
            </a:r>
            <a:r>
              <a:rPr lang="en-US" altLang="zh-CN" b="1" dirty="0"/>
              <a:t>{pi}={p0, p1, …, pn-1}</a:t>
            </a:r>
            <a:r>
              <a:rPr lang="zh-CN" altLang="en-US" b="1" dirty="0"/>
              <a:t>，用这列数构造</a:t>
            </a:r>
            <a:r>
              <a:rPr lang="en-US" altLang="zh-CN" b="1" dirty="0"/>
              <a:t>Huffman</a:t>
            </a:r>
            <a:r>
              <a:rPr lang="zh-CN" altLang="en-US" b="1" dirty="0"/>
              <a:t>树的过程如下：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　　</a:t>
            </a:r>
            <a:r>
              <a:rPr lang="en-US" altLang="zh-CN" b="1" dirty="0"/>
              <a:t>1. </a:t>
            </a:r>
            <a:r>
              <a:rPr lang="zh-CN" altLang="en-US" b="1" dirty="0"/>
              <a:t>找到</a:t>
            </a:r>
            <a:r>
              <a:rPr lang="en-US" altLang="zh-CN" b="1" dirty="0"/>
              <a:t>{pi}</a:t>
            </a:r>
            <a:r>
              <a:rPr lang="zh-CN" altLang="en-US" b="1" dirty="0"/>
              <a:t>中最小的两个数，设为</a:t>
            </a:r>
            <a:r>
              <a:rPr lang="en-US" altLang="zh-CN" b="1" dirty="0"/>
              <a:t>pa</a:t>
            </a:r>
            <a:r>
              <a:rPr lang="zh-CN" altLang="en-US" b="1" dirty="0"/>
              <a:t>和</a:t>
            </a:r>
            <a:r>
              <a:rPr lang="en-US" altLang="zh-CN" b="1" dirty="0" err="1"/>
              <a:t>pb</a:t>
            </a:r>
            <a:r>
              <a:rPr lang="zh-CN" altLang="en-US" b="1" dirty="0"/>
              <a:t>，将</a:t>
            </a:r>
            <a:r>
              <a:rPr lang="en-US" altLang="zh-CN" b="1" dirty="0"/>
              <a:t>pa</a:t>
            </a:r>
            <a:r>
              <a:rPr lang="zh-CN" altLang="en-US" b="1" dirty="0"/>
              <a:t>和</a:t>
            </a:r>
            <a:r>
              <a:rPr lang="en-US" altLang="zh-CN" b="1" dirty="0" err="1"/>
              <a:t>pb</a:t>
            </a:r>
            <a:r>
              <a:rPr lang="zh-CN" altLang="en-US" b="1" dirty="0"/>
              <a:t>从</a:t>
            </a:r>
            <a:r>
              <a:rPr lang="en-US" altLang="zh-CN" b="1" dirty="0"/>
              <a:t>{pi}</a:t>
            </a:r>
            <a:r>
              <a:rPr lang="zh-CN" altLang="en-US" b="1" dirty="0"/>
              <a:t>中删除掉，然后将它们的和加入到</a:t>
            </a:r>
            <a:r>
              <a:rPr lang="en-US" altLang="zh-CN" b="1" dirty="0"/>
              <a:t>{pi}</a:t>
            </a:r>
            <a:r>
              <a:rPr lang="zh-CN" altLang="en-US" b="1" dirty="0"/>
              <a:t>中。这个过程的费用记为</a:t>
            </a:r>
            <a:r>
              <a:rPr lang="en-US" altLang="zh-CN" b="1" dirty="0"/>
              <a:t>pa +</a:t>
            </a:r>
            <a:r>
              <a:rPr lang="en-US" altLang="zh-CN" b="1" dirty="0" err="1"/>
              <a:t>pb</a:t>
            </a:r>
            <a:r>
              <a:rPr lang="zh-CN" altLang="en-US" b="1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　　</a:t>
            </a:r>
            <a:r>
              <a:rPr lang="en-US" altLang="zh-CN" b="1" dirty="0"/>
              <a:t>2. </a:t>
            </a:r>
            <a:r>
              <a:rPr lang="zh-CN" altLang="en-US" b="1" dirty="0"/>
              <a:t>重复步骤</a:t>
            </a:r>
            <a:r>
              <a:rPr lang="en-US" altLang="zh-CN" b="1" dirty="0"/>
              <a:t>1</a:t>
            </a:r>
            <a:r>
              <a:rPr lang="zh-CN" altLang="en-US" b="1" dirty="0"/>
              <a:t>，直到</a:t>
            </a:r>
            <a:r>
              <a:rPr lang="en-US" altLang="zh-CN" b="1" dirty="0"/>
              <a:t>{pi}</a:t>
            </a:r>
            <a:r>
              <a:rPr lang="zh-CN" altLang="en-US" b="1" dirty="0"/>
              <a:t>中只剩下一个数。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　　在上面的操作过程中，把所有的费用相加，就得到了构造</a:t>
            </a:r>
            <a:r>
              <a:rPr lang="en-US" altLang="zh-CN" b="1" dirty="0"/>
              <a:t>Huffman</a:t>
            </a:r>
            <a:r>
              <a:rPr lang="zh-CN" altLang="en-US" b="1" dirty="0"/>
              <a:t>树的总费用。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　　本题任务：对于给定的一个数列，现在请你求出用该数列构造</a:t>
            </a:r>
            <a:r>
              <a:rPr lang="en-US" altLang="zh-CN" b="1" dirty="0"/>
              <a:t>Huffman</a:t>
            </a:r>
            <a:r>
              <a:rPr lang="zh-CN" altLang="en-US" b="1" dirty="0"/>
              <a:t>树的总</a:t>
            </a:r>
            <a:r>
              <a:rPr lang="zh-CN" altLang="en-US" b="1" dirty="0" smtClean="0"/>
              <a:t>费用。</a:t>
            </a:r>
            <a:r>
              <a:rPr lang="zh-CN" altLang="en-US" dirty="0"/>
              <a:t>　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842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3301" y="476672"/>
            <a:ext cx="8784976" cy="4199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　　</a:t>
            </a:r>
            <a:r>
              <a:rPr lang="zh-CN" altLang="en-US" b="1" dirty="0"/>
              <a:t>例如，对于数列</a:t>
            </a:r>
            <a:r>
              <a:rPr lang="en-US" altLang="zh-CN" b="1" dirty="0"/>
              <a:t>{pi}={5, 3, 8, 2, 9}</a:t>
            </a:r>
            <a:r>
              <a:rPr lang="zh-CN" altLang="en-US" b="1" dirty="0"/>
              <a:t>，</a:t>
            </a:r>
            <a:r>
              <a:rPr lang="en-US" altLang="zh-CN" b="1" dirty="0"/>
              <a:t>Huffman</a:t>
            </a:r>
            <a:r>
              <a:rPr lang="zh-CN" altLang="en-US" b="1" dirty="0"/>
              <a:t>树的构造过程如下：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　　</a:t>
            </a:r>
            <a:r>
              <a:rPr lang="en-US" altLang="zh-CN" b="1" dirty="0"/>
              <a:t>1. </a:t>
            </a:r>
            <a:r>
              <a:rPr lang="zh-CN" altLang="en-US" b="1" dirty="0"/>
              <a:t>找到</a:t>
            </a:r>
            <a:r>
              <a:rPr lang="en-US" altLang="zh-CN" b="1" dirty="0"/>
              <a:t>{5, 3, 8, 2, 9}</a:t>
            </a:r>
            <a:r>
              <a:rPr lang="zh-CN" altLang="en-US" b="1" dirty="0"/>
              <a:t>中最小的两个数，分别是</a:t>
            </a:r>
            <a:r>
              <a:rPr lang="en-US" altLang="zh-CN" b="1" dirty="0"/>
              <a:t>2</a:t>
            </a:r>
            <a:r>
              <a:rPr lang="zh-CN" altLang="en-US" b="1" dirty="0"/>
              <a:t>和</a:t>
            </a:r>
            <a:r>
              <a:rPr lang="en-US" altLang="zh-CN" b="1" dirty="0"/>
              <a:t>3</a:t>
            </a:r>
            <a:r>
              <a:rPr lang="zh-CN" altLang="en-US" b="1" dirty="0"/>
              <a:t>，从</a:t>
            </a:r>
            <a:r>
              <a:rPr lang="en-US" altLang="zh-CN" b="1" dirty="0"/>
              <a:t>{pi}</a:t>
            </a:r>
            <a:r>
              <a:rPr lang="zh-CN" altLang="en-US" b="1" dirty="0"/>
              <a:t>中删除它们并将和</a:t>
            </a:r>
            <a:r>
              <a:rPr lang="en-US" altLang="zh-CN" b="1" dirty="0"/>
              <a:t>5</a:t>
            </a:r>
            <a:r>
              <a:rPr lang="zh-CN" altLang="en-US" b="1" dirty="0"/>
              <a:t>加入，得到</a:t>
            </a:r>
            <a:r>
              <a:rPr lang="en-US" altLang="zh-CN" b="1" dirty="0"/>
              <a:t>{5, 8, 9, 5}</a:t>
            </a:r>
            <a:r>
              <a:rPr lang="zh-CN" altLang="en-US" b="1" dirty="0"/>
              <a:t>，费用为</a:t>
            </a:r>
            <a:r>
              <a:rPr lang="en-US" altLang="zh-CN" b="1" dirty="0"/>
              <a:t>5</a:t>
            </a:r>
            <a:r>
              <a:rPr lang="zh-CN" altLang="en-US" b="1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　　</a:t>
            </a:r>
            <a:r>
              <a:rPr lang="en-US" altLang="zh-CN" b="1" dirty="0"/>
              <a:t>2. </a:t>
            </a:r>
            <a:r>
              <a:rPr lang="zh-CN" altLang="en-US" b="1" dirty="0"/>
              <a:t>找到</a:t>
            </a:r>
            <a:r>
              <a:rPr lang="en-US" altLang="zh-CN" b="1" dirty="0"/>
              <a:t>{5, 8, 9, 5}</a:t>
            </a:r>
            <a:r>
              <a:rPr lang="zh-CN" altLang="en-US" b="1" dirty="0"/>
              <a:t>中最小的两个数，分别是</a:t>
            </a:r>
            <a:r>
              <a:rPr lang="en-US" altLang="zh-CN" b="1" dirty="0"/>
              <a:t>5</a:t>
            </a:r>
            <a:r>
              <a:rPr lang="zh-CN" altLang="en-US" b="1" dirty="0"/>
              <a:t>和</a:t>
            </a:r>
            <a:r>
              <a:rPr lang="en-US" altLang="zh-CN" b="1" dirty="0"/>
              <a:t>5</a:t>
            </a:r>
            <a:r>
              <a:rPr lang="zh-CN" altLang="en-US" b="1" dirty="0"/>
              <a:t>，从</a:t>
            </a:r>
            <a:r>
              <a:rPr lang="en-US" altLang="zh-CN" b="1" dirty="0"/>
              <a:t>{pi}</a:t>
            </a:r>
            <a:r>
              <a:rPr lang="zh-CN" altLang="en-US" b="1" dirty="0"/>
              <a:t>中删除它们并将和</a:t>
            </a:r>
            <a:r>
              <a:rPr lang="en-US" altLang="zh-CN" b="1" dirty="0"/>
              <a:t>10</a:t>
            </a:r>
            <a:r>
              <a:rPr lang="zh-CN" altLang="en-US" b="1" dirty="0"/>
              <a:t>加入，得到</a:t>
            </a:r>
            <a:r>
              <a:rPr lang="en-US" altLang="zh-CN" b="1" dirty="0"/>
              <a:t>{8, 9, 10}</a:t>
            </a:r>
            <a:r>
              <a:rPr lang="zh-CN" altLang="en-US" b="1" dirty="0"/>
              <a:t>，费用为</a:t>
            </a:r>
            <a:r>
              <a:rPr lang="en-US" altLang="zh-CN" b="1" dirty="0"/>
              <a:t>10</a:t>
            </a:r>
            <a:r>
              <a:rPr lang="zh-CN" altLang="en-US" b="1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　　</a:t>
            </a:r>
            <a:r>
              <a:rPr lang="en-US" altLang="zh-CN" b="1" dirty="0"/>
              <a:t>3. </a:t>
            </a:r>
            <a:r>
              <a:rPr lang="zh-CN" altLang="en-US" b="1" dirty="0"/>
              <a:t>找到</a:t>
            </a:r>
            <a:r>
              <a:rPr lang="en-US" altLang="zh-CN" b="1" dirty="0"/>
              <a:t>{8, 9, 10}</a:t>
            </a:r>
            <a:r>
              <a:rPr lang="zh-CN" altLang="en-US" b="1" dirty="0"/>
              <a:t>中最小的两个数，分别是</a:t>
            </a:r>
            <a:r>
              <a:rPr lang="en-US" altLang="zh-CN" b="1" dirty="0"/>
              <a:t>8</a:t>
            </a:r>
            <a:r>
              <a:rPr lang="zh-CN" altLang="en-US" b="1" dirty="0"/>
              <a:t>和</a:t>
            </a:r>
            <a:r>
              <a:rPr lang="en-US" altLang="zh-CN" b="1" dirty="0"/>
              <a:t>9</a:t>
            </a:r>
            <a:r>
              <a:rPr lang="zh-CN" altLang="en-US" b="1" dirty="0"/>
              <a:t>，从</a:t>
            </a:r>
            <a:r>
              <a:rPr lang="en-US" altLang="zh-CN" b="1" dirty="0"/>
              <a:t>{pi}</a:t>
            </a:r>
            <a:r>
              <a:rPr lang="zh-CN" altLang="en-US" b="1" dirty="0"/>
              <a:t>中删除它们并将和</a:t>
            </a:r>
            <a:r>
              <a:rPr lang="en-US" altLang="zh-CN" b="1" dirty="0"/>
              <a:t>17</a:t>
            </a:r>
            <a:r>
              <a:rPr lang="zh-CN" altLang="en-US" b="1" dirty="0"/>
              <a:t>加入，得到</a:t>
            </a:r>
            <a:r>
              <a:rPr lang="en-US" altLang="zh-CN" b="1" dirty="0"/>
              <a:t>{10, 17}</a:t>
            </a:r>
            <a:r>
              <a:rPr lang="zh-CN" altLang="en-US" b="1" dirty="0"/>
              <a:t>，费用为</a:t>
            </a:r>
            <a:r>
              <a:rPr lang="en-US" altLang="zh-CN" b="1" dirty="0"/>
              <a:t>17</a:t>
            </a:r>
            <a:r>
              <a:rPr lang="zh-CN" altLang="en-US" b="1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　　</a:t>
            </a:r>
            <a:r>
              <a:rPr lang="en-US" altLang="zh-CN" b="1" dirty="0"/>
              <a:t>4. </a:t>
            </a:r>
            <a:r>
              <a:rPr lang="zh-CN" altLang="en-US" b="1" dirty="0"/>
              <a:t>找到</a:t>
            </a:r>
            <a:r>
              <a:rPr lang="en-US" altLang="zh-CN" b="1" dirty="0"/>
              <a:t>{10, 17}</a:t>
            </a:r>
            <a:r>
              <a:rPr lang="zh-CN" altLang="en-US" b="1" dirty="0"/>
              <a:t>中最小的两个数，分别是</a:t>
            </a:r>
            <a:r>
              <a:rPr lang="en-US" altLang="zh-CN" b="1" dirty="0"/>
              <a:t>10</a:t>
            </a:r>
            <a:r>
              <a:rPr lang="zh-CN" altLang="en-US" b="1" dirty="0"/>
              <a:t>和</a:t>
            </a:r>
            <a:r>
              <a:rPr lang="en-US" altLang="zh-CN" b="1" dirty="0"/>
              <a:t>17</a:t>
            </a:r>
            <a:r>
              <a:rPr lang="zh-CN" altLang="en-US" b="1" dirty="0"/>
              <a:t>，从</a:t>
            </a:r>
            <a:r>
              <a:rPr lang="en-US" altLang="zh-CN" b="1" dirty="0"/>
              <a:t>{pi}</a:t>
            </a:r>
            <a:r>
              <a:rPr lang="zh-CN" altLang="en-US" b="1" dirty="0"/>
              <a:t>中删除它们并将和</a:t>
            </a:r>
            <a:r>
              <a:rPr lang="en-US" altLang="zh-CN" b="1" dirty="0"/>
              <a:t>27</a:t>
            </a:r>
            <a:r>
              <a:rPr lang="zh-CN" altLang="en-US" b="1" dirty="0"/>
              <a:t>加入，得到</a:t>
            </a:r>
            <a:r>
              <a:rPr lang="en-US" altLang="zh-CN" b="1" dirty="0"/>
              <a:t>{27}</a:t>
            </a:r>
            <a:r>
              <a:rPr lang="zh-CN" altLang="en-US" b="1" dirty="0"/>
              <a:t>，费用为</a:t>
            </a:r>
            <a:r>
              <a:rPr lang="en-US" altLang="zh-CN" b="1" dirty="0"/>
              <a:t>27</a:t>
            </a:r>
            <a:r>
              <a:rPr lang="zh-CN" altLang="en-US" b="1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　　</a:t>
            </a:r>
            <a:r>
              <a:rPr lang="en-US" altLang="zh-CN" b="1" dirty="0"/>
              <a:t>5. </a:t>
            </a:r>
            <a:r>
              <a:rPr lang="zh-CN" altLang="en-US" b="1" dirty="0"/>
              <a:t>现在，数列中只剩下一个数</a:t>
            </a:r>
            <a:r>
              <a:rPr lang="en-US" altLang="zh-CN" b="1" dirty="0"/>
              <a:t>27</a:t>
            </a:r>
            <a:r>
              <a:rPr lang="zh-CN" altLang="en-US" b="1" dirty="0"/>
              <a:t>，构造过程结束，总费用为</a:t>
            </a:r>
            <a:r>
              <a:rPr lang="en-US" altLang="zh-CN" b="1" dirty="0"/>
              <a:t>5+10+17+27=59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2293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3301" y="620688"/>
            <a:ext cx="8784976" cy="4389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　　</a:t>
            </a:r>
            <a:r>
              <a:rPr lang="zh-CN" altLang="en-US" b="1" dirty="0"/>
              <a:t>输入的第一行包含一个正整数</a:t>
            </a:r>
            <a:r>
              <a:rPr lang="en-US" altLang="zh-CN" b="1" dirty="0"/>
              <a:t>n</a:t>
            </a:r>
            <a:r>
              <a:rPr lang="zh-CN" altLang="en-US" b="1" dirty="0"/>
              <a:t>（</a:t>
            </a:r>
            <a:r>
              <a:rPr lang="en-US" altLang="zh-CN" b="1" dirty="0"/>
              <a:t>n&lt;=100</a:t>
            </a:r>
            <a:r>
              <a:rPr lang="zh-CN" altLang="en-US" b="1" dirty="0"/>
              <a:t>）。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　　接下来是</a:t>
            </a:r>
            <a:r>
              <a:rPr lang="en-US" altLang="zh-CN" b="1" dirty="0"/>
              <a:t>n</a:t>
            </a:r>
            <a:r>
              <a:rPr lang="zh-CN" altLang="en-US" b="1" dirty="0"/>
              <a:t>个正整数，表示</a:t>
            </a:r>
            <a:r>
              <a:rPr lang="en-US" altLang="zh-CN" b="1" dirty="0"/>
              <a:t>p0, p1, …, pn-1</a:t>
            </a:r>
            <a:r>
              <a:rPr lang="zh-CN" altLang="en-US" b="1" dirty="0"/>
              <a:t>，每个数不超过</a:t>
            </a:r>
            <a:r>
              <a:rPr lang="en-US" altLang="zh-CN" b="1" dirty="0"/>
              <a:t>1000</a:t>
            </a:r>
            <a:r>
              <a:rPr lang="zh-CN" altLang="en-US" b="1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输出格式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　　</a:t>
            </a:r>
            <a:r>
              <a:rPr lang="zh-CN" altLang="en-US" b="1" dirty="0"/>
              <a:t>输出用这些数构造</a:t>
            </a:r>
            <a:r>
              <a:rPr lang="en-US" altLang="zh-CN" b="1" dirty="0"/>
              <a:t>Huffman</a:t>
            </a:r>
            <a:r>
              <a:rPr lang="zh-CN" altLang="en-US" b="1" dirty="0"/>
              <a:t>树的总费用。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5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5 3 8 2 9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59</a:t>
            </a:r>
          </a:p>
        </p:txBody>
      </p:sp>
    </p:spTree>
    <p:extLst>
      <p:ext uri="{BB962C8B-B14F-4D97-AF65-F5344CB8AC3E}">
        <p14:creationId xmlns:p14="http://schemas.microsoft.com/office/powerpoint/2010/main" val="362293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568" y="0"/>
            <a:ext cx="669674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b="1" dirty="0"/>
              <a:t>int main()</a:t>
            </a:r>
          </a:p>
          <a:p>
            <a:r>
              <a:rPr lang="pt-BR" altLang="zh-CN" sz="2400" b="1" dirty="0"/>
              <a:t>{</a:t>
            </a:r>
          </a:p>
          <a:p>
            <a:r>
              <a:rPr lang="pt-BR" altLang="zh-CN" sz="2400" b="1" dirty="0"/>
              <a:t>	int a[100]={10000000,5,3,8,2,9};</a:t>
            </a:r>
          </a:p>
          <a:p>
            <a:r>
              <a:rPr lang="pt-BR" altLang="zh-CN" sz="2400" b="1" dirty="0"/>
              <a:t>	int n=5,i,newd,sum=0;</a:t>
            </a:r>
          </a:p>
          <a:p>
            <a:r>
              <a:rPr lang="pt-BR" altLang="zh-CN" sz="2400" b="1" dirty="0"/>
              <a:t>	sort(a,n);</a:t>
            </a:r>
          </a:p>
          <a:p>
            <a:r>
              <a:rPr lang="pt-BR" altLang="zh-CN" sz="2400" b="1" dirty="0"/>
              <a:t>	</a:t>
            </a:r>
            <a:r>
              <a:rPr lang="pt-BR" altLang="zh-CN" sz="2400" b="1" dirty="0" smtClean="0"/>
              <a:t>while(n&gt;2</a:t>
            </a:r>
            <a:r>
              <a:rPr lang="pt-BR" altLang="zh-CN" sz="2400" b="1" dirty="0"/>
              <a:t>)</a:t>
            </a:r>
          </a:p>
          <a:p>
            <a:r>
              <a:rPr lang="pt-BR" altLang="zh-CN" sz="2400" b="1" dirty="0"/>
              <a:t>	{</a:t>
            </a:r>
          </a:p>
          <a:p>
            <a:r>
              <a:rPr lang="pt-BR" altLang="zh-CN" sz="2400" b="1" dirty="0"/>
              <a:t>		newd=a[n-1]+a[n];</a:t>
            </a:r>
          </a:p>
          <a:p>
            <a:r>
              <a:rPr lang="pt-BR" altLang="zh-CN" sz="2400" b="1" dirty="0"/>
              <a:t>		sum+=newd;</a:t>
            </a:r>
          </a:p>
          <a:p>
            <a:r>
              <a:rPr lang="pt-BR" altLang="zh-CN" sz="2400" b="1" dirty="0"/>
              <a:t>		i=n-2;</a:t>
            </a:r>
          </a:p>
          <a:p>
            <a:r>
              <a:rPr lang="pt-BR" altLang="zh-CN" sz="2400" b="1" dirty="0"/>
              <a:t>		while(a[i]&lt;newd)</a:t>
            </a:r>
          </a:p>
          <a:p>
            <a:r>
              <a:rPr lang="pt-BR" altLang="zh-CN" sz="2400" b="1" dirty="0"/>
              <a:t>		</a:t>
            </a:r>
            <a:r>
              <a:rPr lang="pt-BR" altLang="zh-CN" sz="2400" b="1" dirty="0" smtClean="0"/>
              <a:t>{    a[i+1</a:t>
            </a:r>
            <a:r>
              <a:rPr lang="pt-BR" altLang="zh-CN" sz="2400" b="1" dirty="0"/>
              <a:t>]=a[i];i-</a:t>
            </a:r>
            <a:r>
              <a:rPr lang="pt-BR" altLang="zh-CN" sz="2400" b="1" dirty="0" smtClean="0"/>
              <a:t>-;</a:t>
            </a:r>
            <a:r>
              <a:rPr lang="pt-BR" altLang="zh-CN" sz="2400" b="1" dirty="0"/>
              <a:t>	}</a:t>
            </a:r>
          </a:p>
          <a:p>
            <a:r>
              <a:rPr lang="pt-BR" altLang="zh-CN" sz="2400" b="1" dirty="0"/>
              <a:t>		a[i+1]=newd;</a:t>
            </a:r>
          </a:p>
          <a:p>
            <a:r>
              <a:rPr lang="pt-BR" altLang="zh-CN" sz="2400" b="1" dirty="0"/>
              <a:t>		n--;</a:t>
            </a:r>
          </a:p>
          <a:p>
            <a:r>
              <a:rPr lang="pt-BR" altLang="zh-CN" sz="2400" b="1" dirty="0"/>
              <a:t>	}</a:t>
            </a:r>
          </a:p>
          <a:p>
            <a:r>
              <a:rPr lang="pt-BR" altLang="zh-CN" sz="2400" b="1" dirty="0"/>
              <a:t>	printf("%d\n",a[2]+a[1]+sum);</a:t>
            </a:r>
          </a:p>
          <a:p>
            <a:r>
              <a:rPr lang="pt-BR" altLang="zh-CN" sz="2400" b="1" dirty="0"/>
              <a:t>	return 0;</a:t>
            </a:r>
          </a:p>
          <a:p>
            <a:r>
              <a:rPr lang="pt-BR" altLang="zh-CN" sz="2400" b="1" dirty="0"/>
              <a:t>}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09257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4016" y="1004530"/>
            <a:ext cx="896448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latin typeface="Comic Sans MS" panose="030F0702030302020204" pitchFamily="66" charset="0"/>
              </a:rPr>
              <a:t>int</a:t>
            </a:r>
            <a:r>
              <a:rPr lang="en-US" altLang="zh-CN" sz="2000" b="1" dirty="0">
                <a:latin typeface="Comic Sans MS" panose="030F0702030302020204" pitchFamily="66" charset="0"/>
              </a:rPr>
              <a:t> main()</a:t>
            </a:r>
          </a:p>
          <a:p>
            <a:r>
              <a:rPr lang="en-US" altLang="zh-CN" sz="2000" b="1" dirty="0">
                <a:latin typeface="Comic Sans MS" panose="030F0702030302020204" pitchFamily="66" charset="0"/>
              </a:rPr>
              <a:t>{</a:t>
            </a:r>
          </a:p>
          <a:p>
            <a:r>
              <a:rPr lang="en-US" altLang="zh-CN" sz="2000" b="1" dirty="0">
                <a:latin typeface="Comic Sans MS" panose="030F0702030302020204" pitchFamily="66" charset="0"/>
              </a:rPr>
              <a:t> </a:t>
            </a:r>
            <a:r>
              <a:rPr lang="en-US" altLang="zh-CN" sz="2000" b="1" dirty="0" smtClean="0">
                <a:latin typeface="Comic Sans MS" panose="030F0702030302020204" pitchFamily="66" charset="0"/>
              </a:rPr>
              <a:t>   </a:t>
            </a:r>
            <a:r>
              <a:rPr lang="en-US" altLang="zh-CN" sz="2000" b="1" dirty="0" err="1" smtClean="0">
                <a:latin typeface="Comic Sans MS" panose="030F0702030302020204" pitchFamily="66" charset="0"/>
              </a:rPr>
              <a:t>int</a:t>
            </a:r>
            <a:r>
              <a:rPr lang="en-US" altLang="zh-CN" sz="2000" b="1" dirty="0" smtClean="0">
                <a:latin typeface="Comic Sans MS" panose="030F0702030302020204" pitchFamily="66" charset="0"/>
              </a:rPr>
              <a:t> </a:t>
            </a:r>
            <a:r>
              <a:rPr lang="en-US" altLang="zh-CN" sz="2000" b="1" dirty="0" err="1" smtClean="0">
                <a:latin typeface="Comic Sans MS" panose="030F0702030302020204" pitchFamily="66" charset="0"/>
              </a:rPr>
              <a:t>ia</a:t>
            </a:r>
            <a:r>
              <a:rPr lang="en-US" altLang="zh-CN" sz="2000" b="1" dirty="0" smtClean="0">
                <a:latin typeface="Comic Sans MS" panose="030F0702030302020204" pitchFamily="66" charset="0"/>
              </a:rPr>
              <a:t>[6</a:t>
            </a:r>
            <a:r>
              <a:rPr lang="en-US" altLang="zh-CN" sz="2000" b="1" dirty="0">
                <a:latin typeface="Comic Sans MS" panose="030F0702030302020204" pitchFamily="66" charset="0"/>
              </a:rPr>
              <a:t>][9</a:t>
            </a:r>
            <a:r>
              <a:rPr lang="en-US" altLang="zh-CN" sz="2000" b="1" dirty="0" smtClean="0">
                <a:latin typeface="Comic Sans MS" panose="030F0702030302020204" pitchFamily="66" charset="0"/>
              </a:rPr>
              <a:t>],</a:t>
            </a:r>
            <a:r>
              <a:rPr lang="en-US" altLang="zh-CN" sz="2000" b="1" dirty="0" err="1" smtClean="0">
                <a:latin typeface="Comic Sans MS" panose="030F0702030302020204" pitchFamily="66" charset="0"/>
              </a:rPr>
              <a:t>i</a:t>
            </a:r>
            <a:r>
              <a:rPr lang="en-US" altLang="zh-CN" sz="2000" b="1" dirty="0" smtClean="0">
                <a:latin typeface="Comic Sans MS" panose="030F0702030302020204" pitchFamily="66" charset="0"/>
              </a:rPr>
              <a:t>=0,j=0;</a:t>
            </a:r>
            <a:r>
              <a:rPr lang="en-US" altLang="zh-CN" sz="2000" b="1" dirty="0">
                <a:latin typeface="Comic Sans MS" panose="030F0702030302020204" pitchFamily="66" charset="0"/>
              </a:rPr>
              <a:t> </a:t>
            </a:r>
            <a:r>
              <a:rPr lang="en-US" altLang="zh-CN" sz="2000" b="1" dirty="0" smtClean="0">
                <a:latin typeface="Comic Sans MS" panose="030F0702030302020204" pitchFamily="66" charset="0"/>
              </a:rPr>
              <a:t>up=0,dw=5,le=0,ri=8,</a:t>
            </a:r>
            <a:r>
              <a:rPr lang="en-US" altLang="zh-CN" sz="2000" b="1" dirty="0">
                <a:latin typeface="Comic Sans MS" panose="030F0702030302020204" pitchFamily="66" charset="0"/>
              </a:rPr>
              <a:t> </a:t>
            </a:r>
            <a:r>
              <a:rPr lang="en-US" altLang="zh-CN" sz="2000" b="1" dirty="0" smtClean="0">
                <a:latin typeface="Comic Sans MS" panose="030F0702030302020204" pitchFamily="66" charset="0"/>
              </a:rPr>
              <a:t>max=54;</a:t>
            </a:r>
            <a:endParaRPr lang="en-US" altLang="zh-CN" sz="2000" b="1" dirty="0">
              <a:latin typeface="Comic Sans MS" panose="030F0702030302020204" pitchFamily="66" charset="0"/>
            </a:endParaRPr>
          </a:p>
          <a:p>
            <a:r>
              <a:rPr lang="en-US" altLang="zh-CN" sz="2000" b="1" dirty="0" smtClean="0">
                <a:latin typeface="Comic Sans MS" panose="030F0702030302020204" pitchFamily="66" charset="0"/>
              </a:rPr>
              <a:t>    while(max</a:t>
            </a:r>
            <a:r>
              <a:rPr lang="en-US" altLang="zh-CN" sz="2000" b="1" dirty="0">
                <a:latin typeface="Comic Sans MS" panose="030F0702030302020204" pitchFamily="66" charset="0"/>
              </a:rPr>
              <a:t>)</a:t>
            </a:r>
          </a:p>
          <a:p>
            <a:r>
              <a:rPr lang="en-US" altLang="zh-CN" sz="2000" b="1" dirty="0">
                <a:latin typeface="Comic Sans MS" panose="030F0702030302020204" pitchFamily="66" charset="0"/>
              </a:rPr>
              <a:t> </a:t>
            </a:r>
            <a:r>
              <a:rPr lang="en-US" altLang="zh-CN" sz="2000" b="1" dirty="0" smtClean="0">
                <a:latin typeface="Comic Sans MS" panose="030F0702030302020204" pitchFamily="66" charset="0"/>
              </a:rPr>
              <a:t>   {</a:t>
            </a:r>
            <a:endParaRPr lang="en-US" altLang="zh-CN" sz="2000" b="1" dirty="0">
              <a:latin typeface="Comic Sans MS" panose="030F0702030302020204" pitchFamily="66" charset="0"/>
            </a:endParaRPr>
          </a:p>
          <a:p>
            <a:r>
              <a:rPr lang="en-US" altLang="zh-CN" sz="2000" b="1" dirty="0">
                <a:latin typeface="Comic Sans MS" panose="030F0702030302020204" pitchFamily="66" charset="0"/>
              </a:rPr>
              <a:t>	while(</a:t>
            </a:r>
            <a:r>
              <a:rPr lang="en-US" altLang="zh-CN" sz="2000" b="1" dirty="0" err="1">
                <a:latin typeface="Comic Sans MS" panose="030F0702030302020204" pitchFamily="66" charset="0"/>
              </a:rPr>
              <a:t>i</a:t>
            </a:r>
            <a:r>
              <a:rPr lang="en-US" altLang="zh-CN" sz="2000" b="1" dirty="0">
                <a:latin typeface="Comic Sans MS" panose="030F0702030302020204" pitchFamily="66" charset="0"/>
              </a:rPr>
              <a:t>&lt;</a:t>
            </a:r>
            <a:r>
              <a:rPr lang="en-US" altLang="zh-CN" sz="2000" b="1" dirty="0" err="1">
                <a:latin typeface="Comic Sans MS" panose="030F0702030302020204" pitchFamily="66" charset="0"/>
              </a:rPr>
              <a:t>dw</a:t>
            </a:r>
            <a:r>
              <a:rPr lang="en-US" altLang="zh-CN" sz="2000" b="1" dirty="0">
                <a:latin typeface="Comic Sans MS" panose="030F0702030302020204" pitchFamily="66" charset="0"/>
              </a:rPr>
              <a:t> &amp;&amp; max!=0) {</a:t>
            </a:r>
            <a:r>
              <a:rPr lang="en-US" altLang="zh-CN" sz="2000" b="1" dirty="0" err="1">
                <a:latin typeface="Comic Sans MS" panose="030F0702030302020204" pitchFamily="66" charset="0"/>
              </a:rPr>
              <a:t>printf</a:t>
            </a:r>
            <a:r>
              <a:rPr lang="en-US" altLang="zh-CN" sz="2000" b="1" dirty="0">
                <a:latin typeface="Comic Sans MS" panose="030F0702030302020204" pitchFamily="66" charset="0"/>
              </a:rPr>
              <a:t>("%d ",a[</a:t>
            </a:r>
            <a:r>
              <a:rPr lang="en-US" altLang="zh-CN" sz="2000" b="1" dirty="0" err="1">
                <a:latin typeface="Comic Sans MS" panose="030F0702030302020204" pitchFamily="66" charset="0"/>
              </a:rPr>
              <a:t>i</a:t>
            </a:r>
            <a:r>
              <a:rPr lang="en-US" altLang="zh-CN" sz="2000" b="1" dirty="0">
                <a:latin typeface="Comic Sans MS" panose="030F0702030302020204" pitchFamily="66" charset="0"/>
              </a:rPr>
              <a:t>][j]);</a:t>
            </a:r>
            <a:r>
              <a:rPr lang="en-US" altLang="zh-CN" sz="2000" b="1" dirty="0" err="1">
                <a:latin typeface="Comic Sans MS" panose="030F0702030302020204" pitchFamily="66" charset="0"/>
              </a:rPr>
              <a:t>i</a:t>
            </a:r>
            <a:r>
              <a:rPr lang="en-US" altLang="zh-CN" sz="2000" b="1" dirty="0">
                <a:latin typeface="Comic Sans MS" panose="030F0702030302020204" pitchFamily="66" charset="0"/>
              </a:rPr>
              <a:t>++;max--;}</a:t>
            </a:r>
          </a:p>
          <a:p>
            <a:r>
              <a:rPr lang="en-US" altLang="zh-CN" sz="2000" b="1" dirty="0">
                <a:latin typeface="Comic Sans MS" panose="030F0702030302020204" pitchFamily="66" charset="0"/>
              </a:rPr>
              <a:t>	le++;</a:t>
            </a:r>
          </a:p>
          <a:p>
            <a:r>
              <a:rPr lang="en-US" altLang="zh-CN" sz="2000" b="1" dirty="0" smtClean="0">
                <a:latin typeface="Comic Sans MS" panose="030F0702030302020204" pitchFamily="66" charset="0"/>
              </a:rPr>
              <a:t>        while(j&lt;</a:t>
            </a:r>
            <a:r>
              <a:rPr lang="en-US" altLang="zh-CN" sz="2000" b="1" dirty="0" err="1" smtClean="0">
                <a:latin typeface="Comic Sans MS" panose="030F0702030302020204" pitchFamily="66" charset="0"/>
              </a:rPr>
              <a:t>ri</a:t>
            </a:r>
            <a:r>
              <a:rPr lang="en-US" altLang="zh-CN" sz="2000" b="1" dirty="0" smtClean="0">
                <a:latin typeface="Comic Sans MS" panose="030F0702030302020204" pitchFamily="66" charset="0"/>
              </a:rPr>
              <a:t> </a:t>
            </a:r>
            <a:r>
              <a:rPr lang="en-US" altLang="zh-CN" sz="2000" b="1" dirty="0">
                <a:latin typeface="Comic Sans MS" panose="030F0702030302020204" pitchFamily="66" charset="0"/>
              </a:rPr>
              <a:t>&amp;&amp; max!=0</a:t>
            </a:r>
            <a:r>
              <a:rPr lang="en-US" altLang="zh-CN" sz="2000" b="1" dirty="0" smtClean="0">
                <a:latin typeface="Comic Sans MS" panose="030F0702030302020204" pitchFamily="66" charset="0"/>
              </a:rPr>
              <a:t>)  </a:t>
            </a:r>
            <a:r>
              <a:rPr lang="en-US" altLang="zh-CN" sz="2000" b="1" dirty="0">
                <a:latin typeface="Comic Sans MS" panose="030F0702030302020204" pitchFamily="66" charset="0"/>
              </a:rPr>
              <a:t>{</a:t>
            </a:r>
            <a:r>
              <a:rPr lang="en-US" altLang="zh-CN" sz="2000" b="1" dirty="0" err="1">
                <a:latin typeface="Comic Sans MS" panose="030F0702030302020204" pitchFamily="66" charset="0"/>
              </a:rPr>
              <a:t>printf</a:t>
            </a:r>
            <a:r>
              <a:rPr lang="en-US" altLang="zh-CN" sz="2000" b="1" dirty="0">
                <a:latin typeface="Comic Sans MS" panose="030F0702030302020204" pitchFamily="66" charset="0"/>
              </a:rPr>
              <a:t>("%d ",a[</a:t>
            </a:r>
            <a:r>
              <a:rPr lang="en-US" altLang="zh-CN" sz="2000" b="1" dirty="0" err="1">
                <a:latin typeface="Comic Sans MS" panose="030F0702030302020204" pitchFamily="66" charset="0"/>
              </a:rPr>
              <a:t>i</a:t>
            </a:r>
            <a:r>
              <a:rPr lang="en-US" altLang="zh-CN" sz="2000" b="1" dirty="0">
                <a:latin typeface="Comic Sans MS" panose="030F0702030302020204" pitchFamily="66" charset="0"/>
              </a:rPr>
              <a:t>][j]);</a:t>
            </a:r>
            <a:r>
              <a:rPr lang="en-US" altLang="zh-CN" sz="2000" b="1" dirty="0" err="1">
                <a:latin typeface="Comic Sans MS" panose="030F0702030302020204" pitchFamily="66" charset="0"/>
              </a:rPr>
              <a:t>j++</a:t>
            </a:r>
            <a:r>
              <a:rPr lang="en-US" altLang="zh-CN" sz="2000" b="1" dirty="0">
                <a:latin typeface="Comic Sans MS" panose="030F0702030302020204" pitchFamily="66" charset="0"/>
              </a:rPr>
              <a:t>;max--;}</a:t>
            </a:r>
          </a:p>
          <a:p>
            <a:r>
              <a:rPr lang="en-US" altLang="zh-CN" sz="2000" b="1" dirty="0">
                <a:latin typeface="Comic Sans MS" panose="030F0702030302020204" pitchFamily="66" charset="0"/>
              </a:rPr>
              <a:t>	</a:t>
            </a:r>
            <a:r>
              <a:rPr lang="en-US" altLang="zh-CN" sz="2000" b="1" dirty="0" err="1">
                <a:latin typeface="Comic Sans MS" panose="030F0702030302020204" pitchFamily="66" charset="0"/>
              </a:rPr>
              <a:t>dw</a:t>
            </a:r>
            <a:r>
              <a:rPr lang="en-US" altLang="zh-CN" sz="2000" b="1" dirty="0">
                <a:latin typeface="Comic Sans MS" panose="030F0702030302020204" pitchFamily="66" charset="0"/>
              </a:rPr>
              <a:t>--; </a:t>
            </a:r>
          </a:p>
          <a:p>
            <a:r>
              <a:rPr lang="en-US" altLang="zh-CN" sz="2000" b="1" dirty="0">
                <a:latin typeface="Comic Sans MS" panose="030F0702030302020204" pitchFamily="66" charset="0"/>
              </a:rPr>
              <a:t>	while(</a:t>
            </a:r>
            <a:r>
              <a:rPr lang="en-US" altLang="zh-CN" sz="2000" b="1" dirty="0" err="1">
                <a:latin typeface="Comic Sans MS" panose="030F0702030302020204" pitchFamily="66" charset="0"/>
              </a:rPr>
              <a:t>i</a:t>
            </a:r>
            <a:r>
              <a:rPr lang="en-US" altLang="zh-CN" sz="2000" b="1" dirty="0">
                <a:latin typeface="Comic Sans MS" panose="030F0702030302020204" pitchFamily="66" charset="0"/>
              </a:rPr>
              <a:t>&gt;up &amp;&amp; max!=0) </a:t>
            </a:r>
            <a:r>
              <a:rPr lang="en-US" altLang="zh-CN" sz="2000" b="1" dirty="0" smtClean="0">
                <a:latin typeface="Comic Sans MS" panose="030F0702030302020204" pitchFamily="66" charset="0"/>
              </a:rPr>
              <a:t>{</a:t>
            </a:r>
            <a:r>
              <a:rPr lang="en-US" altLang="zh-CN" sz="2000" b="1" dirty="0" err="1">
                <a:latin typeface="Comic Sans MS" panose="030F0702030302020204" pitchFamily="66" charset="0"/>
              </a:rPr>
              <a:t>printf</a:t>
            </a:r>
            <a:r>
              <a:rPr lang="en-US" altLang="zh-CN" sz="2000" b="1" dirty="0">
                <a:latin typeface="Comic Sans MS" panose="030F0702030302020204" pitchFamily="66" charset="0"/>
              </a:rPr>
              <a:t>("%d ",a[</a:t>
            </a:r>
            <a:r>
              <a:rPr lang="en-US" altLang="zh-CN" sz="2000" b="1" dirty="0" err="1">
                <a:latin typeface="Comic Sans MS" panose="030F0702030302020204" pitchFamily="66" charset="0"/>
              </a:rPr>
              <a:t>i</a:t>
            </a:r>
            <a:r>
              <a:rPr lang="en-US" altLang="zh-CN" sz="2000" b="1" dirty="0">
                <a:latin typeface="Comic Sans MS" panose="030F0702030302020204" pitchFamily="66" charset="0"/>
              </a:rPr>
              <a:t>][j]);</a:t>
            </a:r>
            <a:r>
              <a:rPr lang="en-US" altLang="zh-CN" sz="2000" b="1" dirty="0" err="1">
                <a:latin typeface="Comic Sans MS" panose="030F0702030302020204" pitchFamily="66" charset="0"/>
              </a:rPr>
              <a:t>i</a:t>
            </a:r>
            <a:r>
              <a:rPr lang="en-US" altLang="zh-CN" sz="2000" b="1" dirty="0">
                <a:latin typeface="Comic Sans MS" panose="030F0702030302020204" pitchFamily="66" charset="0"/>
              </a:rPr>
              <a:t>--;max--;}</a:t>
            </a:r>
          </a:p>
          <a:p>
            <a:r>
              <a:rPr lang="en-US" altLang="zh-CN" sz="2000" b="1" dirty="0">
                <a:latin typeface="Comic Sans MS" panose="030F0702030302020204" pitchFamily="66" charset="0"/>
              </a:rPr>
              <a:t>	</a:t>
            </a:r>
            <a:r>
              <a:rPr lang="en-US" altLang="zh-CN" sz="2000" b="1" dirty="0" err="1">
                <a:latin typeface="Comic Sans MS" panose="030F0702030302020204" pitchFamily="66" charset="0"/>
              </a:rPr>
              <a:t>ri</a:t>
            </a:r>
            <a:r>
              <a:rPr lang="en-US" altLang="zh-CN" sz="2000" b="1" dirty="0">
                <a:latin typeface="Comic Sans MS" panose="030F0702030302020204" pitchFamily="66" charset="0"/>
              </a:rPr>
              <a:t>--;</a:t>
            </a:r>
          </a:p>
          <a:p>
            <a:r>
              <a:rPr lang="en-US" altLang="zh-CN" sz="2000" b="1" dirty="0">
                <a:latin typeface="Comic Sans MS" panose="030F0702030302020204" pitchFamily="66" charset="0"/>
              </a:rPr>
              <a:t>	while(j&gt;le &amp;&amp; max!=0) {</a:t>
            </a:r>
            <a:r>
              <a:rPr lang="en-US" altLang="zh-CN" sz="2000" b="1" dirty="0" err="1">
                <a:latin typeface="Comic Sans MS" panose="030F0702030302020204" pitchFamily="66" charset="0"/>
              </a:rPr>
              <a:t>printf</a:t>
            </a:r>
            <a:r>
              <a:rPr lang="en-US" altLang="zh-CN" sz="2000" b="1" dirty="0">
                <a:latin typeface="Comic Sans MS" panose="030F0702030302020204" pitchFamily="66" charset="0"/>
              </a:rPr>
              <a:t>("%d ",a[</a:t>
            </a:r>
            <a:r>
              <a:rPr lang="en-US" altLang="zh-CN" sz="2000" b="1" dirty="0" err="1">
                <a:latin typeface="Comic Sans MS" panose="030F0702030302020204" pitchFamily="66" charset="0"/>
              </a:rPr>
              <a:t>i</a:t>
            </a:r>
            <a:r>
              <a:rPr lang="en-US" altLang="zh-CN" sz="2000" b="1" dirty="0">
                <a:latin typeface="Comic Sans MS" panose="030F0702030302020204" pitchFamily="66" charset="0"/>
              </a:rPr>
              <a:t>][j]);j--;max--;}</a:t>
            </a:r>
          </a:p>
          <a:p>
            <a:r>
              <a:rPr lang="en-US" altLang="zh-CN" sz="2000" b="1" dirty="0">
                <a:latin typeface="Comic Sans MS" panose="030F0702030302020204" pitchFamily="66" charset="0"/>
              </a:rPr>
              <a:t>	up++;</a:t>
            </a:r>
          </a:p>
          <a:p>
            <a:r>
              <a:rPr lang="en-US" altLang="zh-CN" sz="2000" b="1" dirty="0" smtClean="0">
                <a:latin typeface="Comic Sans MS" panose="030F0702030302020204" pitchFamily="66" charset="0"/>
              </a:rPr>
              <a:t>    }</a:t>
            </a:r>
            <a:endParaRPr lang="en-US" altLang="zh-CN" sz="2000" b="1" dirty="0">
              <a:latin typeface="Comic Sans MS" panose="030F0702030302020204" pitchFamily="66" charset="0"/>
            </a:endParaRPr>
          </a:p>
          <a:p>
            <a:r>
              <a:rPr lang="en-US" altLang="zh-CN" sz="2000" b="1" dirty="0" smtClean="0">
                <a:latin typeface="Comic Sans MS" panose="030F0702030302020204" pitchFamily="66" charset="0"/>
              </a:rPr>
              <a:t>    return </a:t>
            </a:r>
            <a:r>
              <a:rPr lang="en-US" altLang="zh-CN" sz="2000" b="1" dirty="0">
                <a:latin typeface="Comic Sans MS" panose="030F0702030302020204" pitchFamily="66" charset="0"/>
              </a:rPr>
              <a:t>0;</a:t>
            </a:r>
          </a:p>
          <a:p>
            <a:r>
              <a:rPr lang="en-US" altLang="zh-CN" sz="2000" b="1" dirty="0">
                <a:latin typeface="Comic Sans MS" panose="030F0702030302020204" pitchFamily="66" charset="0"/>
              </a:rPr>
              <a:t>}</a:t>
            </a:r>
            <a:endParaRPr lang="zh-CN" altLang="en-US" sz="20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149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568" y="980728"/>
            <a:ext cx="66967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b="1" dirty="0"/>
              <a:t>void sort(int *a,int n)</a:t>
            </a:r>
          </a:p>
          <a:p>
            <a:r>
              <a:rPr lang="pt-BR" altLang="zh-CN" sz="2400" b="1" dirty="0"/>
              <a:t>{</a:t>
            </a:r>
          </a:p>
          <a:p>
            <a:r>
              <a:rPr lang="pt-BR" altLang="zh-CN" sz="2400" b="1" dirty="0"/>
              <a:t>	int i,j,t;</a:t>
            </a:r>
          </a:p>
          <a:p>
            <a:r>
              <a:rPr lang="pt-BR" altLang="zh-CN" sz="2400" b="1" dirty="0"/>
              <a:t>	for(i=1;i&lt;=n-1;i++)</a:t>
            </a:r>
          </a:p>
          <a:p>
            <a:r>
              <a:rPr lang="pt-BR" altLang="zh-CN" sz="2400" b="1" dirty="0"/>
              <a:t>		for(j=1;j&lt;=n-i;j++)</a:t>
            </a:r>
          </a:p>
          <a:p>
            <a:r>
              <a:rPr lang="pt-BR" altLang="zh-CN" sz="2400" b="1" dirty="0"/>
              <a:t>			if(a[j]&lt;a[j+1])</a:t>
            </a:r>
          </a:p>
          <a:p>
            <a:r>
              <a:rPr lang="pt-BR" altLang="zh-CN" sz="2400" b="1" dirty="0"/>
              <a:t>			{t=a[j];a[j]=a[j+1];a[j+1]=t;}</a:t>
            </a:r>
          </a:p>
          <a:p>
            <a:r>
              <a:rPr lang="pt-BR" altLang="zh-CN" sz="2400" b="1" dirty="0"/>
              <a:t>}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99095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7088" y="188640"/>
            <a:ext cx="8892639" cy="5962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基础练习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BASIC-26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报时助手  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　　</a:t>
            </a:r>
            <a:r>
              <a:rPr lang="zh-CN" altLang="en-US" b="1" dirty="0">
                <a:latin typeface="+mn-ea"/>
              </a:rPr>
              <a:t>给定当前的时间，请用英文的读法将它读出来。</a:t>
            </a: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+mn-ea"/>
              </a:rPr>
              <a:t>　　时间用</a:t>
            </a:r>
            <a:r>
              <a:rPr lang="zh-CN" altLang="en-US" b="1" dirty="0" smtClean="0">
                <a:latin typeface="+mn-ea"/>
              </a:rPr>
              <a:t>时 </a:t>
            </a:r>
            <a:r>
              <a:rPr lang="en-US" altLang="zh-CN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 </a:t>
            </a:r>
            <a:r>
              <a:rPr lang="zh-CN" altLang="en-US" b="1" dirty="0" smtClean="0">
                <a:latin typeface="+mn-ea"/>
              </a:rPr>
              <a:t>和分 </a:t>
            </a: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</a:rPr>
              <a:t>m</a:t>
            </a:r>
            <a:r>
              <a:rPr lang="en-US" altLang="zh-CN" b="1" dirty="0" smtClean="0">
                <a:latin typeface="+mn-ea"/>
              </a:rPr>
              <a:t> </a:t>
            </a:r>
            <a:r>
              <a:rPr lang="zh-CN" altLang="en-US" b="1" dirty="0" smtClean="0">
                <a:latin typeface="+mn-ea"/>
              </a:rPr>
              <a:t>表示</a:t>
            </a:r>
            <a:r>
              <a:rPr lang="zh-CN" altLang="en-US" b="1" dirty="0">
                <a:latin typeface="+mn-ea"/>
              </a:rPr>
              <a:t>，在英文的读法中，读一个时间的方法是：</a:t>
            </a: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+mn-ea"/>
              </a:rPr>
              <a:t>　　</a:t>
            </a:r>
            <a:r>
              <a:rPr lang="zh-CN" altLang="en-US" b="1" dirty="0" smtClean="0">
                <a:latin typeface="+mn-ea"/>
              </a:rPr>
              <a:t>如果 </a:t>
            </a:r>
            <a:r>
              <a:rPr lang="en-US" altLang="zh-CN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 </a:t>
            </a:r>
            <a:r>
              <a:rPr lang="zh-CN" altLang="en-US" b="1" dirty="0" smtClean="0">
                <a:latin typeface="+mn-ea"/>
              </a:rPr>
              <a:t>为</a:t>
            </a:r>
            <a:r>
              <a:rPr lang="en-US" altLang="zh-CN" b="1" dirty="0">
                <a:latin typeface="+mn-ea"/>
              </a:rPr>
              <a:t>0</a:t>
            </a:r>
            <a:r>
              <a:rPr lang="zh-CN" altLang="en-US" b="1" dirty="0">
                <a:latin typeface="+mn-ea"/>
              </a:rPr>
              <a:t>，则将时读出来，然后加上“</a:t>
            </a:r>
            <a:r>
              <a:rPr lang="en-US" altLang="zh-CN" b="1" dirty="0">
                <a:latin typeface="+mn-ea"/>
              </a:rPr>
              <a:t>o'clock”</a:t>
            </a:r>
            <a:r>
              <a:rPr lang="zh-CN" altLang="en-US" b="1" dirty="0">
                <a:latin typeface="+mn-ea"/>
              </a:rPr>
              <a:t>，如</a:t>
            </a:r>
            <a:r>
              <a:rPr lang="en-US" altLang="zh-CN" b="1" dirty="0">
                <a:latin typeface="+mn-ea"/>
              </a:rPr>
              <a:t>3:00</a:t>
            </a:r>
            <a:r>
              <a:rPr lang="zh-CN" altLang="en-US" b="1" dirty="0">
                <a:latin typeface="+mn-ea"/>
              </a:rPr>
              <a:t>读作“</a:t>
            </a:r>
            <a:r>
              <a:rPr lang="en-US" altLang="zh-CN" b="1" dirty="0">
                <a:latin typeface="+mn-ea"/>
              </a:rPr>
              <a:t>three o'clock”</a:t>
            </a:r>
            <a:r>
              <a:rPr lang="zh-CN" altLang="en-US" b="1" dirty="0">
                <a:latin typeface="+mn-ea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+mn-ea"/>
              </a:rPr>
              <a:t>　　</a:t>
            </a:r>
            <a:r>
              <a:rPr lang="zh-CN" altLang="en-US" b="1" dirty="0" smtClean="0">
                <a:latin typeface="+mn-ea"/>
              </a:rPr>
              <a:t>如果 </a:t>
            </a:r>
            <a:r>
              <a:rPr lang="en-US" altLang="zh-CN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 </a:t>
            </a:r>
            <a:r>
              <a:rPr lang="zh-CN" altLang="en-US" b="1" dirty="0" smtClean="0">
                <a:latin typeface="+mn-ea"/>
              </a:rPr>
              <a:t>不</a:t>
            </a:r>
            <a:r>
              <a:rPr lang="zh-CN" altLang="en-US" b="1" dirty="0">
                <a:latin typeface="+mn-ea"/>
              </a:rPr>
              <a:t>为</a:t>
            </a:r>
            <a:r>
              <a:rPr lang="en-US" altLang="zh-CN" b="1" dirty="0">
                <a:latin typeface="+mn-ea"/>
              </a:rPr>
              <a:t>0</a:t>
            </a:r>
            <a:r>
              <a:rPr lang="zh-CN" altLang="en-US" b="1" dirty="0">
                <a:latin typeface="+mn-ea"/>
              </a:rPr>
              <a:t>，则将时读出来，然后将分读出来，如</a:t>
            </a:r>
            <a:r>
              <a:rPr lang="en-US" altLang="zh-CN" b="1" dirty="0">
                <a:latin typeface="+mn-ea"/>
              </a:rPr>
              <a:t>5:30</a:t>
            </a:r>
            <a:r>
              <a:rPr lang="zh-CN" altLang="en-US" b="1" dirty="0">
                <a:latin typeface="+mn-ea"/>
              </a:rPr>
              <a:t>读作“</a:t>
            </a:r>
            <a:r>
              <a:rPr lang="en-US" altLang="zh-CN" b="1" dirty="0">
                <a:latin typeface="+mn-ea"/>
              </a:rPr>
              <a:t>five thirty”</a:t>
            </a:r>
            <a:r>
              <a:rPr lang="zh-CN" altLang="en-US" b="1" dirty="0">
                <a:latin typeface="+mn-ea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+mn-ea"/>
              </a:rPr>
              <a:t>　　时和分的读法使用的是英文数字的读法，其中</a:t>
            </a:r>
            <a:r>
              <a:rPr lang="en-US" altLang="zh-CN" b="1" dirty="0" smtClean="0">
                <a:latin typeface="+mn-ea"/>
              </a:rPr>
              <a:t>0</a:t>
            </a:r>
            <a:r>
              <a:rPr lang="zh-CN" altLang="en-US" b="1" dirty="0" smtClean="0">
                <a:latin typeface="+mn-ea"/>
              </a:rPr>
              <a:t>～</a:t>
            </a:r>
            <a:r>
              <a:rPr lang="en-US" altLang="zh-CN" b="1" dirty="0" smtClean="0">
                <a:latin typeface="+mn-ea"/>
              </a:rPr>
              <a:t>20</a:t>
            </a:r>
            <a:r>
              <a:rPr lang="zh-CN" altLang="en-US" b="1" dirty="0">
                <a:latin typeface="+mn-ea"/>
              </a:rPr>
              <a:t>读作：</a:t>
            </a: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+mn-ea"/>
              </a:rPr>
              <a:t>　　</a:t>
            </a:r>
            <a:r>
              <a:rPr lang="en-US" altLang="zh-CN" b="1" dirty="0">
                <a:solidFill>
                  <a:srgbClr val="0070C0"/>
                </a:solidFill>
                <a:latin typeface="+mn-ea"/>
              </a:rPr>
              <a:t>0:zero, 1: one, 2:two, 3:three, 4:four, 5:five, 6:six, 7:seven, 8:eight, 9:nine, 10:ten, 11:eleven, 12:twelve, 13:thirteen, 14:fourteen, 15:fifteen, 16:sixteen, 17:seventeen, 18:eighteen, 19:nineteen, 20:twenty</a:t>
            </a:r>
            <a:r>
              <a:rPr lang="zh-CN" altLang="en-US" b="1" dirty="0">
                <a:latin typeface="+mn-ea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+mn-ea"/>
              </a:rPr>
              <a:t>　　</a:t>
            </a:r>
            <a:r>
              <a:rPr lang="en-US" altLang="zh-CN" b="1" dirty="0">
                <a:latin typeface="+mn-ea"/>
              </a:rPr>
              <a:t>30</a:t>
            </a:r>
            <a:r>
              <a:rPr lang="zh-CN" altLang="en-US" b="1" dirty="0">
                <a:latin typeface="+mn-ea"/>
              </a:rPr>
              <a:t>读作</a:t>
            </a:r>
            <a:r>
              <a:rPr lang="en-US" altLang="zh-CN" b="1" dirty="0">
                <a:solidFill>
                  <a:srgbClr val="0070C0"/>
                </a:solidFill>
                <a:latin typeface="+mn-ea"/>
              </a:rPr>
              <a:t>thirty</a:t>
            </a:r>
            <a:r>
              <a:rPr lang="zh-CN" altLang="en-US" b="1" dirty="0">
                <a:latin typeface="+mn-ea"/>
              </a:rPr>
              <a:t>，</a:t>
            </a:r>
            <a:r>
              <a:rPr lang="en-US" altLang="zh-CN" b="1" dirty="0">
                <a:latin typeface="+mn-ea"/>
              </a:rPr>
              <a:t>40</a:t>
            </a:r>
            <a:r>
              <a:rPr lang="zh-CN" altLang="en-US" b="1" dirty="0">
                <a:latin typeface="+mn-ea"/>
              </a:rPr>
              <a:t>读作</a:t>
            </a:r>
            <a:r>
              <a:rPr lang="en-US" altLang="zh-CN" b="1" dirty="0">
                <a:solidFill>
                  <a:srgbClr val="0070C0"/>
                </a:solidFill>
                <a:latin typeface="+mn-ea"/>
              </a:rPr>
              <a:t>forty</a:t>
            </a:r>
            <a:r>
              <a:rPr lang="zh-CN" altLang="en-US" b="1" dirty="0">
                <a:latin typeface="+mn-ea"/>
              </a:rPr>
              <a:t>，</a:t>
            </a:r>
            <a:r>
              <a:rPr lang="en-US" altLang="zh-CN" b="1" dirty="0">
                <a:latin typeface="+mn-ea"/>
              </a:rPr>
              <a:t>50</a:t>
            </a:r>
            <a:r>
              <a:rPr lang="zh-CN" altLang="en-US" b="1" dirty="0">
                <a:latin typeface="+mn-ea"/>
              </a:rPr>
              <a:t>读作</a:t>
            </a:r>
            <a:r>
              <a:rPr lang="en-US" altLang="zh-CN" b="1" dirty="0">
                <a:solidFill>
                  <a:srgbClr val="0070C0"/>
                </a:solidFill>
                <a:latin typeface="+mn-ea"/>
              </a:rPr>
              <a:t>fifty</a:t>
            </a:r>
            <a:r>
              <a:rPr lang="zh-CN" altLang="en-US" b="1" dirty="0">
                <a:latin typeface="+mn-ea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+mn-ea"/>
              </a:rPr>
              <a:t>　　对于大于</a:t>
            </a:r>
            <a:r>
              <a:rPr lang="en-US" altLang="zh-CN" b="1" dirty="0">
                <a:latin typeface="+mn-ea"/>
              </a:rPr>
              <a:t>20</a:t>
            </a:r>
            <a:r>
              <a:rPr lang="zh-CN" altLang="en-US" b="1" dirty="0">
                <a:latin typeface="+mn-ea"/>
              </a:rPr>
              <a:t>小于</a:t>
            </a:r>
            <a:r>
              <a:rPr lang="en-US" altLang="zh-CN" b="1" dirty="0">
                <a:latin typeface="+mn-ea"/>
              </a:rPr>
              <a:t>60</a:t>
            </a:r>
            <a:r>
              <a:rPr lang="zh-CN" altLang="en-US" b="1" dirty="0">
                <a:latin typeface="+mn-ea"/>
              </a:rPr>
              <a:t>的数字，首先读整十的数，然后再加上个位数。如</a:t>
            </a:r>
            <a:r>
              <a:rPr lang="en-US" altLang="zh-CN" b="1" dirty="0">
                <a:latin typeface="+mn-ea"/>
              </a:rPr>
              <a:t>31</a:t>
            </a:r>
            <a:r>
              <a:rPr lang="zh-CN" altLang="en-US" b="1" dirty="0">
                <a:latin typeface="+mn-ea"/>
              </a:rPr>
              <a:t>首先读</a:t>
            </a:r>
            <a:r>
              <a:rPr lang="en-US" altLang="zh-CN" b="1" dirty="0">
                <a:latin typeface="+mn-ea"/>
              </a:rPr>
              <a:t>30</a:t>
            </a:r>
            <a:r>
              <a:rPr lang="zh-CN" altLang="en-US" b="1" dirty="0">
                <a:latin typeface="+mn-ea"/>
              </a:rPr>
              <a:t>再加</a:t>
            </a:r>
            <a:r>
              <a:rPr lang="en-US" altLang="zh-CN" b="1" dirty="0">
                <a:latin typeface="+mn-ea"/>
              </a:rPr>
              <a:t>1</a:t>
            </a:r>
            <a:r>
              <a:rPr lang="zh-CN" altLang="en-US" b="1" dirty="0">
                <a:latin typeface="+mn-ea"/>
              </a:rPr>
              <a:t>的读法，读作“</a:t>
            </a:r>
            <a:r>
              <a:rPr lang="en-US" altLang="zh-CN" b="1" dirty="0">
                <a:latin typeface="+mn-ea"/>
              </a:rPr>
              <a:t>thirty one”</a:t>
            </a:r>
            <a:r>
              <a:rPr lang="zh-CN" altLang="en-US" b="1" dirty="0">
                <a:latin typeface="+mn-ea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+mn-ea"/>
              </a:rPr>
              <a:t>　　按上面的规则</a:t>
            </a:r>
            <a:r>
              <a:rPr lang="en-US" altLang="zh-CN" b="1" dirty="0">
                <a:latin typeface="+mn-ea"/>
              </a:rPr>
              <a:t>21:54</a:t>
            </a:r>
            <a:r>
              <a:rPr lang="zh-CN" altLang="en-US" b="1" dirty="0">
                <a:latin typeface="+mn-ea"/>
              </a:rPr>
              <a:t>读作“</a:t>
            </a:r>
            <a:r>
              <a:rPr lang="en-US" altLang="zh-CN" b="1" dirty="0">
                <a:latin typeface="+mn-ea"/>
              </a:rPr>
              <a:t>twenty one fifty four”</a:t>
            </a:r>
            <a:r>
              <a:rPr lang="zh-CN" altLang="en-US" b="1" dirty="0">
                <a:latin typeface="+mn-ea"/>
              </a:rPr>
              <a:t>，</a:t>
            </a:r>
            <a:r>
              <a:rPr lang="en-US" altLang="zh-CN" b="1" dirty="0">
                <a:latin typeface="+mn-ea"/>
              </a:rPr>
              <a:t>9:07</a:t>
            </a:r>
            <a:r>
              <a:rPr lang="zh-CN" altLang="en-US" b="1" dirty="0">
                <a:latin typeface="+mn-ea"/>
              </a:rPr>
              <a:t>读作“</a:t>
            </a:r>
            <a:r>
              <a:rPr lang="en-US" altLang="zh-CN" b="1" dirty="0">
                <a:latin typeface="+mn-ea"/>
              </a:rPr>
              <a:t>nine seven”</a:t>
            </a:r>
            <a:r>
              <a:rPr lang="zh-CN" altLang="en-US" b="1" dirty="0">
                <a:latin typeface="+mn-ea"/>
              </a:rPr>
              <a:t>，</a:t>
            </a:r>
            <a:r>
              <a:rPr lang="en-US" altLang="zh-CN" b="1" dirty="0">
                <a:latin typeface="+mn-ea"/>
              </a:rPr>
              <a:t>0:15</a:t>
            </a:r>
            <a:r>
              <a:rPr lang="zh-CN" altLang="en-US" b="1" dirty="0">
                <a:latin typeface="+mn-ea"/>
              </a:rPr>
              <a:t>读作“</a:t>
            </a:r>
            <a:r>
              <a:rPr lang="en-US" altLang="zh-CN" b="1" dirty="0">
                <a:latin typeface="+mn-ea"/>
              </a:rPr>
              <a:t>zero fifteen”</a:t>
            </a:r>
            <a:r>
              <a:rPr lang="zh-CN" altLang="en-US" b="1" dirty="0" smtClean="0">
                <a:latin typeface="+mn-ea"/>
              </a:rPr>
              <a:t>。</a:t>
            </a:r>
            <a:endParaRPr lang="zh-CN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643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512" y="404664"/>
            <a:ext cx="8784976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　　</a:t>
            </a:r>
            <a:r>
              <a:rPr lang="zh-CN" altLang="en-US" b="1" dirty="0">
                <a:latin typeface="+mn-ea"/>
              </a:rPr>
              <a:t>输入包含两个</a:t>
            </a:r>
            <a:r>
              <a:rPr lang="zh-CN" altLang="en-US" b="1" dirty="0" smtClean="0">
                <a:latin typeface="+mn-ea"/>
              </a:rPr>
              <a:t>非负整数 </a:t>
            </a:r>
            <a:r>
              <a:rPr lang="en-US" altLang="zh-CN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 </a:t>
            </a:r>
            <a:r>
              <a:rPr lang="zh-CN" altLang="en-US" b="1" dirty="0" smtClean="0">
                <a:latin typeface="+mn-ea"/>
              </a:rPr>
              <a:t>和 </a:t>
            </a:r>
            <a:r>
              <a:rPr lang="en-US" altLang="zh-CN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 </a:t>
            </a:r>
            <a:r>
              <a:rPr lang="zh-CN" altLang="en-US" b="1" dirty="0" smtClean="0">
                <a:latin typeface="+mn-ea"/>
              </a:rPr>
              <a:t>，</a:t>
            </a:r>
            <a:r>
              <a:rPr lang="zh-CN" altLang="en-US" b="1" dirty="0">
                <a:latin typeface="+mn-ea"/>
              </a:rPr>
              <a:t>表示时间的时和分。非零的数字前没有前导</a:t>
            </a:r>
            <a:r>
              <a:rPr lang="en-US" altLang="zh-CN" b="1" dirty="0">
                <a:latin typeface="+mn-ea"/>
              </a:rPr>
              <a:t>0</a:t>
            </a:r>
            <a:r>
              <a:rPr lang="zh-CN" altLang="en-US" b="1" dirty="0" smtClean="0">
                <a:latin typeface="+mn-ea"/>
              </a:rPr>
              <a:t>。</a:t>
            </a: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</a:rPr>
              <a:t>h</a:t>
            </a:r>
            <a:r>
              <a:rPr lang="en-US" altLang="zh-CN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zh-CN" altLang="en-US" b="1" dirty="0" smtClean="0">
                <a:latin typeface="+mn-ea"/>
              </a:rPr>
              <a:t>小于</a:t>
            </a:r>
            <a:r>
              <a:rPr lang="en-US" altLang="zh-CN" b="1" dirty="0">
                <a:latin typeface="+mn-ea"/>
              </a:rPr>
              <a:t>24</a:t>
            </a:r>
            <a:r>
              <a:rPr lang="zh-CN" altLang="en-US" b="1" dirty="0">
                <a:latin typeface="+mn-ea"/>
              </a:rPr>
              <a:t>，</a:t>
            </a:r>
            <a:r>
              <a:rPr lang="en-US" altLang="zh-CN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 </a:t>
            </a:r>
            <a:r>
              <a:rPr lang="zh-CN" altLang="en-US" b="1" dirty="0" smtClean="0">
                <a:latin typeface="+mn-ea"/>
              </a:rPr>
              <a:t>小于</a:t>
            </a:r>
            <a:r>
              <a:rPr lang="en-US" altLang="zh-CN" b="1" dirty="0">
                <a:latin typeface="+mn-ea"/>
              </a:rPr>
              <a:t>60</a:t>
            </a:r>
            <a:r>
              <a:rPr lang="zh-CN" altLang="en-US" b="1" dirty="0">
                <a:latin typeface="+mn-ea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输出格式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　　</a:t>
            </a:r>
            <a:r>
              <a:rPr lang="zh-CN" altLang="en-US" b="1" dirty="0">
                <a:latin typeface="+mn-ea"/>
              </a:rPr>
              <a:t>输出时间时刻的英文。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0 15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zero fifteen</a:t>
            </a:r>
          </a:p>
        </p:txBody>
      </p:sp>
    </p:spTree>
    <p:extLst>
      <p:ext uri="{BB962C8B-B14F-4D97-AF65-F5344CB8AC3E}">
        <p14:creationId xmlns:p14="http://schemas.microsoft.com/office/powerpoint/2010/main" val="94083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124744"/>
            <a:ext cx="89644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Comic Sans MS" panose="030F0702030302020204" pitchFamily="66" charset="0"/>
              </a:rPr>
              <a:t>#include&lt;</a:t>
            </a:r>
            <a:r>
              <a:rPr lang="en-US" altLang="zh-CN" sz="2400" b="1" dirty="0" err="1">
                <a:latin typeface="Comic Sans MS" panose="030F0702030302020204" pitchFamily="66" charset="0"/>
              </a:rPr>
              <a:t>stdio.h</a:t>
            </a:r>
            <a:r>
              <a:rPr lang="en-US" altLang="zh-CN" sz="2400" b="1" dirty="0" smtClean="0">
                <a:latin typeface="Comic Sans MS" panose="030F0702030302020204" pitchFamily="66" charset="0"/>
              </a:rPr>
              <a:t>&gt;</a:t>
            </a:r>
          </a:p>
          <a:p>
            <a:endParaRPr lang="en-US" altLang="zh-CN" sz="2400" b="1" dirty="0">
              <a:latin typeface="Comic Sans MS" panose="030F0702030302020204" pitchFamily="66" charset="0"/>
            </a:endParaRPr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char </a:t>
            </a:r>
            <a:r>
              <a:rPr lang="en-US" altLang="zh-CN" sz="2400" b="1" dirty="0" smtClean="0">
                <a:latin typeface="Comic Sans MS" panose="030F0702030302020204" pitchFamily="66" charset="0"/>
              </a:rPr>
              <a:t>*</a:t>
            </a:r>
            <a:r>
              <a:rPr lang="en-US" altLang="zh-CN" sz="2400" b="1" dirty="0" err="1" smtClean="0">
                <a:latin typeface="Comic Sans MS" panose="030F0702030302020204" pitchFamily="66" charset="0"/>
              </a:rPr>
              <a:t>st</a:t>
            </a:r>
            <a:r>
              <a:rPr lang="en-US" altLang="zh-CN" sz="2400" b="1" dirty="0">
                <a:latin typeface="Comic Sans MS" panose="030F0702030302020204" pitchFamily="66" charset="0"/>
              </a:rPr>
              <a:t>[]={"zero","one","two","three","four","five","six","seven","eight","nine","ten","eleven</a:t>
            </a:r>
            <a:r>
              <a:rPr lang="en-US" altLang="zh-CN" sz="2400" b="1" dirty="0" smtClean="0">
                <a:latin typeface="Comic Sans MS" panose="030F0702030302020204" pitchFamily="66" charset="0"/>
              </a:rPr>
              <a:t>", "twelve</a:t>
            </a:r>
            <a:r>
              <a:rPr lang="en-US" altLang="zh-CN" sz="2400" b="1" dirty="0">
                <a:latin typeface="Comic Sans MS" panose="030F0702030302020204" pitchFamily="66" charset="0"/>
              </a:rPr>
              <a:t>","thirteen","fourteen","fifteen","sixteen","seventeen","eighteen","nineteen","twenty</a:t>
            </a:r>
            <a:r>
              <a:rPr lang="en-US" altLang="zh-CN" sz="2400" b="1" dirty="0" smtClean="0">
                <a:latin typeface="Comic Sans MS" panose="030F0702030302020204" pitchFamily="66" charset="0"/>
              </a:rPr>
              <a:t>", </a:t>
            </a:r>
            <a:r>
              <a:rPr lang="en-US" altLang="zh-CN" sz="2400" b="1" dirty="0">
                <a:latin typeface="Comic Sans MS" panose="030F0702030302020204" pitchFamily="66" charset="0"/>
              </a:rPr>
              <a:t>"</a:t>
            </a:r>
            <a:r>
              <a:rPr lang="en-US" altLang="zh-CN" sz="2400" b="1" dirty="0" err="1">
                <a:latin typeface="Comic Sans MS" panose="030F0702030302020204" pitchFamily="66" charset="0"/>
              </a:rPr>
              <a:t>thirty","forty","fifty</a:t>
            </a:r>
            <a:r>
              <a:rPr lang="en-US" altLang="zh-CN" sz="2400" b="1" dirty="0" smtClean="0">
                <a:latin typeface="Comic Sans MS" panose="030F0702030302020204" pitchFamily="66" charset="0"/>
              </a:rPr>
              <a:t>"};</a:t>
            </a:r>
          </a:p>
          <a:p>
            <a:endParaRPr lang="en-US" altLang="zh-CN" sz="2400" b="1" dirty="0">
              <a:latin typeface="Comic Sans MS" panose="030F0702030302020204" pitchFamily="66" charset="0"/>
            </a:endParaRPr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void change(</a:t>
            </a:r>
            <a:r>
              <a:rPr lang="en-US" altLang="zh-CN" sz="2400" b="1" dirty="0" err="1">
                <a:latin typeface="Comic Sans MS" panose="030F0702030302020204" pitchFamily="66" charset="0"/>
              </a:rPr>
              <a:t>int</a:t>
            </a:r>
            <a:r>
              <a:rPr lang="en-US" altLang="zh-CN" sz="2400" b="1" dirty="0">
                <a:latin typeface="Comic Sans MS" panose="030F0702030302020204" pitchFamily="66" charset="0"/>
              </a:rPr>
              <a:t> </a:t>
            </a:r>
            <a:r>
              <a:rPr lang="en-US" altLang="zh-CN" sz="2400" b="1" dirty="0" err="1">
                <a:latin typeface="Comic Sans MS" panose="030F0702030302020204" pitchFamily="66" charset="0"/>
              </a:rPr>
              <a:t>num</a:t>
            </a:r>
            <a:r>
              <a:rPr lang="en-US" altLang="zh-CN" sz="2400" b="1" dirty="0" smtClean="0">
                <a:latin typeface="Comic Sans MS" panose="030F0702030302020204" pitchFamily="66" charset="0"/>
              </a:rPr>
              <a:t>);</a:t>
            </a:r>
            <a:endParaRPr lang="en-US" altLang="zh-CN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3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4718" y="260648"/>
            <a:ext cx="871296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latin typeface="Comic Sans MS" panose="030F0702030302020204" pitchFamily="66" charset="0"/>
              </a:rPr>
              <a:t>int</a:t>
            </a:r>
            <a:r>
              <a:rPr lang="en-US" altLang="zh-CN" sz="2400" b="1" dirty="0" smtClean="0">
                <a:latin typeface="Comic Sans MS" panose="030F0702030302020204" pitchFamily="66" charset="0"/>
              </a:rPr>
              <a:t> </a:t>
            </a:r>
            <a:r>
              <a:rPr lang="en-US" altLang="zh-CN" sz="2400" b="1" dirty="0">
                <a:latin typeface="Comic Sans MS" panose="030F0702030302020204" pitchFamily="66" charset="0"/>
              </a:rPr>
              <a:t>main()</a:t>
            </a:r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{</a:t>
            </a:r>
          </a:p>
          <a:p>
            <a:r>
              <a:rPr lang="en-US" altLang="zh-CN" sz="2400" b="1" dirty="0" smtClean="0">
                <a:latin typeface="Comic Sans MS" panose="030F0702030302020204" pitchFamily="66" charset="0"/>
              </a:rPr>
              <a:t>    </a:t>
            </a:r>
            <a:r>
              <a:rPr lang="en-US" altLang="zh-CN" sz="2400" b="1" dirty="0" err="1" smtClean="0">
                <a:latin typeface="Comic Sans MS" panose="030F0702030302020204" pitchFamily="66" charset="0"/>
              </a:rPr>
              <a:t>int</a:t>
            </a:r>
            <a:r>
              <a:rPr lang="en-US" altLang="zh-CN" sz="2400" b="1" dirty="0" smtClean="0">
                <a:latin typeface="Comic Sans MS" panose="030F0702030302020204" pitchFamily="66" charset="0"/>
              </a:rPr>
              <a:t> </a:t>
            </a:r>
            <a:r>
              <a:rPr lang="en-US" altLang="zh-CN" sz="2400" b="1" dirty="0" err="1">
                <a:latin typeface="Comic Sans MS" panose="030F0702030302020204" pitchFamily="66" charset="0"/>
              </a:rPr>
              <a:t>h,m</a:t>
            </a:r>
            <a:r>
              <a:rPr lang="en-US" altLang="zh-CN" sz="2400" b="1" dirty="0">
                <a:latin typeface="Comic Sans MS" panose="030F0702030302020204" pitchFamily="66" charset="0"/>
              </a:rPr>
              <a:t>;</a:t>
            </a:r>
          </a:p>
          <a:p>
            <a:r>
              <a:rPr lang="en-US" altLang="zh-CN" sz="2400" b="1" dirty="0" smtClean="0">
                <a:latin typeface="Comic Sans MS" panose="030F0702030302020204" pitchFamily="66" charset="0"/>
              </a:rPr>
              <a:t>    </a:t>
            </a:r>
            <a:r>
              <a:rPr lang="en-US" altLang="zh-CN" sz="2400" b="1" dirty="0" err="1" smtClean="0">
                <a:latin typeface="Comic Sans MS" panose="030F0702030302020204" pitchFamily="66" charset="0"/>
              </a:rPr>
              <a:t>scanf</a:t>
            </a:r>
            <a:r>
              <a:rPr lang="en-US" altLang="zh-CN" sz="2400" b="1" dirty="0">
                <a:latin typeface="Comic Sans MS" panose="030F0702030302020204" pitchFamily="66" charset="0"/>
              </a:rPr>
              <a:t>("%</a:t>
            </a:r>
            <a:r>
              <a:rPr lang="en-US" altLang="zh-CN" sz="2400" b="1" dirty="0" err="1">
                <a:latin typeface="Comic Sans MS" panose="030F0702030302020204" pitchFamily="66" charset="0"/>
              </a:rPr>
              <a:t>d%d</a:t>
            </a:r>
            <a:r>
              <a:rPr lang="en-US" altLang="zh-CN" sz="2400" b="1" dirty="0">
                <a:latin typeface="Comic Sans MS" panose="030F0702030302020204" pitchFamily="66" charset="0"/>
              </a:rPr>
              <a:t>",&amp;</a:t>
            </a:r>
            <a:r>
              <a:rPr lang="en-US" altLang="zh-CN" sz="2400" b="1" dirty="0" err="1">
                <a:latin typeface="Comic Sans MS" panose="030F0702030302020204" pitchFamily="66" charset="0"/>
              </a:rPr>
              <a:t>h,&amp;m</a:t>
            </a:r>
            <a:r>
              <a:rPr lang="en-US" altLang="zh-CN" sz="2400" b="1" dirty="0">
                <a:latin typeface="Comic Sans MS" panose="030F0702030302020204" pitchFamily="66" charset="0"/>
              </a:rPr>
              <a:t>);</a:t>
            </a:r>
          </a:p>
          <a:p>
            <a:r>
              <a:rPr lang="en-US" altLang="zh-CN" sz="2400" b="1" dirty="0" smtClean="0">
                <a:latin typeface="Comic Sans MS" panose="030F0702030302020204" pitchFamily="66" charset="0"/>
              </a:rPr>
              <a:t>    if(m</a:t>
            </a:r>
            <a:r>
              <a:rPr lang="en-US" altLang="zh-CN" sz="2400" b="1" dirty="0">
                <a:latin typeface="Comic Sans MS" panose="030F0702030302020204" pitchFamily="66" charset="0"/>
              </a:rPr>
              <a:t>==0)</a:t>
            </a:r>
          </a:p>
          <a:p>
            <a:r>
              <a:rPr lang="en-US" altLang="zh-CN" sz="2400" b="1" dirty="0" smtClean="0">
                <a:latin typeface="Comic Sans MS" panose="030F0702030302020204" pitchFamily="66" charset="0"/>
              </a:rPr>
              <a:t>    {</a:t>
            </a:r>
            <a:endParaRPr lang="en-US" altLang="zh-CN" sz="2400" b="1" dirty="0">
              <a:latin typeface="Comic Sans MS" panose="030F0702030302020204" pitchFamily="66" charset="0"/>
            </a:endParaRPr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	change(h);</a:t>
            </a:r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	</a:t>
            </a:r>
            <a:r>
              <a:rPr lang="en-US" altLang="zh-CN" sz="2400" b="1" dirty="0" err="1">
                <a:latin typeface="Comic Sans MS" panose="030F0702030302020204" pitchFamily="66" charset="0"/>
              </a:rPr>
              <a:t>printf</a:t>
            </a:r>
            <a:r>
              <a:rPr lang="en-US" altLang="zh-CN" sz="2400" b="1" dirty="0">
                <a:latin typeface="Comic Sans MS" panose="030F0702030302020204" pitchFamily="66" charset="0"/>
              </a:rPr>
              <a:t>("o'clock\n");</a:t>
            </a:r>
          </a:p>
          <a:p>
            <a:r>
              <a:rPr lang="en-US" altLang="zh-CN" sz="2400" b="1" dirty="0" smtClean="0">
                <a:latin typeface="Comic Sans MS" panose="030F0702030302020204" pitchFamily="66" charset="0"/>
              </a:rPr>
              <a:t>    }</a:t>
            </a:r>
            <a:endParaRPr lang="en-US" altLang="zh-CN" sz="2400" b="1" dirty="0">
              <a:latin typeface="Comic Sans MS" panose="030F0702030302020204" pitchFamily="66" charset="0"/>
            </a:endParaRPr>
          </a:p>
          <a:p>
            <a:r>
              <a:rPr lang="en-US" altLang="zh-CN" sz="2400" b="1" dirty="0" smtClean="0">
                <a:latin typeface="Comic Sans MS" panose="030F0702030302020204" pitchFamily="66" charset="0"/>
              </a:rPr>
              <a:t>    else</a:t>
            </a:r>
            <a:endParaRPr lang="en-US" altLang="zh-CN" sz="2400" b="1" dirty="0">
              <a:latin typeface="Comic Sans MS" panose="030F0702030302020204" pitchFamily="66" charset="0"/>
            </a:endParaRPr>
          </a:p>
          <a:p>
            <a:r>
              <a:rPr lang="en-US" altLang="zh-CN" sz="2400" b="1" dirty="0" smtClean="0">
                <a:latin typeface="Comic Sans MS" panose="030F0702030302020204" pitchFamily="66" charset="0"/>
              </a:rPr>
              <a:t>    {</a:t>
            </a:r>
            <a:endParaRPr lang="en-US" altLang="zh-CN" sz="2400" b="1" dirty="0">
              <a:latin typeface="Comic Sans MS" panose="030F0702030302020204" pitchFamily="66" charset="0"/>
            </a:endParaRPr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	change(h);</a:t>
            </a:r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	change(m);</a:t>
            </a:r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	</a:t>
            </a:r>
            <a:r>
              <a:rPr lang="en-US" altLang="zh-CN" sz="2400" b="1" dirty="0" err="1">
                <a:latin typeface="Comic Sans MS" panose="030F0702030302020204" pitchFamily="66" charset="0"/>
              </a:rPr>
              <a:t>printf</a:t>
            </a:r>
            <a:r>
              <a:rPr lang="en-US" altLang="zh-CN" sz="2400" b="1" dirty="0">
                <a:latin typeface="Comic Sans MS" panose="030F0702030302020204" pitchFamily="66" charset="0"/>
              </a:rPr>
              <a:t>("\n");</a:t>
            </a:r>
          </a:p>
          <a:p>
            <a:r>
              <a:rPr lang="en-US" altLang="zh-CN" sz="2400" b="1" dirty="0" smtClean="0">
                <a:latin typeface="Comic Sans MS" panose="030F0702030302020204" pitchFamily="66" charset="0"/>
              </a:rPr>
              <a:t>    }</a:t>
            </a:r>
            <a:endParaRPr lang="en-US" altLang="zh-CN" sz="2400" b="1" dirty="0">
              <a:latin typeface="Comic Sans MS" panose="030F0702030302020204" pitchFamily="66" charset="0"/>
            </a:endParaRPr>
          </a:p>
          <a:p>
            <a:r>
              <a:rPr lang="en-US" altLang="zh-CN" sz="2400" b="1" dirty="0" smtClean="0">
                <a:latin typeface="Comic Sans MS" panose="030F0702030302020204" pitchFamily="66" charset="0"/>
              </a:rPr>
              <a:t>    return </a:t>
            </a:r>
            <a:r>
              <a:rPr lang="en-US" altLang="zh-CN" sz="2400" b="1" dirty="0">
                <a:latin typeface="Comic Sans MS" panose="030F0702030302020204" pitchFamily="66" charset="0"/>
              </a:rPr>
              <a:t>0;</a:t>
            </a:r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}</a:t>
            </a:r>
            <a:endParaRPr lang="zh-CN" altLang="en-US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23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404664"/>
            <a:ext cx="82809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Comic Sans MS" panose="030F0702030302020204" pitchFamily="66" charset="0"/>
              </a:rPr>
              <a:t>void change(</a:t>
            </a:r>
            <a:r>
              <a:rPr lang="en-US" altLang="zh-CN" sz="2400" b="1" dirty="0" err="1">
                <a:latin typeface="Comic Sans MS" panose="030F0702030302020204" pitchFamily="66" charset="0"/>
              </a:rPr>
              <a:t>int</a:t>
            </a:r>
            <a:r>
              <a:rPr lang="en-US" altLang="zh-CN" sz="2400" b="1" dirty="0">
                <a:latin typeface="Comic Sans MS" panose="030F0702030302020204" pitchFamily="66" charset="0"/>
              </a:rPr>
              <a:t> </a:t>
            </a:r>
            <a:r>
              <a:rPr lang="en-US" altLang="zh-CN" sz="2400" b="1" dirty="0" err="1">
                <a:latin typeface="Comic Sans MS" panose="030F0702030302020204" pitchFamily="66" charset="0"/>
              </a:rPr>
              <a:t>num</a:t>
            </a:r>
            <a:r>
              <a:rPr lang="en-US" altLang="zh-CN" sz="2400" b="1" dirty="0">
                <a:latin typeface="Comic Sans MS" panose="030F0702030302020204" pitchFamily="66" charset="0"/>
              </a:rPr>
              <a:t>)</a:t>
            </a:r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{</a:t>
            </a:r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	</a:t>
            </a:r>
            <a:r>
              <a:rPr lang="en-US" altLang="zh-CN" sz="2400" b="1" dirty="0" err="1">
                <a:latin typeface="Comic Sans MS" panose="030F0702030302020204" pitchFamily="66" charset="0"/>
              </a:rPr>
              <a:t>int</a:t>
            </a:r>
            <a:r>
              <a:rPr lang="en-US" altLang="zh-CN" sz="2400" b="1" dirty="0">
                <a:latin typeface="Comic Sans MS" panose="030F0702030302020204" pitchFamily="66" charset="0"/>
              </a:rPr>
              <a:t> </a:t>
            </a:r>
            <a:r>
              <a:rPr lang="en-US" altLang="zh-CN" sz="2400" b="1" dirty="0" err="1">
                <a:latin typeface="Comic Sans MS" panose="030F0702030302020204" pitchFamily="66" charset="0"/>
              </a:rPr>
              <a:t>a,b</a:t>
            </a:r>
            <a:r>
              <a:rPr lang="en-US" altLang="zh-CN" sz="2400" b="1" dirty="0">
                <a:latin typeface="Comic Sans MS" panose="030F0702030302020204" pitchFamily="66" charset="0"/>
              </a:rPr>
              <a:t>;</a:t>
            </a:r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	a=</a:t>
            </a:r>
            <a:r>
              <a:rPr lang="en-US" altLang="zh-CN" sz="2400" b="1" dirty="0" err="1">
                <a:latin typeface="Comic Sans MS" panose="030F0702030302020204" pitchFamily="66" charset="0"/>
              </a:rPr>
              <a:t>num</a:t>
            </a:r>
            <a:r>
              <a:rPr lang="en-US" altLang="zh-CN" sz="2400" b="1" dirty="0">
                <a:latin typeface="Comic Sans MS" panose="030F0702030302020204" pitchFamily="66" charset="0"/>
              </a:rPr>
              <a:t>/10;</a:t>
            </a:r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	b=num%10;</a:t>
            </a:r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	if(</a:t>
            </a:r>
            <a:r>
              <a:rPr lang="en-US" altLang="zh-CN" sz="2400" b="1" dirty="0" err="1">
                <a:latin typeface="Comic Sans MS" panose="030F0702030302020204" pitchFamily="66" charset="0"/>
              </a:rPr>
              <a:t>num</a:t>
            </a:r>
            <a:r>
              <a:rPr lang="en-US" altLang="zh-CN" sz="2400" b="1" dirty="0">
                <a:latin typeface="Comic Sans MS" panose="030F0702030302020204" pitchFamily="66" charset="0"/>
              </a:rPr>
              <a:t>&lt;=20)</a:t>
            </a:r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	</a:t>
            </a:r>
            <a:r>
              <a:rPr lang="en-US" altLang="zh-CN" sz="2400" b="1" dirty="0" smtClean="0">
                <a:latin typeface="Comic Sans MS" panose="030F0702030302020204" pitchFamily="66" charset="0"/>
              </a:rPr>
              <a:t>    </a:t>
            </a:r>
            <a:r>
              <a:rPr lang="en-US" altLang="zh-CN" sz="2400" b="1" dirty="0" err="1" smtClean="0">
                <a:latin typeface="Comic Sans MS" panose="030F0702030302020204" pitchFamily="66" charset="0"/>
              </a:rPr>
              <a:t>printf</a:t>
            </a:r>
            <a:r>
              <a:rPr lang="en-US" altLang="zh-CN" sz="2400" b="1" dirty="0">
                <a:latin typeface="Comic Sans MS" panose="030F0702030302020204" pitchFamily="66" charset="0"/>
              </a:rPr>
              <a:t>("%s ",</a:t>
            </a:r>
            <a:r>
              <a:rPr lang="en-US" altLang="zh-CN" sz="2400" b="1" dirty="0" err="1">
                <a:latin typeface="Comic Sans MS" panose="030F0702030302020204" pitchFamily="66" charset="0"/>
              </a:rPr>
              <a:t>st</a:t>
            </a:r>
            <a:r>
              <a:rPr lang="en-US" altLang="zh-CN" sz="2400" b="1" dirty="0">
                <a:latin typeface="Comic Sans MS" panose="030F0702030302020204" pitchFamily="66" charset="0"/>
              </a:rPr>
              <a:t>[</a:t>
            </a:r>
            <a:r>
              <a:rPr lang="en-US" altLang="zh-CN" sz="2400" b="1" dirty="0" err="1">
                <a:latin typeface="Comic Sans MS" panose="030F0702030302020204" pitchFamily="66" charset="0"/>
              </a:rPr>
              <a:t>num</a:t>
            </a:r>
            <a:r>
              <a:rPr lang="en-US" altLang="zh-CN" sz="2400" b="1" dirty="0">
                <a:latin typeface="Comic Sans MS" panose="030F0702030302020204" pitchFamily="66" charset="0"/>
              </a:rPr>
              <a:t>]);</a:t>
            </a:r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	else</a:t>
            </a:r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	{</a:t>
            </a:r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	</a:t>
            </a:r>
            <a:r>
              <a:rPr lang="en-US" altLang="zh-CN" sz="2400" b="1" dirty="0" smtClean="0">
                <a:latin typeface="Comic Sans MS" panose="030F0702030302020204" pitchFamily="66" charset="0"/>
              </a:rPr>
              <a:t>    </a:t>
            </a:r>
            <a:r>
              <a:rPr lang="en-US" altLang="zh-CN" sz="2400" b="1" dirty="0" err="1" smtClean="0">
                <a:latin typeface="Comic Sans MS" panose="030F0702030302020204" pitchFamily="66" charset="0"/>
              </a:rPr>
              <a:t>printf</a:t>
            </a:r>
            <a:r>
              <a:rPr lang="en-US" altLang="zh-CN" sz="2400" b="1" dirty="0">
                <a:latin typeface="Comic Sans MS" panose="030F0702030302020204" pitchFamily="66" charset="0"/>
              </a:rPr>
              <a:t>("%s ",</a:t>
            </a:r>
            <a:r>
              <a:rPr lang="en-US" altLang="zh-CN" sz="2400" b="1" dirty="0" err="1">
                <a:latin typeface="Comic Sans MS" panose="030F0702030302020204" pitchFamily="66" charset="0"/>
              </a:rPr>
              <a:t>st</a:t>
            </a:r>
            <a:r>
              <a:rPr lang="en-US" altLang="zh-CN" sz="2400" b="1" dirty="0">
                <a:latin typeface="Comic Sans MS" panose="030F0702030302020204" pitchFamily="66" charset="0"/>
              </a:rPr>
              <a:t>[a+18]);</a:t>
            </a:r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	</a:t>
            </a:r>
            <a:r>
              <a:rPr lang="en-US" altLang="zh-CN" sz="2400" b="1" dirty="0" smtClean="0">
                <a:latin typeface="Comic Sans MS" panose="030F0702030302020204" pitchFamily="66" charset="0"/>
              </a:rPr>
              <a:t>    if(b</a:t>
            </a:r>
            <a:r>
              <a:rPr lang="en-US" altLang="zh-CN" sz="2400" b="1" dirty="0">
                <a:latin typeface="Comic Sans MS" panose="030F0702030302020204" pitchFamily="66" charset="0"/>
              </a:rPr>
              <a:t>)</a:t>
            </a:r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		</a:t>
            </a:r>
            <a:r>
              <a:rPr lang="en-US" altLang="zh-CN" sz="2400" b="1" dirty="0" err="1" smtClean="0">
                <a:latin typeface="Comic Sans MS" panose="030F0702030302020204" pitchFamily="66" charset="0"/>
              </a:rPr>
              <a:t>printf</a:t>
            </a:r>
            <a:r>
              <a:rPr lang="en-US" altLang="zh-CN" sz="2400" b="1" dirty="0">
                <a:latin typeface="Comic Sans MS" panose="030F0702030302020204" pitchFamily="66" charset="0"/>
              </a:rPr>
              <a:t>("%s ",</a:t>
            </a:r>
            <a:r>
              <a:rPr lang="en-US" altLang="zh-CN" sz="2400" b="1" dirty="0" err="1">
                <a:latin typeface="Comic Sans MS" panose="030F0702030302020204" pitchFamily="66" charset="0"/>
              </a:rPr>
              <a:t>st</a:t>
            </a:r>
            <a:r>
              <a:rPr lang="en-US" altLang="zh-CN" sz="2400" b="1" dirty="0">
                <a:latin typeface="Comic Sans MS" panose="030F0702030302020204" pitchFamily="66" charset="0"/>
              </a:rPr>
              <a:t>[b]);</a:t>
            </a:r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	}</a:t>
            </a:r>
          </a:p>
          <a:p>
            <a:r>
              <a:rPr lang="en-US" altLang="zh-CN" sz="2400" b="1" dirty="0">
                <a:latin typeface="Comic Sans MS" panose="030F0702030302020204" pitchFamily="66" charset="0"/>
              </a:rPr>
              <a:t>}</a:t>
            </a:r>
            <a:endParaRPr lang="zh-CN" altLang="en-US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400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44624"/>
            <a:ext cx="8856984" cy="430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基础练习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BASIC-27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皇后问题  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　　</a:t>
            </a:r>
            <a:r>
              <a:rPr lang="zh-CN" altLang="en-US" b="1" dirty="0">
                <a:latin typeface="+mn-ea"/>
              </a:rPr>
              <a:t>给定一个</a:t>
            </a:r>
            <a:r>
              <a:rPr lang="en-US" altLang="zh-CN" b="1" dirty="0">
                <a:latin typeface="+mn-ea"/>
              </a:rPr>
              <a:t>n*n</a:t>
            </a:r>
            <a:r>
              <a:rPr lang="zh-CN" altLang="en-US" b="1" dirty="0">
                <a:latin typeface="+mn-ea"/>
              </a:rPr>
              <a:t>的棋盘，棋盘中有一些位置不能放皇后。现在要向棋盘中放入</a:t>
            </a:r>
            <a:r>
              <a:rPr lang="en-US" altLang="zh-CN" b="1" dirty="0">
                <a:latin typeface="+mn-ea"/>
              </a:rPr>
              <a:t>n</a:t>
            </a:r>
            <a:r>
              <a:rPr lang="zh-CN" altLang="en-US" b="1" dirty="0">
                <a:latin typeface="+mn-ea"/>
              </a:rPr>
              <a:t>个黑皇后和</a:t>
            </a:r>
            <a:r>
              <a:rPr lang="en-US" altLang="zh-CN" b="1" dirty="0">
                <a:latin typeface="+mn-ea"/>
              </a:rPr>
              <a:t>n</a:t>
            </a:r>
            <a:r>
              <a:rPr lang="zh-CN" altLang="en-US" b="1" dirty="0">
                <a:latin typeface="+mn-ea"/>
              </a:rPr>
              <a:t>个白皇后，使任意的两个黑皇后都不在同一行、同一列或同一条对角线上，任意的两个白皇后都不在同一行、同一列或同一条对角线上。问总共有多少种放法？</a:t>
            </a:r>
            <a:r>
              <a:rPr lang="en-US" altLang="zh-CN" b="1" dirty="0">
                <a:latin typeface="+mn-ea"/>
              </a:rPr>
              <a:t>n</a:t>
            </a:r>
            <a:r>
              <a:rPr lang="zh-CN" altLang="en-US" b="1" dirty="0">
                <a:latin typeface="+mn-ea"/>
              </a:rPr>
              <a:t>小于等于</a:t>
            </a:r>
            <a:r>
              <a:rPr lang="en-US" altLang="zh-CN" b="1" dirty="0">
                <a:latin typeface="+mn-ea"/>
              </a:rPr>
              <a:t>8</a:t>
            </a:r>
            <a:r>
              <a:rPr lang="zh-CN" altLang="en-US" b="1" dirty="0">
                <a:latin typeface="+mn-ea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输入格式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　　</a:t>
            </a:r>
            <a:r>
              <a:rPr lang="zh-CN" altLang="en-US" b="1" dirty="0">
                <a:latin typeface="+mn-ea"/>
              </a:rPr>
              <a:t>输入的第一行为一个整数</a:t>
            </a:r>
            <a:r>
              <a:rPr lang="en-US" altLang="zh-CN" b="1" dirty="0">
                <a:latin typeface="+mn-ea"/>
              </a:rPr>
              <a:t>n</a:t>
            </a:r>
            <a:r>
              <a:rPr lang="zh-CN" altLang="en-US" b="1" dirty="0">
                <a:latin typeface="+mn-ea"/>
              </a:rPr>
              <a:t>，表示棋盘的大小。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+mn-ea"/>
              </a:rPr>
              <a:t>　　接下来</a:t>
            </a:r>
            <a:r>
              <a:rPr lang="en-US" altLang="zh-CN" b="1" dirty="0">
                <a:latin typeface="+mn-ea"/>
              </a:rPr>
              <a:t>n</a:t>
            </a:r>
            <a:r>
              <a:rPr lang="zh-CN" altLang="en-US" b="1" dirty="0">
                <a:latin typeface="+mn-ea"/>
              </a:rPr>
              <a:t>行，每行</a:t>
            </a:r>
            <a:r>
              <a:rPr lang="en-US" altLang="zh-CN" b="1" dirty="0">
                <a:latin typeface="+mn-ea"/>
              </a:rPr>
              <a:t>n</a:t>
            </a:r>
            <a:r>
              <a:rPr lang="zh-CN" altLang="en-US" b="1" dirty="0">
                <a:latin typeface="+mn-ea"/>
              </a:rPr>
              <a:t>个</a:t>
            </a:r>
            <a:r>
              <a:rPr lang="en-US" altLang="zh-CN" b="1" dirty="0">
                <a:latin typeface="+mn-ea"/>
              </a:rPr>
              <a:t>0</a:t>
            </a:r>
            <a:r>
              <a:rPr lang="zh-CN" altLang="en-US" b="1" dirty="0">
                <a:latin typeface="+mn-ea"/>
              </a:rPr>
              <a:t>或</a:t>
            </a:r>
            <a:r>
              <a:rPr lang="en-US" altLang="zh-CN" b="1" dirty="0">
                <a:latin typeface="+mn-ea"/>
              </a:rPr>
              <a:t>1</a:t>
            </a:r>
            <a:r>
              <a:rPr lang="zh-CN" altLang="en-US" b="1" dirty="0">
                <a:latin typeface="+mn-ea"/>
              </a:rPr>
              <a:t>的整数，如果一个整数为</a:t>
            </a:r>
            <a:r>
              <a:rPr lang="en-US" altLang="zh-CN" b="1" dirty="0">
                <a:latin typeface="+mn-ea"/>
              </a:rPr>
              <a:t>1</a:t>
            </a:r>
            <a:r>
              <a:rPr lang="zh-CN" altLang="en-US" b="1" dirty="0">
                <a:latin typeface="+mn-ea"/>
              </a:rPr>
              <a:t>，表示对应的位置可以放皇后，如果一个整数为</a:t>
            </a:r>
            <a:r>
              <a:rPr lang="en-US" altLang="zh-CN" b="1" dirty="0">
                <a:latin typeface="+mn-ea"/>
              </a:rPr>
              <a:t>0</a:t>
            </a:r>
            <a:r>
              <a:rPr lang="zh-CN" altLang="en-US" b="1" dirty="0">
                <a:latin typeface="+mn-ea"/>
              </a:rPr>
              <a:t>，表示对应的位置不可以放皇后。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输出格式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　　</a:t>
            </a:r>
            <a:r>
              <a:rPr lang="zh-CN" altLang="en-US" b="1" dirty="0">
                <a:latin typeface="+mn-ea"/>
              </a:rPr>
              <a:t>输出一个整数，表示总共有多少种放法。</a:t>
            </a:r>
          </a:p>
        </p:txBody>
      </p:sp>
      <p:sp>
        <p:nvSpPr>
          <p:cNvPr id="5" name="矩形 4"/>
          <p:cNvSpPr/>
          <p:nvPr/>
        </p:nvSpPr>
        <p:spPr>
          <a:xfrm>
            <a:off x="251520" y="4299480"/>
            <a:ext cx="2574032" cy="23698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</a:p>
          <a:p>
            <a:r>
              <a:rPr lang="en-US" altLang="zh-CN" b="1" dirty="0"/>
              <a:t>4</a:t>
            </a:r>
          </a:p>
          <a:p>
            <a:r>
              <a:rPr lang="en-US" altLang="zh-CN" b="1" dirty="0"/>
              <a:t>1 1 1 1</a:t>
            </a:r>
          </a:p>
          <a:p>
            <a:r>
              <a:rPr lang="en-US" altLang="zh-CN" b="1" dirty="0"/>
              <a:t>1 1 1 1</a:t>
            </a:r>
          </a:p>
          <a:p>
            <a:r>
              <a:rPr lang="en-US" altLang="zh-CN" b="1" dirty="0"/>
              <a:t>1 1 1 1</a:t>
            </a:r>
          </a:p>
          <a:p>
            <a:r>
              <a:rPr lang="en-US" altLang="zh-CN" b="1" dirty="0"/>
              <a:t>1 1 1 1</a:t>
            </a:r>
          </a:p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</a:p>
          <a:p>
            <a:r>
              <a:rPr lang="en-US" altLang="zh-CN" b="1" dirty="0"/>
              <a:t>2</a:t>
            </a:r>
          </a:p>
        </p:txBody>
      </p:sp>
      <p:sp>
        <p:nvSpPr>
          <p:cNvPr id="6" name="矩形 5"/>
          <p:cNvSpPr/>
          <p:nvPr/>
        </p:nvSpPr>
        <p:spPr>
          <a:xfrm>
            <a:off x="3491880" y="4299480"/>
            <a:ext cx="2736304" cy="23698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样例输入</a:t>
            </a:r>
          </a:p>
          <a:p>
            <a:r>
              <a:rPr lang="en-US" altLang="zh-CN" b="1" dirty="0"/>
              <a:t>4</a:t>
            </a:r>
          </a:p>
          <a:p>
            <a:r>
              <a:rPr lang="en-US" altLang="zh-CN" b="1" dirty="0"/>
              <a:t>1 0 1 1</a:t>
            </a:r>
          </a:p>
          <a:p>
            <a:r>
              <a:rPr lang="en-US" altLang="zh-CN" b="1" dirty="0"/>
              <a:t>1 1 1 1</a:t>
            </a:r>
          </a:p>
          <a:p>
            <a:r>
              <a:rPr lang="en-US" altLang="zh-CN" b="1" dirty="0"/>
              <a:t>1 1 1 1</a:t>
            </a:r>
          </a:p>
          <a:p>
            <a:r>
              <a:rPr lang="en-US" altLang="zh-CN" b="1" dirty="0"/>
              <a:t>1 1 1 1</a:t>
            </a:r>
          </a:p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</a:p>
          <a:p>
            <a:r>
              <a:rPr lang="en-US" altLang="zh-CN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7440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3915" y="168462"/>
            <a:ext cx="3028393" cy="497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先看看：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皇后问题  </a:t>
            </a:r>
          </a:p>
        </p:txBody>
      </p:sp>
      <p:sp>
        <p:nvSpPr>
          <p:cNvPr id="5" name="矩形 4"/>
          <p:cNvSpPr/>
          <p:nvPr/>
        </p:nvSpPr>
        <p:spPr>
          <a:xfrm>
            <a:off x="263915" y="946451"/>
            <a:ext cx="86285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在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n×n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格的国际象棋上摆放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个皇后，使其不能互相攻击，即任意两个皇后都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处于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同一列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同一斜线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上，问有多少种摆法。</a:t>
            </a:r>
          </a:p>
        </p:txBody>
      </p:sp>
    </p:spTree>
    <p:extLst>
      <p:ext uri="{BB962C8B-B14F-4D97-AF65-F5344CB8AC3E}">
        <p14:creationId xmlns:p14="http://schemas.microsoft.com/office/powerpoint/2010/main" val="215482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467</Words>
  <Application>Microsoft Office PowerPoint</Application>
  <PresentationFormat>全屏显示(4:3)</PresentationFormat>
  <Paragraphs>244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ml</dc:creator>
  <cp:lastModifiedBy>ml</cp:lastModifiedBy>
  <cp:revision>28</cp:revision>
  <dcterms:created xsi:type="dcterms:W3CDTF">2019-11-28T06:28:54Z</dcterms:created>
  <dcterms:modified xsi:type="dcterms:W3CDTF">2019-12-10T07:14:02Z</dcterms:modified>
</cp:coreProperties>
</file>