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6" r:id="rId3"/>
    <p:sldId id="257" r:id="rId5"/>
    <p:sldId id="258" r:id="rId6"/>
    <p:sldId id="259" r:id="rId7"/>
    <p:sldId id="283" r:id="rId8"/>
    <p:sldId id="284" r:id="rId9"/>
    <p:sldId id="299" r:id="rId10"/>
    <p:sldId id="286" r:id="rId11"/>
    <p:sldId id="287" r:id="rId12"/>
    <p:sldId id="28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BEBE"/>
    <a:srgbClr val="FFFFFF"/>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3" autoAdjust="0"/>
    <p:restoredTop sz="94660"/>
  </p:normalViewPr>
  <p:slideViewPr>
    <p:cSldViewPr snapToGrid="0">
      <p:cViewPr varScale="1">
        <p:scale>
          <a:sx n="110" d="100"/>
          <a:sy n="110" d="100"/>
        </p:scale>
        <p:origin x="736" y="168"/>
      </p:cViewPr>
      <p:guideLst>
        <p:guide orient="horz" pos="2120"/>
        <p:guide pos="3824"/>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75.xml"/><Relationship Id="rId3" Type="http://schemas.openxmlformats.org/officeDocument/2006/relationships/image" Target="../media/image2.png"/><Relationship Id="rId2" Type="http://schemas.openxmlformats.org/officeDocument/2006/relationships/tags" Target="../tags/tag7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77.xml"/><Relationship Id="rId3" Type="http://schemas.openxmlformats.org/officeDocument/2006/relationships/image" Target="../media/image3.png"/><Relationship Id="rId2" Type="http://schemas.openxmlformats.org/officeDocument/2006/relationships/tags" Target="../tags/tag7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83.xml"/><Relationship Id="rId3" Type="http://schemas.openxmlformats.org/officeDocument/2006/relationships/image" Target="../media/image4.png"/><Relationship Id="rId2" Type="http://schemas.openxmlformats.org/officeDocument/2006/relationships/tags" Target="../tags/tag8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sz="4400"/>
              <a:t>智能证券投资学课程总结</a:t>
            </a:r>
            <a:endParaRPr lang="zh-CN" altLang="en-US" sz="4400"/>
          </a:p>
        </p:txBody>
      </p:sp>
      <p:sp>
        <p:nvSpPr>
          <p:cNvPr id="3" name="副标题 2"/>
          <p:cNvSpPr>
            <a:spLocks noGrp="1"/>
          </p:cNvSpPr>
          <p:nvPr>
            <p:ph type="subTitle" idx="1"/>
            <p:custDataLst>
              <p:tags r:id="rId2"/>
            </p:custDataLst>
          </p:nvPr>
        </p:nvSpPr>
        <p:spPr/>
        <p:txBody>
          <a:bodyPr/>
          <a:lstStyle/>
          <a:p>
            <a:r>
              <a:rPr lang="zh-CN" altLang="en-US" b="1" kern="0" spc="0" noProof="0" dirty="0">
                <a:ln>
                  <a:noFill/>
                </a:ln>
                <a:effectLst/>
                <a:uLnTx/>
                <a:latin typeface="Times New Roman" panose="02020603050405020304" pitchFamily="18" charset="0"/>
                <a:cs typeface="Times New Roman" panose="02020603050405020304" pitchFamily="18" charset="0"/>
                <a:sym typeface="+mn-ea"/>
              </a:rPr>
              <a:t>陶靖枞</a:t>
            </a:r>
            <a:endParaRPr lang="zh-CN" altLang="en-US" b="1" kern="0" spc="0" noProof="0" dirty="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dirty="0">
                <a:ln>
                  <a:noFill/>
                </a:ln>
                <a:effectLst/>
                <a:uLnTx/>
                <a:latin typeface="Times New Roman" panose="02020603050405020304" pitchFamily="18" charset="0"/>
                <a:cs typeface="Times New Roman" panose="02020603050405020304" pitchFamily="18" charset="0"/>
                <a:sym typeface="+mn-ea"/>
              </a:rPr>
              <a:t>20S051009</a:t>
            </a:r>
            <a:endParaRPr lang="en-US" altLang="zh-CN" b="1" kern="0" spc="0" noProof="0" dirty="0">
              <a:ln>
                <a:noFill/>
              </a:ln>
              <a:effectLst/>
              <a:uLnTx/>
              <a:latin typeface="Times New Roman" panose="02020603050405020304" pitchFamily="18" charset="0"/>
              <a:cs typeface="Times New Roman" panose="02020603050405020304" pitchFamily="18" charset="0"/>
              <a:sym typeface="+mn-ea"/>
            </a:endParaRPr>
          </a:p>
          <a:p>
            <a:r>
              <a:rPr lang="zh-CN" altLang="en-US" b="1" kern="0" spc="0" noProof="0" dirty="0">
                <a:ln>
                  <a:noFill/>
                </a:ln>
                <a:effectLst/>
                <a:uLnTx/>
                <a:latin typeface="Times New Roman" panose="02020603050405020304" pitchFamily="18" charset="0"/>
                <a:cs typeface="Times New Roman" panose="02020603050405020304" pitchFamily="18" charset="0"/>
                <a:sym typeface="+mn-ea"/>
              </a:rPr>
              <a:t>计算机科学与技术学院</a:t>
            </a:r>
            <a:endParaRPr lang="zh-CN" altLang="en-US" b="1" kern="0" spc="0" noProof="0" dirty="0">
              <a:ln>
                <a:noFill/>
              </a:ln>
              <a:effectLst/>
              <a:uLnTx/>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3"/>
          <a:stretch>
            <a:fillRect/>
          </a:stretch>
        </p:blipFill>
        <p:spPr>
          <a:xfrm>
            <a:off x="1270" y="-4445"/>
            <a:ext cx="919480" cy="78867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2" name="文本框 11"/>
          <p:cNvSpPr txBox="1"/>
          <p:nvPr/>
        </p:nvSpPr>
        <p:spPr>
          <a:xfrm>
            <a:off x="1151890" y="529590"/>
            <a:ext cx="10058400" cy="1445260"/>
          </a:xfrm>
          <a:prstGeom prst="rect">
            <a:avLst/>
          </a:prstGeom>
          <a:noFill/>
        </p:spPr>
        <p:txBody>
          <a:bodyPr wrap="square" rtlCol="0">
            <a:spAutoFit/>
          </a:bodyPr>
          <a:p>
            <a:r>
              <a:rPr lang="en-US" altLang="zh-CN" sz="2400" b="1">
                <a:latin typeface="+mj-ea"/>
                <a:ea typeface="+mj-ea"/>
                <a:cs typeface="+mj-ea"/>
              </a:rPr>
              <a:t> </a:t>
            </a:r>
            <a:r>
              <a:rPr lang="zh-CN" altLang="en-US" sz="4400" b="1">
                <a:latin typeface="+mj-ea"/>
                <a:ea typeface="+mj-ea"/>
                <a:cs typeface="+mj-ea"/>
              </a:rPr>
              <a:t>总结,感悟,关于课程或平台的建议</a:t>
            </a:r>
            <a:endParaRPr lang="zh-CN" altLang="en-US" sz="4400" b="1">
              <a:latin typeface="+mj-ea"/>
              <a:ea typeface="+mj-ea"/>
              <a:cs typeface="+mj-ea"/>
            </a:endParaRPr>
          </a:p>
          <a:p>
            <a:r>
              <a:rPr lang="zh-CN" altLang="en-US" sz="4400" b="1" u="sng">
                <a:latin typeface="+mj-ea"/>
                <a:ea typeface="+mj-ea"/>
                <a:cs typeface="+mj-ea"/>
              </a:rPr>
              <a:t>                                                           </a:t>
            </a:r>
            <a:r>
              <a:rPr lang="en-US" altLang="zh-CN" sz="4400" b="1" u="sng">
                <a:solidFill>
                  <a:schemeClr val="bg1">
                    <a:lumMod val="95000"/>
                  </a:schemeClr>
                </a:solidFill>
                <a:latin typeface="+mj-ea"/>
                <a:ea typeface="+mj-ea"/>
                <a:cs typeface="+mj-ea"/>
              </a:rPr>
              <a:t>.</a:t>
            </a:r>
            <a:endParaRPr lang="en-US" altLang="zh-CN" sz="4400" b="1" u="sng">
              <a:solidFill>
                <a:schemeClr val="bg1">
                  <a:lumMod val="95000"/>
                </a:schemeClr>
              </a:solidFill>
              <a:latin typeface="+mj-ea"/>
              <a:ea typeface="+mj-ea"/>
              <a:cs typeface="+mj-ea"/>
            </a:endParaRPr>
          </a:p>
        </p:txBody>
      </p:sp>
      <p:sp>
        <p:nvSpPr>
          <p:cNvPr id="13" name="文本框 12"/>
          <p:cNvSpPr txBox="1"/>
          <p:nvPr/>
        </p:nvSpPr>
        <p:spPr>
          <a:xfrm>
            <a:off x="980440" y="2861310"/>
            <a:ext cx="10231755" cy="2306955"/>
          </a:xfrm>
          <a:prstGeom prst="rect">
            <a:avLst/>
          </a:prstGeom>
          <a:noFill/>
        </p:spPr>
        <p:txBody>
          <a:bodyPr wrap="square" rtlCol="0">
            <a:spAutoFit/>
          </a:bodyPr>
          <a:p>
            <a:r>
              <a:rPr lang="zh-CN" altLang="en-US" sz="2400"/>
              <a:t>感悟</a:t>
            </a:r>
            <a:r>
              <a:rPr lang="en-US" altLang="zh-CN" sz="2400"/>
              <a:t>:学了这门课以后我认为对我最大的帮助则是在老师讲解以及模拟投资比赛中掌握了很多证券投资的知识。</a:t>
            </a:r>
            <a:r>
              <a:rPr lang="zh-CN" altLang="en-US" sz="2400"/>
              <a:t>最大的感悟则是投资</a:t>
            </a:r>
            <a:r>
              <a:rPr lang="zh-CN" altLang="en-US" sz="2400"/>
              <a:t>有风险</a:t>
            </a:r>
            <a:r>
              <a:rPr lang="en-US" altLang="zh-CN" sz="2400"/>
              <a:t>,</a:t>
            </a:r>
            <a:r>
              <a:rPr lang="zh-CN" altLang="en-US" sz="2400"/>
              <a:t>入行需谨慎</a:t>
            </a:r>
            <a:endParaRPr lang="zh-CN" altLang="en-US" sz="2400"/>
          </a:p>
          <a:p>
            <a:endParaRPr lang="en-US" altLang="zh-CN" sz="2400"/>
          </a:p>
          <a:p>
            <a:r>
              <a:rPr lang="zh-CN" altLang="en-US" sz="2400"/>
              <a:t>建议</a:t>
            </a:r>
            <a:r>
              <a:rPr lang="en-US" altLang="zh-CN" sz="2400"/>
              <a:t>: </a:t>
            </a:r>
            <a:r>
              <a:rPr lang="zh-CN" altLang="en-US" sz="2400"/>
              <a:t>每次课程之后的实验报告看起来有很多问,但实际上问的东西都差不多, 让人写很多重复的文字实在是很困难.</a:t>
            </a:r>
            <a:endParaRPr lang="zh-CN" altLang="en-US" sz="24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3247" y="1183026"/>
            <a:ext cx="10852237" cy="899167"/>
          </a:xfrm>
        </p:spPr>
        <p:txBody>
          <a:bodyPr/>
          <a:lstStyle/>
          <a:p>
            <a:r>
              <a:rPr lang="zh-CN" altLang="en-US" sz="4400" dirty="0">
                <a:solidFill>
                  <a:schemeClr val="tx1"/>
                </a:solidFill>
                <a:effectLst>
                  <a:outerShdw blurRad="38100" dist="19050" dir="2700000" algn="tl" rotWithShape="0">
                    <a:schemeClr val="dk1">
                      <a:alpha val="40000"/>
                    </a:schemeClr>
                  </a:outerShdw>
                </a:effectLst>
              </a:rPr>
              <a:t>目录</a:t>
            </a:r>
            <a:endParaRPr lang="zh-CN" altLang="en-US" sz="4400" dirty="0">
              <a:solidFill>
                <a:schemeClr val="tx1"/>
              </a:solidFill>
              <a:effectLst>
                <a:outerShdw blurRad="38100" dist="19050" dir="2700000" algn="tl" rotWithShape="0">
                  <a:schemeClr val="dk1">
                    <a:alpha val="40000"/>
                  </a:schemeClr>
                </a:outerShdw>
              </a:effectLst>
            </a:endParaRPr>
          </a:p>
        </p:txBody>
      </p:sp>
      <p:sp>
        <p:nvSpPr>
          <p:cNvPr id="9" name="标题 1"/>
          <p:cNvSpPr>
            <a:spLocks noGrp="1"/>
          </p:cNvSpPr>
          <p:nvPr>
            <p:custDataLst>
              <p:tags r:id="rId3"/>
            </p:custDataLst>
          </p:nvPr>
        </p:nvSpPr>
        <p:spPr>
          <a:xfrm>
            <a:off x="918800" y="4645585"/>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3600" dirty="0">
                <a:solidFill>
                  <a:schemeClr val="tx1"/>
                </a:solidFill>
                <a:effectLst>
                  <a:outerShdw blurRad="38100" dist="19050" dir="2700000" algn="tl" rotWithShape="0">
                    <a:schemeClr val="dk1">
                      <a:alpha val="40000"/>
                    </a:schemeClr>
                  </a:outerShdw>
                </a:effectLst>
              </a:rPr>
              <a:t>3·</a:t>
            </a:r>
            <a:r>
              <a:rPr lang="zh-CN" altLang="en-US" sz="3600" dirty="0">
                <a:solidFill>
                  <a:schemeClr val="tx1"/>
                </a:solidFill>
                <a:effectLst>
                  <a:outerShdw blurRad="38100" dist="19050" dir="2700000" algn="tl" rotWithShape="0">
                    <a:schemeClr val="dk1">
                      <a:alpha val="40000"/>
                    </a:schemeClr>
                  </a:outerShdw>
                </a:effectLst>
              </a:rPr>
              <a:t>总结</a:t>
            </a:r>
            <a:r>
              <a:rPr lang="en-US" altLang="zh-CN" sz="3600" dirty="0">
                <a:solidFill>
                  <a:schemeClr val="tx1"/>
                </a:solidFill>
                <a:effectLst>
                  <a:outerShdw blurRad="38100" dist="19050" dir="2700000" algn="tl" rotWithShape="0">
                    <a:schemeClr val="dk1">
                      <a:alpha val="40000"/>
                    </a:schemeClr>
                  </a:outerShdw>
                </a:effectLst>
              </a:rPr>
              <a:t>,</a:t>
            </a:r>
            <a:r>
              <a:rPr lang="zh-CN" altLang="en-US" sz="3600" dirty="0">
                <a:solidFill>
                  <a:schemeClr val="tx1"/>
                </a:solidFill>
                <a:effectLst>
                  <a:outerShdw blurRad="38100" dist="19050" dir="2700000" algn="tl" rotWithShape="0">
                    <a:schemeClr val="dk1">
                      <a:alpha val="40000"/>
                    </a:schemeClr>
                  </a:outerShdw>
                </a:effectLst>
              </a:rPr>
              <a:t>感悟</a:t>
            </a:r>
            <a:r>
              <a:rPr lang="en-US" altLang="zh-CN" sz="3600" dirty="0">
                <a:solidFill>
                  <a:schemeClr val="tx1"/>
                </a:solidFill>
                <a:effectLst>
                  <a:outerShdw blurRad="38100" dist="19050" dir="2700000" algn="tl" rotWithShape="0">
                    <a:schemeClr val="dk1">
                      <a:alpha val="40000"/>
                    </a:schemeClr>
                  </a:outerShdw>
                </a:effectLst>
              </a:rPr>
              <a:t>,</a:t>
            </a:r>
            <a:r>
              <a:rPr lang="zh-CN" altLang="en-US" sz="3600" dirty="0">
                <a:solidFill>
                  <a:schemeClr val="tx1"/>
                </a:solidFill>
                <a:effectLst>
                  <a:outerShdw blurRad="38100" dist="19050" dir="2700000" algn="tl" rotWithShape="0">
                    <a:schemeClr val="dk1">
                      <a:alpha val="40000"/>
                    </a:schemeClr>
                  </a:outerShdw>
                </a:effectLst>
              </a:rPr>
              <a:t>关于课程或平台的建议</a:t>
            </a:r>
            <a:endParaRPr lang="zh-CN" altLang="en-US" sz="3600" dirty="0">
              <a:solidFill>
                <a:schemeClr val="tx1"/>
              </a:solidFill>
              <a:effectLst>
                <a:outerShdw blurRad="38100" dist="19050" dir="2700000" algn="tl" rotWithShape="0">
                  <a:schemeClr val="dk1">
                    <a:alpha val="40000"/>
                  </a:schemeClr>
                </a:outerShdw>
              </a:effectLst>
            </a:endParaRPr>
          </a:p>
        </p:txBody>
      </p:sp>
      <p:sp>
        <p:nvSpPr>
          <p:cNvPr id="10" name="标题 1"/>
          <p:cNvSpPr>
            <a:spLocks noGrp="1"/>
          </p:cNvSpPr>
          <p:nvPr>
            <p:custDataLst>
              <p:tags r:id="rId4"/>
            </p:custDataLst>
          </p:nvPr>
        </p:nvSpPr>
        <p:spPr>
          <a:xfrm>
            <a:off x="918801" y="3512112"/>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3600" dirty="0">
                <a:solidFill>
                  <a:schemeClr val="tx1"/>
                </a:solidFill>
                <a:effectLst>
                  <a:outerShdw blurRad="38100" dist="19050" dir="2700000" algn="tl" rotWithShape="0">
                    <a:schemeClr val="dk1">
                      <a:alpha val="40000"/>
                    </a:schemeClr>
                  </a:outerShdw>
                </a:effectLst>
              </a:rPr>
              <a:t>2·</a:t>
            </a:r>
            <a:r>
              <a:rPr lang="zh-CN" altLang="en-US" sz="3600" dirty="0">
                <a:solidFill>
                  <a:schemeClr val="tx1"/>
                </a:solidFill>
                <a:effectLst>
                  <a:outerShdw blurRad="38100" dist="19050" dir="2700000" algn="tl" rotWithShape="0">
                    <a:schemeClr val="dk1">
                      <a:alpha val="40000"/>
                    </a:schemeClr>
                  </a:outerShdw>
                </a:effectLst>
              </a:rPr>
              <a:t>算法篇</a:t>
            </a:r>
            <a:endParaRPr lang="zh-CN" altLang="en-US" sz="3600" dirty="0">
              <a:solidFill>
                <a:schemeClr val="tx1"/>
              </a:solidFill>
              <a:effectLst>
                <a:outerShdw blurRad="38100" dist="19050" dir="2700000" algn="tl" rotWithShape="0">
                  <a:schemeClr val="dk1">
                    <a:alpha val="40000"/>
                  </a:schemeClr>
                </a:outerShdw>
              </a:effectLst>
            </a:endParaRPr>
          </a:p>
        </p:txBody>
      </p:sp>
      <p:sp>
        <p:nvSpPr>
          <p:cNvPr id="11" name="标题 1"/>
          <p:cNvSpPr>
            <a:spLocks noGrp="1"/>
          </p:cNvSpPr>
          <p:nvPr>
            <p:custDataLst>
              <p:tags r:id="rId5"/>
            </p:custDataLst>
          </p:nvPr>
        </p:nvSpPr>
        <p:spPr>
          <a:xfrm>
            <a:off x="918802" y="2316499"/>
            <a:ext cx="10852237"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3600" dirty="0">
                <a:solidFill>
                  <a:schemeClr val="tx1"/>
                </a:solidFill>
                <a:effectLst>
                  <a:outerShdw blurRad="38100" dist="19050" dir="2700000" algn="tl" rotWithShape="0">
                    <a:schemeClr val="dk1">
                      <a:alpha val="40000"/>
                    </a:schemeClr>
                  </a:outerShdw>
                </a:effectLst>
              </a:rPr>
              <a:t>1·</a:t>
            </a:r>
            <a:r>
              <a:rPr lang="zh-CN" altLang="en-US" sz="3600" dirty="0">
                <a:solidFill>
                  <a:schemeClr val="tx1"/>
                </a:solidFill>
                <a:effectLst>
                  <a:outerShdw blurRad="38100" dist="19050" dir="2700000" algn="tl" rotWithShape="0">
                    <a:schemeClr val="dk1">
                      <a:alpha val="40000"/>
                    </a:schemeClr>
                  </a:outerShdw>
                </a:effectLst>
              </a:rPr>
              <a:t>应用篇</a:t>
            </a:r>
            <a:endParaRPr lang="zh-CN" altLang="en-US" sz="3600" dirty="0">
              <a:solidFill>
                <a:schemeClr val="tx1"/>
              </a:solidFill>
              <a:effectLst>
                <a:outerShdw blurRad="38100" dist="19050" dir="2700000" algn="tl" rotWithShape="0">
                  <a:schemeClr val="dk1">
                    <a:alpha val="40000"/>
                  </a:schemeClr>
                </a:outerShdw>
              </a:effectLst>
            </a:endParaRPr>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2388235"/>
            <a:ext cx="7999095" cy="899160"/>
          </a:xfrm>
        </p:spPr>
        <p:txBody>
          <a:bodyPr/>
          <a:lstStyle/>
          <a:p>
            <a:pPr algn="l"/>
            <a:r>
              <a:rPr lang="zh-CN" altLang="en-US" sz="4400"/>
              <a:t>应用篇总结</a:t>
            </a:r>
            <a:br>
              <a:rPr lang="zh-CN" altLang="en-US" sz="4400" u="sng">
                <a:effectLst/>
              </a:rPr>
            </a:br>
            <a:r>
              <a:rPr lang="zh-CN" altLang="en-US" sz="4400" u="sng">
                <a:effectLst/>
              </a:rPr>
              <a:t>                             </a:t>
            </a:r>
            <a:r>
              <a:rPr lang="en-US" altLang="zh-CN" sz="4400" u="sng">
                <a:solidFill>
                  <a:schemeClr val="bg1">
                    <a:lumMod val="95000"/>
                  </a:schemeClr>
                </a:solidFill>
                <a:effectLst/>
              </a:rPr>
              <a:t>.</a:t>
            </a:r>
            <a:r>
              <a:rPr lang="en-US" altLang="zh-CN" sz="4400" u="sng">
                <a:effectLst/>
              </a:rPr>
              <a:t> </a:t>
            </a:r>
            <a:br>
              <a:rPr lang="en-US" altLang="zh-CN" sz="4400"/>
            </a:br>
            <a:endParaRPr lang="en-US" sz="4400"/>
          </a:p>
        </p:txBody>
      </p:sp>
      <p:sp>
        <p:nvSpPr>
          <p:cNvPr id="3" name="副标题 2"/>
          <p:cNvSpPr/>
          <p:nvPr>
            <p:ph type="subTitle" idx="1"/>
          </p:nvPr>
        </p:nvSpPr>
        <p:spPr>
          <a:xfrm>
            <a:off x="551137" y="5506720"/>
            <a:ext cx="10852237" cy="950984"/>
          </a:xfrm>
        </p:spPr>
        <p:txBody>
          <a:bodyPr/>
          <a:p>
            <a:endParaRPr lang="zh-CN" altLang="en-US" u="sng"/>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zh-CN" altLang="en-US" sz="4400"/>
              <a:t>课程内容总结</a:t>
            </a:r>
            <a:r>
              <a:rPr lang="en-US" altLang="zh-CN" sz="4400"/>
              <a:t>              </a:t>
            </a:r>
            <a:endParaRPr lang="zh-CN" altLang="en-US" sz="4400"/>
          </a:p>
        </p:txBody>
      </p:sp>
      <p:sp>
        <p:nvSpPr>
          <p:cNvPr id="3" name="文本框 2"/>
          <p:cNvSpPr txBox="1"/>
          <p:nvPr/>
        </p:nvSpPr>
        <p:spPr>
          <a:xfrm>
            <a:off x="811530" y="1388745"/>
            <a:ext cx="2056130" cy="521970"/>
          </a:xfrm>
          <a:prstGeom prst="rect">
            <a:avLst/>
          </a:prstGeom>
          <a:noFill/>
        </p:spPr>
        <p:txBody>
          <a:bodyPr wrap="square" rtlCol="0">
            <a:spAutoFit/>
          </a:bodyPr>
          <a:p>
            <a:r>
              <a:rPr lang="en-US" altLang="zh-CN"/>
              <a:t>     </a:t>
            </a:r>
            <a:r>
              <a:rPr lang="zh-CN" altLang="en-US" sz="2800"/>
              <a:t>课程导论</a:t>
            </a:r>
            <a:endParaRPr lang="en-US" altLang="zh-CN" sz="2800"/>
          </a:p>
        </p:txBody>
      </p:sp>
      <p:sp>
        <p:nvSpPr>
          <p:cNvPr id="7" name="左大括号 6"/>
          <p:cNvSpPr/>
          <p:nvPr/>
        </p:nvSpPr>
        <p:spPr>
          <a:xfrm>
            <a:off x="2992755" y="1076325"/>
            <a:ext cx="213360" cy="834390"/>
          </a:xfrm>
          <a:prstGeom prst="leftBrace">
            <a:avLst>
              <a:gd name="adj1" fmla="val 48214"/>
              <a:gd name="adj2" fmla="val 50000"/>
            </a:avLst>
          </a:prstGeom>
        </p:spPr>
        <p:style>
          <a:lnRef idx="1">
            <a:schemeClr val="dk1"/>
          </a:lnRef>
          <a:fillRef idx="0">
            <a:schemeClr val="dk1"/>
          </a:fillRef>
          <a:effectRef idx="0">
            <a:schemeClr val="dk1"/>
          </a:effectRef>
          <a:fontRef idx="minor">
            <a:schemeClr val="tx1"/>
          </a:fontRef>
        </p:style>
        <p:txBody>
          <a:bodyPr rtlCol="0" anchor="ctr">
            <a:scene3d>
              <a:camera prst="orthographicFront"/>
              <a:lightRig rig="threePt" dir="t"/>
            </a:scene3d>
          </a:bodyPr>
          <a:p>
            <a:pPr algn="ctr"/>
            <a:endParaRPr lang="zh-CN" altLang="en-US">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3444240" y="1020445"/>
            <a:ext cx="3770630" cy="4523105"/>
          </a:xfrm>
          <a:prstGeom prst="rect">
            <a:avLst/>
          </a:prstGeom>
          <a:noFill/>
        </p:spPr>
        <p:txBody>
          <a:bodyPr wrap="square" rtlCol="0">
            <a:spAutoFit/>
          </a:bodyPr>
          <a:p>
            <a:r>
              <a:rPr lang="zh-CN" altLang="en-US"/>
              <a:t>第一章 课程概要简介</a:t>
            </a:r>
            <a:endParaRPr lang="zh-CN" altLang="en-US"/>
          </a:p>
          <a:p>
            <a:endParaRPr lang="zh-CN" altLang="en-US"/>
          </a:p>
          <a:p>
            <a:r>
              <a:rPr lang="zh-CN" altLang="en-US"/>
              <a:t>第二章 证券投资基础知识</a:t>
            </a:r>
            <a:endParaRPr lang="zh-CN" altLang="en-US"/>
          </a:p>
          <a:p>
            <a:endParaRPr lang="zh-CN" altLang="en-US"/>
          </a:p>
          <a:p>
            <a:r>
              <a:rPr lang="zh-CN" altLang="en-US"/>
              <a:t>第三章 宏观判势</a:t>
            </a:r>
            <a:endParaRPr lang="zh-CN" altLang="en-US"/>
          </a:p>
          <a:p>
            <a:endParaRPr lang="zh-CN" altLang="en-US"/>
          </a:p>
          <a:p>
            <a:r>
              <a:rPr lang="zh-CN" altLang="en-US"/>
              <a:t>第四章 具体实施</a:t>
            </a:r>
            <a:endParaRPr lang="zh-CN" altLang="en-US"/>
          </a:p>
          <a:p>
            <a:endParaRPr lang="zh-CN" altLang="en-US"/>
          </a:p>
          <a:p>
            <a:r>
              <a:rPr lang="zh-CN" altLang="en-US"/>
              <a:t>第五章 以史为鉴</a:t>
            </a:r>
            <a:endParaRPr lang="zh-CN" altLang="en-US"/>
          </a:p>
          <a:p>
            <a:endParaRPr lang="zh-CN" altLang="en-US"/>
          </a:p>
          <a:p>
            <a:r>
              <a:rPr lang="zh-CN" altLang="en-US"/>
              <a:t>第六章 悟道出师</a:t>
            </a:r>
            <a:endParaRPr lang="zh-CN" altLang="en-US"/>
          </a:p>
          <a:p>
            <a:endParaRPr lang="zh-CN" altLang="en-US"/>
          </a:p>
          <a:p>
            <a:r>
              <a:rPr lang="zh-CN" altLang="en-US"/>
              <a:t>第七章 投资自动化</a:t>
            </a:r>
            <a:endParaRPr lang="zh-CN" altLang="en-US"/>
          </a:p>
          <a:p>
            <a:endParaRPr lang="zh-CN" altLang="en-US"/>
          </a:p>
          <a:p>
            <a:r>
              <a:rPr lang="zh-CN" altLang="en-US"/>
              <a:t>第八章 总结与实践</a:t>
            </a:r>
            <a:endParaRPr lang="zh-CN" altLang="en-US"/>
          </a:p>
          <a:p>
            <a:endParaRPr lang="zh-CN" altLang="en-US"/>
          </a:p>
        </p:txBody>
      </p:sp>
      <p:sp>
        <p:nvSpPr>
          <p:cNvPr id="11" name="文本框 10"/>
          <p:cNvSpPr txBox="1"/>
          <p:nvPr/>
        </p:nvSpPr>
        <p:spPr>
          <a:xfrm>
            <a:off x="703580" y="2912110"/>
            <a:ext cx="2056130" cy="521970"/>
          </a:xfrm>
          <a:prstGeom prst="rect">
            <a:avLst/>
          </a:prstGeom>
          <a:noFill/>
        </p:spPr>
        <p:txBody>
          <a:bodyPr wrap="square" rtlCol="0">
            <a:spAutoFit/>
          </a:bodyPr>
          <a:p>
            <a:r>
              <a:rPr lang="en-US" altLang="zh-CN" sz="2800"/>
              <a:t>     </a:t>
            </a:r>
            <a:r>
              <a:rPr lang="zh-CN" altLang="en-US" sz="2800">
                <a:latin typeface="+mn-ea"/>
                <a:cs typeface="+mn-ea"/>
              </a:rPr>
              <a:t>海天</a:t>
            </a:r>
            <a:r>
              <a:rPr lang="en-US" altLang="zh-CN" sz="2800">
                <a:latin typeface="+mn-ea"/>
                <a:cs typeface="+mn-ea"/>
              </a:rPr>
              <a:t>4S</a:t>
            </a:r>
            <a:endParaRPr lang="en-US" altLang="zh-CN" sz="2800">
              <a:latin typeface="+mn-ea"/>
              <a:cs typeface="+mn-ea"/>
            </a:endParaRPr>
          </a:p>
        </p:txBody>
      </p:sp>
      <p:sp>
        <p:nvSpPr>
          <p:cNvPr id="12" name="左大括号 11"/>
          <p:cNvSpPr/>
          <p:nvPr/>
        </p:nvSpPr>
        <p:spPr>
          <a:xfrm>
            <a:off x="2816225" y="2245360"/>
            <a:ext cx="389890" cy="1855470"/>
          </a:xfrm>
          <a:prstGeom prst="leftBrace">
            <a:avLst>
              <a:gd name="adj1" fmla="val 29641"/>
              <a:gd name="adj2" fmla="val 50000"/>
            </a:avLst>
          </a:prstGeom>
        </p:spPr>
        <p:style>
          <a:lnRef idx="1">
            <a:schemeClr val="dk1"/>
          </a:lnRef>
          <a:fillRef idx="0">
            <a:schemeClr val="dk1"/>
          </a:fillRef>
          <a:effectRef idx="0">
            <a:schemeClr val="dk1"/>
          </a:effectRef>
          <a:fontRef idx="minor">
            <a:schemeClr val="tx1"/>
          </a:fontRef>
        </p:style>
        <p:txBody>
          <a:bodyPr rtlCol="0" anchor="ctr">
            <a:scene3d>
              <a:camera prst="orthographicFront"/>
              <a:lightRig rig="threePt" dir="t"/>
            </a:scene3d>
          </a:bodyPr>
          <a:p>
            <a:pPr algn="ctr"/>
            <a:endParaRPr lang="zh-CN" altLang="en-US">
              <a:solidFill>
                <a:schemeClr val="tx1"/>
              </a:solidFill>
              <a:effectLst>
                <a:outerShdw blurRad="38100" dist="19050" dir="2700000" algn="tl" rotWithShape="0">
                  <a:schemeClr val="dk1">
                    <a:alpha val="40000"/>
                  </a:schemeClr>
                </a:outerShdw>
              </a:effectLst>
            </a:endParaRPr>
          </a:p>
        </p:txBody>
      </p:sp>
      <p:sp>
        <p:nvSpPr>
          <p:cNvPr id="14" name="文本框 13"/>
          <p:cNvSpPr txBox="1"/>
          <p:nvPr/>
        </p:nvSpPr>
        <p:spPr>
          <a:xfrm>
            <a:off x="716280" y="4519295"/>
            <a:ext cx="2151380" cy="521970"/>
          </a:xfrm>
          <a:prstGeom prst="rect">
            <a:avLst/>
          </a:prstGeom>
          <a:noFill/>
        </p:spPr>
        <p:txBody>
          <a:bodyPr wrap="none" rtlCol="0" anchor="t">
            <a:spAutoFit/>
          </a:bodyPr>
          <a:p>
            <a:r>
              <a:rPr lang="en-US" altLang="zh-CN">
                <a:sym typeface="+mn-ea"/>
              </a:rPr>
              <a:t>   </a:t>
            </a:r>
            <a:r>
              <a:rPr lang="zh-CN" altLang="en-US" sz="2800">
                <a:sym typeface="+mn-ea"/>
              </a:rPr>
              <a:t>实践与总结</a:t>
            </a:r>
            <a:endParaRPr lang="zh-CN" altLang="en-US" sz="2800">
              <a:sym typeface="+mn-ea"/>
            </a:endParaRPr>
          </a:p>
        </p:txBody>
      </p:sp>
      <p:sp>
        <p:nvSpPr>
          <p:cNvPr id="15" name="左大括号 14"/>
          <p:cNvSpPr/>
          <p:nvPr/>
        </p:nvSpPr>
        <p:spPr>
          <a:xfrm>
            <a:off x="2992755" y="4363085"/>
            <a:ext cx="213360" cy="834390"/>
          </a:xfrm>
          <a:prstGeom prst="leftBrace">
            <a:avLst>
              <a:gd name="adj1" fmla="val 48214"/>
              <a:gd name="adj2" fmla="val 50000"/>
            </a:avLst>
          </a:prstGeom>
        </p:spPr>
        <p:style>
          <a:lnRef idx="1">
            <a:schemeClr val="dk1"/>
          </a:lnRef>
          <a:fillRef idx="0">
            <a:schemeClr val="dk1"/>
          </a:fillRef>
          <a:effectRef idx="0">
            <a:schemeClr val="dk1"/>
          </a:effectRef>
          <a:fontRef idx="minor">
            <a:schemeClr val="tx1"/>
          </a:fontRef>
        </p:style>
        <p:txBody>
          <a:bodyPr rtlCol="0" anchor="ctr">
            <a:scene3d>
              <a:camera prst="orthographicFront"/>
              <a:lightRig rig="threePt" dir="t"/>
            </a:scene3d>
          </a:bodyPr>
          <a:p>
            <a:pPr algn="ctr"/>
            <a:endParaRPr lang="zh-CN" altLang="en-US">
              <a:solidFill>
                <a:schemeClr val="tx1"/>
              </a:solidFill>
              <a:effectLst>
                <a:outerShdw blurRad="38100" dist="19050" dir="2700000" algn="tl" rotWithShape="0">
                  <a:schemeClr val="dk1">
                    <a:alpha val="40000"/>
                  </a:schemeClr>
                </a:outerShdw>
              </a:effectLst>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zh-CN" altLang="en-US" sz="4400"/>
              <a:t>比赛内容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zh-CN" altLang="en-US" b="1"/>
              <a:t>盘感训练比赛</a:t>
            </a:r>
            <a:endParaRPr lang="zh-CN" altLang="en-US" b="1"/>
          </a:p>
        </p:txBody>
      </p:sp>
      <p:sp>
        <p:nvSpPr>
          <p:cNvPr id="10" name="文本框 9"/>
          <p:cNvSpPr txBox="1"/>
          <p:nvPr/>
        </p:nvSpPr>
        <p:spPr>
          <a:xfrm>
            <a:off x="461010" y="1080876"/>
            <a:ext cx="11220450" cy="829945"/>
          </a:xfrm>
          <a:prstGeom prst="rect">
            <a:avLst/>
          </a:prstGeom>
          <a:noFill/>
        </p:spPr>
        <p:txBody>
          <a:bodyPr wrap="square" rtlCol="0">
            <a:spAutoFit/>
          </a:bodyPr>
          <a:lstStyle/>
          <a:p>
            <a:r>
              <a:rPr sz="2400" dirty="0"/>
              <a:t>	盘感训练在给定的一段交易日内，通过对股票K线形态的主观分析，来决定股票的买卖操作。</a:t>
            </a:r>
            <a:endParaRPr sz="2400" dirty="0"/>
          </a:p>
        </p:txBody>
      </p:sp>
      <p:sp>
        <p:nvSpPr>
          <p:cNvPr id="13" name="文本框 12"/>
          <p:cNvSpPr txBox="1"/>
          <p:nvPr/>
        </p:nvSpPr>
        <p:spPr>
          <a:xfrm>
            <a:off x="4764405" y="1989455"/>
            <a:ext cx="2465070" cy="460375"/>
          </a:xfrm>
          <a:prstGeom prst="rect">
            <a:avLst/>
          </a:prstGeom>
          <a:noFill/>
        </p:spPr>
        <p:txBody>
          <a:bodyPr wrap="square" rtlCol="0" anchor="t">
            <a:spAutoFit/>
          </a:bodyPr>
          <a:p>
            <a:r>
              <a:rPr lang="zh-CN" altLang="en-US" sz="2400" b="1">
                <a:sym typeface="+mn-ea"/>
              </a:rPr>
              <a:t>模拟投资比赛</a:t>
            </a:r>
            <a:endParaRPr lang="zh-CN" altLang="en-US" sz="2400" b="1">
              <a:sym typeface="+mn-ea"/>
            </a:endParaRPr>
          </a:p>
        </p:txBody>
      </p:sp>
      <p:sp>
        <p:nvSpPr>
          <p:cNvPr id="15" name="文本框 14"/>
          <p:cNvSpPr txBox="1"/>
          <p:nvPr/>
        </p:nvSpPr>
        <p:spPr>
          <a:xfrm>
            <a:off x="349250" y="2534285"/>
            <a:ext cx="10734675" cy="829945"/>
          </a:xfrm>
          <a:prstGeom prst="rect">
            <a:avLst/>
          </a:prstGeom>
          <a:noFill/>
        </p:spPr>
        <p:txBody>
          <a:bodyPr wrap="square" rtlCol="0">
            <a:spAutoFit/>
          </a:bodyPr>
          <a:p>
            <a:r>
              <a:rPr lang="en-US" altLang="zh-CN" sz="2400"/>
              <a:t>            </a:t>
            </a:r>
            <a:r>
              <a:rPr lang="zh-CN" altLang="en-US" sz="2400"/>
              <a:t>模拟投资比赛是在课程配套的海知平台上进行的，整个模拟投资比赛使  </a:t>
            </a:r>
            <a:endParaRPr lang="zh-CN" altLang="en-US" sz="2400"/>
          </a:p>
          <a:p>
            <a:r>
              <a:rPr lang="zh-CN" altLang="en-US" sz="2400"/>
              <a:t> 用的是平台提供的虚拟资金，而除此之外全部与真实的股市情况一致</a:t>
            </a:r>
            <a:endParaRPr lang="zh-CN" altLang="en-US" sz="2400"/>
          </a:p>
        </p:txBody>
      </p:sp>
      <p:pic>
        <p:nvPicPr>
          <p:cNvPr id="17" name="图片 16"/>
          <p:cNvPicPr>
            <a:picLocks noChangeAspect="1"/>
          </p:cNvPicPr>
          <p:nvPr/>
        </p:nvPicPr>
        <p:blipFill>
          <a:blip r:embed="rId3"/>
          <a:stretch>
            <a:fillRect/>
          </a:stretch>
        </p:blipFill>
        <p:spPr>
          <a:xfrm>
            <a:off x="2229485" y="3955415"/>
            <a:ext cx="7683500" cy="178435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zh-CN" altLang="en-US" sz="4400"/>
              <a:t>比赛</a:t>
            </a:r>
            <a:r>
              <a:rPr lang="zh-CN" altLang="en-US" sz="4400"/>
              <a:t>内容</a:t>
            </a:r>
            <a:r>
              <a:rPr lang="en-US" altLang="zh-CN" sz="4400"/>
              <a:t>              </a:t>
            </a:r>
            <a:endParaRPr lang="zh-CN" altLang="en-US" sz="4400"/>
          </a:p>
        </p:txBody>
      </p:sp>
      <p:sp>
        <p:nvSpPr>
          <p:cNvPr id="2" name="副标题 1"/>
          <p:cNvSpPr>
            <a:spLocks noGrp="1"/>
          </p:cNvSpPr>
          <p:nvPr>
            <p:ph type="subTitle" idx="1"/>
          </p:nvPr>
        </p:nvSpPr>
        <p:spPr>
          <a:xfrm>
            <a:off x="1578610" y="998220"/>
            <a:ext cx="8184515" cy="542290"/>
          </a:xfrm>
        </p:spPr>
        <p:txBody>
          <a:bodyPr/>
          <a:lstStyle/>
          <a:p>
            <a:r>
              <a:rPr lang="zh-CN" altLang="en-US" b="1"/>
              <a:t>自动投资比赛</a:t>
            </a:r>
            <a:endParaRPr lang="zh-CN" altLang="en-US" b="1"/>
          </a:p>
        </p:txBody>
      </p:sp>
      <p:sp>
        <p:nvSpPr>
          <p:cNvPr id="7" name="文本框 6"/>
          <p:cNvSpPr txBox="1"/>
          <p:nvPr/>
        </p:nvSpPr>
        <p:spPr>
          <a:xfrm>
            <a:off x="1418590" y="1798320"/>
            <a:ext cx="9589770" cy="1568450"/>
          </a:xfrm>
          <a:prstGeom prst="rect">
            <a:avLst/>
          </a:prstGeom>
          <a:noFill/>
        </p:spPr>
        <p:txBody>
          <a:bodyPr wrap="square" rtlCol="0">
            <a:spAutoFit/>
          </a:bodyPr>
          <a:p>
            <a:r>
              <a:rPr lang="zh-CN" altLang="en-US"/>
              <a:t>	</a:t>
            </a:r>
            <a:r>
              <a:rPr lang="zh-CN" altLang="en-US" sz="2400"/>
              <a:t>自动投资比赛同样是在海知模拟平台上进行，与模拟投资比赛的唯一区别是，自动投资比赛中是由自动投资智能体机器人代替人来进行投资决策，通过模拟平台提供的策略定制功能，只需将自己的投资策略告诉机器人就可以让它代替我们进行投资操作</a:t>
            </a:r>
            <a:endParaRPr lang="zh-CN" altLang="en-US" sz="2400"/>
          </a:p>
        </p:txBody>
      </p:sp>
      <p:pic>
        <p:nvPicPr>
          <p:cNvPr id="11" name="图片 10"/>
          <p:cNvPicPr>
            <a:picLocks noChangeAspect="1"/>
          </p:cNvPicPr>
          <p:nvPr/>
        </p:nvPicPr>
        <p:blipFill>
          <a:blip r:embed="rId3"/>
          <a:stretch>
            <a:fillRect/>
          </a:stretch>
        </p:blipFill>
        <p:spPr>
          <a:xfrm>
            <a:off x="1731010" y="3629025"/>
            <a:ext cx="8292465" cy="290004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2388235"/>
            <a:ext cx="7999095" cy="899160"/>
          </a:xfrm>
        </p:spPr>
        <p:txBody>
          <a:bodyPr/>
          <a:lstStyle/>
          <a:p>
            <a:pPr algn="l"/>
            <a:r>
              <a:rPr lang="zh-CN" altLang="en-US" sz="4400"/>
              <a:t>算法</a:t>
            </a:r>
            <a:r>
              <a:rPr lang="zh-CN" altLang="en-US" sz="4400"/>
              <a:t>篇总结</a:t>
            </a:r>
            <a:br>
              <a:rPr lang="zh-CN" altLang="en-US" sz="4400" u="sng">
                <a:effectLst/>
              </a:rPr>
            </a:br>
            <a:r>
              <a:rPr lang="zh-CN" altLang="en-US" sz="4400" u="sng">
                <a:effectLst/>
              </a:rPr>
              <a:t>                             </a:t>
            </a:r>
            <a:r>
              <a:rPr lang="en-US" altLang="zh-CN" sz="4400" u="sng">
                <a:solidFill>
                  <a:schemeClr val="bg1">
                    <a:lumMod val="95000"/>
                  </a:schemeClr>
                </a:solidFill>
                <a:effectLst/>
              </a:rPr>
              <a:t>.</a:t>
            </a:r>
            <a:r>
              <a:rPr lang="en-US" altLang="zh-CN" sz="4400" u="sng">
                <a:effectLst/>
              </a:rPr>
              <a:t> </a:t>
            </a:r>
            <a:br>
              <a:rPr lang="en-US" altLang="zh-CN" sz="4400"/>
            </a:br>
            <a:endParaRPr lang="en-US" sz="4400"/>
          </a:p>
        </p:txBody>
      </p:sp>
      <p:sp>
        <p:nvSpPr>
          <p:cNvPr id="3" name="副标题 2"/>
          <p:cNvSpPr/>
          <p:nvPr>
            <p:ph type="subTitle" idx="1"/>
          </p:nvPr>
        </p:nvSpPr>
        <p:spPr>
          <a:xfrm>
            <a:off x="551137" y="5506720"/>
            <a:ext cx="10852237" cy="950984"/>
          </a:xfrm>
        </p:spPr>
        <p:txBody>
          <a:bodyPr/>
          <a:p>
            <a:endParaRPr lang="zh-CN" altLang="en-US" u="sng"/>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zh-CN" altLang="en-US" sz="4400"/>
              <a:t>算法</a:t>
            </a:r>
            <a:r>
              <a:rPr lang="zh-CN" altLang="en-US" sz="4400"/>
              <a:t>内容</a:t>
            </a:r>
            <a:r>
              <a:rPr lang="en-US" altLang="zh-CN" sz="4400"/>
              <a:t>              </a:t>
            </a:r>
            <a:endParaRPr lang="zh-CN" altLang="en-US" sz="4400"/>
          </a:p>
        </p:txBody>
      </p:sp>
      <p:sp>
        <p:nvSpPr>
          <p:cNvPr id="2" name="副标题 1"/>
          <p:cNvSpPr>
            <a:spLocks noGrp="1"/>
          </p:cNvSpPr>
          <p:nvPr>
            <p:ph type="subTitle" idx="1"/>
          </p:nvPr>
        </p:nvSpPr>
        <p:spPr>
          <a:xfrm>
            <a:off x="1631315" y="619125"/>
            <a:ext cx="8184515" cy="542290"/>
          </a:xfrm>
        </p:spPr>
        <p:txBody>
          <a:bodyPr/>
          <a:lstStyle/>
          <a:p>
            <a:r>
              <a:rPr lang="zh-CN" altLang="en-US" b="1"/>
              <a:t>回归分析</a:t>
            </a:r>
            <a:endParaRPr lang="zh-CN" altLang="en-US" b="1"/>
          </a:p>
        </p:txBody>
      </p:sp>
      <p:sp>
        <p:nvSpPr>
          <p:cNvPr id="10" name="文本框 9"/>
          <p:cNvSpPr txBox="1"/>
          <p:nvPr/>
        </p:nvSpPr>
        <p:spPr>
          <a:xfrm>
            <a:off x="461010" y="1161226"/>
            <a:ext cx="11220450" cy="829945"/>
          </a:xfrm>
          <a:prstGeom prst="rect">
            <a:avLst/>
          </a:prstGeom>
          <a:noFill/>
        </p:spPr>
        <p:txBody>
          <a:bodyPr wrap="square" rtlCol="0">
            <a:spAutoFit/>
          </a:bodyPr>
          <a:lstStyle/>
          <a:p>
            <a:r>
              <a:rPr lang="en-US" sz="2400" dirty="0"/>
              <a:t>	</a:t>
            </a:r>
            <a:r>
              <a:rPr lang="zh-CN" altLang="en-US" sz="2400" dirty="0"/>
              <a:t>一</a:t>
            </a:r>
            <a:r>
              <a:rPr sz="2400" dirty="0"/>
              <a:t>种预测建模技术的方法，研究因变量（目标）和自变量（预测器）之前的关系。这一技术被用在预测、时间序列模型和寻找变量之间因果关系。</a:t>
            </a:r>
            <a:endParaRPr sz="2400" dirty="0"/>
          </a:p>
        </p:txBody>
      </p:sp>
      <p:sp>
        <p:nvSpPr>
          <p:cNvPr id="9" name="文本框 8"/>
          <p:cNvSpPr txBox="1"/>
          <p:nvPr/>
        </p:nvSpPr>
        <p:spPr>
          <a:xfrm>
            <a:off x="1918335" y="2389505"/>
            <a:ext cx="7746365" cy="460375"/>
          </a:xfrm>
          <a:prstGeom prst="rect">
            <a:avLst/>
          </a:prstGeom>
          <a:noFill/>
        </p:spPr>
        <p:txBody>
          <a:bodyPr wrap="square" rtlCol="0">
            <a:spAutoFit/>
          </a:bodyPr>
          <a:p>
            <a:pPr algn="ctr"/>
            <a:r>
              <a:rPr lang="zh-CN" altLang="en-US" sz="2400" b="1">
                <a:latin typeface="+mj-ea"/>
                <a:ea typeface="+mj-ea"/>
              </a:rPr>
              <a:t>动态时间规划</a:t>
            </a:r>
            <a:endParaRPr lang="zh-CN" altLang="en-US" sz="2400" b="1">
              <a:latin typeface="+mj-ea"/>
              <a:ea typeface="+mj-ea"/>
            </a:endParaRPr>
          </a:p>
        </p:txBody>
      </p:sp>
      <p:sp>
        <p:nvSpPr>
          <p:cNvPr id="12" name="文本框 11"/>
          <p:cNvSpPr txBox="1"/>
          <p:nvPr/>
        </p:nvSpPr>
        <p:spPr>
          <a:xfrm>
            <a:off x="461010" y="2890520"/>
            <a:ext cx="11229975" cy="1568450"/>
          </a:xfrm>
          <a:prstGeom prst="rect">
            <a:avLst/>
          </a:prstGeom>
          <a:noFill/>
        </p:spPr>
        <p:txBody>
          <a:bodyPr wrap="square" rtlCol="0">
            <a:spAutoFit/>
          </a:bodyPr>
          <a:p>
            <a:r>
              <a:rPr lang="en-US" altLang="zh-CN"/>
              <a:t>	</a:t>
            </a:r>
            <a:r>
              <a:rPr lang="zh-CN" altLang="en-US" sz="2400"/>
              <a:t>动态时间规整算法则是基于动态规划的思想，在时间序列中，需要比较相似性的两段时间序列的长度可能并不相等，在智能证券投资领域，这一算法被用来衡量两只股票在某些时间范围内走势的相似程度，即将表示股票的价格变动的时间序列作为该算法的输入。</a:t>
            </a:r>
            <a:endParaRPr lang="zh-CN" altLang="en-US" sz="2400"/>
          </a:p>
        </p:txBody>
      </p:sp>
      <p:sp>
        <p:nvSpPr>
          <p:cNvPr id="13" name="文本框 12"/>
          <p:cNvSpPr txBox="1"/>
          <p:nvPr/>
        </p:nvSpPr>
        <p:spPr>
          <a:xfrm>
            <a:off x="3496945" y="4711700"/>
            <a:ext cx="4764405" cy="460375"/>
          </a:xfrm>
          <a:prstGeom prst="rect">
            <a:avLst/>
          </a:prstGeom>
          <a:noFill/>
        </p:spPr>
        <p:txBody>
          <a:bodyPr wrap="square" rtlCol="0">
            <a:spAutoFit/>
          </a:bodyPr>
          <a:p>
            <a:pPr algn="ctr"/>
            <a:r>
              <a:rPr lang="zh-CN" altLang="en-US" sz="2400" b="1">
                <a:latin typeface="+mj-ea"/>
                <a:ea typeface="+mj-ea"/>
              </a:rPr>
              <a:t>遗传算法</a:t>
            </a:r>
            <a:endParaRPr lang="zh-CN" altLang="en-US" sz="2400" b="1">
              <a:latin typeface="+mj-ea"/>
              <a:ea typeface="+mj-ea"/>
            </a:endParaRPr>
          </a:p>
        </p:txBody>
      </p:sp>
      <p:sp>
        <p:nvSpPr>
          <p:cNvPr id="14" name="文本框 13"/>
          <p:cNvSpPr txBox="1"/>
          <p:nvPr/>
        </p:nvSpPr>
        <p:spPr>
          <a:xfrm>
            <a:off x="607060" y="5189220"/>
            <a:ext cx="10878820" cy="1198880"/>
          </a:xfrm>
          <a:prstGeom prst="rect">
            <a:avLst/>
          </a:prstGeom>
          <a:noFill/>
        </p:spPr>
        <p:txBody>
          <a:bodyPr wrap="square" rtlCol="0">
            <a:spAutoFit/>
          </a:bodyPr>
          <a:p>
            <a:r>
              <a:rPr lang="en-US" altLang="zh-CN" sz="2400"/>
              <a:t>	</a:t>
            </a:r>
            <a:r>
              <a:rPr lang="zh-CN" altLang="en-US" sz="2400"/>
              <a:t>遗传算法是进化算法的一种。应用到智能证券投资领域来说，可以将一些智能投资机器人作为初始种群，将其编码表示，通过借鉴现实生物世界中的一些现象如遗传、突变、自然选择以及杂交等来对种群中的个体模拟相应的操作</a:t>
            </a:r>
            <a:endParaRPr lang="zh-CN" altLang="en-US" sz="2400"/>
          </a:p>
        </p:txBody>
      </p:sp>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0" y="-4445"/>
            <a:ext cx="7999095" cy="899160"/>
          </a:xfrm>
        </p:spPr>
        <p:txBody>
          <a:bodyPr/>
          <a:lstStyle/>
          <a:p>
            <a:pPr algn="l"/>
            <a:r>
              <a:rPr lang="zh-CN" altLang="en-US" sz="4400"/>
              <a:t>研究设想</a:t>
            </a:r>
            <a:r>
              <a:rPr lang="en-US" altLang="zh-CN" sz="4400"/>
              <a:t>             </a:t>
            </a:r>
            <a:endParaRPr lang="zh-CN" altLang="en-US" sz="4400"/>
          </a:p>
        </p:txBody>
      </p:sp>
      <p:pic>
        <p:nvPicPr>
          <p:cNvPr id="6" name="图片 5"/>
          <p:cNvPicPr>
            <a:picLocks noChangeAspect="1"/>
          </p:cNvPicPr>
          <p:nvPr/>
        </p:nvPicPr>
        <p:blipFill>
          <a:blip r:embed="rId3"/>
          <a:stretch>
            <a:fillRect/>
          </a:stretch>
        </p:blipFill>
        <p:spPr>
          <a:xfrm>
            <a:off x="2853690" y="784225"/>
            <a:ext cx="5816600" cy="2857500"/>
          </a:xfrm>
          <a:prstGeom prst="rect">
            <a:avLst/>
          </a:prstGeom>
        </p:spPr>
      </p:pic>
      <p:sp>
        <p:nvSpPr>
          <p:cNvPr id="7" name="文本框 6"/>
          <p:cNvSpPr txBox="1"/>
          <p:nvPr/>
        </p:nvSpPr>
        <p:spPr>
          <a:xfrm>
            <a:off x="1524635" y="3732530"/>
            <a:ext cx="9142095" cy="1198880"/>
          </a:xfrm>
          <a:prstGeom prst="rect">
            <a:avLst/>
          </a:prstGeom>
          <a:noFill/>
        </p:spPr>
        <p:txBody>
          <a:bodyPr wrap="square" rtlCol="0">
            <a:spAutoFit/>
          </a:bodyPr>
          <a:p>
            <a:r>
              <a:rPr lang="en-US" altLang="zh-CN" sz="2400"/>
              <a:t>	均线指标实际上是移动平均线指标的简称。由于该指标是反映价格运行趋势的重要指标，其运行趋势一旦形成，将在一段时间内继续保持</a:t>
            </a:r>
            <a:endParaRPr lang="en-US" altLang="zh-CN" sz="2400"/>
          </a:p>
        </p:txBody>
      </p:sp>
      <p:sp>
        <p:nvSpPr>
          <p:cNvPr id="11" name="文本框 10"/>
          <p:cNvSpPr txBox="1"/>
          <p:nvPr/>
        </p:nvSpPr>
        <p:spPr>
          <a:xfrm>
            <a:off x="1524635" y="5097780"/>
            <a:ext cx="9142730" cy="1198880"/>
          </a:xfrm>
          <a:prstGeom prst="rect">
            <a:avLst/>
          </a:prstGeom>
          <a:noFill/>
        </p:spPr>
        <p:txBody>
          <a:bodyPr wrap="square" rtlCol="0">
            <a:spAutoFit/>
          </a:bodyPr>
          <a:p>
            <a:r>
              <a:rPr lang="en-US" altLang="zh-CN" sz="2400"/>
              <a:t>	</a:t>
            </a:r>
            <a:r>
              <a:rPr lang="zh-CN" altLang="en-US" sz="2400"/>
              <a:t>由此我们可以根据这些均线走势与交点的特征来衡量股票</a:t>
            </a:r>
            <a:r>
              <a:rPr lang="zh-CN" altLang="en-US" sz="2400"/>
              <a:t>之间的相似程度，以此找到相似的股票和对应时间段，并以此来预测股票后续的价格走势</a:t>
            </a:r>
            <a:endParaRPr lang="zh-CN" altLang="en-US" sz="2400"/>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1239</Words>
  <Application>WPS 演示</Application>
  <PresentationFormat>宽屏</PresentationFormat>
  <Paragraphs>89</Paragraphs>
  <Slides>10</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微软雅黑</vt:lpstr>
      <vt:lpstr>Times New Roman</vt:lpstr>
      <vt:lpstr>Arial Unicode MS</vt:lpstr>
      <vt:lpstr>Office 主题​​</vt:lpstr>
      <vt:lpstr>智能证券投资学课程总结</vt:lpstr>
      <vt:lpstr>目录</vt:lpstr>
      <vt:lpstr>应用篇总结                              .  </vt:lpstr>
      <vt:lpstr>课程内容总结              </vt:lpstr>
      <vt:lpstr>比赛内容              </vt:lpstr>
      <vt:lpstr>比赛内容              </vt:lpstr>
      <vt:lpstr>算法篇总结                              .  </vt:lpstr>
      <vt:lpstr>算法内容              </vt:lpstr>
      <vt:lpstr>研究设想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实验七·自动投资</dc:title>
  <dc:creator>程小可</dc:creator>
  <cp:lastModifiedBy>陶靖枞</cp:lastModifiedBy>
  <cp:revision>183</cp:revision>
  <dcterms:created xsi:type="dcterms:W3CDTF">2019-06-19T02:08:00Z</dcterms:created>
  <dcterms:modified xsi:type="dcterms:W3CDTF">2020-11-16T11:35:05Z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