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70" r:id="rId3"/>
    <p:sldId id="299" r:id="rId4"/>
    <p:sldId id="279" r:id="rId5"/>
    <p:sldId id="267" r:id="rId6"/>
    <p:sldId id="266" r:id="rId7"/>
    <p:sldId id="264" r:id="rId8"/>
    <p:sldId id="268" r:id="rId9"/>
    <p:sldId id="265" r:id="rId10"/>
    <p:sldId id="296" r:id="rId11"/>
    <p:sldId id="273" r:id="rId12"/>
    <p:sldId id="263" r:id="rId13"/>
    <p:sldId id="271" r:id="rId14"/>
    <p:sldId id="258" r:id="rId15"/>
    <p:sldId id="272" r:id="rId16"/>
    <p:sldId id="298" r:id="rId17"/>
    <p:sldId id="260" r:id="rId18"/>
    <p:sldId id="259" r:id="rId19"/>
    <p:sldId id="261" r:id="rId20"/>
    <p:sldId id="262" r:id="rId21"/>
    <p:sldId id="269" r:id="rId22"/>
    <p:sldId id="280" r:id="rId23"/>
    <p:sldId id="297" r:id="rId24"/>
    <p:sldId id="275" r:id="rId25"/>
    <p:sldId id="281" r:id="rId26"/>
    <p:sldId id="283" r:id="rId27"/>
    <p:sldId id="284" r:id="rId28"/>
    <p:sldId id="295" r:id="rId29"/>
    <p:sldId id="282" r:id="rId30"/>
    <p:sldId id="285" r:id="rId31"/>
    <p:sldId id="286" r:id="rId32"/>
    <p:sldId id="288" r:id="rId33"/>
    <p:sldId id="293" r:id="rId34"/>
    <p:sldId id="289" r:id="rId35"/>
    <p:sldId id="290" r:id="rId36"/>
    <p:sldId id="291" r:id="rId37"/>
    <p:sldId id="292" r:id="rId38"/>
    <p:sldId id="287" r:id="rId39"/>
    <p:sldId id="294" r:id="rId40"/>
    <p:sldId id="300" r:id="rId41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67" autoAdjust="0"/>
  </p:normalViewPr>
  <p:slideViewPr>
    <p:cSldViewPr>
      <p:cViewPr varScale="1">
        <p:scale>
          <a:sx n="88" d="100"/>
          <a:sy n="88" d="100"/>
        </p:scale>
        <p:origin x="-22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plotArea>
      <c:layout/>
      <c:barChart>
        <c:barDir val="col"/>
        <c:grouping val="percentStacked"/>
        <c:ser>
          <c:idx val="0"/>
          <c:order val="0"/>
          <c:tx>
            <c:strRef>
              <c:f>Sheet1!$A$2</c:f>
              <c:strCache>
                <c:ptCount val="1"/>
                <c:pt idx="0">
                  <c:v>Thinking</c:v>
                </c:pt>
              </c:strCache>
            </c:strRef>
          </c:tx>
          <c:dLbls>
            <c:showVal val="1"/>
          </c:dLbls>
          <c:cat>
            <c:strRef>
              <c:f>Sheet1!$B$1:$C$1</c:f>
              <c:strCache>
                <c:ptCount val="2"/>
                <c:pt idx="0">
                  <c:v>C#</c:v>
                </c:pt>
                <c:pt idx="1">
                  <c:v>F#</c:v>
                </c:pt>
              </c:strCache>
            </c:strRef>
          </c:cat>
          <c:val>
            <c:numRef>
              <c:f>Sheet1!$B$2:$C$2</c:f>
              <c:numCache>
                <c:formatCode>0%</c:formatCode>
                <c:ptCount val="2"/>
                <c:pt idx="0">
                  <c:v>0.1</c:v>
                </c:pt>
                <c:pt idx="1">
                  <c:v>0.35000000000000026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Writing code</c:v>
                </c:pt>
              </c:strCache>
            </c:strRef>
          </c:tx>
          <c:dLbls>
            <c:showVal val="1"/>
          </c:dLbls>
          <c:cat>
            <c:strRef>
              <c:f>Sheet1!$B$1:$C$1</c:f>
              <c:strCache>
                <c:ptCount val="2"/>
                <c:pt idx="0">
                  <c:v>C#</c:v>
                </c:pt>
                <c:pt idx="1">
                  <c:v>F#</c:v>
                </c:pt>
              </c:strCache>
            </c:strRef>
          </c:cat>
          <c:val>
            <c:numRef>
              <c:f>Sheet1!$B$3:$C$3</c:f>
              <c:numCache>
                <c:formatCode>0%</c:formatCode>
                <c:ptCount val="2"/>
                <c:pt idx="0">
                  <c:v>0.30000000000000027</c:v>
                </c:pt>
                <c:pt idx="1">
                  <c:v>0.30000000000000027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Getting the code to compile</c:v>
                </c:pt>
              </c:strCache>
            </c:strRef>
          </c:tx>
          <c:dLbls>
            <c:showVal val="1"/>
          </c:dLbls>
          <c:cat>
            <c:strRef>
              <c:f>Sheet1!$B$1:$C$1</c:f>
              <c:strCache>
                <c:ptCount val="2"/>
                <c:pt idx="0">
                  <c:v>C#</c:v>
                </c:pt>
                <c:pt idx="1">
                  <c:v>F#</c:v>
                </c:pt>
              </c:strCache>
            </c:strRef>
          </c:cat>
          <c:val>
            <c:numRef>
              <c:f>Sheet1!$B$4:$C$4</c:f>
              <c:numCache>
                <c:formatCode>0%</c:formatCode>
                <c:ptCount val="2"/>
                <c:pt idx="0">
                  <c:v>2.0000000000000021E-2</c:v>
                </c:pt>
                <c:pt idx="1">
                  <c:v>0.2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Unit tests</c:v>
                </c:pt>
              </c:strCache>
            </c:strRef>
          </c:tx>
          <c:dLbls>
            <c:showVal val="1"/>
          </c:dLbls>
          <c:cat>
            <c:strRef>
              <c:f>Sheet1!$B$1:$C$1</c:f>
              <c:strCache>
                <c:ptCount val="2"/>
                <c:pt idx="0">
                  <c:v>C#</c:v>
                </c:pt>
                <c:pt idx="1">
                  <c:v>F#</c:v>
                </c:pt>
              </c:strCache>
            </c:strRef>
          </c:cat>
          <c:val>
            <c:numRef>
              <c:f>Sheet1!$B$5:$C$5</c:f>
              <c:numCache>
                <c:formatCode>0%</c:formatCode>
                <c:ptCount val="2"/>
                <c:pt idx="0">
                  <c:v>0.30000000000000027</c:v>
                </c:pt>
                <c:pt idx="1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Bug fixing</c:v>
                </c:pt>
              </c:strCache>
            </c:strRef>
          </c:tx>
          <c:dLbls>
            <c:showVal val="1"/>
          </c:dLbls>
          <c:cat>
            <c:strRef>
              <c:f>Sheet1!$B$1:$C$1</c:f>
              <c:strCache>
                <c:ptCount val="2"/>
                <c:pt idx="0">
                  <c:v>C#</c:v>
                </c:pt>
                <c:pt idx="1">
                  <c:v>F#</c:v>
                </c:pt>
              </c:strCache>
            </c:strRef>
          </c:cat>
          <c:val>
            <c:numRef>
              <c:f>Sheet1!$B$6:$C$6</c:f>
              <c:numCache>
                <c:formatCode>0%</c:formatCode>
                <c:ptCount val="2"/>
                <c:pt idx="0">
                  <c:v>0.28000000000000008</c:v>
                </c:pt>
                <c:pt idx="1">
                  <c:v>5.0000000000000044E-2</c:v>
                </c:pt>
              </c:numCache>
            </c:numRef>
          </c:val>
        </c:ser>
        <c:overlap val="100"/>
        <c:axId val="94736768"/>
        <c:axId val="94738304"/>
      </c:barChart>
      <c:catAx>
        <c:axId val="94736768"/>
        <c:scaling>
          <c:orientation val="minMax"/>
        </c:scaling>
        <c:axPos val="b"/>
        <c:tickLblPos val="nextTo"/>
        <c:crossAx val="94738304"/>
        <c:crosses val="autoZero"/>
        <c:auto val="1"/>
        <c:lblAlgn val="ctr"/>
        <c:lblOffset val="100"/>
      </c:catAx>
      <c:valAx>
        <c:axId val="94738304"/>
        <c:scaling>
          <c:orientation val="minMax"/>
        </c:scaling>
        <c:axPos val="l"/>
        <c:majorGridlines/>
        <c:numFmt formatCode="0%" sourceLinked="1"/>
        <c:tickLblPos val="nextTo"/>
        <c:crossAx val="94736768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495F8-DA05-462D-B50B-6C7E9B86BE06}" type="datetimeFigureOut">
              <a:rPr lang="en-GB" smtClean="0"/>
              <a:pPr/>
              <a:t>07/10/2013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840E3-B8CD-48DA-A5CC-4EB265745E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FA7F7-39FB-4B81-B135-455F55CA0B6E}" type="datetimeFigureOut">
              <a:rPr lang="en-GB" smtClean="0"/>
              <a:pPr/>
              <a:t>07/10/2013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8448-4BA0-439A-B1C1-AC6ACE59F87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fsharpforfunandprofit.com/series/why-use-fsharp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Based on </a:t>
            </a:r>
            <a:r>
              <a:rPr lang="en-GB" dirty="0" smtClean="0">
                <a:hlinkClick r:id="rId3"/>
              </a:rPr>
              <a:t>http://fsharpforfunandprofit.com/series/why-use-fsharp.html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98448-4BA0-439A-B1C1-AC6ACE59F876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 i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Introduction to Functional Programming with F#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Scott </a:t>
            </a:r>
            <a:r>
              <a:rPr lang="en-GB" dirty="0" err="1" smtClean="0"/>
              <a:t>Wlaschin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Four things that are very different</a:t>
            </a:r>
            <a:endParaRPr lang="en-GB" dirty="0"/>
          </a:p>
        </p:txBody>
      </p:sp>
      <p:sp>
        <p:nvSpPr>
          <p:cNvPr id="4" name="Diamond 3"/>
          <p:cNvSpPr/>
          <p:nvPr/>
        </p:nvSpPr>
        <p:spPr>
          <a:xfrm>
            <a:off x="1828800" y="1371600"/>
            <a:ext cx="5410200" cy="54102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2362200" y="1905000"/>
            <a:ext cx="2057400" cy="2057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tlCol="0" anchor="ctr"/>
          <a:lstStyle/>
          <a:p>
            <a:pPr algn="ctr"/>
            <a:r>
              <a:rPr lang="en-GB" b="1" dirty="0" smtClean="0"/>
              <a:t>Function-oriented</a:t>
            </a:r>
          </a:p>
          <a:p>
            <a:pPr algn="ctr"/>
            <a:r>
              <a:rPr lang="en-GB" sz="1400" dirty="0" smtClean="0"/>
              <a:t>Not object oriented</a:t>
            </a:r>
            <a:endParaRPr lang="en-GB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4572000" y="1905000"/>
            <a:ext cx="2057400" cy="2057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36000" tIns="36000" rtlCol="0" anchor="ctr"/>
          <a:lstStyle/>
          <a:p>
            <a:pPr algn="ctr"/>
            <a:r>
              <a:rPr lang="en-GB" b="1" dirty="0" smtClean="0"/>
              <a:t>Expressions</a:t>
            </a:r>
          </a:p>
          <a:p>
            <a:pPr algn="ctr"/>
            <a:r>
              <a:rPr lang="en-GB" sz="1400" dirty="0" smtClean="0"/>
              <a:t>rather than statements</a:t>
            </a:r>
            <a:endParaRPr lang="en-GB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4572000" y="4114800"/>
            <a:ext cx="2057400" cy="2057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tlCol="0" anchor="ctr"/>
          <a:lstStyle/>
          <a:p>
            <a:pPr algn="ctr"/>
            <a:r>
              <a:rPr lang="en-GB" b="1" dirty="0" smtClean="0"/>
              <a:t>Pattern matching</a:t>
            </a:r>
          </a:p>
          <a:p>
            <a:pPr algn="ctr"/>
            <a:r>
              <a:rPr lang="en-GB" sz="1400" dirty="0" smtClean="0"/>
              <a:t>for control flow</a:t>
            </a:r>
            <a:endParaRPr lang="en-GB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2362200" y="4114800"/>
            <a:ext cx="2057400" cy="2057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tlCol="0" anchor="ctr"/>
          <a:lstStyle/>
          <a:p>
            <a:pPr algn="ctr"/>
            <a:r>
              <a:rPr lang="en-GB" b="1" dirty="0" smtClean="0"/>
              <a:t>Algebraic Types</a:t>
            </a:r>
          </a:p>
          <a:p>
            <a:pPr algn="ctr"/>
            <a:r>
              <a:rPr lang="en-GB" sz="1400" dirty="0" smtClean="0"/>
              <a:t>for domain models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990600" y="3733800"/>
            <a:ext cx="69342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C00000"/>
                </a:solidFill>
              </a:rPr>
              <a:t>Have to learn them all at the same time! </a:t>
            </a:r>
            <a:r>
              <a:rPr lang="en-GB" sz="2800" b="1" dirty="0" smtClean="0">
                <a:solidFill>
                  <a:srgbClr val="C00000"/>
                </a:solidFill>
                <a:sym typeface="Wingdings"/>
              </a:rPr>
              <a:t></a:t>
            </a:r>
            <a:endParaRPr lang="en-GB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Why use F#?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use F#?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Conciseness</a:t>
            </a:r>
          </a:p>
          <a:p>
            <a:r>
              <a:rPr lang="en-GB" dirty="0" smtClean="0"/>
              <a:t>Convenience</a:t>
            </a:r>
          </a:p>
          <a:p>
            <a:r>
              <a:rPr lang="en-GB" dirty="0" smtClean="0"/>
              <a:t>Correctness</a:t>
            </a:r>
          </a:p>
          <a:p>
            <a:r>
              <a:rPr lang="en-GB" dirty="0" smtClean="0"/>
              <a:t>Concurrency</a:t>
            </a:r>
          </a:p>
          <a:p>
            <a:r>
              <a:rPr lang="en-GB" dirty="0" smtClean="0"/>
              <a:t>Completeness</a:t>
            </a:r>
          </a:p>
          <a:p>
            <a:r>
              <a:rPr lang="en-GB" dirty="0" smtClean="0"/>
              <a:t>Fun!!!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57200"/>
            <a:ext cx="4191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Simple function in C#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C00000"/>
                </a:solidFill>
              </a:rPr>
              <a:t>public static class </a:t>
            </a:r>
            <a:r>
              <a:rPr lang="en-GB" dirty="0" err="1" smtClean="0">
                <a:solidFill>
                  <a:srgbClr val="C00000"/>
                </a:solidFill>
              </a:rPr>
              <a:t>SumOfSquaresHelper</a:t>
            </a:r>
            <a:endParaRPr lang="en-GB" dirty="0" smtClean="0">
              <a:solidFill>
                <a:srgbClr val="C00000"/>
              </a:solidFill>
            </a:endParaRPr>
          </a:p>
          <a:p>
            <a:r>
              <a:rPr lang="en-GB" dirty="0" smtClean="0">
                <a:solidFill>
                  <a:srgbClr val="C00000"/>
                </a:solidFill>
              </a:rPr>
              <a:t>{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   public static </a:t>
            </a:r>
            <a:r>
              <a:rPr lang="en-GB" dirty="0" err="1" smtClean="0">
                <a:solidFill>
                  <a:srgbClr val="C00000"/>
                </a:solidFill>
              </a:rPr>
              <a:t>int</a:t>
            </a:r>
            <a:r>
              <a:rPr lang="en-GB" dirty="0" smtClean="0">
                <a:solidFill>
                  <a:srgbClr val="C00000"/>
                </a:solidFill>
              </a:rPr>
              <a:t> Square(</a:t>
            </a:r>
            <a:r>
              <a:rPr lang="en-GB" dirty="0" err="1" smtClean="0">
                <a:solidFill>
                  <a:srgbClr val="C00000"/>
                </a:solidFill>
              </a:rPr>
              <a:t>int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dirty="0" err="1" smtClean="0">
                <a:solidFill>
                  <a:srgbClr val="C00000"/>
                </a:solidFill>
              </a:rPr>
              <a:t>i</a:t>
            </a:r>
            <a:r>
              <a:rPr lang="en-GB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   {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      return </a:t>
            </a:r>
            <a:r>
              <a:rPr lang="en-GB" dirty="0" err="1" smtClean="0">
                <a:solidFill>
                  <a:srgbClr val="C00000"/>
                </a:solidFill>
              </a:rPr>
              <a:t>i</a:t>
            </a:r>
            <a:r>
              <a:rPr lang="en-GB" dirty="0" smtClean="0">
                <a:solidFill>
                  <a:srgbClr val="C00000"/>
                </a:solidFill>
              </a:rPr>
              <a:t> * </a:t>
            </a:r>
            <a:r>
              <a:rPr lang="en-GB" dirty="0" err="1" smtClean="0">
                <a:solidFill>
                  <a:srgbClr val="C00000"/>
                </a:solidFill>
              </a:rPr>
              <a:t>i</a:t>
            </a:r>
            <a:r>
              <a:rPr lang="en-GB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   }</a:t>
            </a:r>
          </a:p>
          <a:p>
            <a:endParaRPr lang="en-GB" dirty="0" smtClean="0">
              <a:solidFill>
                <a:srgbClr val="C00000"/>
              </a:solidFill>
            </a:endParaRPr>
          </a:p>
          <a:p>
            <a:r>
              <a:rPr lang="en-GB" dirty="0" smtClean="0">
                <a:solidFill>
                  <a:srgbClr val="C00000"/>
                </a:solidFill>
              </a:rPr>
              <a:t>   public static </a:t>
            </a:r>
            <a:r>
              <a:rPr lang="en-GB" dirty="0" err="1" smtClean="0">
                <a:solidFill>
                  <a:srgbClr val="C00000"/>
                </a:solidFill>
              </a:rPr>
              <a:t>int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dirty="0" err="1" smtClean="0">
                <a:solidFill>
                  <a:srgbClr val="C00000"/>
                </a:solidFill>
              </a:rPr>
              <a:t>SumOfSquares</a:t>
            </a:r>
            <a:r>
              <a:rPr lang="en-GB" dirty="0" smtClean="0">
                <a:solidFill>
                  <a:srgbClr val="C00000"/>
                </a:solidFill>
              </a:rPr>
              <a:t>(</a:t>
            </a:r>
            <a:r>
              <a:rPr lang="en-GB" dirty="0" err="1" smtClean="0">
                <a:solidFill>
                  <a:srgbClr val="C00000"/>
                </a:solidFill>
              </a:rPr>
              <a:t>int</a:t>
            </a:r>
            <a:r>
              <a:rPr lang="en-GB" dirty="0" smtClean="0">
                <a:solidFill>
                  <a:srgbClr val="C00000"/>
                </a:solidFill>
              </a:rPr>
              <a:t> n)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   {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      </a:t>
            </a:r>
            <a:r>
              <a:rPr lang="en-GB" dirty="0" err="1" smtClean="0">
                <a:solidFill>
                  <a:srgbClr val="C00000"/>
                </a:solidFill>
              </a:rPr>
              <a:t>int</a:t>
            </a:r>
            <a:r>
              <a:rPr lang="en-GB" dirty="0" smtClean="0">
                <a:solidFill>
                  <a:srgbClr val="C00000"/>
                </a:solidFill>
              </a:rPr>
              <a:t> sum = 0;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      for (</a:t>
            </a:r>
            <a:r>
              <a:rPr lang="en-GB" dirty="0" err="1" smtClean="0">
                <a:solidFill>
                  <a:srgbClr val="C00000"/>
                </a:solidFill>
              </a:rPr>
              <a:t>int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dirty="0" err="1" smtClean="0">
                <a:solidFill>
                  <a:srgbClr val="C00000"/>
                </a:solidFill>
              </a:rPr>
              <a:t>i</a:t>
            </a:r>
            <a:r>
              <a:rPr lang="en-GB" dirty="0" smtClean="0">
                <a:solidFill>
                  <a:srgbClr val="C00000"/>
                </a:solidFill>
              </a:rPr>
              <a:t> = 1; </a:t>
            </a:r>
            <a:r>
              <a:rPr lang="en-GB" dirty="0" err="1" smtClean="0">
                <a:solidFill>
                  <a:srgbClr val="C00000"/>
                </a:solidFill>
              </a:rPr>
              <a:t>i</a:t>
            </a:r>
            <a:r>
              <a:rPr lang="en-GB" dirty="0" smtClean="0">
                <a:solidFill>
                  <a:srgbClr val="C00000"/>
                </a:solidFill>
              </a:rPr>
              <a:t> &lt;= n; </a:t>
            </a:r>
            <a:r>
              <a:rPr lang="en-GB" dirty="0" err="1" smtClean="0">
                <a:solidFill>
                  <a:srgbClr val="C00000"/>
                </a:solidFill>
              </a:rPr>
              <a:t>i</a:t>
            </a:r>
            <a:r>
              <a:rPr lang="en-GB" dirty="0" smtClean="0">
                <a:solidFill>
                  <a:srgbClr val="C00000"/>
                </a:solidFill>
              </a:rPr>
              <a:t>++)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      {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         sum += Square(</a:t>
            </a:r>
            <a:r>
              <a:rPr lang="en-GB" dirty="0" err="1" smtClean="0">
                <a:solidFill>
                  <a:srgbClr val="C00000"/>
                </a:solidFill>
              </a:rPr>
              <a:t>i</a:t>
            </a:r>
            <a:r>
              <a:rPr lang="en-GB" dirty="0" smtClean="0">
                <a:solidFill>
                  <a:srgbClr val="C00000"/>
                </a:solidFill>
              </a:rPr>
              <a:t>);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      }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      return sum;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   }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}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0600" y="457200"/>
            <a:ext cx="419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Simple function in F#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0070C0"/>
                </a:solidFill>
              </a:rPr>
              <a:t>let square x = x * x</a:t>
            </a:r>
          </a:p>
          <a:p>
            <a:endParaRPr lang="en-GB" dirty="0" smtClean="0">
              <a:solidFill>
                <a:srgbClr val="0070C0"/>
              </a:solidFill>
            </a:endParaRPr>
          </a:p>
          <a:p>
            <a:r>
              <a:rPr lang="en-GB" dirty="0" smtClean="0">
                <a:solidFill>
                  <a:srgbClr val="0070C0"/>
                </a:solidFill>
              </a:rPr>
              <a:t>let </a:t>
            </a:r>
            <a:r>
              <a:rPr lang="en-GB" dirty="0" err="1" smtClean="0">
                <a:solidFill>
                  <a:srgbClr val="0070C0"/>
                </a:solidFill>
              </a:rPr>
              <a:t>sumOfSquares</a:t>
            </a:r>
            <a:r>
              <a:rPr lang="en-GB" dirty="0" smtClean="0">
                <a:solidFill>
                  <a:srgbClr val="0070C0"/>
                </a:solidFill>
              </a:rPr>
              <a:t> n = </a:t>
            </a:r>
          </a:p>
          <a:p>
            <a:r>
              <a:rPr lang="en-GB" dirty="0" smtClean="0">
                <a:solidFill>
                  <a:srgbClr val="0070C0"/>
                </a:solidFill>
              </a:rPr>
              <a:t>   [1..n] |&gt; List.map square |&gt; List.sum</a:t>
            </a:r>
            <a:endParaRPr lang="en-GB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Conciseness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 coding "noise”</a:t>
            </a:r>
          </a:p>
          <a:p>
            <a:r>
              <a:rPr lang="en-GB" dirty="0" smtClean="0"/>
              <a:t>Type inference</a:t>
            </a:r>
          </a:p>
          <a:p>
            <a:pPr lvl="1"/>
            <a:r>
              <a:rPr lang="en-GB" dirty="0" smtClean="0"/>
              <a:t>Explicit type annotations are rare!</a:t>
            </a:r>
          </a:p>
          <a:p>
            <a:r>
              <a:rPr lang="en-GB" dirty="0" smtClean="0"/>
              <a:t>Takes fewer lines of code to solve the same problem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6781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Class definition in C#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C00000"/>
                </a:solidFill>
              </a:rPr>
              <a:t>class </a:t>
            </a:r>
            <a:r>
              <a:rPr lang="en-GB" dirty="0" err="1" smtClean="0">
                <a:solidFill>
                  <a:srgbClr val="C00000"/>
                </a:solidFill>
              </a:rPr>
              <a:t>PersonalName</a:t>
            </a:r>
            <a:endParaRPr lang="en-GB" dirty="0" smtClean="0">
              <a:solidFill>
                <a:srgbClr val="C00000"/>
              </a:solidFill>
            </a:endParaRPr>
          </a:p>
          <a:p>
            <a:r>
              <a:rPr lang="en-GB" dirty="0" smtClean="0">
                <a:solidFill>
                  <a:srgbClr val="C00000"/>
                </a:solidFill>
              </a:rPr>
              <a:t>{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    public </a:t>
            </a:r>
            <a:r>
              <a:rPr lang="en-GB" dirty="0" err="1" smtClean="0">
                <a:solidFill>
                  <a:srgbClr val="C00000"/>
                </a:solidFill>
              </a:rPr>
              <a:t>PersonalName</a:t>
            </a:r>
            <a:r>
              <a:rPr lang="en-GB" dirty="0" smtClean="0">
                <a:solidFill>
                  <a:srgbClr val="C00000"/>
                </a:solidFill>
              </a:rPr>
              <a:t>(string </a:t>
            </a:r>
            <a:r>
              <a:rPr lang="en-GB" dirty="0" err="1" smtClean="0">
                <a:solidFill>
                  <a:srgbClr val="C00000"/>
                </a:solidFill>
              </a:rPr>
              <a:t>firstName</a:t>
            </a:r>
            <a:r>
              <a:rPr lang="en-GB" dirty="0" smtClean="0">
                <a:solidFill>
                  <a:srgbClr val="C00000"/>
                </a:solidFill>
              </a:rPr>
              <a:t>, string </a:t>
            </a:r>
            <a:r>
              <a:rPr lang="en-GB" dirty="0" err="1" smtClean="0">
                <a:solidFill>
                  <a:srgbClr val="C00000"/>
                </a:solidFill>
              </a:rPr>
              <a:t>lastName</a:t>
            </a:r>
            <a:r>
              <a:rPr lang="en-GB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    {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        </a:t>
            </a:r>
            <a:r>
              <a:rPr lang="en-GB" dirty="0" err="1" smtClean="0">
                <a:solidFill>
                  <a:srgbClr val="C00000"/>
                </a:solidFill>
              </a:rPr>
              <a:t>this.FirstName</a:t>
            </a:r>
            <a:r>
              <a:rPr lang="en-GB" dirty="0" smtClean="0">
                <a:solidFill>
                  <a:srgbClr val="C00000"/>
                </a:solidFill>
              </a:rPr>
              <a:t> = </a:t>
            </a:r>
            <a:r>
              <a:rPr lang="en-GB" dirty="0" err="1" smtClean="0">
                <a:solidFill>
                  <a:srgbClr val="C00000"/>
                </a:solidFill>
              </a:rPr>
              <a:t>firstName</a:t>
            </a:r>
            <a:r>
              <a:rPr lang="en-GB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        </a:t>
            </a:r>
            <a:r>
              <a:rPr lang="en-GB" dirty="0" err="1" smtClean="0">
                <a:solidFill>
                  <a:srgbClr val="C00000"/>
                </a:solidFill>
              </a:rPr>
              <a:t>this.LastName</a:t>
            </a:r>
            <a:r>
              <a:rPr lang="en-GB" dirty="0" smtClean="0">
                <a:solidFill>
                  <a:srgbClr val="C00000"/>
                </a:solidFill>
              </a:rPr>
              <a:t> = </a:t>
            </a:r>
            <a:r>
              <a:rPr lang="en-GB" dirty="0" err="1" smtClean="0">
                <a:solidFill>
                  <a:srgbClr val="C00000"/>
                </a:solidFill>
              </a:rPr>
              <a:t>lastName</a:t>
            </a:r>
            <a:r>
              <a:rPr lang="en-GB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    }</a:t>
            </a:r>
          </a:p>
          <a:p>
            <a:endParaRPr lang="en-GB" dirty="0" smtClean="0">
              <a:solidFill>
                <a:srgbClr val="C00000"/>
              </a:solidFill>
            </a:endParaRPr>
          </a:p>
          <a:p>
            <a:r>
              <a:rPr lang="en-GB" dirty="0" smtClean="0">
                <a:solidFill>
                  <a:srgbClr val="C00000"/>
                </a:solidFill>
              </a:rPr>
              <a:t>    public string </a:t>
            </a:r>
            <a:r>
              <a:rPr lang="en-GB" dirty="0" err="1" smtClean="0">
                <a:solidFill>
                  <a:srgbClr val="C00000"/>
                </a:solidFill>
              </a:rPr>
              <a:t>FirstName</a:t>
            </a:r>
            <a:r>
              <a:rPr lang="en-GB" dirty="0" smtClean="0">
                <a:solidFill>
                  <a:srgbClr val="C00000"/>
                </a:solidFill>
              </a:rPr>
              <a:t> { get; private set; }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    public string </a:t>
            </a:r>
            <a:r>
              <a:rPr lang="en-GB" dirty="0" err="1" smtClean="0">
                <a:solidFill>
                  <a:srgbClr val="C00000"/>
                </a:solidFill>
              </a:rPr>
              <a:t>LastName</a:t>
            </a:r>
            <a:r>
              <a:rPr lang="en-GB" dirty="0" smtClean="0">
                <a:solidFill>
                  <a:srgbClr val="C00000"/>
                </a:solidFill>
              </a:rPr>
              <a:t> { get; private set; }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800600"/>
            <a:ext cx="579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Type definition in F#</a:t>
            </a:r>
          </a:p>
          <a:p>
            <a:endParaRPr lang="en-GB" dirty="0" smtClean="0"/>
          </a:p>
          <a:p>
            <a:r>
              <a:rPr lang="en-GB" dirty="0" smtClean="0">
                <a:solidFill>
                  <a:srgbClr val="002060"/>
                </a:solidFill>
              </a:rPr>
              <a:t>type </a:t>
            </a:r>
            <a:r>
              <a:rPr lang="en-GB" dirty="0" err="1" smtClean="0">
                <a:solidFill>
                  <a:srgbClr val="002060"/>
                </a:solidFill>
              </a:rPr>
              <a:t>PersonalName</a:t>
            </a:r>
            <a:r>
              <a:rPr lang="en-GB" dirty="0" smtClean="0">
                <a:solidFill>
                  <a:srgbClr val="002060"/>
                </a:solidFill>
              </a:rPr>
              <a:t> = {</a:t>
            </a:r>
            <a:r>
              <a:rPr lang="en-GB" dirty="0" err="1" smtClean="0">
                <a:solidFill>
                  <a:srgbClr val="002060"/>
                </a:solidFill>
              </a:rPr>
              <a:t>FirstName:string</a:t>
            </a:r>
            <a:r>
              <a:rPr lang="en-GB" dirty="0" smtClean="0">
                <a:solidFill>
                  <a:srgbClr val="002060"/>
                </a:solidFill>
              </a:rPr>
              <a:t>; </a:t>
            </a:r>
            <a:r>
              <a:rPr lang="en-GB" dirty="0" err="1" smtClean="0">
                <a:solidFill>
                  <a:srgbClr val="002060"/>
                </a:solidFill>
              </a:rPr>
              <a:t>LastName:string</a:t>
            </a:r>
            <a:r>
              <a:rPr lang="en-GB" dirty="0" smtClean="0">
                <a:solidFill>
                  <a:srgbClr val="002060"/>
                </a:solidFill>
              </a:rPr>
              <a:t>}</a:t>
            </a:r>
            <a:endParaRPr lang="en-GB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533400"/>
            <a:ext cx="6781800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Equality in C#</a:t>
            </a:r>
          </a:p>
          <a:p>
            <a:endParaRPr lang="en-GB" sz="1300" dirty="0" smtClean="0"/>
          </a:p>
          <a:p>
            <a:r>
              <a:rPr lang="en-GB" sz="1300" dirty="0" smtClean="0">
                <a:solidFill>
                  <a:srgbClr val="C00000"/>
                </a:solidFill>
              </a:rPr>
              <a:t>class </a:t>
            </a:r>
            <a:r>
              <a:rPr lang="en-GB" sz="1300" dirty="0" err="1" smtClean="0">
                <a:solidFill>
                  <a:srgbClr val="C00000"/>
                </a:solidFill>
              </a:rPr>
              <a:t>PersonalName</a:t>
            </a:r>
            <a:endParaRPr lang="en-GB" sz="1300" dirty="0" smtClean="0">
              <a:solidFill>
                <a:srgbClr val="C00000"/>
              </a:solidFill>
            </a:endParaRPr>
          </a:p>
          <a:p>
            <a:r>
              <a:rPr lang="en-GB" sz="1300" dirty="0" smtClean="0">
                <a:solidFill>
                  <a:srgbClr val="C00000"/>
                </a:solidFill>
              </a:rPr>
              <a:t>{</a:t>
            </a:r>
          </a:p>
          <a:p>
            <a:r>
              <a:rPr lang="en-GB" sz="1300" dirty="0" smtClean="0">
                <a:solidFill>
                  <a:srgbClr val="C00000"/>
                </a:solidFill>
              </a:rPr>
              <a:t>    public override </a:t>
            </a:r>
            <a:r>
              <a:rPr lang="en-GB" sz="1300" dirty="0" err="1" smtClean="0">
                <a:solidFill>
                  <a:srgbClr val="C00000"/>
                </a:solidFill>
              </a:rPr>
              <a:t>int</a:t>
            </a:r>
            <a:r>
              <a:rPr lang="en-GB" sz="1300" dirty="0" smtClean="0">
                <a:solidFill>
                  <a:srgbClr val="C00000"/>
                </a:solidFill>
              </a:rPr>
              <a:t> </a:t>
            </a:r>
            <a:r>
              <a:rPr lang="en-GB" sz="1300" dirty="0" err="1" smtClean="0">
                <a:solidFill>
                  <a:srgbClr val="C00000"/>
                </a:solidFill>
              </a:rPr>
              <a:t>GetHashCode</a:t>
            </a:r>
            <a:r>
              <a:rPr lang="en-GB" sz="1300" dirty="0" smtClean="0">
                <a:solidFill>
                  <a:srgbClr val="C00000"/>
                </a:solidFill>
              </a:rPr>
              <a:t>()</a:t>
            </a:r>
          </a:p>
          <a:p>
            <a:r>
              <a:rPr lang="en-GB" sz="1300" dirty="0" smtClean="0">
                <a:solidFill>
                  <a:srgbClr val="C00000"/>
                </a:solidFill>
              </a:rPr>
              <a:t>    {</a:t>
            </a:r>
          </a:p>
          <a:p>
            <a:r>
              <a:rPr lang="en-GB" sz="1300" dirty="0" smtClean="0">
                <a:solidFill>
                  <a:srgbClr val="C00000"/>
                </a:solidFill>
              </a:rPr>
              <a:t>        return </a:t>
            </a:r>
            <a:r>
              <a:rPr lang="en-GB" sz="1300" dirty="0" err="1" smtClean="0">
                <a:solidFill>
                  <a:srgbClr val="C00000"/>
                </a:solidFill>
              </a:rPr>
              <a:t>this.FirstName.GetHashCode</a:t>
            </a:r>
            <a:r>
              <a:rPr lang="en-GB" sz="1300" dirty="0" smtClean="0">
                <a:solidFill>
                  <a:srgbClr val="C00000"/>
                </a:solidFill>
              </a:rPr>
              <a:t>() + </a:t>
            </a:r>
          </a:p>
          <a:p>
            <a:r>
              <a:rPr lang="en-GB" sz="1300" dirty="0" smtClean="0">
                <a:solidFill>
                  <a:srgbClr val="C00000"/>
                </a:solidFill>
              </a:rPr>
              <a:t>                    </a:t>
            </a:r>
            <a:r>
              <a:rPr lang="en-GB" sz="1300" dirty="0" err="1" smtClean="0">
                <a:solidFill>
                  <a:srgbClr val="C00000"/>
                </a:solidFill>
              </a:rPr>
              <a:t>this.LastName.GetHashCode</a:t>
            </a:r>
            <a:r>
              <a:rPr lang="en-GB" sz="1300" dirty="0" smtClean="0">
                <a:solidFill>
                  <a:srgbClr val="C00000"/>
                </a:solidFill>
              </a:rPr>
              <a:t>();</a:t>
            </a:r>
          </a:p>
          <a:p>
            <a:r>
              <a:rPr lang="en-GB" sz="1300" dirty="0" smtClean="0">
                <a:solidFill>
                  <a:srgbClr val="C00000"/>
                </a:solidFill>
              </a:rPr>
              <a:t>    }</a:t>
            </a:r>
          </a:p>
          <a:p>
            <a:r>
              <a:rPr lang="en-GB" sz="1300" dirty="0" smtClean="0">
                <a:solidFill>
                  <a:srgbClr val="C00000"/>
                </a:solidFill>
              </a:rPr>
              <a:t>    </a:t>
            </a:r>
          </a:p>
          <a:p>
            <a:r>
              <a:rPr lang="en-GB" sz="1300" dirty="0" smtClean="0">
                <a:solidFill>
                  <a:srgbClr val="C00000"/>
                </a:solidFill>
              </a:rPr>
              <a:t>    public override </a:t>
            </a:r>
            <a:r>
              <a:rPr lang="en-GB" sz="1300" dirty="0" err="1" smtClean="0">
                <a:solidFill>
                  <a:srgbClr val="C00000"/>
                </a:solidFill>
              </a:rPr>
              <a:t>bool</a:t>
            </a:r>
            <a:r>
              <a:rPr lang="en-GB" sz="1300" dirty="0" smtClean="0">
                <a:solidFill>
                  <a:srgbClr val="C00000"/>
                </a:solidFill>
              </a:rPr>
              <a:t> Equals(object other)</a:t>
            </a:r>
          </a:p>
          <a:p>
            <a:r>
              <a:rPr lang="en-GB" sz="1300" dirty="0" smtClean="0">
                <a:solidFill>
                  <a:srgbClr val="C00000"/>
                </a:solidFill>
              </a:rPr>
              <a:t>    {</a:t>
            </a:r>
          </a:p>
          <a:p>
            <a:r>
              <a:rPr lang="en-GB" sz="1300" dirty="0" smtClean="0">
                <a:solidFill>
                  <a:srgbClr val="C00000"/>
                </a:solidFill>
              </a:rPr>
              <a:t>        return Equals(other as </a:t>
            </a:r>
            <a:r>
              <a:rPr lang="en-GB" sz="1300" dirty="0" err="1" smtClean="0">
                <a:solidFill>
                  <a:srgbClr val="C00000"/>
                </a:solidFill>
              </a:rPr>
              <a:t>PersonalName</a:t>
            </a:r>
            <a:r>
              <a:rPr lang="en-GB" sz="1300" dirty="0" smtClean="0">
                <a:solidFill>
                  <a:srgbClr val="C00000"/>
                </a:solidFill>
              </a:rPr>
              <a:t>);</a:t>
            </a:r>
          </a:p>
          <a:p>
            <a:r>
              <a:rPr lang="en-GB" sz="1300" dirty="0" smtClean="0">
                <a:solidFill>
                  <a:srgbClr val="C00000"/>
                </a:solidFill>
              </a:rPr>
              <a:t>    }</a:t>
            </a:r>
          </a:p>
          <a:p>
            <a:endParaRPr lang="en-GB" sz="1300" dirty="0" smtClean="0">
              <a:solidFill>
                <a:srgbClr val="C00000"/>
              </a:solidFill>
            </a:endParaRPr>
          </a:p>
          <a:p>
            <a:r>
              <a:rPr lang="en-GB" sz="1300" dirty="0" smtClean="0">
                <a:solidFill>
                  <a:srgbClr val="C00000"/>
                </a:solidFill>
              </a:rPr>
              <a:t>    public </a:t>
            </a:r>
            <a:r>
              <a:rPr lang="en-GB" sz="1300" dirty="0" err="1" smtClean="0">
                <a:solidFill>
                  <a:srgbClr val="C00000"/>
                </a:solidFill>
              </a:rPr>
              <a:t>bool</a:t>
            </a:r>
            <a:r>
              <a:rPr lang="en-GB" sz="1300" dirty="0" smtClean="0">
                <a:solidFill>
                  <a:srgbClr val="C00000"/>
                </a:solidFill>
              </a:rPr>
              <a:t> Equals(</a:t>
            </a:r>
            <a:r>
              <a:rPr lang="en-GB" sz="1300" dirty="0" err="1" smtClean="0">
                <a:solidFill>
                  <a:srgbClr val="C00000"/>
                </a:solidFill>
              </a:rPr>
              <a:t>PersonalName</a:t>
            </a:r>
            <a:r>
              <a:rPr lang="en-GB" sz="1300" dirty="0" smtClean="0">
                <a:solidFill>
                  <a:srgbClr val="C00000"/>
                </a:solidFill>
              </a:rPr>
              <a:t> other)</a:t>
            </a:r>
          </a:p>
          <a:p>
            <a:r>
              <a:rPr lang="en-GB" sz="1300" dirty="0" smtClean="0">
                <a:solidFill>
                  <a:srgbClr val="C00000"/>
                </a:solidFill>
              </a:rPr>
              <a:t>    {</a:t>
            </a:r>
          </a:p>
          <a:p>
            <a:r>
              <a:rPr lang="en-GB" sz="1300" dirty="0" smtClean="0">
                <a:solidFill>
                  <a:srgbClr val="C00000"/>
                </a:solidFill>
              </a:rPr>
              <a:t>        if ((object) other == null)</a:t>
            </a:r>
          </a:p>
          <a:p>
            <a:r>
              <a:rPr lang="en-GB" sz="1300" dirty="0" smtClean="0">
                <a:solidFill>
                  <a:srgbClr val="C00000"/>
                </a:solidFill>
              </a:rPr>
              <a:t>        {</a:t>
            </a:r>
          </a:p>
          <a:p>
            <a:r>
              <a:rPr lang="en-GB" sz="1300" dirty="0" smtClean="0">
                <a:solidFill>
                  <a:srgbClr val="C00000"/>
                </a:solidFill>
              </a:rPr>
              <a:t>            return false;</a:t>
            </a:r>
          </a:p>
          <a:p>
            <a:r>
              <a:rPr lang="en-GB" sz="1300" dirty="0" smtClean="0">
                <a:solidFill>
                  <a:srgbClr val="C00000"/>
                </a:solidFill>
              </a:rPr>
              <a:t>        }</a:t>
            </a:r>
          </a:p>
          <a:p>
            <a:r>
              <a:rPr lang="en-GB" sz="1300" dirty="0" smtClean="0">
                <a:solidFill>
                  <a:srgbClr val="C00000"/>
                </a:solidFill>
              </a:rPr>
              <a:t>        return </a:t>
            </a:r>
            <a:r>
              <a:rPr lang="en-GB" sz="1300" dirty="0" err="1" smtClean="0">
                <a:solidFill>
                  <a:srgbClr val="C00000"/>
                </a:solidFill>
              </a:rPr>
              <a:t>FirstName</a:t>
            </a:r>
            <a:r>
              <a:rPr lang="en-GB" sz="1300" dirty="0" smtClean="0">
                <a:solidFill>
                  <a:srgbClr val="C00000"/>
                </a:solidFill>
              </a:rPr>
              <a:t> == </a:t>
            </a:r>
            <a:r>
              <a:rPr lang="en-GB" sz="1300" dirty="0" err="1" smtClean="0">
                <a:solidFill>
                  <a:srgbClr val="C00000"/>
                </a:solidFill>
              </a:rPr>
              <a:t>other.FirstName</a:t>
            </a:r>
            <a:r>
              <a:rPr lang="en-GB" sz="1300" dirty="0" smtClean="0">
                <a:solidFill>
                  <a:srgbClr val="C00000"/>
                </a:solidFill>
              </a:rPr>
              <a:t> &amp;&amp;</a:t>
            </a:r>
          </a:p>
          <a:p>
            <a:r>
              <a:rPr lang="en-GB" sz="1300" dirty="0" smtClean="0">
                <a:solidFill>
                  <a:srgbClr val="C00000"/>
                </a:solidFill>
              </a:rPr>
              <a:t>                    </a:t>
            </a:r>
            <a:r>
              <a:rPr lang="en-GB" sz="1300" dirty="0" err="1" smtClean="0">
                <a:solidFill>
                  <a:srgbClr val="C00000"/>
                </a:solidFill>
              </a:rPr>
              <a:t>LastName</a:t>
            </a:r>
            <a:r>
              <a:rPr lang="en-GB" sz="1300" dirty="0" smtClean="0">
                <a:solidFill>
                  <a:srgbClr val="C00000"/>
                </a:solidFill>
              </a:rPr>
              <a:t> == </a:t>
            </a:r>
            <a:r>
              <a:rPr lang="en-GB" sz="1300" dirty="0" err="1" smtClean="0">
                <a:solidFill>
                  <a:srgbClr val="C00000"/>
                </a:solidFill>
              </a:rPr>
              <a:t>other.LastName</a:t>
            </a:r>
            <a:r>
              <a:rPr lang="en-GB" sz="1300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GB" sz="1300" dirty="0" smtClean="0">
                <a:solidFill>
                  <a:srgbClr val="C00000"/>
                </a:solidFill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4864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Equality in F#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60198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ym typeface="Wingdings" pitchFamily="2" charset="2"/>
              </a:rPr>
              <a:t> </a:t>
            </a:r>
            <a:r>
              <a:rPr lang="en-GB" dirty="0" smtClean="0"/>
              <a:t>nothing to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Convenience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Complex type definitions in one line</a:t>
            </a:r>
          </a:p>
          <a:p>
            <a:r>
              <a:rPr lang="en-GB" dirty="0" smtClean="0"/>
              <a:t>Comparison and equality for free</a:t>
            </a:r>
          </a:p>
          <a:p>
            <a:r>
              <a:rPr lang="en-GB" dirty="0" smtClean="0"/>
              <a:t>List processing</a:t>
            </a:r>
          </a:p>
          <a:p>
            <a:r>
              <a:rPr lang="en-GB" dirty="0" smtClean="0"/>
              <a:t>Reusable code using functions as parameters</a:t>
            </a:r>
          </a:p>
          <a:p>
            <a:r>
              <a:rPr lang="en-GB" dirty="0" smtClean="0"/>
              <a:t>Combine existing functions to create new functionality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Correctness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 powerful type system which prevents many common errors </a:t>
            </a:r>
          </a:p>
          <a:p>
            <a:r>
              <a:rPr lang="en-GB" dirty="0" smtClean="0"/>
              <a:t>Values are immutable by default</a:t>
            </a:r>
          </a:p>
          <a:p>
            <a:r>
              <a:rPr lang="en-GB" dirty="0" smtClean="0"/>
              <a:t>You can often encode business logic using the type system itself </a:t>
            </a:r>
          </a:p>
          <a:p>
            <a:pPr lvl="1"/>
            <a:r>
              <a:rPr lang="en-GB" i="1" dirty="0" smtClean="0"/>
              <a:t>Yes, really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Concurrency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Asynchronous programming is very easy</a:t>
            </a:r>
          </a:p>
          <a:p>
            <a:r>
              <a:rPr lang="en-GB" dirty="0" smtClean="0"/>
              <a:t>Built-in actor model</a:t>
            </a:r>
          </a:p>
          <a:p>
            <a:r>
              <a:rPr lang="en-GB" dirty="0" smtClean="0"/>
              <a:t>Excellent support for event handling and functional </a:t>
            </a:r>
            <a:r>
              <a:rPr lang="en-GB" smtClean="0"/>
              <a:t>reactive programming</a:t>
            </a:r>
            <a:endParaRPr lang="en-GB" dirty="0" smtClean="0"/>
          </a:p>
          <a:p>
            <a:r>
              <a:rPr lang="en-GB" dirty="0" smtClean="0"/>
              <a:t>Sharing state and avoiding locks is much easier because of immutability</a:t>
            </a:r>
          </a:p>
          <a:p>
            <a:r>
              <a:rPr lang="en-GB" dirty="0" smtClean="0"/>
              <a:t>Won’t cover today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 of today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Basic syntax</a:t>
            </a:r>
          </a:p>
          <a:p>
            <a:r>
              <a:rPr lang="en-GB" dirty="0" smtClean="0"/>
              <a:t>Thinking functionally</a:t>
            </a:r>
          </a:p>
          <a:p>
            <a:r>
              <a:rPr lang="en-GB" dirty="0" smtClean="0"/>
              <a:t>Algebraic types</a:t>
            </a:r>
          </a:p>
          <a:p>
            <a:r>
              <a:rPr lang="en-GB" i="1" dirty="0" smtClean="0"/>
              <a:t>Lunch</a:t>
            </a:r>
          </a:p>
          <a:p>
            <a:r>
              <a:rPr lang="en-GB" dirty="0" smtClean="0"/>
              <a:t>Designing for correctness</a:t>
            </a:r>
          </a:p>
          <a:p>
            <a:r>
              <a:rPr lang="en-GB" dirty="0" smtClean="0"/>
              <a:t>A complete use-case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Completeness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F# supports styles which are not 100% pure</a:t>
            </a:r>
          </a:p>
          <a:p>
            <a:r>
              <a:rPr lang="en-GB" dirty="0" smtClean="0"/>
              <a:t>F# can do virtually everything that C# can do</a:t>
            </a:r>
          </a:p>
          <a:p>
            <a:r>
              <a:rPr lang="en-GB" dirty="0" smtClean="0"/>
              <a:t>F# is part of the .NET ecosystem</a:t>
            </a:r>
          </a:p>
          <a:p>
            <a:r>
              <a:rPr lang="en-GB" dirty="0" smtClean="0"/>
              <a:t>Integrated with Visual Studio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Coding: Part 1a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Basic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Part 1a -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Printing</a:t>
            </a:r>
          </a:p>
          <a:p>
            <a:r>
              <a:rPr lang="en-GB" dirty="0" smtClean="0"/>
              <a:t>Let</a:t>
            </a:r>
          </a:p>
          <a:p>
            <a:r>
              <a:rPr lang="en-GB" dirty="0" smtClean="0"/>
              <a:t>Simple functions</a:t>
            </a:r>
          </a:p>
          <a:p>
            <a:r>
              <a:rPr lang="en-GB" dirty="0" smtClean="0"/>
              <a:t>Piping</a:t>
            </a:r>
          </a:p>
          <a:p>
            <a:r>
              <a:rPr lang="en-GB" dirty="0" smtClean="0"/>
              <a:t>Passing in a function as a parameter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 in coding vs. testing (C# vs. F#)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Collections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Lists, sequences and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Can only add/remove at head</a:t>
            </a:r>
          </a:p>
          <a:p>
            <a:r>
              <a:rPr lang="en-GB" dirty="0" smtClean="0"/>
              <a:t>Immutable</a:t>
            </a:r>
          </a:p>
          <a:p>
            <a:r>
              <a:rPr lang="en-GB" dirty="0" smtClean="0"/>
              <a:t>Written with square brackets:</a:t>
            </a:r>
            <a:endParaRPr lang="en-GB" dirty="0"/>
          </a:p>
        </p:txBody>
      </p:sp>
      <p:pic>
        <p:nvPicPr>
          <p:cNvPr id="55298" name="Picture 2" descr="http://img2.etsystatic.com/012/0/8051125/il_340x270.449416838_ngu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143000"/>
            <a:ext cx="4126087" cy="3276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867400" y="55626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let </a:t>
            </a:r>
            <a:r>
              <a:rPr lang="en-GB" sz="2800" dirty="0" err="1" smtClean="0">
                <a:solidFill>
                  <a:srgbClr val="0070C0"/>
                </a:solidFill>
              </a:rPr>
              <a:t>myList</a:t>
            </a:r>
            <a:r>
              <a:rPr lang="en-GB" sz="2800" dirty="0" smtClean="0">
                <a:solidFill>
                  <a:srgbClr val="0070C0"/>
                </a:solidFill>
              </a:rPr>
              <a:t> = [1;2;3]</a:t>
            </a:r>
            <a:endParaRPr lang="en-GB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http://www.ps-products.co.uk/lg_images/My_Turn_Queuing_System_Ticket_Dispens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1219200"/>
            <a:ext cx="3128963" cy="3429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Lazy – only get what you need as you need it</a:t>
            </a:r>
          </a:p>
          <a:p>
            <a:r>
              <a:rPr lang="en-GB" dirty="0" smtClean="0"/>
              <a:t>Same as </a:t>
            </a:r>
            <a:r>
              <a:rPr lang="en-GB" dirty="0" err="1" smtClean="0"/>
              <a:t>IEnumerable</a:t>
            </a:r>
            <a:endParaRPr lang="en-GB" dirty="0" smtClean="0"/>
          </a:p>
          <a:p>
            <a:r>
              <a:rPr lang="en-GB" dirty="0" smtClean="0"/>
              <a:t>Written with curly braces: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733800" y="5877580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let </a:t>
            </a:r>
            <a:r>
              <a:rPr lang="en-GB" sz="2800" dirty="0" err="1" smtClean="0">
                <a:solidFill>
                  <a:srgbClr val="0070C0"/>
                </a:solidFill>
              </a:rPr>
              <a:t>mySeq</a:t>
            </a:r>
            <a:r>
              <a:rPr lang="en-GB" sz="2800" dirty="0" smtClean="0">
                <a:solidFill>
                  <a:srgbClr val="0070C0"/>
                </a:solidFill>
              </a:rPr>
              <a:t> = </a:t>
            </a:r>
            <a:r>
              <a:rPr lang="en-GB" sz="2800" dirty="0" err="1" smtClean="0">
                <a:solidFill>
                  <a:srgbClr val="0070C0"/>
                </a:solidFill>
              </a:rPr>
              <a:t>seq</a:t>
            </a:r>
            <a:r>
              <a:rPr lang="en-GB" sz="2800" dirty="0" smtClean="0">
                <a:solidFill>
                  <a:srgbClr val="0070C0"/>
                </a:solidFill>
              </a:rPr>
              <a:t> { yield 1; yield 2}</a:t>
            </a:r>
            <a:endParaRPr lang="en-GB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http://images.amazon.com/images/P/B001V9HJ1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914400"/>
            <a:ext cx="4762500" cy="35718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Array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Direct access to slots</a:t>
            </a:r>
          </a:p>
          <a:p>
            <a:r>
              <a:rPr lang="en-GB" dirty="0" smtClean="0"/>
              <a:t>Mutable (read/write)</a:t>
            </a:r>
          </a:p>
          <a:p>
            <a:r>
              <a:rPr lang="en-GB" dirty="0" smtClean="0"/>
              <a:t>Square brackets plus bar: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55626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let </a:t>
            </a:r>
            <a:r>
              <a:rPr lang="en-GB" sz="2800" dirty="0" err="1" smtClean="0">
                <a:solidFill>
                  <a:srgbClr val="0070C0"/>
                </a:solidFill>
              </a:rPr>
              <a:t>myArr</a:t>
            </a:r>
            <a:r>
              <a:rPr lang="en-GB" sz="2800" dirty="0" smtClean="0">
                <a:solidFill>
                  <a:srgbClr val="0070C0"/>
                </a:solidFill>
              </a:rPr>
              <a:t> = [| 1;2;3 |]</a:t>
            </a:r>
            <a:endParaRPr lang="en-GB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available collection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ResizeArray</a:t>
            </a:r>
            <a:r>
              <a:rPr lang="en-GB" dirty="0" smtClean="0"/>
              <a:t> (same as List&lt;T&gt;)</a:t>
            </a:r>
          </a:p>
          <a:p>
            <a:r>
              <a:rPr lang="en-GB" dirty="0" smtClean="0"/>
              <a:t>map</a:t>
            </a:r>
          </a:p>
          <a:p>
            <a:r>
              <a:rPr lang="en-GB" dirty="0" smtClean="0"/>
              <a:t>set</a:t>
            </a:r>
          </a:p>
          <a:p>
            <a:r>
              <a:rPr lang="en-GB" dirty="0" smtClean="0"/>
              <a:t>Plus all .NET collections such as Dictionary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410200" y="2133600"/>
            <a:ext cx="609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 smtClean="0"/>
              <a:t>[]</a:t>
            </a:r>
            <a:endParaRPr lang="en-GB" sz="3200" dirty="0"/>
          </a:p>
        </p:txBody>
      </p:sp>
      <p:grpSp>
        <p:nvGrpSpPr>
          <p:cNvPr id="9" name="Group 8"/>
          <p:cNvGrpSpPr/>
          <p:nvPr/>
        </p:nvGrpSpPr>
        <p:grpSpPr>
          <a:xfrm>
            <a:off x="4419600" y="2133600"/>
            <a:ext cx="990600" cy="609600"/>
            <a:chOff x="4419600" y="2133600"/>
            <a:chExt cx="990600" cy="609600"/>
          </a:xfrm>
        </p:grpSpPr>
        <p:sp>
          <p:nvSpPr>
            <p:cNvPr id="6" name="Oval 5"/>
            <p:cNvSpPr/>
            <p:nvPr/>
          </p:nvSpPr>
          <p:spPr>
            <a:xfrm>
              <a:off x="4419600" y="2133600"/>
              <a:ext cx="609600" cy="6096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 smtClean="0">
                  <a:solidFill>
                    <a:schemeClr val="dk1"/>
                  </a:solidFill>
                </a:rPr>
                <a:t>3</a:t>
              </a:r>
            </a:p>
          </p:txBody>
        </p:sp>
        <p:cxnSp>
          <p:nvCxnSpPr>
            <p:cNvPr id="8" name="Straight Arrow Connector 7"/>
            <p:cNvCxnSpPr>
              <a:stCxn id="6" idx="6"/>
              <a:endCxn id="5" idx="1"/>
            </p:cNvCxnSpPr>
            <p:nvPr/>
          </p:nvCxnSpPr>
          <p:spPr>
            <a:xfrm>
              <a:off x="5029200" y="2438400"/>
              <a:ext cx="3810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243943" y="1981200"/>
            <a:ext cx="3004457" cy="990600"/>
            <a:chOff x="3243943" y="1981200"/>
            <a:chExt cx="3004457" cy="990600"/>
          </a:xfrm>
        </p:grpSpPr>
        <p:grpSp>
          <p:nvGrpSpPr>
            <p:cNvPr id="10" name="Group 9"/>
            <p:cNvGrpSpPr/>
            <p:nvPr/>
          </p:nvGrpSpPr>
          <p:grpSpPr>
            <a:xfrm>
              <a:off x="3243943" y="2133600"/>
              <a:ext cx="990600" cy="609600"/>
              <a:chOff x="4419600" y="2133600"/>
              <a:chExt cx="990600" cy="609600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419600" y="2133600"/>
                <a:ext cx="609600" cy="6096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>
                    <a:solidFill>
                      <a:schemeClr val="dk1"/>
                    </a:solidFill>
                  </a:rPr>
                  <a:t>2</a:t>
                </a:r>
              </a:p>
            </p:txBody>
          </p:sp>
          <p:cxnSp>
            <p:nvCxnSpPr>
              <p:cNvPr id="12" name="Straight Arrow Connector 11"/>
              <p:cNvCxnSpPr>
                <a:stCxn id="11" idx="6"/>
              </p:cNvCxnSpPr>
              <p:nvPr/>
            </p:nvCxnSpPr>
            <p:spPr>
              <a:xfrm>
                <a:off x="5029200" y="2438400"/>
                <a:ext cx="381000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4267200" y="1981200"/>
              <a:ext cx="1981200" cy="99060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57400" y="1828800"/>
            <a:ext cx="4343400" cy="1295400"/>
            <a:chOff x="2057400" y="1828800"/>
            <a:chExt cx="4343400" cy="1295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057400" y="2133600"/>
              <a:ext cx="990600" cy="609600"/>
              <a:chOff x="4419600" y="2133600"/>
              <a:chExt cx="990600" cy="60960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419600" y="2133600"/>
                <a:ext cx="609600" cy="6096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 smtClean="0">
                    <a:solidFill>
                      <a:schemeClr val="dk1"/>
                    </a:solidFill>
                  </a:rPr>
                  <a:t>1</a:t>
                </a:r>
              </a:p>
            </p:txBody>
          </p:sp>
          <p:cxnSp>
            <p:nvCxnSpPr>
              <p:cNvPr id="15" name="Straight Arrow Connector 14"/>
              <p:cNvCxnSpPr>
                <a:stCxn id="14" idx="6"/>
              </p:cNvCxnSpPr>
              <p:nvPr/>
            </p:nvCxnSpPr>
            <p:spPr>
              <a:xfrm>
                <a:off x="5029200" y="2438400"/>
                <a:ext cx="381000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/>
            <p:cNvSpPr/>
            <p:nvPr/>
          </p:nvSpPr>
          <p:spPr>
            <a:xfrm>
              <a:off x="3048000" y="1828800"/>
              <a:ext cx="3352800" cy="1295400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276600" y="41148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800" dirty="0" smtClean="0"/>
              <a:t>[]</a:t>
            </a:r>
            <a:endParaRPr lang="en-GB" sz="4800" dirty="0"/>
          </a:p>
        </p:txBody>
      </p:sp>
      <p:sp>
        <p:nvSpPr>
          <p:cNvPr id="21" name="TextBox 20"/>
          <p:cNvSpPr txBox="1"/>
          <p:nvPr/>
        </p:nvSpPr>
        <p:spPr>
          <a:xfrm>
            <a:off x="3276600" y="41148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800" dirty="0" smtClean="0"/>
              <a:t>3::[]</a:t>
            </a:r>
            <a:endParaRPr lang="en-GB" sz="4800" dirty="0"/>
          </a:p>
        </p:txBody>
      </p:sp>
      <p:sp>
        <p:nvSpPr>
          <p:cNvPr id="22" name="TextBox 21"/>
          <p:cNvSpPr txBox="1"/>
          <p:nvPr/>
        </p:nvSpPr>
        <p:spPr>
          <a:xfrm>
            <a:off x="3276600" y="4122003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800" dirty="0" smtClean="0"/>
              <a:t>2::3::[]</a:t>
            </a:r>
            <a:endParaRPr lang="en-GB" sz="4800" dirty="0"/>
          </a:p>
        </p:txBody>
      </p:sp>
      <p:sp>
        <p:nvSpPr>
          <p:cNvPr id="23" name="TextBox 22"/>
          <p:cNvSpPr txBox="1"/>
          <p:nvPr/>
        </p:nvSpPr>
        <p:spPr>
          <a:xfrm>
            <a:off x="3276600" y="411480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800" dirty="0" smtClean="0"/>
              <a:t>1::2::3::[]</a:t>
            </a:r>
            <a:endParaRPr lang="en-GB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Demystify functional programming</a:t>
            </a:r>
          </a:p>
          <a:p>
            <a:r>
              <a:rPr lang="en-GB" dirty="0" smtClean="0"/>
              <a:t>Show you some new ways of thinking about code</a:t>
            </a:r>
          </a:p>
          <a:p>
            <a:r>
              <a:rPr lang="en-GB" dirty="0" smtClean="0"/>
              <a:t>Have fun</a:t>
            </a:r>
          </a:p>
          <a:p>
            <a:r>
              <a:rPr lang="en-GB" dirty="0" smtClean="0"/>
              <a:t>Blow your mind a few times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Lists</a:t>
            </a:r>
            <a:endParaRPr lang="en-GB" dirty="0"/>
          </a:p>
        </p:txBody>
      </p:sp>
      <p:pic>
        <p:nvPicPr>
          <p:cNvPr id="61442" name="Picture 2" descr="Simple lists (before append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209800"/>
            <a:ext cx="4781550" cy="1924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Lists</a:t>
            </a:r>
            <a:endParaRPr lang="en-GB" dirty="0"/>
          </a:p>
        </p:txBody>
      </p:sp>
      <p:pic>
        <p:nvPicPr>
          <p:cNvPr id="62466" name="Picture 2" descr="Simple lists (after append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057400"/>
            <a:ext cx="6294622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Coding: Part 1b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Lists, sequences and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Coding Part 1b -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Lists, sequences</a:t>
            </a:r>
          </a:p>
          <a:p>
            <a:r>
              <a:rPr lang="en-GB" dirty="0" smtClean="0"/>
              <a:t>Filter, map, </a:t>
            </a:r>
            <a:r>
              <a:rPr lang="en-GB" dirty="0" err="1" smtClean="0"/>
              <a:t>sortBy</a:t>
            </a:r>
            <a:r>
              <a:rPr lang="en-GB" dirty="0" smtClean="0"/>
              <a:t>, reduce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Google for “</a:t>
            </a:r>
            <a:r>
              <a:rPr lang="en-GB" dirty="0" err="1" smtClean="0"/>
              <a:t>msdn</a:t>
            </a:r>
            <a:r>
              <a:rPr lang="en-GB" dirty="0" smtClean="0"/>
              <a:t> list module”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Extracting boilerplate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Using functions as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676400"/>
            <a:ext cx="312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public static </a:t>
            </a:r>
            <a:r>
              <a:rPr lang="en-GB" dirty="0" err="1" smtClean="0"/>
              <a:t>int</a:t>
            </a:r>
            <a:r>
              <a:rPr lang="en-GB" dirty="0" smtClean="0"/>
              <a:t> Product(</a:t>
            </a:r>
            <a:r>
              <a:rPr lang="en-GB" dirty="0" err="1" smtClean="0"/>
              <a:t>int</a:t>
            </a:r>
            <a:r>
              <a:rPr lang="en-GB" dirty="0" smtClean="0"/>
              <a:t> n)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int</a:t>
            </a:r>
            <a:r>
              <a:rPr lang="en-GB" dirty="0" smtClean="0"/>
              <a:t> product = 1;</a:t>
            </a:r>
          </a:p>
          <a:p>
            <a:r>
              <a:rPr lang="en-GB" dirty="0" smtClean="0"/>
              <a:t>    for 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= 1; </a:t>
            </a:r>
            <a:r>
              <a:rPr lang="en-GB" dirty="0" err="1" smtClean="0"/>
              <a:t>i</a:t>
            </a:r>
            <a:r>
              <a:rPr lang="en-GB" dirty="0" smtClean="0"/>
              <a:t> &lt;= n; </a:t>
            </a:r>
            <a:r>
              <a:rPr lang="en-GB" dirty="0" err="1" smtClean="0"/>
              <a:t>i</a:t>
            </a:r>
            <a:r>
              <a:rPr lang="en-GB" dirty="0" smtClean="0"/>
              <a:t>++)</a:t>
            </a:r>
          </a:p>
          <a:p>
            <a:r>
              <a:rPr lang="en-GB" dirty="0" smtClean="0"/>
              <a:t>    {</a:t>
            </a:r>
          </a:p>
          <a:p>
            <a:r>
              <a:rPr lang="en-GB" dirty="0" smtClean="0"/>
              <a:t>        product *= </a:t>
            </a:r>
            <a:r>
              <a:rPr lang="en-GB" dirty="0" err="1" smtClean="0"/>
              <a:t>i</a:t>
            </a:r>
            <a:r>
              <a:rPr lang="en-GB" dirty="0" smtClean="0"/>
              <a:t>;</a:t>
            </a:r>
          </a:p>
          <a:p>
            <a:r>
              <a:rPr lang="en-GB" dirty="0" smtClean="0"/>
              <a:t>    }</a:t>
            </a:r>
          </a:p>
          <a:p>
            <a:r>
              <a:rPr lang="en-GB" dirty="0" smtClean="0"/>
              <a:t>    return product;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1676400"/>
            <a:ext cx="419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public static 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SumOfOdds</a:t>
            </a:r>
            <a:r>
              <a:rPr lang="en-GB" dirty="0" smtClean="0"/>
              <a:t>(</a:t>
            </a:r>
            <a:r>
              <a:rPr lang="en-GB" dirty="0" err="1" smtClean="0"/>
              <a:t>int</a:t>
            </a:r>
            <a:r>
              <a:rPr lang="en-GB" dirty="0" smtClean="0"/>
              <a:t> n)</a:t>
            </a:r>
          </a:p>
          <a:p>
            <a:r>
              <a:rPr lang="en-GB" dirty="0" smtClean="0"/>
              <a:t>{</a:t>
            </a:r>
          </a:p>
          <a:p>
            <a:r>
              <a:rPr lang="en-GB" dirty="0" smtClean="0"/>
              <a:t>    </a:t>
            </a:r>
            <a:r>
              <a:rPr lang="en-GB" dirty="0" err="1" smtClean="0"/>
              <a:t>int</a:t>
            </a:r>
            <a:r>
              <a:rPr lang="en-GB" dirty="0" smtClean="0"/>
              <a:t> sum = 0;</a:t>
            </a:r>
          </a:p>
          <a:p>
            <a:r>
              <a:rPr lang="en-GB" dirty="0" smtClean="0"/>
              <a:t>    for 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= 1; </a:t>
            </a:r>
            <a:r>
              <a:rPr lang="en-GB" dirty="0" err="1" smtClean="0"/>
              <a:t>i</a:t>
            </a:r>
            <a:r>
              <a:rPr lang="en-GB" dirty="0" smtClean="0"/>
              <a:t> &lt;= n; </a:t>
            </a:r>
            <a:r>
              <a:rPr lang="en-GB" dirty="0" err="1" smtClean="0"/>
              <a:t>i</a:t>
            </a:r>
            <a:r>
              <a:rPr lang="en-GB" dirty="0" smtClean="0"/>
              <a:t>++)</a:t>
            </a:r>
          </a:p>
          <a:p>
            <a:r>
              <a:rPr lang="en-GB" dirty="0" smtClean="0"/>
              <a:t>    {</a:t>
            </a:r>
          </a:p>
          <a:p>
            <a:r>
              <a:rPr lang="en-GB" dirty="0" smtClean="0"/>
              <a:t>        if (</a:t>
            </a:r>
            <a:r>
              <a:rPr lang="en-GB" dirty="0" err="1" smtClean="0"/>
              <a:t>i</a:t>
            </a:r>
            <a:r>
              <a:rPr lang="en-GB" dirty="0" smtClean="0"/>
              <a:t> % 2 != 0) { sum += </a:t>
            </a:r>
            <a:r>
              <a:rPr lang="en-GB" dirty="0" err="1" smtClean="0"/>
              <a:t>i</a:t>
            </a:r>
            <a:r>
              <a:rPr lang="en-GB" dirty="0" smtClean="0"/>
              <a:t>; }</a:t>
            </a:r>
          </a:p>
          <a:p>
            <a:r>
              <a:rPr lang="en-GB" dirty="0" smtClean="0"/>
              <a:t>    }</a:t>
            </a:r>
          </a:p>
          <a:p>
            <a:r>
              <a:rPr lang="en-GB" dirty="0" smtClean="0"/>
              <a:t>    return sum;</a:t>
            </a:r>
          </a:p>
          <a:p>
            <a:r>
              <a:rPr lang="en-GB" dirty="0" smtClean="0"/>
              <a:t>}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Loops in C#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Extracting the logic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590800"/>
          <a:ext cx="8153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GB" b="1" dirty="0"/>
                        <a:t>Function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b="1"/>
                        <a:t>Initial value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b="1"/>
                        <a:t>Inner loop logic</a:t>
                      </a:r>
                    </a:p>
                  </a:txBody>
                  <a:tcPr marL="76200" marR="76200" marT="76200" marB="7620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/>
                        <a:t>Product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/>
                        <a:t>product=1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/>
                        <a:t>Multiply the i'th value with the running total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GB"/>
                        <a:t>SumOfOdds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/>
                        <a:t>sum=0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/>
                        <a:t>Add the </a:t>
                      </a:r>
                      <a:r>
                        <a:rPr lang="en-GB" dirty="0" err="1"/>
                        <a:t>i'th</a:t>
                      </a:r>
                      <a:r>
                        <a:rPr lang="en-GB" dirty="0"/>
                        <a:t> value to the running total if not even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Introducing “fold”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295400"/>
            <a:ext cx="762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let </a:t>
            </a:r>
            <a:r>
              <a:rPr lang="en-GB" b="1" dirty="0" smtClean="0"/>
              <a:t>product</a:t>
            </a:r>
            <a:r>
              <a:rPr lang="en-GB" dirty="0" smtClean="0"/>
              <a:t> n = </a:t>
            </a:r>
          </a:p>
          <a:p>
            <a:r>
              <a:rPr lang="en-GB" dirty="0" smtClean="0"/>
              <a:t>    let </a:t>
            </a:r>
            <a:r>
              <a:rPr lang="en-GB" dirty="0" err="1" smtClean="0">
                <a:solidFill>
                  <a:srgbClr val="C00000"/>
                </a:solidFill>
              </a:rPr>
              <a:t>initialValue</a:t>
            </a:r>
            <a:r>
              <a:rPr lang="en-GB" dirty="0" smtClean="0"/>
              <a:t> = 1</a:t>
            </a:r>
          </a:p>
          <a:p>
            <a:r>
              <a:rPr lang="en-GB" dirty="0" smtClean="0"/>
              <a:t>    let </a:t>
            </a:r>
            <a:r>
              <a:rPr lang="en-GB" dirty="0" smtClean="0">
                <a:solidFill>
                  <a:srgbClr val="00B050"/>
                </a:solidFill>
              </a:rPr>
              <a:t>action</a:t>
            </a:r>
            <a:r>
              <a:rPr lang="en-GB" dirty="0" smtClean="0"/>
              <a:t> </a:t>
            </a:r>
            <a:r>
              <a:rPr lang="en-GB" dirty="0" err="1" smtClean="0"/>
              <a:t>productSoFar</a:t>
            </a:r>
            <a:r>
              <a:rPr lang="en-GB" dirty="0" smtClean="0"/>
              <a:t> x = </a:t>
            </a:r>
          </a:p>
          <a:p>
            <a:r>
              <a:rPr lang="en-GB" dirty="0" smtClean="0"/>
              <a:t>        </a:t>
            </a:r>
            <a:r>
              <a:rPr lang="en-GB" dirty="0" err="1" smtClean="0"/>
              <a:t>productSoFar</a:t>
            </a:r>
            <a:r>
              <a:rPr lang="en-GB" dirty="0" smtClean="0"/>
              <a:t> * x</a:t>
            </a:r>
          </a:p>
          <a:p>
            <a:r>
              <a:rPr lang="en-GB" dirty="0" smtClean="0"/>
              <a:t>    [1..n] |&gt; </a:t>
            </a:r>
            <a:r>
              <a:rPr lang="en-GB" b="1" dirty="0" err="1" smtClean="0">
                <a:solidFill>
                  <a:srgbClr val="0070C0"/>
                </a:solidFill>
              </a:rPr>
              <a:t>List.fold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B050"/>
                </a:solidFill>
              </a:rPr>
              <a:t>action</a:t>
            </a:r>
            <a:r>
              <a:rPr lang="en-GB" dirty="0" smtClean="0"/>
              <a:t> </a:t>
            </a:r>
            <a:r>
              <a:rPr lang="en-GB" dirty="0" err="1" smtClean="0">
                <a:solidFill>
                  <a:srgbClr val="C00000"/>
                </a:solidFill>
              </a:rPr>
              <a:t>initialValue</a:t>
            </a:r>
            <a:endParaRPr lang="en-GB" dirty="0" smtClean="0">
              <a:solidFill>
                <a:srgbClr val="C00000"/>
              </a:solidFill>
            </a:endParaRPr>
          </a:p>
          <a:p>
            <a:endParaRPr lang="en-GB" dirty="0" smtClean="0"/>
          </a:p>
          <a:p>
            <a:r>
              <a:rPr lang="en-GB" dirty="0" smtClean="0"/>
              <a:t>//test</a:t>
            </a:r>
          </a:p>
          <a:p>
            <a:r>
              <a:rPr lang="en-GB" dirty="0" smtClean="0"/>
              <a:t>product 10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let </a:t>
            </a:r>
            <a:r>
              <a:rPr lang="en-GB" b="1" dirty="0" err="1" smtClean="0"/>
              <a:t>sumOfOdds</a:t>
            </a:r>
            <a:r>
              <a:rPr lang="en-GB" dirty="0" smtClean="0"/>
              <a:t> n = </a:t>
            </a:r>
          </a:p>
          <a:p>
            <a:r>
              <a:rPr lang="en-GB" dirty="0" smtClean="0"/>
              <a:t>    let </a:t>
            </a:r>
            <a:r>
              <a:rPr lang="en-GB" dirty="0" err="1" smtClean="0">
                <a:solidFill>
                  <a:srgbClr val="C00000"/>
                </a:solidFill>
              </a:rPr>
              <a:t>initialValue</a:t>
            </a:r>
            <a:r>
              <a:rPr lang="en-GB" dirty="0" smtClean="0"/>
              <a:t> = 0</a:t>
            </a:r>
          </a:p>
          <a:p>
            <a:r>
              <a:rPr lang="en-GB" dirty="0" smtClean="0"/>
              <a:t>    let </a:t>
            </a:r>
            <a:r>
              <a:rPr lang="en-GB" dirty="0" smtClean="0">
                <a:solidFill>
                  <a:srgbClr val="00B050"/>
                </a:solidFill>
              </a:rPr>
              <a:t>action</a:t>
            </a:r>
            <a:r>
              <a:rPr lang="en-GB" dirty="0" smtClean="0"/>
              <a:t> </a:t>
            </a:r>
            <a:r>
              <a:rPr lang="en-GB" dirty="0" err="1" smtClean="0"/>
              <a:t>sumSoFar</a:t>
            </a:r>
            <a:r>
              <a:rPr lang="en-GB" dirty="0" smtClean="0"/>
              <a:t> x =</a:t>
            </a:r>
          </a:p>
          <a:p>
            <a:r>
              <a:rPr lang="en-GB" dirty="0" smtClean="0"/>
              <a:t>        if x%2=0 then </a:t>
            </a:r>
            <a:r>
              <a:rPr lang="en-GB" dirty="0" err="1" smtClean="0"/>
              <a:t>sumSoFar</a:t>
            </a:r>
            <a:r>
              <a:rPr lang="en-GB" dirty="0" smtClean="0"/>
              <a:t> else </a:t>
            </a:r>
            <a:r>
              <a:rPr lang="en-GB" dirty="0" err="1" smtClean="0"/>
              <a:t>sumSoFar+x</a:t>
            </a:r>
            <a:r>
              <a:rPr lang="en-GB" dirty="0" smtClean="0"/>
              <a:t> </a:t>
            </a:r>
          </a:p>
          <a:p>
            <a:r>
              <a:rPr lang="en-GB" dirty="0" smtClean="0"/>
              <a:t>    [1..n] |&gt; </a:t>
            </a:r>
            <a:r>
              <a:rPr lang="en-GB" b="1" dirty="0" err="1" smtClean="0">
                <a:solidFill>
                  <a:srgbClr val="0070C0"/>
                </a:solidFill>
              </a:rPr>
              <a:t>List.fold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B050"/>
                </a:solidFill>
              </a:rPr>
              <a:t>action</a:t>
            </a:r>
            <a:r>
              <a:rPr lang="en-GB" dirty="0" smtClean="0"/>
              <a:t> </a:t>
            </a:r>
            <a:r>
              <a:rPr lang="en-GB" dirty="0" err="1" smtClean="0">
                <a:solidFill>
                  <a:srgbClr val="C00000"/>
                </a:solidFill>
              </a:rPr>
              <a:t>initialValue</a:t>
            </a:r>
            <a:endParaRPr lang="en-GB" dirty="0" smtClean="0">
              <a:solidFill>
                <a:srgbClr val="C00000"/>
              </a:solidFill>
            </a:endParaRPr>
          </a:p>
          <a:p>
            <a:endParaRPr lang="en-GB" dirty="0" smtClean="0"/>
          </a:p>
          <a:p>
            <a:r>
              <a:rPr lang="en-GB" dirty="0" smtClean="0"/>
              <a:t>//test</a:t>
            </a:r>
          </a:p>
          <a:p>
            <a:r>
              <a:rPr lang="en-GB" dirty="0" err="1" smtClean="0"/>
              <a:t>sumOfOdds</a:t>
            </a:r>
            <a:r>
              <a:rPr lang="en-GB" dirty="0" smtClean="0"/>
              <a:t> 10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Coding: Part 1c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Using functions as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so far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Concise</a:t>
            </a:r>
          </a:p>
          <a:p>
            <a:r>
              <a:rPr lang="en-GB" dirty="0" smtClean="0"/>
              <a:t>Interactive</a:t>
            </a:r>
          </a:p>
          <a:p>
            <a:r>
              <a:rPr lang="en-GB" dirty="0" smtClean="0"/>
              <a:t>Syntax for standard types</a:t>
            </a:r>
          </a:p>
          <a:p>
            <a:r>
              <a:rPr lang="en-GB" dirty="0" smtClean="0"/>
              <a:t>Piping</a:t>
            </a:r>
          </a:p>
          <a:p>
            <a:r>
              <a:rPr lang="en-GB" dirty="0" smtClean="0"/>
              <a:t>Passing in functions</a:t>
            </a:r>
          </a:p>
          <a:p>
            <a:r>
              <a:rPr lang="en-GB" dirty="0" smtClean="0"/>
              <a:t>Lists and list functions</a:t>
            </a:r>
          </a:p>
          <a:p>
            <a:r>
              <a:rPr lang="en-GB" dirty="0" smtClean="0"/>
              <a:t>Extracting common behaviour into functions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fillthelandwithcinemas.files.wordpress.com/2012/08/explodinghead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52400"/>
            <a:ext cx="5000625" cy="4572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24200" y="4800600"/>
            <a:ext cx="320040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Warning</a:t>
            </a:r>
          </a:p>
          <a:p>
            <a:pPr algn="ctr"/>
            <a:r>
              <a:rPr lang="en-GB" sz="2800" b="1" dirty="0" smtClean="0"/>
              <a:t>Exploding heads</a:t>
            </a:r>
            <a:endParaRPr lang="en-GB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Myths about </a:t>
            </a:r>
            <a:br>
              <a:rPr lang="en-GB" b="1" dirty="0" smtClean="0"/>
            </a:br>
            <a:r>
              <a:rPr lang="en-GB" b="1" dirty="0" smtClean="0"/>
              <a:t>functional programming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Object oriented programming is </a:t>
            </a:r>
            <a:r>
              <a:rPr lang="en-GB" dirty="0" smtClean="0">
                <a:solidFill>
                  <a:srgbClr val="FF0000"/>
                </a:solidFill>
              </a:rPr>
              <a:t>easy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297656">
            <a:off x="1781554" y="2613691"/>
            <a:ext cx="585641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Observer</a:t>
            </a:r>
            <a:endParaRPr lang="en-US" sz="5400" b="1" dirty="0">
              <a:ln w="11430"/>
              <a:solidFill>
                <a:schemeClr val="accent3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0701962">
            <a:off x="507396" y="1805288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Factory</a:t>
            </a:r>
            <a:endParaRPr lang="en-US" sz="5400" b="1" dirty="0">
              <a:ln w="11430"/>
              <a:solidFill>
                <a:schemeClr val="tx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9964" y="3541403"/>
            <a:ext cx="4069821" cy="1107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Visitor</a:t>
            </a:r>
            <a:endParaRPr lang="en-US" sz="6600" b="1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20842005">
            <a:off x="1651906" y="4777279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Facade</a:t>
            </a:r>
            <a:endParaRPr lang="en-US" sz="5400" b="1" dirty="0">
              <a:ln w="11430"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330026">
            <a:off x="2931064" y="3777913"/>
            <a:ext cx="5739001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Decorator</a:t>
            </a:r>
            <a:endParaRPr lang="en-US" sz="7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 rot="625939">
            <a:off x="4317396" y="2033889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Singleton</a:t>
            </a:r>
            <a:endParaRPr lang="en-US" sz="5400" b="1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programming is </a:t>
            </a:r>
            <a:r>
              <a:rPr lang="en-GB" dirty="0" smtClean="0">
                <a:solidFill>
                  <a:srgbClr val="FF0000"/>
                </a:solidFill>
              </a:rPr>
              <a:t>scary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297656">
            <a:off x="1781554" y="2613691"/>
            <a:ext cx="585641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 w="11430"/>
                <a:solidFill>
                  <a:schemeClr val="accent3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Catamorphism</a:t>
            </a:r>
            <a:endParaRPr lang="en-US" sz="5400" b="1" dirty="0">
              <a:ln w="11430"/>
              <a:solidFill>
                <a:schemeClr val="accent3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20701962">
            <a:off x="2031395" y="1576689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 w="11430"/>
                <a:solidFill>
                  <a:schemeClr val="tx2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Functor</a:t>
            </a:r>
            <a:endParaRPr lang="en-US" sz="5400" b="1" dirty="0">
              <a:ln w="11430"/>
              <a:solidFill>
                <a:schemeClr val="tx2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21019983">
            <a:off x="429964" y="3541403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accent6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Applicative</a:t>
            </a:r>
            <a:endParaRPr lang="en-US" sz="5400" b="1" dirty="0">
              <a:ln w="11430"/>
              <a:solidFill>
                <a:schemeClr val="accent6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21205809">
            <a:off x="3023416" y="5373607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 w="11430"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Monoid</a:t>
            </a:r>
            <a:endParaRPr lang="en-US" sz="5400" b="1" dirty="0">
              <a:ln w="11430"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3962400"/>
            <a:ext cx="5739001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Monad</a:t>
            </a:r>
            <a:endParaRPr lang="en-US" sz="7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 rot="755387">
            <a:off x="4776100" y="2185047"/>
            <a:ext cx="4069821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Currying</a:t>
            </a:r>
            <a:endParaRPr lang="en-US" sz="5400" b="1" dirty="0">
              <a:ln w="1143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5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FP languages are useful in the real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Not just for parallelism</a:t>
            </a:r>
          </a:p>
          <a:p>
            <a:r>
              <a:rPr lang="en-GB" dirty="0" smtClean="0"/>
              <a:t>Not just for mathematical tasks</a:t>
            </a:r>
          </a:p>
          <a:p>
            <a:r>
              <a:rPr lang="en-GB" dirty="0" smtClean="0"/>
              <a:t>Not just for PhDs in computer science</a:t>
            </a:r>
          </a:p>
          <a:p>
            <a:endParaRPr lang="en-GB" dirty="0" smtClean="0"/>
          </a:p>
          <a:p>
            <a:r>
              <a:rPr lang="en-GB" dirty="0" smtClean="0"/>
              <a:t>Good for general business apps</a:t>
            </a:r>
          </a:p>
          <a:p>
            <a:r>
              <a:rPr lang="en-GB" dirty="0" smtClean="0"/>
              <a:t>Good for games</a:t>
            </a:r>
          </a:p>
          <a:p>
            <a:r>
              <a:rPr lang="en-GB" dirty="0" smtClean="0"/>
              <a:t>Good for utilities</a:t>
            </a:r>
          </a:p>
          <a:p>
            <a:r>
              <a:rPr lang="en-GB" dirty="0" smtClean="0"/>
              <a:t>Good for clear expression of requirements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to learn functional 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completely different way of thinking about programming</a:t>
            </a:r>
          </a:p>
          <a:p>
            <a:r>
              <a:rPr lang="en-GB" dirty="0" smtClean="0"/>
              <a:t>Have a beginners mind</a:t>
            </a:r>
          </a:p>
          <a:p>
            <a:r>
              <a:rPr lang="en-GB" dirty="0" smtClean="0"/>
              <a:t>Don’t complain that it is not like what you already know</a:t>
            </a:r>
          </a:p>
          <a:p>
            <a:pPr lvl="1"/>
            <a:r>
              <a:rPr lang="en-GB" dirty="0" smtClean="0"/>
              <a:t>no variables, no loops, no objects</a:t>
            </a:r>
          </a:p>
          <a:p>
            <a:r>
              <a:rPr lang="en-GB" dirty="0" smtClean="0"/>
              <a:t>Be prepared for your brain to hurt (for a while)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980</Words>
  <Application>Microsoft Office PowerPoint</Application>
  <PresentationFormat>On-screen Show (4:3)</PresentationFormat>
  <Paragraphs>311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Introduction to Functional Programming with F#</vt:lpstr>
      <vt:lpstr>Overview of today</vt:lpstr>
      <vt:lpstr>Goals</vt:lpstr>
      <vt:lpstr>Slide 4</vt:lpstr>
      <vt:lpstr>Myths about  functional programming</vt:lpstr>
      <vt:lpstr>Object oriented programming is easy</vt:lpstr>
      <vt:lpstr>Functional programming is scary</vt:lpstr>
      <vt:lpstr>FP languages are useful in the real world</vt:lpstr>
      <vt:lpstr>How to learn functional programming</vt:lpstr>
      <vt:lpstr>Four things that are very different</vt:lpstr>
      <vt:lpstr>Why use F#?</vt:lpstr>
      <vt:lpstr>Why use F#?</vt:lpstr>
      <vt:lpstr>Slide 13</vt:lpstr>
      <vt:lpstr>Conciseness</vt:lpstr>
      <vt:lpstr>Slide 15</vt:lpstr>
      <vt:lpstr>Slide 16</vt:lpstr>
      <vt:lpstr>Convenience</vt:lpstr>
      <vt:lpstr>Correctness</vt:lpstr>
      <vt:lpstr>Concurrency</vt:lpstr>
      <vt:lpstr>Completeness</vt:lpstr>
      <vt:lpstr>Coding: Part 1a</vt:lpstr>
      <vt:lpstr>Coding Part 1a - Review</vt:lpstr>
      <vt:lpstr>Time in coding vs. testing (C# vs. F#)</vt:lpstr>
      <vt:lpstr>Collections</vt:lpstr>
      <vt:lpstr>Lists</vt:lpstr>
      <vt:lpstr>Sequence</vt:lpstr>
      <vt:lpstr>Array</vt:lpstr>
      <vt:lpstr>Other available collection types</vt:lpstr>
      <vt:lpstr>Lists</vt:lpstr>
      <vt:lpstr>Lists</vt:lpstr>
      <vt:lpstr>Lists</vt:lpstr>
      <vt:lpstr>Coding: Part 1b</vt:lpstr>
      <vt:lpstr>Coding Part 1b - Review</vt:lpstr>
      <vt:lpstr>Extracting boilerplate</vt:lpstr>
      <vt:lpstr>Loops in C#</vt:lpstr>
      <vt:lpstr>Extracting the logic</vt:lpstr>
      <vt:lpstr>Introducing “fold”</vt:lpstr>
      <vt:lpstr>Coding: Part 1c</vt:lpstr>
      <vt:lpstr>Review so far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2013-10-07T22:10:01Z</dcterms:created>
  <dcterms:modified xsi:type="dcterms:W3CDTF">2013-10-07T22:14:28Z</dcterms:modified>
</cp:coreProperties>
</file>