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sldIdLst>
    <p:sldId id="269" r:id="rId2"/>
    <p:sldId id="270" r:id="rId3"/>
    <p:sldId id="271" r:id="rId4"/>
    <p:sldId id="272" r:id="rId5"/>
    <p:sldId id="273" r:id="rId6"/>
    <p:sldId id="274" r:id="rId7"/>
    <p:sldId id="281" r:id="rId8"/>
    <p:sldId id="282" r:id="rId9"/>
    <p:sldId id="275" r:id="rId10"/>
    <p:sldId id="276" r:id="rId11"/>
    <p:sldId id="277" r:id="rId12"/>
    <p:sldId id="278" r:id="rId13"/>
    <p:sldId id="280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304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5" r:id="rId37"/>
    <p:sldId id="303" r:id="rId38"/>
    <p:sldId id="306" r:id="rId39"/>
    <p:sldId id="308" r:id="rId40"/>
    <p:sldId id="307" r:id="rId41"/>
    <p:sldId id="309" r:id="rId42"/>
    <p:sldId id="310" r:id="rId43"/>
    <p:sldId id="311" r:id="rId44"/>
    <p:sldId id="318" r:id="rId45"/>
    <p:sldId id="319" r:id="rId46"/>
    <p:sldId id="320" r:id="rId47"/>
    <p:sldId id="312" r:id="rId48"/>
    <p:sldId id="313" r:id="rId49"/>
    <p:sldId id="321" r:id="rId50"/>
    <p:sldId id="314" r:id="rId51"/>
    <p:sldId id="316" r:id="rId52"/>
    <p:sldId id="317" r:id="rId53"/>
    <p:sldId id="32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Thinking</c:v>
                </c:pt>
              </c:strCache>
            </c:strRef>
          </c:tx>
          <c:dLbls>
            <c:txPr>
              <a:bodyPr/>
              <a:lstStyle/>
              <a:p>
                <a:pPr>
                  <a:defRPr sz="1800" b="0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</c:v>
                </c:pt>
                <c:pt idx="1">
                  <c:v>0.35000000000000031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Writing code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0.30000000000000032</c:v>
                </c:pt>
                <c:pt idx="1">
                  <c:v>0.30000000000000032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Getting the code to compile</c:v>
                </c:pt>
              </c:strCache>
            </c:strRef>
          </c:tx>
          <c:dLbls>
            <c:txPr>
              <a:bodyPr/>
              <a:lstStyle/>
              <a:p>
                <a:pPr>
                  <a:defRPr sz="2800" b="1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2.0000000000000021E-2</c:v>
                </c:pt>
                <c:pt idx="1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Unit tests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0.30000000000000032</c:v>
                </c:pt>
                <c:pt idx="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Bug fixing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0.28000000000000008</c:v>
                </c:pt>
                <c:pt idx="1">
                  <c:v>5.0000000000000031E-2</c:v>
                </c:pt>
              </c:numCache>
            </c:numRef>
          </c:val>
        </c:ser>
        <c:overlap val="100"/>
        <c:axId val="96927744"/>
        <c:axId val="96929280"/>
      </c:barChart>
      <c:catAx>
        <c:axId val="96927744"/>
        <c:scaling>
          <c:orientation val="minMax"/>
        </c:scaling>
        <c:axPos val="b"/>
        <c:tickLblPos val="nextTo"/>
        <c:crossAx val="96929280"/>
        <c:crosses val="autoZero"/>
        <c:auto val="1"/>
        <c:lblAlgn val="ctr"/>
        <c:lblOffset val="100"/>
      </c:catAx>
      <c:valAx>
        <c:axId val="96929280"/>
        <c:scaling>
          <c:orientation val="minMax"/>
        </c:scaling>
        <c:axPos val="l"/>
        <c:majorGridlines/>
        <c:numFmt formatCode="0%" sourceLinked="1"/>
        <c:tickLblPos val="nextTo"/>
        <c:crossAx val="96927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69672888111204"/>
          <c:y val="7.017554053421278E-2"/>
          <c:w val="0.258044011859629"/>
          <c:h val="0.92041904966328469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series/thinking-functionall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Based on </a:t>
            </a:r>
            <a:r>
              <a:rPr lang="en-GB" smtClean="0">
                <a:hlinkClick r:id="rId3"/>
              </a:rPr>
              <a:t>http://fsharpforfunandprofit.com/series/thinking-functionally.html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Thinking Functionally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Changing the way you think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"Unhelpful" properties </a:t>
            </a:r>
            <a:br>
              <a:rPr lang="en-US" dirty="0" smtClean="0"/>
            </a:br>
            <a:r>
              <a:rPr lang="en-US" dirty="0" smtClean="0"/>
              <a:t>of mathematical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input and output values are immutable</a:t>
            </a:r>
            <a:endParaRPr lang="en-GB" dirty="0" smtClean="0"/>
          </a:p>
          <a:p>
            <a:pPr lvl="0"/>
            <a:r>
              <a:rPr lang="en-US" dirty="0" smtClean="0"/>
              <a:t>A function always has exactly one input and one output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vs. Variables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add1 x = x + 1</a:t>
            </a:r>
            <a:endParaRPr lang="en-GB" sz="2800" dirty="0"/>
          </a:p>
        </p:txBody>
      </p:sp>
      <p:sp>
        <p:nvSpPr>
          <p:cNvPr id="7" name="Line Callout 2 6"/>
          <p:cNvSpPr/>
          <p:nvPr/>
        </p:nvSpPr>
        <p:spPr>
          <a:xfrm>
            <a:off x="3962400" y="1752600"/>
            <a:ext cx="4343400" cy="609600"/>
          </a:xfrm>
          <a:prstGeom prst="borderCallout2">
            <a:avLst>
              <a:gd name="adj1" fmla="val 47321"/>
              <a:gd name="adj2" fmla="val -904"/>
              <a:gd name="adj3" fmla="val 45536"/>
              <a:gd name="adj4" fmla="val -16096"/>
              <a:gd name="adj5" fmla="val 128572"/>
              <a:gd name="adj6" fmla="val -393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Accept some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from the input domain and label it with the name ”x” </a:t>
            </a:r>
            <a:endParaRPr lang="en-GB" dirty="0" smtClean="0"/>
          </a:p>
        </p:txBody>
      </p:sp>
      <p:sp>
        <p:nvSpPr>
          <p:cNvPr id="8" name="Line Callout 2 7"/>
          <p:cNvSpPr/>
          <p:nvPr/>
        </p:nvSpPr>
        <p:spPr>
          <a:xfrm>
            <a:off x="3962400" y="2971800"/>
            <a:ext cx="4343400" cy="609600"/>
          </a:xfrm>
          <a:prstGeom prst="borderCallout2">
            <a:avLst>
              <a:gd name="adj1" fmla="val 47321"/>
              <a:gd name="adj2" fmla="val -904"/>
              <a:gd name="adj3" fmla="val 45536"/>
              <a:gd name="adj4" fmla="val -16096"/>
              <a:gd name="adj5" fmla="val -32143"/>
              <a:gd name="adj6" fmla="val -289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Refer to the same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later using “x”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62400" y="2362200"/>
            <a:ext cx="434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“Binding”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648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add1 5</a:t>
            </a:r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4648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6    </a:t>
            </a:r>
            <a:r>
              <a:rPr lang="en-US" sz="2800" dirty="0" smtClean="0">
                <a:solidFill>
                  <a:srgbClr val="C00000"/>
                </a:solidFill>
              </a:rPr>
              <a:t>// result is 6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8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5 + 1  </a:t>
            </a:r>
            <a:r>
              <a:rPr lang="en-US" sz="2800" dirty="0" smtClean="0">
                <a:solidFill>
                  <a:srgbClr val="C00000"/>
                </a:solidFill>
              </a:rPr>
              <a:t>// replace "x" with "5"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2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values and function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Value</a:t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x</a:t>
            </a:r>
            <a:r>
              <a:rPr lang="en-GB" dirty="0" smtClean="0"/>
              <a:t> = 1</a:t>
            </a:r>
          </a:p>
          <a:p>
            <a:r>
              <a:rPr lang="en-GB" dirty="0" smtClean="0"/>
              <a:t>Function Value</a:t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x + 1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vs.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A “value” is just a member of a domain or range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have no 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are immutable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Changes done by external functions</a:t>
            </a:r>
          </a:p>
          <a:p>
            <a:endParaRPr lang="en-US" sz="2600" dirty="0" smtClean="0"/>
          </a:p>
          <a:p>
            <a:endParaRPr lang="en-GB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43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“object” is an encapsulation of a data structure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…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its associated behavior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are expected to have state (that is, be mutable)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operations that change the internal state must be provided by the object itself (via "dot" notation).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x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07627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aName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: type = constant </a:t>
            </a:r>
            <a:b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err="1" smtClean="0">
                <a:solidFill>
                  <a:srgbClr val="C00000"/>
                </a:solidFill>
              </a:rPr>
              <a:t>val</a:t>
            </a:r>
            <a:r>
              <a:rPr lang="en-US" sz="2400" i="1" dirty="0" smtClean="0">
                <a:solidFill>
                  <a:srgbClr val="C00000"/>
                </a:solidFill>
              </a:rPr>
              <a:t> x :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add1 x = x 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3429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functionName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: domain -&gt; range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rgbClr val="C00000"/>
                </a:solidFill>
              </a:rPr>
              <a:t>val</a:t>
            </a:r>
            <a:r>
              <a:rPr lang="en-US" sz="2400" i="1" dirty="0" smtClean="0">
                <a:solidFill>
                  <a:srgbClr val="C00000"/>
                </a:solidFill>
              </a:rPr>
              <a:t> add1 :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</a:rPr>
              <a:t> -&gt;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endParaRPr lang="en-GB" sz="2400" i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 values have 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x + 1</a:t>
            </a:r>
          </a:p>
          <a:p>
            <a:r>
              <a:rPr lang="en-GB" dirty="0" smtClean="0"/>
              <a:t>let </a:t>
            </a:r>
            <a:r>
              <a:rPr lang="en-GB" dirty="0" err="1" smtClean="0">
                <a:solidFill>
                  <a:srgbClr val="C00000"/>
                </a:solidFill>
              </a:rPr>
              <a:t>intToString</a:t>
            </a:r>
            <a:r>
              <a:rPr lang="en-GB" dirty="0" smtClean="0"/>
              <a:t> x = </a:t>
            </a:r>
            <a:r>
              <a:rPr lang="en-GB" dirty="0" err="1" smtClean="0"/>
              <a:t>sprintf</a:t>
            </a:r>
            <a:r>
              <a:rPr lang="en-GB" dirty="0" smtClean="0"/>
              <a:t> "%</a:t>
            </a:r>
            <a:r>
              <a:rPr lang="en-GB" dirty="0" err="1" smtClean="0"/>
              <a:t>i</a:t>
            </a:r>
            <a:r>
              <a:rPr lang="en-GB" dirty="0" smtClean="0"/>
              <a:t>" x</a:t>
            </a:r>
          </a:p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C00000"/>
                </a:solidFill>
              </a:rPr>
              <a:t>stringToInt</a:t>
            </a:r>
            <a:r>
              <a:rPr lang="en-US" dirty="0" smtClean="0"/>
              <a:t> x = System.Int32.Parse(x)</a:t>
            </a:r>
            <a:endParaRPr lang="en-GB" dirty="0" smtClean="0"/>
          </a:p>
          <a:p>
            <a:r>
              <a:rPr lang="pt-BR" dirty="0" smtClean="0"/>
              <a:t>let </a:t>
            </a:r>
            <a:r>
              <a:rPr lang="pt-BR" dirty="0" smtClean="0">
                <a:solidFill>
                  <a:srgbClr val="C00000"/>
                </a:solidFill>
              </a:rPr>
              <a:t>isOdd</a:t>
            </a:r>
            <a:r>
              <a:rPr lang="pt-BR" dirty="0" smtClean="0"/>
              <a:t> n = (n%2 =1)</a:t>
            </a:r>
            <a:endParaRPr lang="en-GB" dirty="0" smtClean="0"/>
          </a:p>
          <a:p>
            <a:r>
              <a:rPr lang="en-GB" dirty="0" err="1" smtClean="0"/>
              <a:t>String.length</a:t>
            </a: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err="1" smtClean="0">
                <a:solidFill>
                  <a:srgbClr val="C00000"/>
                </a:solidFill>
              </a:rPr>
              <a:t>isTwoCharsLong</a:t>
            </a:r>
            <a:r>
              <a:rPr lang="en-GB" dirty="0" smtClean="0"/>
              <a:t> s = (</a:t>
            </a:r>
            <a:r>
              <a:rPr lang="en-GB" dirty="0" err="1" smtClean="0"/>
              <a:t>String.length</a:t>
            </a:r>
            <a:r>
              <a:rPr lang="en-GB" dirty="0" smtClean="0"/>
              <a:t> s = 2)</a:t>
            </a:r>
          </a:p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C00000"/>
                </a:solidFill>
              </a:rPr>
              <a:t>intToFloat</a:t>
            </a:r>
            <a:r>
              <a:rPr lang="en-US" dirty="0" smtClean="0"/>
              <a:t> x = float x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stringLength</a:t>
            </a:r>
            <a:r>
              <a:rPr lang="en-US" dirty="0" smtClean="0"/>
              <a:t> x = </a:t>
            </a:r>
            <a:r>
              <a:rPr lang="en-US" dirty="0" err="1" smtClean="0"/>
              <a:t>x.Length</a:t>
            </a:r>
            <a:r>
              <a:rPr lang="en-US" dirty="0" smtClean="0"/>
              <a:t>         </a:t>
            </a:r>
            <a:endParaRPr lang="en-GB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error FS0072: Lookup on object of indeterminate type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let </a:t>
            </a:r>
            <a:r>
              <a:rPr lang="en-US" dirty="0" err="1" smtClean="0"/>
              <a:t>stringLength</a:t>
            </a:r>
            <a:r>
              <a:rPr lang="en-US" dirty="0" smtClean="0"/>
              <a:t> (x:string) = </a:t>
            </a:r>
            <a:r>
              <a:rPr lang="en-US" dirty="0" err="1" smtClean="0"/>
              <a:t>x.Length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stringLengthAsInt</a:t>
            </a:r>
            <a:r>
              <a:rPr lang="en-US" dirty="0" smtClean="0"/>
              <a:t> (x:string) :</a:t>
            </a:r>
            <a:r>
              <a:rPr lang="en-US" dirty="0" err="1" smtClean="0"/>
              <a:t>int</a:t>
            </a:r>
            <a:r>
              <a:rPr lang="en-US" dirty="0" smtClean="0"/>
              <a:t> = </a:t>
            </a:r>
            <a:r>
              <a:rPr lang="en-US" dirty="0" err="1" smtClean="0"/>
              <a:t>x.Length</a:t>
            </a:r>
            <a:r>
              <a:rPr lang="en-US" dirty="0" smtClean="0"/>
              <a:t>         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GB" dirty="0" smtClean="0"/>
          </a:p>
          <a:p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types are available in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Primitive types: </a:t>
            </a:r>
            <a:r>
              <a:rPr lang="en-GB" dirty="0" err="1" smtClean="0"/>
              <a:t>int</a:t>
            </a:r>
            <a:r>
              <a:rPr lang="en-GB" dirty="0" smtClean="0"/>
              <a:t>, float, </a:t>
            </a:r>
            <a:r>
              <a:rPr lang="en-GB" dirty="0" err="1" smtClean="0"/>
              <a:t>bool</a:t>
            </a:r>
            <a:r>
              <a:rPr lang="en-GB" dirty="0" smtClean="0"/>
              <a:t>, string, etc.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.NET classes: </a:t>
            </a:r>
            <a:r>
              <a:rPr lang="en-GB" dirty="0" err="1" smtClean="0"/>
              <a:t>DateTime</a:t>
            </a:r>
            <a:r>
              <a:rPr lang="en-GB" dirty="0" smtClean="0"/>
              <a:t>, </a:t>
            </a:r>
            <a:r>
              <a:rPr lang="en-GB" dirty="0" err="1" smtClean="0"/>
              <a:t>Enum</a:t>
            </a:r>
            <a:r>
              <a:rPr lang="en-GB" dirty="0" smtClean="0"/>
              <a:t>, etc.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Built-in F# collections: list, </a:t>
            </a:r>
            <a:r>
              <a:rPr lang="en-GB" dirty="0" err="1" smtClean="0">
                <a:solidFill>
                  <a:srgbClr val="C00000"/>
                </a:solidFill>
              </a:rPr>
              <a:t>seq</a:t>
            </a:r>
            <a:r>
              <a:rPr lang="en-GB" dirty="0" smtClean="0">
                <a:solidFill>
                  <a:srgbClr val="C00000"/>
                </a:solidFill>
              </a:rPr>
              <a:t>, map, etc.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Functions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Unit type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Generics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Algebraic types. </a:t>
            </a:r>
            <a:r>
              <a:rPr lang="en-GB" dirty="0" smtClean="0"/>
              <a:t>Combine existing types in various ways: Tuples, Records, Union types</a:t>
            </a:r>
          </a:p>
          <a:p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2226" name="Picture 2" descr="http://blogs.transparent.com/arabic/files/2013/04/new-150x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8100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types as parameters</a:t>
            </a:r>
            <a:endParaRPr lang="en-GB" dirty="0"/>
          </a:p>
        </p:txBody>
      </p:sp>
      <p:sp>
        <p:nvSpPr>
          <p:cNvPr id="4" name="Line Callout 1 (No Border) 3"/>
          <p:cNvSpPr/>
          <p:nvPr/>
        </p:nvSpPr>
        <p:spPr>
          <a:xfrm>
            <a:off x="6248400" y="2590800"/>
            <a:ext cx="1524000" cy="381000"/>
          </a:xfrm>
          <a:prstGeom prst="callout1">
            <a:avLst>
              <a:gd name="adj1" fmla="val 81607"/>
              <a:gd name="adj2" fmla="val 27381"/>
              <a:gd name="adj3" fmla="val 201071"/>
              <a:gd name="adj4" fmla="val -126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6858000" y="3962400"/>
            <a:ext cx="1524000" cy="381000"/>
          </a:xfrm>
          <a:prstGeom prst="callout1">
            <a:avLst>
              <a:gd name="adj1" fmla="val 21607"/>
              <a:gd name="adj2" fmla="val 50952"/>
              <a:gd name="adj3" fmla="val -64643"/>
              <a:gd name="adj4" fmla="val 402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dk1"/>
                </a:solidFill>
              </a:rPr>
              <a:t>Range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724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add1 x = x + 1      // define a function of type (</a:t>
            </a:r>
            <a:r>
              <a:rPr lang="en-GB" sz="2400" dirty="0" err="1" smtClean="0"/>
              <a:t>int</a:t>
            </a:r>
            <a:r>
              <a:rPr lang="en-GB" sz="2400" dirty="0" smtClean="0"/>
              <a:t> -&gt; </a:t>
            </a:r>
            <a:r>
              <a:rPr lang="en-GB" sz="2400" dirty="0" err="1" smtClean="0"/>
              <a:t>int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evalWith5ThenAdd2 add1  // test it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9050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evalWith5ThenAdd2 fn = (fn 5) + 2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200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C00000"/>
                </a:solidFill>
              </a:rPr>
              <a:t>val</a:t>
            </a:r>
            <a:r>
              <a:rPr lang="en-US" sz="3200" i="1" dirty="0" smtClean="0">
                <a:solidFill>
                  <a:srgbClr val="C00000"/>
                </a:solidFill>
              </a:rPr>
              <a:t> evalWith5ThenAdd2 : (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 -&gt;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) -&gt;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as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</a:t>
            </a:r>
            <a:r>
              <a:rPr lang="en-US" sz="3200" dirty="0" err="1" smtClean="0">
                <a:solidFill>
                  <a:srgbClr val="0070C0"/>
                </a:solidFill>
              </a:rPr>
              <a:t>adderGenerator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numberToAdd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    fun x -&gt; x + </a:t>
            </a:r>
            <a:r>
              <a:rPr lang="en-US" sz="3200" dirty="0" err="1" smtClean="0">
                <a:solidFill>
                  <a:srgbClr val="0070C0"/>
                </a:solidFill>
              </a:rPr>
              <a:t>numberToAdd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54868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err="1" smtClean="0">
                <a:solidFill>
                  <a:srgbClr val="C00000"/>
                </a:solidFill>
              </a:rPr>
              <a:t>val</a:t>
            </a:r>
            <a:r>
              <a:rPr lang="en-GB" sz="3200" i="1" dirty="0" smtClean="0">
                <a:solidFill>
                  <a:srgbClr val="C00000"/>
                </a:solidFill>
              </a:rPr>
              <a:t> </a:t>
            </a:r>
            <a:r>
              <a:rPr lang="en-GB" sz="3200" i="1" dirty="0" err="1" smtClean="0">
                <a:solidFill>
                  <a:srgbClr val="C00000"/>
                </a:solidFill>
              </a:rPr>
              <a:t>adderGenerator</a:t>
            </a:r>
            <a:r>
              <a:rPr lang="en-GB" sz="3200" i="1" dirty="0" smtClean="0">
                <a:solidFill>
                  <a:srgbClr val="C00000"/>
                </a:solidFill>
              </a:rPr>
              <a:t> :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err="1" smtClean="0">
                <a:solidFill>
                  <a:srgbClr val="C00000"/>
                </a:solidFill>
              </a:rPr>
              <a:t>val</a:t>
            </a:r>
            <a:r>
              <a:rPr lang="en-GB" sz="3200" i="1" dirty="0" smtClean="0">
                <a:solidFill>
                  <a:srgbClr val="C00000"/>
                </a:solidFill>
              </a:rPr>
              <a:t> </a:t>
            </a:r>
            <a:r>
              <a:rPr lang="en-GB" sz="3200" i="1" dirty="0" err="1" smtClean="0">
                <a:solidFill>
                  <a:srgbClr val="C00000"/>
                </a:solidFill>
              </a:rPr>
              <a:t>adderGenerator</a:t>
            </a:r>
            <a:r>
              <a:rPr lang="en-GB" sz="3200" i="1" dirty="0" smtClean="0">
                <a:solidFill>
                  <a:srgbClr val="C00000"/>
                </a:solidFill>
              </a:rPr>
              <a:t> :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(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add1 = </a:t>
            </a:r>
            <a:r>
              <a:rPr lang="en-US" sz="2400" dirty="0" err="1" smtClean="0"/>
              <a:t>adderGenerator</a:t>
            </a:r>
            <a:r>
              <a:rPr lang="en-US" sz="2400" dirty="0" smtClean="0"/>
              <a:t> 1</a:t>
            </a:r>
            <a:endParaRPr lang="en-GB" sz="2400" dirty="0" smtClean="0"/>
          </a:p>
          <a:p>
            <a:r>
              <a:rPr lang="en-US" sz="2400" dirty="0" smtClean="0"/>
              <a:t>let add2 = </a:t>
            </a:r>
            <a:r>
              <a:rPr lang="en-US" sz="2400" dirty="0" err="1" smtClean="0"/>
              <a:t>adderGenerator</a:t>
            </a:r>
            <a:r>
              <a:rPr lang="en-US" sz="2400" dirty="0" smtClean="0"/>
              <a:t> 2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4617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val</a:t>
            </a:r>
            <a:r>
              <a:rPr lang="en-US" sz="2400" dirty="0" smtClean="0"/>
              <a:t> add1 : (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GB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add2 : (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unit type</a:t>
            </a:r>
            <a:endParaRPr lang="en-GB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PrintInt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607" y="1588"/>
              <a:ext cx="1128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8200" y="4800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</a:t>
            </a:r>
            <a:r>
              <a:rPr lang="en-US" sz="3200" dirty="0" err="1" smtClean="0">
                <a:solidFill>
                  <a:srgbClr val="0070C0"/>
                </a:solidFill>
              </a:rPr>
              <a:t>printInt</a:t>
            </a:r>
            <a:r>
              <a:rPr lang="en-US" sz="3200" dirty="0" smtClean="0">
                <a:solidFill>
                  <a:srgbClr val="0070C0"/>
                </a:solidFill>
              </a:rPr>
              <a:t> x = </a:t>
            </a:r>
            <a:r>
              <a:rPr lang="en-US" sz="3200" dirty="0" err="1" smtClean="0">
                <a:solidFill>
                  <a:srgbClr val="0070C0"/>
                </a:solidFill>
              </a:rPr>
              <a:t>printf</a:t>
            </a:r>
            <a:r>
              <a:rPr lang="en-US" sz="3200" dirty="0" smtClean="0">
                <a:solidFill>
                  <a:srgbClr val="0070C0"/>
                </a:solidFill>
              </a:rPr>
              <a:t> "x is %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" x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5410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C00000"/>
                </a:solidFill>
              </a:rPr>
              <a:t>val</a:t>
            </a:r>
            <a:r>
              <a:rPr lang="en-US" sz="3200" i="1" dirty="0" smtClean="0">
                <a:solidFill>
                  <a:srgbClr val="C00000"/>
                </a:solidFill>
              </a:rPr>
              <a:t> </a:t>
            </a:r>
            <a:r>
              <a:rPr lang="en-US" sz="3200" i="1" dirty="0" err="1" smtClean="0">
                <a:solidFill>
                  <a:srgbClr val="C00000"/>
                </a:solidFill>
              </a:rPr>
              <a:t>printInt</a:t>
            </a:r>
            <a:r>
              <a:rPr lang="en-US" sz="3200" i="1" dirty="0" smtClean="0">
                <a:solidFill>
                  <a:srgbClr val="C00000"/>
                </a:solidFill>
              </a:rPr>
              <a:t> :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 -&gt; unit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is not void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14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printHello</a:t>
            </a:r>
            <a:r>
              <a:rPr lang="en-US" sz="2000" dirty="0" smtClean="0">
                <a:solidFill>
                  <a:srgbClr val="0070C0"/>
                </a:solidFill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"hello world"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whatIsThis</a:t>
            </a:r>
            <a:r>
              <a:rPr lang="en-US" sz="2000" dirty="0" smtClean="0">
                <a:solidFill>
                  <a:srgbClr val="0070C0"/>
                </a:solidFill>
              </a:rPr>
              <a:t> = 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7338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printHelloFn</a:t>
            </a:r>
            <a:r>
              <a:rPr lang="en-US" dirty="0" smtClean="0"/>
              <a:t> ()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whatIsThis</a:t>
            </a:r>
            <a:r>
              <a:rPr lang="en-US" sz="2000" dirty="0" smtClean="0">
                <a:solidFill>
                  <a:srgbClr val="C00000"/>
                </a:solidFill>
              </a:rPr>
              <a:t> : unit = ()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2514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printHello</a:t>
            </a:r>
            <a:r>
              <a:rPr lang="en-US" sz="2000" dirty="0" smtClean="0">
                <a:solidFill>
                  <a:srgbClr val="C00000"/>
                </a:solidFill>
              </a:rPr>
              <a:t> : unit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429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printHelloFn</a:t>
            </a:r>
            <a:r>
              <a:rPr lang="en-US" sz="2000" dirty="0" smtClean="0">
                <a:solidFill>
                  <a:srgbClr val="C00000"/>
                </a:solidFill>
              </a:rPr>
              <a:t> : unit -&gt; unit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429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printHelloFn</a:t>
            </a:r>
            <a:r>
              <a:rPr lang="en-US" sz="2000" dirty="0" smtClean="0">
                <a:solidFill>
                  <a:srgbClr val="0070C0"/>
                </a:solidFill>
              </a:rPr>
              <a:t>() =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"hello world"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572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add1 x = (x+1) |&gt; ignore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572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add1 :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-&gt; unit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let </a:t>
            </a:r>
            <a:r>
              <a:rPr lang="en-GB" sz="2000" dirty="0" err="1" smtClean="0">
                <a:solidFill>
                  <a:srgbClr val="0070C0"/>
                </a:solidFill>
              </a:rPr>
              <a:t>listCount</a:t>
            </a:r>
            <a:r>
              <a:rPr lang="en-GB" sz="2000" dirty="0" smtClean="0">
                <a:solidFill>
                  <a:srgbClr val="0070C0"/>
                </a:solidFill>
              </a:rPr>
              <a:t> list = </a:t>
            </a:r>
            <a:r>
              <a:rPr lang="en-GB" sz="2000" dirty="0" err="1" smtClean="0">
                <a:solidFill>
                  <a:srgbClr val="0070C0"/>
                </a:solidFill>
              </a:rPr>
              <a:t>List.length</a:t>
            </a:r>
            <a:r>
              <a:rPr lang="en-GB" sz="2000" dirty="0" smtClean="0">
                <a:solidFill>
                  <a:srgbClr val="0070C0"/>
                </a:solidFill>
              </a:rPr>
              <a:t>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same x =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same : 'a -&gt; 'a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25146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val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listCount</a:t>
            </a:r>
            <a:r>
              <a:rPr lang="en-US" sz="2000" dirty="0" smtClean="0">
                <a:solidFill>
                  <a:srgbClr val="C00000"/>
                </a:solidFill>
              </a:rPr>
              <a:t> : 'a list -&gt;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429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List.filter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429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('a -&gt; </a:t>
            </a:r>
            <a:r>
              <a:rPr lang="en-GB" sz="2000" dirty="0" err="1" smtClean="0">
                <a:solidFill>
                  <a:srgbClr val="C00000"/>
                </a:solidFill>
              </a:rPr>
              <a:t>bool</a:t>
            </a:r>
            <a:r>
              <a:rPr lang="en-GB" sz="2000" dirty="0" smtClean="0">
                <a:solidFill>
                  <a:srgbClr val="C00000"/>
                </a:solidFill>
              </a:rPr>
              <a:t>) -&gt; 'a list -&gt; 'a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2480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swap (</a:t>
            </a:r>
            <a:r>
              <a:rPr lang="en-US" sz="2000" dirty="0" err="1" smtClean="0">
                <a:solidFill>
                  <a:srgbClr val="0070C0"/>
                </a:solidFill>
              </a:rPr>
              <a:t>x,y</a:t>
            </a:r>
            <a:r>
              <a:rPr lang="en-US" sz="2000" dirty="0" smtClean="0">
                <a:solidFill>
                  <a:srgbClr val="0070C0"/>
                </a:solidFill>
              </a:rPr>
              <a:t>) = (</a:t>
            </a:r>
            <a:r>
              <a:rPr lang="en-US" sz="2000" dirty="0" err="1" smtClean="0">
                <a:solidFill>
                  <a:srgbClr val="0070C0"/>
                </a:solidFill>
              </a:rPr>
              <a:t>y,x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2480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</a:rPr>
              <a:t>val swap : 'a * 'b -&gt; 'b * 'a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0292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List.map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50292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('a -&gt; 'b) -&gt; 'a list -&gt; 'b list</a:t>
            </a:r>
          </a:p>
        </p:txBody>
      </p:sp>
      <p:sp>
        <p:nvSpPr>
          <p:cNvPr id="15" name="Line Callout 1 (No Border) 14"/>
          <p:cNvSpPr/>
          <p:nvPr/>
        </p:nvSpPr>
        <p:spPr>
          <a:xfrm>
            <a:off x="7696200" y="1066800"/>
            <a:ext cx="1295400" cy="457200"/>
          </a:xfrm>
          <a:prstGeom prst="callout1">
            <a:avLst>
              <a:gd name="adj1" fmla="val 54464"/>
              <a:gd name="adj2" fmla="val 5953"/>
              <a:gd name="adj3" fmla="val 133929"/>
              <a:gd name="adj4" fmla="val -458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Notice the tick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Generics are type-safe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List.filter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err="1" smtClean="0"/>
              <a:t>filterFn</a:t>
            </a:r>
            <a:r>
              <a:rPr lang="en-GB" i="1" dirty="0" smtClean="0"/>
              <a:t>  -&gt; input list -&gt; result list</a:t>
            </a:r>
            <a:br>
              <a:rPr lang="en-GB" i="1" dirty="0" smtClean="0"/>
            </a:br>
            <a:r>
              <a:rPr lang="en-GB" i="1" dirty="0" smtClean="0"/>
              <a:t>('a -&gt; </a:t>
            </a:r>
            <a:r>
              <a:rPr lang="en-GB" i="1" dirty="0" err="1" smtClean="0"/>
              <a:t>bool</a:t>
            </a:r>
            <a:r>
              <a:rPr lang="en-GB" i="1" dirty="0" smtClean="0"/>
              <a:t>) -&gt; 'a list    -&gt; 'a list</a:t>
            </a:r>
            <a:br>
              <a:rPr lang="en-GB" i="1" dirty="0" smtClean="0"/>
            </a:b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err="1" smtClean="0"/>
              <a:t>isEven</a:t>
            </a:r>
            <a:r>
              <a:rPr lang="en-GB" dirty="0" smtClean="0"/>
              <a:t> x = (x%2=0)</a:t>
            </a:r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isEven</a:t>
            </a:r>
            <a:r>
              <a:rPr lang="en-GB" dirty="0" smtClean="0"/>
              <a:t> [1..10]      // OK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isEven</a:t>
            </a:r>
            <a:r>
              <a:rPr lang="en-GB" dirty="0" smtClean="0"/>
              <a:t> ["hello";"bye"]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Generics are type-safe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List.filter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err="1" smtClean="0"/>
              <a:t>filterFn</a:t>
            </a:r>
            <a:r>
              <a:rPr lang="en-GB" i="1" dirty="0" smtClean="0"/>
              <a:t>  -&gt; input list -&gt; result list</a:t>
            </a:r>
            <a:br>
              <a:rPr lang="en-GB" i="1" dirty="0" smtClean="0"/>
            </a:br>
            <a:r>
              <a:rPr lang="en-GB" i="1" dirty="0" smtClean="0"/>
              <a:t>('a -&gt; </a:t>
            </a:r>
            <a:r>
              <a:rPr lang="en-GB" i="1" dirty="0" err="1" smtClean="0"/>
              <a:t>bool</a:t>
            </a:r>
            <a:r>
              <a:rPr lang="en-GB" i="1" dirty="0" smtClean="0"/>
              <a:t>) -&gt; 'a list    -&gt; 'a list </a:t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 smtClean="0"/>
              <a:t>let </a:t>
            </a:r>
            <a:r>
              <a:rPr lang="en-GB" dirty="0" err="1" smtClean="0"/>
              <a:t>containsH</a:t>
            </a:r>
            <a:r>
              <a:rPr lang="en-GB" dirty="0" smtClean="0"/>
              <a:t> = </a:t>
            </a:r>
            <a:r>
              <a:rPr lang="en-GB" dirty="0" err="1" smtClean="0"/>
              <a:t>String.exists</a:t>
            </a:r>
            <a:r>
              <a:rPr lang="en-GB" dirty="0" smtClean="0"/>
              <a:t> (fun c-&gt; c='h')</a:t>
            </a:r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containsH</a:t>
            </a:r>
            <a:r>
              <a:rPr lang="en-GB" dirty="0" smtClean="0"/>
              <a:t> ["hello";"bye"]     // OK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containsH</a:t>
            </a:r>
            <a:r>
              <a:rPr lang="en-GB" dirty="0" smtClean="0"/>
              <a:t> [1..10]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your understanding of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715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let </a:t>
            </a:r>
            <a:r>
              <a:rPr lang="en-GB" dirty="0" err="1" smtClean="0"/>
              <a:t>testA</a:t>
            </a:r>
            <a:r>
              <a:rPr lang="en-GB" dirty="0" smtClean="0"/>
              <a:t>   = float 2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testB</a:t>
            </a:r>
            <a:r>
              <a:rPr lang="en-GB" dirty="0" smtClean="0"/>
              <a:t> x = float 2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testC</a:t>
            </a:r>
            <a:r>
              <a:rPr lang="en-GB" dirty="0" smtClean="0"/>
              <a:t> x = float 2 +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testD</a:t>
            </a:r>
            <a:r>
              <a:rPr lang="en-GB" dirty="0" smtClean="0"/>
              <a:t> x = </a:t>
            </a:r>
            <a:r>
              <a:rPr lang="en-GB" dirty="0" err="1" smtClean="0"/>
              <a:t>x.ToString</a:t>
            </a:r>
            <a:r>
              <a:rPr lang="en-GB" dirty="0" smtClean="0"/>
              <a:t>().Length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testE</a:t>
            </a:r>
            <a:r>
              <a:rPr lang="en-GB" dirty="0" smtClean="0"/>
              <a:t> (x:float) = </a:t>
            </a:r>
            <a:r>
              <a:rPr lang="en-GB" dirty="0" err="1" smtClean="0"/>
              <a:t>x.ToString</a:t>
            </a:r>
            <a:r>
              <a:rPr lang="en-GB" dirty="0" smtClean="0"/>
              <a:t>().Length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testF</a:t>
            </a:r>
            <a:r>
              <a:rPr lang="en-GB" dirty="0" smtClean="0"/>
              <a:t> x = </a:t>
            </a:r>
            <a:r>
              <a:rPr lang="en-GB" dirty="0" err="1" smtClean="0"/>
              <a:t>printfn</a:t>
            </a:r>
            <a:r>
              <a:rPr lang="en-GB" dirty="0" smtClean="0"/>
              <a:t> "%s"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testG</a:t>
            </a:r>
            <a:r>
              <a:rPr lang="en-GB" dirty="0" smtClean="0"/>
              <a:t> x = </a:t>
            </a:r>
            <a:r>
              <a:rPr lang="en-GB" dirty="0" err="1" smtClean="0"/>
              <a:t>printfn</a:t>
            </a:r>
            <a:r>
              <a:rPr lang="en-GB" dirty="0" smtClean="0"/>
              <a:t> "%f"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testH</a:t>
            </a:r>
            <a:r>
              <a:rPr lang="en-GB" dirty="0" smtClean="0"/>
              <a:t>  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testI</a:t>
            </a:r>
            <a:r>
              <a:rPr lang="en-GB" dirty="0" smtClean="0"/>
              <a:t> x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testJ</a:t>
            </a:r>
            <a:r>
              <a:rPr lang="en-GB" dirty="0" smtClean="0"/>
              <a:t> (x:int)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testK</a:t>
            </a:r>
            <a:r>
              <a:rPr lang="en-GB" dirty="0" smtClean="0"/>
              <a:t>   = "hello"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testL</a:t>
            </a:r>
            <a:r>
              <a:rPr lang="en-GB" dirty="0" smtClean="0"/>
              <a:t>() = "hello"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testM</a:t>
            </a:r>
            <a:r>
              <a:rPr lang="en-GB" dirty="0" smtClean="0"/>
              <a:t> x = x=x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testN</a:t>
            </a:r>
            <a:r>
              <a:rPr lang="en-GB" dirty="0" smtClean="0"/>
              <a:t> x = x 1          // hint: what kind of thing is x?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testO</a:t>
            </a:r>
            <a:r>
              <a:rPr lang="en-GB" dirty="0" smtClean="0"/>
              <a:t> x:string = x 1   // hint: what does :string modify?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signatures to find a library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Say you have two lists and you are looking for a function to combine them into one. </a:t>
            </a:r>
            <a:br>
              <a:rPr lang="en-GB" dirty="0" smtClean="0"/>
            </a:br>
            <a:r>
              <a:rPr lang="en-GB" dirty="0" smtClean="0"/>
              <a:t>What is the signature?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-&gt; </a:t>
            </a:r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-&gt; </a:t>
            </a:r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</a:t>
            </a:r>
          </a:p>
          <a:p>
            <a:r>
              <a:rPr lang="en-GB" dirty="0" smtClean="0"/>
              <a:t>Say you want to know if any element matches a condition. </a:t>
            </a:r>
            <a:br>
              <a:rPr lang="en-GB" dirty="0" smtClean="0"/>
            </a:br>
            <a:r>
              <a:rPr lang="en-GB" dirty="0" smtClean="0"/>
              <a:t>What is the signature?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 ('a -&gt; </a:t>
            </a:r>
            <a:r>
              <a:rPr lang="en-GB" dirty="0" err="1" smtClean="0">
                <a:solidFill>
                  <a:srgbClr val="0070C0"/>
                </a:solidFill>
              </a:rPr>
              <a:t>bool</a:t>
            </a:r>
            <a:r>
              <a:rPr lang="en-GB" dirty="0" smtClean="0">
                <a:solidFill>
                  <a:srgbClr val="0070C0"/>
                </a:solidFill>
              </a:rPr>
              <a:t>) -&gt; 'a list -&gt; </a:t>
            </a:r>
            <a:r>
              <a:rPr lang="en-GB" dirty="0" err="1" smtClean="0">
                <a:solidFill>
                  <a:srgbClr val="0070C0"/>
                </a:solidFill>
              </a:rPr>
              <a:t>bool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can a function have </a:t>
            </a:r>
            <a:br>
              <a:rPr lang="en-GB" dirty="0" smtClean="0"/>
            </a:br>
            <a:r>
              <a:rPr lang="en-GB" dirty="0" smtClean="0"/>
              <a:t>more than one </a:t>
            </a:r>
            <a:r>
              <a:rPr lang="en-GB" dirty="0" err="1" smtClean="0"/>
              <a:t>param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x y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"x=%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y=%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" x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printTwoParams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3369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x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fun y -&gt;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"x=%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y=%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" x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3336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printTwoParams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(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unit)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343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0956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7052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2)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can a function have </a:t>
            </a:r>
            <a:br>
              <a:rPr lang="en-GB" dirty="0" smtClean="0"/>
            </a:br>
            <a:r>
              <a:rPr lang="en-GB" dirty="0" smtClean="0"/>
              <a:t>more than one </a:t>
            </a:r>
            <a:r>
              <a:rPr lang="en-GB" dirty="0" err="1" smtClean="0"/>
              <a:t>param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addTwoParams</a:t>
            </a:r>
            <a:r>
              <a:rPr lang="en-US" sz="2000" dirty="0" smtClean="0">
                <a:solidFill>
                  <a:srgbClr val="0070C0"/>
                </a:solidFill>
              </a:rPr>
              <a:t> x y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x +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addTwoParams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3369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addTwoParams</a:t>
            </a:r>
            <a:r>
              <a:rPr lang="en-US" sz="2000" dirty="0" smtClean="0">
                <a:solidFill>
                  <a:srgbClr val="0070C0"/>
                </a:solidFill>
              </a:rPr>
              <a:t> x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fun y -&gt; x +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3336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addTwoParams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(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343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addTwoParams</a:t>
            </a:r>
            <a:r>
              <a:rPr lang="en-US" sz="2000" dirty="0" smtClean="0">
                <a:solidFill>
                  <a:srgbClr val="0070C0"/>
                </a:solidFill>
              </a:rPr>
              <a:t> 2 3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0956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addTwoParams</a:t>
            </a:r>
            <a:r>
              <a:rPr lang="en-US" sz="2000" dirty="0" smtClean="0">
                <a:solidFill>
                  <a:srgbClr val="0070C0"/>
                </a:solidFill>
              </a:rPr>
              <a:t> 2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7052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addTwoParams</a:t>
            </a:r>
            <a:r>
              <a:rPr lang="en-US" sz="2000" dirty="0" smtClean="0">
                <a:solidFill>
                  <a:srgbClr val="0070C0"/>
                </a:solidFill>
              </a:rPr>
              <a:t> 2)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Every </a:t>
            </a:r>
            <a:r>
              <a:rPr lang="en-GB" dirty="0" smtClean="0"/>
              <a:t>function is really a </a:t>
            </a:r>
            <a:br>
              <a:rPr lang="en-GB" dirty="0" smtClean="0"/>
            </a:br>
            <a:r>
              <a:rPr lang="en-GB" dirty="0" smtClean="0"/>
              <a:t>one parameter function!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(+) </a:t>
            </a:r>
          </a:p>
          <a:p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(+)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336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    (+) 2    )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34309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2 + 3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(+) 2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0956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add2 = (+) 2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7052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add2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40956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add2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Functions</a:t>
            </a:r>
            <a:endParaRPr lang="en-GB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19400" y="4419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let add1 x = x + 1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953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</a:rPr>
              <a:t>val</a:t>
            </a:r>
            <a:r>
              <a:rPr lang="en-US" i="1" dirty="0" smtClean="0">
                <a:solidFill>
                  <a:srgbClr val="C00000"/>
                </a:solidFill>
              </a:rPr>
              <a:t> add1 : </a:t>
            </a: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en-US" i="1" dirty="0" smtClean="0">
                <a:solidFill>
                  <a:srgbClr val="C00000"/>
                </a:solidFill>
              </a:rPr>
              <a:t> -&gt; </a:t>
            </a: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endParaRPr lang="en-GB" i="1" dirty="0" smtClean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 more than two parameters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let </a:t>
            </a:r>
            <a:r>
              <a:rPr lang="en-GB" sz="2000" dirty="0" err="1" smtClean="0">
                <a:solidFill>
                  <a:srgbClr val="0070C0"/>
                </a:solidFill>
              </a:rPr>
              <a:t>multiParamFn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rgbClr val="0070C0"/>
                </a:solidFill>
              </a:rPr>
              <a:t> b s f =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     </a:t>
            </a:r>
            <a:r>
              <a:rPr lang="en-GB" sz="2000" dirty="0" err="1" smtClean="0">
                <a:solidFill>
                  <a:srgbClr val="0070C0"/>
                </a:solidFill>
              </a:rPr>
              <a:t>printfn</a:t>
            </a:r>
            <a:r>
              <a:rPr lang="en-GB" sz="2000" dirty="0" smtClean="0">
                <a:solidFill>
                  <a:srgbClr val="0070C0"/>
                </a:solidFill>
              </a:rPr>
              <a:t> "</a:t>
            </a:r>
            <a:r>
              <a:rPr lang="en-GB" sz="2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rgbClr val="0070C0"/>
                </a:solidFill>
              </a:rPr>
              <a:t>=%</a:t>
            </a:r>
            <a:r>
              <a:rPr lang="en-GB" sz="2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rgbClr val="0070C0"/>
                </a:solidFill>
              </a:rPr>
              <a:t>. b=%b. s=%s. f=%f" </a:t>
            </a:r>
            <a:r>
              <a:rPr lang="en-GB" sz="2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rgbClr val="0070C0"/>
                </a:solidFill>
              </a:rPr>
              <a:t> b s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0070C0"/>
                </a:solidFill>
              </a:rPr>
              <a:t>multiParamFn</a:t>
            </a:r>
            <a:r>
              <a:rPr lang="en-GB" sz="2000" dirty="0" smtClean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0070C0"/>
                </a:solidFill>
              </a:rPr>
              <a:t>multiParamFn</a:t>
            </a:r>
            <a:r>
              <a:rPr lang="en-GB" sz="2000" dirty="0" smtClean="0">
                <a:solidFill>
                  <a:srgbClr val="0070C0"/>
                </a:solidFill>
              </a:rPr>
              <a:t> 1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0070C0"/>
                </a:solidFill>
              </a:rPr>
              <a:t>multiParamFn</a:t>
            </a:r>
            <a:r>
              <a:rPr lang="en-GB" sz="2000" dirty="0" smtClean="0">
                <a:solidFill>
                  <a:srgbClr val="0070C0"/>
                </a:solidFill>
              </a:rPr>
              <a:t> 1 true "hello"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6482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0070C0"/>
                </a:solidFill>
              </a:rPr>
              <a:t>multiParamFn</a:t>
            </a:r>
            <a:r>
              <a:rPr lang="en-GB" sz="2000" dirty="0" smtClean="0">
                <a:solidFill>
                  <a:srgbClr val="0070C0"/>
                </a:solidFill>
              </a:rPr>
              <a:t> 1 true "hello" 3.14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build="p"/>
      <p:bldP spid="7" grpId="0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add1 = (+) 1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7501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add1ToEach [1;2;3;4]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406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add1ToEach = List.map add1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26818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filterEvens</a:t>
            </a:r>
            <a:r>
              <a:rPr lang="en-US" sz="2000" dirty="0" smtClean="0">
                <a:solidFill>
                  <a:srgbClr val="0070C0"/>
                </a:solidFill>
              </a:rPr>
              <a:t> =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</a:t>
            </a:r>
            <a:r>
              <a:rPr lang="en-US" sz="2000" dirty="0" err="1" smtClean="0">
                <a:solidFill>
                  <a:srgbClr val="0070C0"/>
                </a:solidFill>
              </a:rPr>
              <a:t>List.filter</a:t>
            </a:r>
            <a:r>
              <a:rPr lang="en-US" sz="2000" dirty="0" smtClean="0">
                <a:solidFill>
                  <a:srgbClr val="0070C0"/>
                </a:solidFill>
              </a:rPr>
              <a:t> (fun 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-&gt; i%2 = 0) // fix the filter function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648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filterEvens</a:t>
            </a:r>
            <a:r>
              <a:rPr lang="en-US" sz="2000" dirty="0" smtClean="0">
                <a:solidFill>
                  <a:srgbClr val="0070C0"/>
                </a:solidFill>
              </a:rPr>
              <a:t> [1;2;3;4]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functions for partial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Put earlier: parameters more likely to be static </a:t>
            </a:r>
            <a:endParaRPr lang="en-GB" dirty="0" smtClean="0"/>
          </a:p>
          <a:p>
            <a:pPr lvl="0"/>
            <a:r>
              <a:rPr lang="en-US" dirty="0" smtClean="0"/>
              <a:t>Put last: the data structure or collection (or most varying argument)</a:t>
            </a:r>
            <a:endParaRPr lang="en-GB" dirty="0" smtClean="0"/>
          </a:p>
          <a:p>
            <a:pPr lvl="0"/>
            <a:r>
              <a:rPr lang="en-US" dirty="0" smtClean="0"/>
              <a:t>For well-known operations such as “subtract”, put in the expected order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BCL functions </a:t>
            </a:r>
            <a:br>
              <a:rPr lang="en-US" dirty="0" smtClean="0"/>
            </a:br>
            <a:r>
              <a:rPr lang="en-US" dirty="0" smtClean="0"/>
              <a:t>for partial 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replace </a:t>
            </a:r>
            <a:r>
              <a:rPr lang="en-US" sz="2000" dirty="0" err="1" smtClean="0">
                <a:solidFill>
                  <a:srgbClr val="0070C0"/>
                </a:solidFill>
              </a:rPr>
              <a:t>oldStr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newStr</a:t>
            </a:r>
            <a:r>
              <a:rPr lang="en-US" sz="2000" dirty="0" smtClean="0">
                <a:solidFill>
                  <a:srgbClr val="0070C0"/>
                </a:solidFill>
              </a:rPr>
              <a:t> (s:string) =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s.Replace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oldValue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dirty="0" err="1" smtClean="0">
                <a:solidFill>
                  <a:srgbClr val="0070C0"/>
                </a:solidFill>
              </a:rPr>
              <a:t>oldStr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newValue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dirty="0" err="1" smtClean="0">
                <a:solidFill>
                  <a:srgbClr val="0070C0"/>
                </a:solidFill>
              </a:rPr>
              <a:t>newStr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61816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startsWith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lookFor</a:t>
            </a:r>
            <a:r>
              <a:rPr lang="en-US" sz="2000" dirty="0" smtClean="0">
                <a:solidFill>
                  <a:srgbClr val="0070C0"/>
                </a:solidFill>
              </a:rPr>
              <a:t> (s:string) =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s.StartsWith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lookFor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475832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result =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  "hello"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  |&gt; replace "h" "j"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  |&gt; </a:t>
            </a:r>
            <a:r>
              <a:rPr lang="en-US" sz="2000" dirty="0" err="1" smtClean="0">
                <a:solidFill>
                  <a:srgbClr val="0070C0"/>
                </a:solidFill>
              </a:rPr>
              <a:t>startsWith</a:t>
            </a:r>
            <a:r>
              <a:rPr lang="en-US" sz="2000" dirty="0" smtClean="0">
                <a:solidFill>
                  <a:srgbClr val="0070C0"/>
                </a:solidFill>
              </a:rPr>
              <a:t> "j"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1054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["the"; "quick"; "brown"; "fox"] 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  |&gt; </a:t>
            </a:r>
            <a:r>
              <a:rPr lang="en-US" sz="2000" dirty="0" err="1" smtClean="0">
                <a:solidFill>
                  <a:srgbClr val="0070C0"/>
                </a:solidFill>
              </a:rPr>
              <a:t>List.filter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startsWith</a:t>
            </a:r>
            <a:r>
              <a:rPr lang="en-US" sz="2000" dirty="0" smtClean="0">
                <a:solidFill>
                  <a:srgbClr val="0070C0"/>
                </a:solidFill>
              </a:rPr>
              <a:t> "f")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2a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Playing with partial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Write wrappers for </a:t>
            </a:r>
            <a:r>
              <a:rPr lang="en-GB" dirty="0" err="1" smtClean="0"/>
              <a:t>System.String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replace, </a:t>
            </a:r>
            <a:r>
              <a:rPr lang="en-GB" dirty="0" err="1" smtClean="0"/>
              <a:t>startsWith</a:t>
            </a:r>
            <a:r>
              <a:rPr lang="en-GB" dirty="0" smtClean="0"/>
              <a:t>, contains, split, trim</a:t>
            </a:r>
          </a:p>
          <a:p>
            <a:r>
              <a:rPr lang="en-GB" dirty="0" smtClean="0"/>
              <a:t>Use partial application to filter and map lists of strings</a:t>
            </a:r>
          </a:p>
          <a:p>
            <a:r>
              <a:rPr lang="en-GB" dirty="0" smtClean="0"/>
              <a:t>Find the longest string that contains both “h” and “e”</a:t>
            </a:r>
          </a:p>
          <a:p>
            <a:r>
              <a:rPr lang="en-GB" dirty="0" smtClean="0"/>
              <a:t>Split a string into words and find the most frequent word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Railway oriented programming</a:t>
            </a:r>
            <a:endParaRPr lang="en-GB" dirty="0"/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553559" y="2146702"/>
            <a:ext cx="4049253" cy="1515660"/>
          </a:xfrm>
          <a:prstGeom prst="rect">
            <a:avLst/>
          </a:prstGeom>
          <a:noFill/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292122" y="2146702"/>
            <a:ext cx="2581760" cy="1416115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domain -&gt; range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590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2590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Output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nimBg="1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functions together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189038"/>
            <a:ext cx="5821303" cy="1582086"/>
            <a:chOff x="609600" y="1189038"/>
            <a:chExt cx="5821303" cy="1582086"/>
          </a:xfrm>
        </p:grpSpPr>
        <p:pic>
          <p:nvPicPr>
            <p:cNvPr id="215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1189038"/>
              <a:ext cx="1703998" cy="1496194"/>
            </a:xfrm>
            <a:prstGeom prst="rect">
              <a:avLst/>
            </a:prstGeom>
            <a:noFill/>
          </p:spPr>
        </p:pic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pineapple -&gt; apple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5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13792" y="1651749"/>
              <a:ext cx="917111" cy="817366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975336" y="3092529"/>
            <a:ext cx="5948756" cy="1305015"/>
            <a:chOff x="975336" y="3092529"/>
            <a:chExt cx="5948756" cy="1305015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86338" y="3153485"/>
              <a:ext cx="1537754" cy="1055649"/>
            </a:xfrm>
            <a:prstGeom prst="rect">
              <a:avLst/>
            </a:prstGeom>
            <a:noFill/>
          </p:spPr>
        </p:pic>
        <p:pic>
          <p:nvPicPr>
            <p:cNvPr id="2151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892447" y="3092529"/>
              <a:ext cx="3493891" cy="1305015"/>
            </a:xfrm>
            <a:prstGeom prst="rect">
              <a:avLst/>
            </a:prstGeom>
            <a:noFill/>
          </p:spPr>
        </p:pic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529715" y="309252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516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5336" y="3278168"/>
              <a:ext cx="917111" cy="820136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>
            <a:off x="842341" y="5129016"/>
            <a:ext cx="7463233" cy="966984"/>
            <a:chOff x="842341" y="5129016"/>
            <a:chExt cx="7463233" cy="966984"/>
          </a:xfrm>
        </p:grpSpPr>
        <p:pic>
          <p:nvPicPr>
            <p:cNvPr id="21517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2341" y="5129016"/>
              <a:ext cx="3247295" cy="966984"/>
            </a:xfrm>
            <a:prstGeom prst="rect">
              <a:avLst/>
            </a:prstGeom>
            <a:noFill/>
          </p:spPr>
        </p:pic>
        <p:pic>
          <p:nvPicPr>
            <p:cNvPr id="21518" name="Picture 1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0600" y="5209366"/>
              <a:ext cx="3504974" cy="803512"/>
            </a:xfrm>
            <a:prstGeom prst="rect">
              <a:avLst/>
            </a:prstGeom>
            <a:noFill/>
          </p:spPr>
        </p:pic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4084095" y="5187201"/>
              <a:ext cx="749842" cy="82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4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Line Callout 1 (No Border) 21"/>
          <p:cNvSpPr/>
          <p:nvPr/>
        </p:nvSpPr>
        <p:spPr>
          <a:xfrm>
            <a:off x="4648200" y="6172200"/>
            <a:ext cx="1752600" cy="304800"/>
          </a:xfrm>
          <a:prstGeom prst="callout1">
            <a:avLst>
              <a:gd name="adj1" fmla="val -11409"/>
              <a:gd name="adj2" fmla="val 11543"/>
              <a:gd name="adj3" fmla="val -120834"/>
              <a:gd name="adj4" fmla="val -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Composition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functions together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" y="1189038"/>
            <a:ext cx="6338354" cy="1582086"/>
            <a:chOff x="609600" y="1189038"/>
            <a:chExt cx="6338354" cy="1582086"/>
          </a:xfrm>
        </p:grpSpPr>
        <p:grpSp>
          <p:nvGrpSpPr>
            <p:cNvPr id="3" name="Group 17"/>
            <p:cNvGrpSpPr/>
            <p:nvPr/>
          </p:nvGrpSpPr>
          <p:grpSpPr>
            <a:xfrm>
              <a:off x="609600" y="1189038"/>
              <a:ext cx="4776738" cy="1582086"/>
              <a:chOff x="609600" y="1189038"/>
              <a:chExt cx="4776738" cy="1582086"/>
            </a:xfrm>
          </p:grpSpPr>
          <p:pic>
            <p:nvPicPr>
              <p:cNvPr id="21510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9600" y="1189038"/>
                <a:ext cx="1703998" cy="1496194"/>
              </a:xfrm>
              <a:prstGeom prst="rect">
                <a:avLst/>
              </a:prstGeom>
              <a:noFill/>
            </p:spPr>
          </p:pic>
          <p:pic>
            <p:nvPicPr>
              <p:cNvPr id="2151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892447" y="1463339"/>
                <a:ext cx="3493891" cy="1307785"/>
              </a:xfrm>
              <a:prstGeom prst="rect">
                <a:avLst/>
              </a:prstGeom>
              <a:noFill/>
            </p:spPr>
          </p:pic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2529715" y="1463339"/>
                <a:ext cx="2227667" cy="1221893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Combined Function</a:t>
                </a:r>
                <a:r>
                  <a:rPr kumimoji="0" lang="en-GB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r>
                  <a:rPr kumimoji="0" lang="en-GB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pineapple -&gt; banana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524000"/>
              <a:ext cx="1537754" cy="10556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609600" y="2743200"/>
          <a:ext cx="8229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Type-safe connections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1524000"/>
            <a:ext cx="7285895" cy="966984"/>
            <a:chOff x="609600" y="1524000"/>
            <a:chExt cx="7285895" cy="966984"/>
          </a:xfrm>
        </p:grpSpPr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8200" y="1524000"/>
              <a:ext cx="3247295" cy="966984"/>
            </a:xfrm>
            <a:prstGeom prst="rect">
              <a:avLst/>
            </a:prstGeom>
            <a:noFill/>
          </p:spPr>
        </p:pic>
        <p:pic>
          <p:nvPicPr>
            <p:cNvPr id="10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1600200"/>
              <a:ext cx="3504974" cy="803512"/>
            </a:xfrm>
            <a:prstGeom prst="rect">
              <a:avLst/>
            </a:prstGeom>
            <a:noFill/>
          </p:spPr>
        </p:pic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038600" y="1600200"/>
              <a:ext cx="749842" cy="82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4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29600" y="41910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sym typeface="Wingdings"/>
              </a:rPr>
              <a:t></a:t>
            </a:r>
            <a:endParaRPr lang="en-GB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Key properties of mathematical functions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812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function always gives the </a:t>
            </a:r>
            <a:r>
              <a:rPr lang="en-US" dirty="0" smtClean="0">
                <a:solidFill>
                  <a:srgbClr val="C00000"/>
                </a:solidFill>
              </a:rPr>
              <a:t>same output value </a:t>
            </a:r>
            <a:r>
              <a:rPr lang="en-US" dirty="0" smtClean="0"/>
              <a:t>for a given input value</a:t>
            </a:r>
            <a:endParaRPr lang="en-GB" dirty="0" smtClean="0"/>
          </a:p>
          <a:p>
            <a:pPr lvl="0"/>
            <a:r>
              <a:rPr lang="en-US" dirty="0" smtClean="0"/>
              <a:t>A function has </a:t>
            </a:r>
            <a:r>
              <a:rPr lang="en-US" dirty="0" smtClean="0">
                <a:solidFill>
                  <a:srgbClr val="C00000"/>
                </a:solidFill>
              </a:rPr>
              <a:t>no side effects</a:t>
            </a:r>
            <a:endParaRPr lang="en-GB" dirty="0">
              <a:solidFill>
                <a:srgbClr val="C00000"/>
              </a:solidFill>
            </a:endParaRPr>
          </a:p>
        </p:txBody>
      </p:sp>
      <p:grpSp>
        <p:nvGrpSpPr>
          <p:cNvPr id="28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2b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Playing with 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based calculator</a:t>
            </a:r>
            <a:endParaRPr lang="en-GB" dirty="0"/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81921" name="Group 1"/>
          <p:cNvGrpSpPr>
            <a:grpSpLocks noChangeAspect="1"/>
          </p:cNvGrpSpPr>
          <p:nvPr/>
        </p:nvGrpSpPr>
        <p:grpSpPr bwMode="auto">
          <a:xfrm>
            <a:off x="762000" y="1905000"/>
            <a:ext cx="7368424" cy="1657350"/>
            <a:chOff x="1673" y="6560"/>
            <a:chExt cx="7603" cy="1711"/>
          </a:xfrm>
        </p:grpSpPr>
        <p:sp>
          <p:nvSpPr>
            <p:cNvPr id="81941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673" y="6560"/>
              <a:ext cx="7603" cy="171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1673" y="7603"/>
              <a:ext cx="1368" cy="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Stack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Contents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1934" name="Group 14"/>
            <p:cNvGrpSpPr>
              <a:grpSpLocks/>
            </p:cNvGrpSpPr>
            <p:nvPr/>
          </p:nvGrpSpPr>
          <p:grpSpPr bwMode="auto">
            <a:xfrm>
              <a:off x="3738" y="6738"/>
              <a:ext cx="4626" cy="427"/>
              <a:chOff x="2274" y="8763"/>
              <a:chExt cx="4626" cy="427"/>
            </a:xfrm>
          </p:grpSpPr>
          <p:sp>
            <p:nvSpPr>
              <p:cNvPr id="81939" name="Rectangle 19"/>
              <p:cNvSpPr>
                <a:spLocks noChangeArrowheads="1"/>
              </p:cNvSpPr>
              <p:nvPr/>
            </p:nvSpPr>
            <p:spPr bwMode="auto">
              <a:xfrm>
                <a:off x="2274" y="8763"/>
                <a:ext cx="850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“1”</a:t>
                </a: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38" name="Rectangle 18"/>
              <p:cNvSpPr>
                <a:spLocks noChangeArrowheads="1"/>
              </p:cNvSpPr>
              <p:nvPr/>
            </p:nvSpPr>
            <p:spPr bwMode="auto">
              <a:xfrm>
                <a:off x="3218" y="8763"/>
                <a:ext cx="850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“3”</a:t>
                </a: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37" name="Rectangle 17"/>
              <p:cNvSpPr>
                <a:spLocks noChangeArrowheads="1"/>
              </p:cNvSpPr>
              <p:nvPr/>
            </p:nvSpPr>
            <p:spPr bwMode="auto">
              <a:xfrm>
                <a:off x="4162" y="8763"/>
                <a:ext cx="850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“+”</a:t>
                </a: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36" name="Rectangle 16"/>
              <p:cNvSpPr>
                <a:spLocks noChangeArrowheads="1"/>
              </p:cNvSpPr>
              <p:nvPr/>
            </p:nvSpPr>
            <p:spPr bwMode="auto">
              <a:xfrm>
                <a:off x="5106" y="8763"/>
                <a:ext cx="850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“2”</a:t>
                </a: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35" name="Rectangle 15"/>
              <p:cNvSpPr>
                <a:spLocks noChangeArrowheads="1"/>
              </p:cNvSpPr>
              <p:nvPr/>
            </p:nvSpPr>
            <p:spPr bwMode="auto">
              <a:xfrm>
                <a:off x="6050" y="8763"/>
                <a:ext cx="850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tantia" pitchFamily="18" charset="0"/>
                    <a:ea typeface="Calibri" pitchFamily="34" charset="0"/>
                    <a:cs typeface="Times New Roman" pitchFamily="18" charset="0"/>
                  </a:rPr>
                  <a:t>“×”</a:t>
                </a: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3402" y="7165"/>
              <a:ext cx="5190" cy="876"/>
              <a:chOff x="1938" y="7730"/>
              <a:chExt cx="5190" cy="876"/>
            </a:xfrm>
          </p:grpSpPr>
          <p:sp>
            <p:nvSpPr>
              <p:cNvPr id="81933" name="Rectangle 13"/>
              <p:cNvSpPr>
                <a:spLocks noChangeArrowheads="1"/>
              </p:cNvSpPr>
              <p:nvPr/>
            </p:nvSpPr>
            <p:spPr bwMode="auto">
              <a:xfrm>
                <a:off x="1938" y="8513"/>
                <a:ext cx="336" cy="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32" name="Rectangle 12"/>
              <p:cNvSpPr>
                <a:spLocks noChangeArrowheads="1"/>
              </p:cNvSpPr>
              <p:nvPr/>
            </p:nvSpPr>
            <p:spPr bwMode="auto">
              <a:xfrm>
                <a:off x="2908" y="8168"/>
                <a:ext cx="336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GB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1929" name="Group 9"/>
              <p:cNvGrpSpPr>
                <a:grpSpLocks/>
              </p:cNvGrpSpPr>
              <p:nvPr/>
            </p:nvGrpSpPr>
            <p:grpSpPr bwMode="auto">
              <a:xfrm>
                <a:off x="3879" y="7730"/>
                <a:ext cx="336" cy="876"/>
                <a:chOff x="3949" y="7730"/>
                <a:chExt cx="336" cy="876"/>
              </a:xfrm>
            </p:grpSpPr>
            <p:sp>
              <p:nvSpPr>
                <p:cNvPr id="81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49" y="8168"/>
                  <a:ext cx="336" cy="4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rbel" pitchFamily="34" charset="0"/>
                      <a:ea typeface="Calibri" pitchFamily="34" charset="0"/>
                      <a:cs typeface="Times New Roman" pitchFamily="18" charset="0"/>
                    </a:rPr>
                    <a:t>1</a:t>
                  </a:r>
                  <a:endParaRPr kumimoji="0" lang="en-GB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949" y="7730"/>
                  <a:ext cx="336" cy="4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rbel" pitchFamily="34" charset="0"/>
                      <a:ea typeface="Calibri" pitchFamily="34" charset="0"/>
                      <a:cs typeface="Times New Roman" pitchFamily="18" charset="0"/>
                    </a:rPr>
                    <a:t>3</a:t>
                  </a:r>
                  <a:endParaRPr kumimoji="0" lang="en-GB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4850" y="8168"/>
                <a:ext cx="336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GB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1925" name="Group 5"/>
              <p:cNvGrpSpPr>
                <a:grpSpLocks/>
              </p:cNvGrpSpPr>
              <p:nvPr/>
            </p:nvGrpSpPr>
            <p:grpSpPr bwMode="auto">
              <a:xfrm>
                <a:off x="5821" y="7730"/>
                <a:ext cx="336" cy="876"/>
                <a:chOff x="5842" y="7730"/>
                <a:chExt cx="336" cy="876"/>
              </a:xfrm>
            </p:grpSpPr>
            <p:sp>
              <p:nvSpPr>
                <p:cNvPr id="81927" name="Rectangle 7"/>
                <p:cNvSpPr>
                  <a:spLocks noChangeArrowheads="1"/>
                </p:cNvSpPr>
                <p:nvPr/>
              </p:nvSpPr>
              <p:spPr bwMode="auto">
                <a:xfrm>
                  <a:off x="5842" y="8168"/>
                  <a:ext cx="336" cy="4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rbel" pitchFamily="34" charset="0"/>
                      <a:ea typeface="Calibri" pitchFamily="34" charset="0"/>
                      <a:cs typeface="Times New Roman" pitchFamily="18" charset="0"/>
                    </a:rPr>
                    <a:t>4</a:t>
                  </a:r>
                  <a:endParaRPr kumimoji="0" lang="en-GB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926" name="Rectangle 6"/>
                <p:cNvSpPr>
                  <a:spLocks noChangeArrowheads="1"/>
                </p:cNvSpPr>
                <p:nvPr/>
              </p:nvSpPr>
              <p:spPr bwMode="auto">
                <a:xfrm>
                  <a:off x="5842" y="7730"/>
                  <a:ext cx="336" cy="4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rbel" pitchFamily="34" charset="0"/>
                      <a:ea typeface="Calibri" pitchFamily="34" charset="0"/>
                      <a:cs typeface="Times New Roman" pitchFamily="18" charset="0"/>
                    </a:rPr>
                    <a:t>2</a:t>
                  </a:r>
                  <a:endParaRPr kumimoji="0" lang="en-GB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6792" y="8168"/>
                <a:ext cx="336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Calibri" pitchFamily="34" charset="0"/>
                    <a:cs typeface="Times New Roman" pitchFamily="18" charset="0"/>
                  </a:rPr>
                  <a:t>8</a:t>
                </a:r>
                <a:endParaRPr kumimoji="0" lang="en-GB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1922" name="Rectangle 2"/>
            <p:cNvSpPr>
              <a:spLocks noChangeArrowheads="1"/>
            </p:cNvSpPr>
            <p:nvPr/>
          </p:nvSpPr>
          <p:spPr bwMode="auto">
            <a:xfrm>
              <a:off x="1673" y="6738"/>
              <a:ext cx="136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Operation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on the stack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type Stack = </a:t>
            </a:r>
            <a:r>
              <a:rPr lang="en-GB" dirty="0" err="1" smtClean="0"/>
              <a:t>StackContents</a:t>
            </a:r>
            <a:r>
              <a:rPr lang="en-GB" dirty="0" smtClean="0"/>
              <a:t> of float list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push x (</a:t>
            </a:r>
            <a:r>
              <a:rPr lang="en-US" dirty="0" err="1" smtClean="0"/>
              <a:t>StackContents</a:t>
            </a:r>
            <a:r>
              <a:rPr lang="en-US" dirty="0" smtClean="0"/>
              <a:t> contents) =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StackContents</a:t>
            </a:r>
            <a:r>
              <a:rPr lang="en-US" dirty="0" smtClean="0"/>
              <a:t> (x::contents)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438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/>
              <a:t>val push : float -&gt; Stack -&gt; Stack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</a:t>
            </a:r>
            <a:r>
              <a:rPr lang="en-GB" dirty="0" err="1" smtClean="0"/>
              <a:t>emptyStack</a:t>
            </a:r>
            <a:r>
              <a:rPr lang="en-GB" dirty="0" smtClean="0"/>
              <a:t> = </a:t>
            </a:r>
            <a:r>
              <a:rPr lang="en-GB" dirty="0" err="1" smtClean="0"/>
              <a:t>StackContents</a:t>
            </a:r>
            <a:r>
              <a:rPr lang="en-GB" dirty="0" smtClean="0"/>
              <a:t> []</a:t>
            </a:r>
          </a:p>
          <a:p>
            <a:r>
              <a:rPr lang="en-GB" dirty="0" smtClean="0"/>
              <a:t>let stackWith1 = push 1.0 </a:t>
            </a:r>
            <a:r>
              <a:rPr lang="en-GB" dirty="0" err="1" smtClean="0"/>
              <a:t>emptyStack</a:t>
            </a:r>
            <a:r>
              <a:rPr lang="en-GB" dirty="0" smtClean="0"/>
              <a:t> </a:t>
            </a:r>
          </a:p>
          <a:p>
            <a:r>
              <a:rPr lang="en-GB" dirty="0" smtClean="0"/>
              <a:t>let stackWith2 = push 2.0 stackWith1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on the stack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71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ONE stack = push 1.0 stack</a:t>
            </a:r>
          </a:p>
          <a:p>
            <a:r>
              <a:rPr lang="en-GB" dirty="0" smtClean="0"/>
              <a:t>let TWO stack = push 2.0 stack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09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ONE = push 1.0</a:t>
            </a:r>
          </a:p>
          <a:p>
            <a:r>
              <a:rPr lang="en-GB" dirty="0" smtClean="0"/>
              <a:t>let TWO = push 2.0</a:t>
            </a:r>
          </a:p>
          <a:p>
            <a:r>
              <a:rPr lang="en-GB" dirty="0" smtClean="0"/>
              <a:t>let THREE = push 3.0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2209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/>
              <a:t>val</a:t>
            </a:r>
            <a:r>
              <a:rPr lang="en-GB" i="1" dirty="0" smtClean="0"/>
              <a:t> ONE : (Stack -&gt; Stack)</a:t>
            </a:r>
          </a:p>
          <a:p>
            <a:r>
              <a:rPr lang="en-GB" i="1" dirty="0" err="1" smtClean="0"/>
              <a:t>val</a:t>
            </a:r>
            <a:r>
              <a:rPr lang="en-GB" i="1" dirty="0" smtClean="0"/>
              <a:t> TWO : (Stack -&gt; Stack)</a:t>
            </a:r>
          </a:p>
          <a:p>
            <a:r>
              <a:rPr lang="en-GB" i="1" dirty="0" err="1" smtClean="0"/>
              <a:t>val</a:t>
            </a:r>
            <a:r>
              <a:rPr lang="en-GB" i="1" dirty="0" smtClean="0"/>
              <a:t> THREE : (Stack -&gt; Stack)</a:t>
            </a:r>
            <a:endParaRPr lang="en-GB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2120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EMPTY = </a:t>
            </a:r>
            <a:r>
              <a:rPr lang="en-GB" dirty="0" err="1" smtClean="0"/>
              <a:t>StackContents</a:t>
            </a:r>
            <a:r>
              <a:rPr lang="en-GB" dirty="0" smtClean="0"/>
              <a:t> []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419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stackWith1 = ONE EMPTY </a:t>
            </a:r>
          </a:p>
          <a:p>
            <a:r>
              <a:rPr lang="en-GB" dirty="0" smtClean="0"/>
              <a:t>let stackWith2 = TWO stackWith1</a:t>
            </a:r>
          </a:p>
          <a:p>
            <a:r>
              <a:rPr lang="en-GB" dirty="0" smtClean="0"/>
              <a:t>let stackWith3  = THREE stackWith2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result123 = EMPTY |&gt; ONE |&gt; TWO |&gt; THREE </a:t>
            </a:r>
          </a:p>
          <a:p>
            <a:r>
              <a:rPr lang="en-GB" dirty="0" smtClean="0"/>
              <a:t>let result312 = EMPTY |&gt; THREE |&gt; ONE |&gt;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functions together</a:t>
            </a:r>
            <a:endParaRPr lang="en-GB" dirty="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084095" y="5187201"/>
            <a:ext cx="749842" cy="82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&gt;&gt;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Callout 1 (No Border) 21"/>
          <p:cNvSpPr/>
          <p:nvPr/>
        </p:nvSpPr>
        <p:spPr>
          <a:xfrm>
            <a:off x="4648200" y="6172200"/>
            <a:ext cx="1752600" cy="304800"/>
          </a:xfrm>
          <a:prstGeom prst="callout1">
            <a:avLst>
              <a:gd name="adj1" fmla="val -11409"/>
              <a:gd name="adj2" fmla="val 11543"/>
              <a:gd name="adj3" fmla="val -120834"/>
              <a:gd name="adj4" fmla="val -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Composition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0600" y="1463339"/>
            <a:ext cx="5257800" cy="1307785"/>
            <a:chOff x="990600" y="1463339"/>
            <a:chExt cx="5257800" cy="1307785"/>
          </a:xfrm>
        </p:grpSpPr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ONE</a:t>
              </a:r>
              <a:b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dirty="0" smtClean="0"/>
                <a:t>stack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990600" y="3092529"/>
            <a:ext cx="5279572" cy="1305015"/>
            <a:chOff x="990600" y="3092529"/>
            <a:chExt cx="5279572" cy="1305015"/>
          </a:xfrm>
        </p:grpSpPr>
        <p:pic>
          <p:nvPicPr>
            <p:cNvPr id="2151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3092529"/>
              <a:ext cx="3493891" cy="1305015"/>
            </a:xfrm>
            <a:prstGeom prst="rect">
              <a:avLst/>
            </a:prstGeom>
            <a:noFill/>
          </p:spPr>
        </p:pic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529715" y="309252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TWO</a:t>
              </a:r>
              <a:b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dirty="0" smtClean="0"/>
                <a:t>stack</a:t>
              </a:r>
              <a:r>
                <a:rPr lang="en-GB" dirty="0" smtClean="0"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90600" y="3363686"/>
              <a:ext cx="762000" cy="685800"/>
              <a:chOff x="7924800" y="1905000"/>
              <a:chExt cx="762000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08172" y="3363686"/>
              <a:ext cx="762000" cy="685800"/>
              <a:chOff x="7924800" y="1905000"/>
              <a:chExt cx="762000" cy="685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990600" y="5245415"/>
            <a:ext cx="3113326" cy="774385"/>
            <a:chOff x="990600" y="1463339"/>
            <a:chExt cx="5257800" cy="1307785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ONE</a:t>
              </a:r>
              <a:b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sz="1400" dirty="0" smtClean="0"/>
                <a:t>stack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800600" y="5245415"/>
            <a:ext cx="3113326" cy="774385"/>
            <a:chOff x="990600" y="1463339"/>
            <a:chExt cx="5257800" cy="1307785"/>
          </a:xfrm>
        </p:grpSpPr>
        <p:pic>
          <p:nvPicPr>
            <p:cNvPr id="5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TWO</a:t>
              </a:r>
              <a:b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sz="1400" dirty="0" smtClean="0"/>
                <a:t>stack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Making a new function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71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ONE stack = push 1.0 stack</a:t>
            </a:r>
          </a:p>
          <a:p>
            <a:r>
              <a:rPr lang="en-GB" dirty="0" smtClean="0"/>
              <a:t>let TWO stack = push 2.0 stack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09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ONE_TWO = ONE </a:t>
            </a:r>
            <a:r>
              <a:rPr lang="en-GB" dirty="0" smtClean="0">
                <a:solidFill>
                  <a:srgbClr val="FF0000"/>
                </a:solidFill>
              </a:rPr>
              <a:t>&gt;&gt;</a:t>
            </a:r>
            <a:r>
              <a:rPr lang="en-GB" dirty="0" smtClean="0"/>
              <a:t> TWO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/>
              <a:t>val</a:t>
            </a:r>
            <a:r>
              <a:rPr lang="en-GB" i="1" dirty="0" smtClean="0"/>
              <a:t> ONE_TWO : (Stack -&gt; Stack)</a:t>
            </a:r>
          </a:p>
          <a:p>
            <a:endParaRPr lang="en-GB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895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result123 = EMPTY |&gt; ONE _TWO |&gt; THREE </a:t>
            </a:r>
          </a:p>
          <a:p>
            <a:r>
              <a:rPr lang="en-GB" dirty="0" smtClean="0"/>
              <a:t>let result312 = EMPTY |&gt; THREE |&gt; ONE_TWO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are interfaces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447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/>
              <a:t>val</a:t>
            </a:r>
            <a:r>
              <a:rPr lang="en-GB" sz="2400" i="1" dirty="0" smtClean="0"/>
              <a:t> ONE : (Stack -&gt; Stack)</a:t>
            </a:r>
          </a:p>
          <a:p>
            <a:r>
              <a:rPr lang="en-GB" sz="2400" i="1" dirty="0" err="1" smtClean="0"/>
              <a:t>val</a:t>
            </a:r>
            <a:r>
              <a:rPr lang="en-GB" sz="2400" i="1" dirty="0" smtClean="0"/>
              <a:t> TWO : (Stack -&gt; Stack)</a:t>
            </a:r>
          </a:p>
          <a:p>
            <a:r>
              <a:rPr lang="en-GB" sz="2400" i="1" dirty="0" err="1" smtClean="0"/>
              <a:t>val</a:t>
            </a:r>
            <a:r>
              <a:rPr lang="en-GB" sz="2400" i="1" dirty="0" smtClean="0"/>
              <a:t> ONE_TWO : (Stack -&gt; Stack)</a:t>
            </a:r>
            <a:endParaRPr lang="en-GB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interface </a:t>
            </a:r>
            <a:r>
              <a:rPr lang="en-GB" sz="2400" dirty="0" err="1" smtClean="0"/>
              <a:t>IStackChanger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Stack </a:t>
            </a:r>
            <a:r>
              <a:rPr lang="en-GB" sz="2400" dirty="0" err="1" smtClean="0"/>
              <a:t>ChangeStack</a:t>
            </a:r>
            <a:r>
              <a:rPr lang="en-GB" sz="2400" dirty="0" smtClean="0"/>
              <a:t>(Stack input);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8956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result123 = EMPTY |&gt; ONE _TWO |&gt; THREE </a:t>
            </a:r>
          </a:p>
          <a:p>
            <a:r>
              <a:rPr lang="en-GB" sz="2400" dirty="0" smtClean="0"/>
              <a:t>let result312 = EMPTY |&gt; THREE |&gt; ONE_TWO</a:t>
            </a:r>
          </a:p>
        </p:txBody>
      </p:sp>
      <p:sp>
        <p:nvSpPr>
          <p:cNvPr id="12" name="Line Callout 1 (No Border) 11"/>
          <p:cNvSpPr/>
          <p:nvPr/>
        </p:nvSpPr>
        <p:spPr>
          <a:xfrm>
            <a:off x="5029200" y="2362200"/>
            <a:ext cx="3810000" cy="533400"/>
          </a:xfrm>
          <a:prstGeom prst="callout1">
            <a:avLst>
              <a:gd name="adj1" fmla="val 61607"/>
              <a:gd name="adj2" fmla="val 2977"/>
              <a:gd name="adj3" fmla="val 116582"/>
              <a:gd name="adj4" fmla="val -17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smtClean="0">
                <a:solidFill>
                  <a:srgbClr val="C00000"/>
                </a:solidFill>
              </a:rPr>
              <a:t>Any </a:t>
            </a:r>
            <a:r>
              <a:rPr lang="en-GB" dirty="0" smtClean="0">
                <a:solidFill>
                  <a:srgbClr val="C00000"/>
                </a:solidFill>
              </a:rPr>
              <a:t>compatible function can go here!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Popping the stack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pop (</a:t>
            </a:r>
            <a:r>
              <a:rPr lang="en-GB" dirty="0" err="1" smtClean="0"/>
              <a:t>StackContents</a:t>
            </a:r>
            <a:r>
              <a:rPr lang="en-GB" dirty="0" smtClean="0"/>
              <a:t> contents) = </a:t>
            </a:r>
          </a:p>
          <a:p>
            <a:r>
              <a:rPr lang="en-GB" dirty="0" smtClean="0"/>
              <a:t>    match contents with </a:t>
            </a:r>
          </a:p>
          <a:p>
            <a:r>
              <a:rPr lang="en-GB" dirty="0" smtClean="0"/>
              <a:t>    | top::rest -&gt; </a:t>
            </a:r>
          </a:p>
          <a:p>
            <a:r>
              <a:rPr lang="en-GB" dirty="0" smtClean="0"/>
              <a:t>        top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447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/>
              <a:t>val pop : Stack -&gt; float * Stack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pop (</a:t>
            </a:r>
            <a:r>
              <a:rPr lang="en-GB" dirty="0" err="1" smtClean="0"/>
              <a:t>StackContents</a:t>
            </a:r>
            <a:r>
              <a:rPr lang="en-GB" dirty="0" smtClean="0"/>
              <a:t> contents) = </a:t>
            </a:r>
          </a:p>
          <a:p>
            <a:r>
              <a:rPr lang="en-GB" dirty="0" smtClean="0"/>
              <a:t>    match contents with </a:t>
            </a:r>
          </a:p>
          <a:p>
            <a:r>
              <a:rPr lang="en-GB" dirty="0" smtClean="0"/>
              <a:t>    | top::rest -&gt; </a:t>
            </a:r>
          </a:p>
          <a:p>
            <a:r>
              <a:rPr lang="en-GB" dirty="0" smtClean="0"/>
              <a:t>        let </a:t>
            </a:r>
            <a:r>
              <a:rPr lang="en-GB" dirty="0" err="1" smtClean="0"/>
              <a:t>newStack</a:t>
            </a:r>
            <a:r>
              <a:rPr lang="en-GB" dirty="0" smtClean="0"/>
              <a:t> = </a:t>
            </a:r>
            <a:r>
              <a:rPr lang="en-GB" dirty="0" err="1" smtClean="0"/>
              <a:t>StackContents</a:t>
            </a:r>
            <a:r>
              <a:rPr lang="en-GB" dirty="0" smtClean="0"/>
              <a:t> rest</a:t>
            </a:r>
          </a:p>
          <a:p>
            <a:r>
              <a:rPr lang="en-GB" dirty="0" smtClean="0"/>
              <a:t>        (</a:t>
            </a:r>
            <a:r>
              <a:rPr lang="en-GB" dirty="0" err="1" smtClean="0"/>
              <a:t>top,newStack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| [] -&gt; 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failwith</a:t>
            </a:r>
            <a:r>
              <a:rPr lang="en-GB" dirty="0" smtClean="0"/>
              <a:t> "Stack underflow"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</a:t>
            </a:r>
            <a:r>
              <a:rPr lang="en-GB" dirty="0" err="1" smtClean="0"/>
              <a:t>initialStack</a:t>
            </a:r>
            <a:r>
              <a:rPr lang="en-GB" dirty="0" smtClean="0"/>
              <a:t> = EMPTY  |&gt; ONE |&gt; TWO </a:t>
            </a:r>
          </a:p>
          <a:p>
            <a:r>
              <a:rPr lang="en-GB" dirty="0" smtClean="0"/>
              <a:t>let popped1, </a:t>
            </a:r>
            <a:r>
              <a:rPr lang="en-GB" dirty="0" err="1" smtClean="0"/>
              <a:t>poppedStack</a:t>
            </a:r>
            <a:r>
              <a:rPr lang="en-GB" dirty="0" smtClean="0"/>
              <a:t> = pop </a:t>
            </a:r>
            <a:r>
              <a:rPr lang="en-GB" dirty="0" err="1" smtClean="0"/>
              <a:t>initialStack</a:t>
            </a:r>
            <a:endParaRPr lang="en-GB" dirty="0" smtClean="0"/>
          </a:p>
          <a:p>
            <a:r>
              <a:rPr lang="en-GB" dirty="0" smtClean="0"/>
              <a:t>let popped2, poppedStack2 = pop </a:t>
            </a:r>
            <a:r>
              <a:rPr lang="en-GB" dirty="0" err="1" smtClean="0"/>
              <a:t>poppedStack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4724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let pop (</a:t>
            </a:r>
            <a:r>
              <a:rPr lang="en-GB" dirty="0" err="1" smtClean="0"/>
              <a:t>StackContents</a:t>
            </a:r>
            <a:r>
              <a:rPr lang="en-GB" dirty="0" smtClean="0"/>
              <a:t> contents) = </a:t>
            </a:r>
          </a:p>
          <a:p>
            <a:r>
              <a:rPr lang="en-GB" dirty="0" smtClean="0"/>
              <a:t>    match contents with </a:t>
            </a:r>
          </a:p>
          <a:p>
            <a:r>
              <a:rPr lang="en-GB" dirty="0" smtClean="0"/>
              <a:t>    | top::rest -&gt; </a:t>
            </a:r>
          </a:p>
          <a:p>
            <a:r>
              <a:rPr lang="en-GB" dirty="0" smtClean="0"/>
              <a:t>        let </a:t>
            </a:r>
            <a:r>
              <a:rPr lang="en-GB" dirty="0" err="1" smtClean="0"/>
              <a:t>newStack</a:t>
            </a:r>
            <a:r>
              <a:rPr lang="en-GB" dirty="0" smtClean="0"/>
              <a:t> = </a:t>
            </a:r>
            <a:r>
              <a:rPr lang="en-GB" dirty="0" err="1" smtClean="0"/>
              <a:t>StackContents</a:t>
            </a:r>
            <a:r>
              <a:rPr lang="en-GB" dirty="0" smtClean="0"/>
              <a:t> rest</a:t>
            </a:r>
          </a:p>
          <a:p>
            <a:r>
              <a:rPr lang="en-GB" dirty="0" smtClean="0"/>
              <a:t>        (</a:t>
            </a:r>
            <a:r>
              <a:rPr lang="en-GB" dirty="0" err="1" smtClean="0"/>
              <a:t>top,newStack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some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ADD stack =</a:t>
            </a:r>
          </a:p>
          <a:p>
            <a:r>
              <a:rPr lang="en-GB" dirty="0" smtClean="0"/>
              <a:t>   let </a:t>
            </a:r>
            <a:r>
              <a:rPr lang="en-GB" dirty="0" err="1" smtClean="0"/>
              <a:t>x,s</a:t>
            </a:r>
            <a:r>
              <a:rPr lang="en-GB" dirty="0" smtClean="0"/>
              <a:t> = pop stack  //pop the top of the stack</a:t>
            </a:r>
          </a:p>
          <a:p>
            <a:r>
              <a:rPr lang="en-GB" dirty="0" smtClean="0"/>
              <a:t>   let y,s2 = pop s     //pop the resulting stack</a:t>
            </a:r>
          </a:p>
          <a:p>
            <a:r>
              <a:rPr lang="en-GB" dirty="0" smtClean="0"/>
              <a:t>   let result = x + y   //do the math</a:t>
            </a:r>
          </a:p>
          <a:p>
            <a:r>
              <a:rPr lang="en-GB" dirty="0" smtClean="0"/>
              <a:t>   push result s2       //push back on the doubly-popped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/>
              <a:t>val</a:t>
            </a:r>
            <a:r>
              <a:rPr lang="en-GB" i="1" dirty="0" smtClean="0"/>
              <a:t> ADD : </a:t>
            </a:r>
            <a:r>
              <a:rPr lang="en-GB" i="1" dirty="0" err="1" smtClean="0"/>
              <a:t>stack:Stack</a:t>
            </a:r>
            <a:r>
              <a:rPr lang="en-GB" i="1" dirty="0" smtClean="0"/>
              <a:t> -&gt; Stack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495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MUL stack = 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add1and2 = EMPTY |&gt; ONE |&gt; TWO |&gt; ADD</a:t>
            </a:r>
          </a:p>
          <a:p>
            <a:r>
              <a:rPr lang="en-GB" dirty="0" smtClean="0"/>
              <a:t>let add2and3 = EMPTY |&gt; TWO |&gt; THREE |&gt; 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105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mult2and3 = EMPTY |&gt; TWO |&gt; THREE |&gt; MUL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build="p"/>
      <p:bldP spid="7" grpId="0" uiExpand="1" build="p"/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functions together</a:t>
            </a:r>
            <a:endParaRPr lang="en-GB" dirty="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084095" y="5187201"/>
            <a:ext cx="749842" cy="82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&gt;&gt;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Callout 1 (No Border) 21"/>
          <p:cNvSpPr/>
          <p:nvPr/>
        </p:nvSpPr>
        <p:spPr>
          <a:xfrm>
            <a:off x="4648200" y="6172200"/>
            <a:ext cx="1752600" cy="304800"/>
          </a:xfrm>
          <a:prstGeom prst="callout1">
            <a:avLst>
              <a:gd name="adj1" fmla="val -11409"/>
              <a:gd name="adj2" fmla="val 11543"/>
              <a:gd name="adj3" fmla="val -120834"/>
              <a:gd name="adj4" fmla="val -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Composition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990600" y="1463339"/>
            <a:ext cx="5257800" cy="1307785"/>
            <a:chOff x="990600" y="1463339"/>
            <a:chExt cx="5257800" cy="1307785"/>
          </a:xfrm>
        </p:grpSpPr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ONE</a:t>
              </a:r>
              <a:b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dirty="0" smtClean="0"/>
                <a:t>stack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20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990600" y="3092529"/>
            <a:ext cx="5279572" cy="1305015"/>
            <a:chOff x="990600" y="3092529"/>
            <a:chExt cx="5279572" cy="1305015"/>
          </a:xfrm>
        </p:grpSpPr>
        <p:pic>
          <p:nvPicPr>
            <p:cNvPr id="2151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3092529"/>
              <a:ext cx="3493891" cy="1305015"/>
            </a:xfrm>
            <a:prstGeom prst="rect">
              <a:avLst/>
            </a:prstGeom>
            <a:noFill/>
          </p:spPr>
        </p:pic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529715" y="309252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</a:t>
              </a:r>
              <a:b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dirty="0" smtClean="0"/>
                <a:t>stack</a:t>
              </a:r>
              <a:r>
                <a:rPr lang="en-GB" dirty="0" smtClean="0"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990600" y="3363686"/>
              <a:ext cx="762000" cy="685800"/>
              <a:chOff x="7924800" y="1905000"/>
              <a:chExt cx="762000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30"/>
            <p:cNvGrpSpPr/>
            <p:nvPr/>
          </p:nvGrpSpPr>
          <p:grpSpPr>
            <a:xfrm>
              <a:off x="5508172" y="3363686"/>
              <a:ext cx="762000" cy="685800"/>
              <a:chOff x="7924800" y="1905000"/>
              <a:chExt cx="762000" cy="685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38"/>
          <p:cNvGrpSpPr/>
          <p:nvPr/>
        </p:nvGrpSpPr>
        <p:grpSpPr>
          <a:xfrm>
            <a:off x="990600" y="5245415"/>
            <a:ext cx="3113326" cy="774385"/>
            <a:chOff x="990600" y="1463339"/>
            <a:chExt cx="5257800" cy="1307785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ONE</a:t>
              </a:r>
              <a:b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sz="1400" dirty="0" smtClean="0"/>
                <a:t>stack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41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42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48"/>
          <p:cNvGrpSpPr/>
          <p:nvPr/>
        </p:nvGrpSpPr>
        <p:grpSpPr>
          <a:xfrm>
            <a:off x="4800600" y="5245415"/>
            <a:ext cx="3113326" cy="774385"/>
            <a:chOff x="990600" y="1463339"/>
            <a:chExt cx="5257800" cy="1307785"/>
          </a:xfrm>
        </p:grpSpPr>
        <p:pic>
          <p:nvPicPr>
            <p:cNvPr id="5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</a:t>
              </a:r>
              <a:b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lang="en-GB" sz="1400" dirty="0" smtClean="0"/>
                <a:t>stack</a:t>
              </a: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stack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51"/>
            <p:cNvGrpSpPr/>
            <p:nvPr/>
          </p:nvGrpSpPr>
          <p:grpSpPr>
            <a:xfrm>
              <a:off x="5486400" y="1752600"/>
              <a:ext cx="762000" cy="685800"/>
              <a:chOff x="7924800" y="1905000"/>
              <a:chExt cx="762000" cy="685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52"/>
            <p:cNvGrpSpPr/>
            <p:nvPr/>
          </p:nvGrpSpPr>
          <p:grpSpPr>
            <a:xfrm>
              <a:off x="990600" y="1752600"/>
              <a:ext cx="762000" cy="685800"/>
              <a:chOff x="7924800" y="1905000"/>
              <a:chExt cx="762000" cy="685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924800" y="1905000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24800" y="2133600"/>
                <a:ext cx="7620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Same output value for a given input value</a:t>
            </a:r>
            <a:endParaRPr lang="en-GB" dirty="0" smtClean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8400" y="1524000"/>
            <a:ext cx="35052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add1(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</a:p>
          <a:p>
            <a:r>
              <a:rPr lang="en-GB" dirty="0" smtClean="0"/>
              <a:t>   case 0: return 1;</a:t>
            </a:r>
          </a:p>
          <a:p>
            <a:r>
              <a:rPr lang="en-GB" dirty="0" smtClean="0"/>
              <a:t>   case 1: return 2;</a:t>
            </a:r>
          </a:p>
          <a:p>
            <a:r>
              <a:rPr lang="en-GB" dirty="0" smtClean="0"/>
              <a:t>   case 2: return 3;</a:t>
            </a:r>
          </a:p>
          <a:p>
            <a:r>
              <a:rPr lang="en-GB" dirty="0" smtClean="0"/>
              <a:t>   case 3: return 4;</a:t>
            </a:r>
          </a:p>
          <a:p>
            <a:r>
              <a:rPr lang="en-GB" dirty="0" smtClean="0"/>
              <a:t>   etc ad infinitum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rather than piping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ADD1 = ONE &gt;&gt; ADD</a:t>
            </a:r>
          </a:p>
          <a:p>
            <a:r>
              <a:rPr lang="en-GB" dirty="0" smtClean="0"/>
              <a:t>let ADD2 = TWO &gt;&gt; ADD</a:t>
            </a:r>
          </a:p>
          <a:p>
            <a:r>
              <a:rPr lang="en-GB" dirty="0" smtClean="0"/>
              <a:t>let ADD4 = ADD2 &gt;&gt; ADD2</a:t>
            </a:r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3581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EMPTY |&gt; THREE |&gt; ADD1 </a:t>
            </a:r>
          </a:p>
          <a:p>
            <a:r>
              <a:rPr lang="en-GB" dirty="0" smtClean="0"/>
              <a:t>EMPTY |&gt; THREE |&gt; ADD4 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DUP stack = </a:t>
            </a:r>
          </a:p>
          <a:p>
            <a:r>
              <a:rPr lang="en-GB" dirty="0" smtClean="0"/>
              <a:t>    let </a:t>
            </a:r>
            <a:r>
              <a:rPr lang="en-GB" dirty="0" err="1" smtClean="0"/>
              <a:t>x,s</a:t>
            </a:r>
            <a:r>
              <a:rPr lang="en-GB" dirty="0" smtClean="0"/>
              <a:t> = pop stack  </a:t>
            </a:r>
          </a:p>
          <a:p>
            <a:r>
              <a:rPr lang="en-GB" dirty="0" smtClean="0"/>
              <a:t>    push x (push x 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581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SQUARE = DUP &gt;&gt; MUL </a:t>
            </a:r>
          </a:p>
          <a:p>
            <a:r>
              <a:rPr lang="en-GB" dirty="0" smtClean="0"/>
              <a:t>let CUBE = DUP &gt;&gt; DUP &gt;&gt; MUL &gt;&gt; MUL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EMPTY |&gt; THREE |&gt; SQUARE </a:t>
            </a:r>
          </a:p>
          <a:p>
            <a:r>
              <a:rPr lang="en-GB" dirty="0" smtClean="0"/>
              <a:t>EMPTY |&gt; THREE |&gt;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Functionally: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Every function has one input and one output</a:t>
            </a:r>
          </a:p>
          <a:p>
            <a:r>
              <a:rPr lang="en-GB" dirty="0" smtClean="0"/>
              <a:t>Values are not variables</a:t>
            </a:r>
          </a:p>
          <a:p>
            <a:r>
              <a:rPr lang="en-GB" dirty="0" smtClean="0"/>
              <a:t>Functions are things!</a:t>
            </a:r>
          </a:p>
          <a:p>
            <a:pPr lvl="1"/>
            <a:r>
              <a:rPr lang="en-GB" dirty="0" smtClean="0"/>
              <a:t>Can be input to other functions</a:t>
            </a:r>
          </a:p>
          <a:p>
            <a:pPr lvl="1"/>
            <a:r>
              <a:rPr lang="en-GB" dirty="0" smtClean="0"/>
              <a:t>Can be output from other functions</a:t>
            </a:r>
          </a:p>
          <a:p>
            <a:r>
              <a:rPr lang="en-GB" dirty="0" smtClean="0"/>
              <a:t>Function signatures are important</a:t>
            </a:r>
          </a:p>
          <a:p>
            <a:r>
              <a:rPr lang="en-GB" dirty="0" smtClean="0"/>
              <a:t>Unit type is not the same as “void”</a:t>
            </a:r>
          </a:p>
          <a:p>
            <a:r>
              <a:rPr lang="en-GB" dirty="0" smtClean="0"/>
              <a:t>Generics are very common</a:t>
            </a:r>
          </a:p>
          <a:p>
            <a:r>
              <a:rPr lang="en-GB" dirty="0" smtClean="0"/>
              <a:t>Partial application for “baking in” parameters</a:t>
            </a:r>
          </a:p>
          <a:p>
            <a:r>
              <a:rPr lang="en-GB" dirty="0" smtClean="0"/>
              <a:t>Composition for combining functions</a:t>
            </a:r>
          </a:p>
          <a:p>
            <a:r>
              <a:rPr lang="en-GB" dirty="0" smtClean="0"/>
              <a:t>Composition for designing mini-languages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from side effects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7526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= 5</a:t>
            </a:r>
            <a:endParaRPr lang="en-GB" sz="4000" dirty="0" smtClean="0"/>
          </a:p>
          <a:p>
            <a:r>
              <a:rPr lang="en-US" sz="4000" dirty="0" smtClean="0"/>
              <a:t>y = x+1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88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 is 6 </a:t>
            </a:r>
            <a:br>
              <a:rPr lang="en-US" sz="4000" dirty="0" smtClean="0"/>
            </a:br>
            <a:r>
              <a:rPr lang="en-US" sz="4000" dirty="0" smtClean="0"/>
              <a:t>what is x now?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Other domains</a:t>
            </a:r>
            <a:endParaRPr lang="en-GB" dirty="0" smtClean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WorkingHours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Day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hours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Sun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MonTue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Wed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(days</a:t>
              </a:r>
              <a:r>
                <a:rPr kumimoji="0" 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of week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(hours)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81200" y="1524000"/>
            <a:ext cx="42672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workingHours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  <a:br>
              <a:rPr lang="en-GB" dirty="0" smtClean="0"/>
            </a:br>
            <a:r>
              <a:rPr lang="en-GB" dirty="0" smtClean="0"/>
              <a:t>   case Sun: return 0;</a:t>
            </a:r>
          </a:p>
          <a:p>
            <a:r>
              <a:rPr lang="en-GB" dirty="0" smtClean="0"/>
              <a:t>   case Mon: return 8;</a:t>
            </a:r>
          </a:p>
          <a:p>
            <a:r>
              <a:rPr lang="en-GB" dirty="0" smtClean="0"/>
              <a:t>   case Tue: return 8;</a:t>
            </a:r>
          </a:p>
          <a:p>
            <a:r>
              <a:rPr lang="en-GB" dirty="0" smtClean="0"/>
              <a:t>   case Wed: return 8;</a:t>
            </a:r>
          </a:p>
          <a:p>
            <a:r>
              <a:rPr lang="en-GB" dirty="0" smtClean="0"/>
              <a:t>   etc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Functions != mathematical</a:t>
            </a:r>
            <a:endParaRPr lang="en-GB" dirty="0" smtClean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CustomerName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Customer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string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16" y="1888"/>
              <a:ext cx="864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Cust1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ust2</a:t>
              </a:r>
              <a:b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Cust3</a:t>
              </a:r>
              <a:b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Cust3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(customer)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Name (string)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Alice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Bob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Sue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John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Pam…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05000" y="1524000"/>
            <a:ext cx="434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CustomerName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  <a:br>
              <a:rPr lang="en-GB" dirty="0" smtClean="0"/>
            </a:br>
            <a:r>
              <a:rPr lang="en-GB" dirty="0" smtClean="0"/>
              <a:t>   case Cust1: return “Alice”;</a:t>
            </a:r>
          </a:p>
          <a:p>
            <a:r>
              <a:rPr lang="en-GB" dirty="0" smtClean="0"/>
              <a:t>   case Cust2: return “Bob”;</a:t>
            </a:r>
          </a:p>
          <a:p>
            <a:r>
              <a:rPr lang="en-GB" dirty="0" smtClean="0"/>
              <a:t>   case Cust3: return “Sue”;</a:t>
            </a:r>
          </a:p>
          <a:p>
            <a:r>
              <a:rPr lang="en-GB" dirty="0" smtClean="0"/>
              <a:t>   etc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power of 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Trivially parallelizable</a:t>
            </a:r>
          </a:p>
          <a:p>
            <a:r>
              <a:rPr lang="en-US" dirty="0" smtClean="0"/>
              <a:t>Lazy - only evaluate it when I need the output</a:t>
            </a:r>
          </a:p>
          <a:p>
            <a:r>
              <a:rPr lang="en-US" dirty="0" smtClean="0"/>
              <a:t>Cacheable – same answer every time</a:t>
            </a:r>
          </a:p>
          <a:p>
            <a:r>
              <a:rPr lang="en-US" dirty="0" smtClean="0"/>
              <a:t>No dependencies – I can evaluate them in any order I like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Microsoft Office PowerPoint</Application>
  <PresentationFormat>On-screen Show (4:3)</PresentationFormat>
  <Paragraphs>530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Thinking Functionally</vt:lpstr>
      <vt:lpstr>Four things that are very different</vt:lpstr>
      <vt:lpstr>Mathematical Functions</vt:lpstr>
      <vt:lpstr>Key properties of mathematical functions</vt:lpstr>
      <vt:lpstr>Same output value for a given input value</vt:lpstr>
      <vt:lpstr>Free from side effects</vt:lpstr>
      <vt:lpstr>Other domains</vt:lpstr>
      <vt:lpstr>Functions != mathematical</vt:lpstr>
      <vt:lpstr>The power of pure functions</vt:lpstr>
      <vt:lpstr>"Unhelpful" properties  of mathematical functions</vt:lpstr>
      <vt:lpstr>Values vs. Variables</vt:lpstr>
      <vt:lpstr>Simple values and function values</vt:lpstr>
      <vt:lpstr>Values vs. Objects</vt:lpstr>
      <vt:lpstr>Types and values</vt:lpstr>
      <vt:lpstr>Function Signatures</vt:lpstr>
      <vt:lpstr>Type annotations</vt:lpstr>
      <vt:lpstr>What types are available in F#?</vt:lpstr>
      <vt:lpstr>Function types as parameters</vt:lpstr>
      <vt:lpstr>Functions as output</vt:lpstr>
      <vt:lpstr>The unit type</vt:lpstr>
      <vt:lpstr>Unit is not void</vt:lpstr>
      <vt:lpstr>Generic types</vt:lpstr>
      <vt:lpstr>Generics are type-safe</vt:lpstr>
      <vt:lpstr>Generics are type-safe</vt:lpstr>
      <vt:lpstr>Test your understanding of types</vt:lpstr>
      <vt:lpstr>Using signatures to find a library function</vt:lpstr>
      <vt:lpstr>How can a function have  more than one param?</vt:lpstr>
      <vt:lpstr>How can a function have  more than one param?</vt:lpstr>
      <vt:lpstr>Every function is really a  one parameter function!</vt:lpstr>
      <vt:lpstr>Functions with more than two parameters</vt:lpstr>
      <vt:lpstr>Partial application</vt:lpstr>
      <vt:lpstr>Designing functions for partial application</vt:lpstr>
      <vt:lpstr>Wrapping BCL functions  for partial application</vt:lpstr>
      <vt:lpstr>Coding: Part 2a</vt:lpstr>
      <vt:lpstr>Partial application suggestions</vt:lpstr>
      <vt:lpstr>Railway oriented programming</vt:lpstr>
      <vt:lpstr>Connecting functions together</vt:lpstr>
      <vt:lpstr>Connecting functions together</vt:lpstr>
      <vt:lpstr>Type-safe connections</vt:lpstr>
      <vt:lpstr>Coding: Part 2b</vt:lpstr>
      <vt:lpstr>Stack based calculator</vt:lpstr>
      <vt:lpstr>Pushing on the stack</vt:lpstr>
      <vt:lpstr>Pushing on the stack</vt:lpstr>
      <vt:lpstr>Connecting functions together</vt:lpstr>
      <vt:lpstr>Making a new function</vt:lpstr>
      <vt:lpstr>Functions are interfaces</vt:lpstr>
      <vt:lpstr>Popping the stack</vt:lpstr>
      <vt:lpstr>Adding some operations</vt:lpstr>
      <vt:lpstr>Connecting functions together</vt:lpstr>
      <vt:lpstr>Composition rather than piping</vt:lpstr>
      <vt:lpstr>More functions</vt:lpstr>
      <vt:lpstr>Thinking Functionally: Review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2013-10-07T22:10:31Z</dcterms:created>
  <dcterms:modified xsi:type="dcterms:W3CDTF">2013-10-07T22:12:46Z</dcterms:modified>
</cp:coreProperties>
</file>