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3" r:id="rId9"/>
    <p:sldId id="262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81" r:id="rId26"/>
    <p:sldId id="286" r:id="rId27"/>
    <p:sldId id="288" r:id="rId28"/>
    <p:sldId id="279" r:id="rId29"/>
    <p:sldId id="287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>
      <p:cViewPr varScale="1">
        <p:scale>
          <a:sx n="88" d="100"/>
          <a:sy n="88" d="100"/>
        </p:scale>
        <p:origin x="-22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A7F7-39FB-4B81-B135-455F55CA0B6E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8448-4BA0-439A-B1C1-AC6ACE59F8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series/understanding-fsharp-typ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Based on </a:t>
            </a:r>
            <a:r>
              <a:rPr lang="en-GB" dirty="0" smtClean="0">
                <a:hlinkClick r:id="rId3"/>
              </a:rPr>
              <a:t>http://fsharpforfunandprofit.com/series/understanding-fsharp-types.html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Algebraic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Building complex types from simple components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Triple tuples</a:t>
            </a:r>
            <a:endParaRPr lang="en-GB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3553" name="Group 1"/>
          <p:cNvGrpSpPr>
            <a:grpSpLocks noChangeAspect="1"/>
          </p:cNvGrpSpPr>
          <p:nvPr/>
        </p:nvGrpSpPr>
        <p:grpSpPr bwMode="auto">
          <a:xfrm>
            <a:off x="410378" y="1355725"/>
            <a:ext cx="7867632" cy="3292476"/>
            <a:chOff x="1837" y="1949"/>
            <a:chExt cx="7683" cy="3215"/>
          </a:xfrm>
        </p:grpSpPr>
        <p:sp>
          <p:nvSpPr>
            <p:cNvPr id="23561" name="AutoShape 9"/>
            <p:cNvSpPr>
              <a:spLocks noChangeAspect="1" noChangeArrowheads="1" noTextEdit="1"/>
            </p:cNvSpPr>
            <p:nvPr/>
          </p:nvSpPr>
          <p:spPr bwMode="auto">
            <a:xfrm>
              <a:off x="1837" y="1949"/>
              <a:ext cx="7683" cy="32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1837" y="2081"/>
              <a:ext cx="567" cy="28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Int</a:t>
              </a:r>
              <a:endParaRPr kumimoji="0" 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...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-2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118" y="2081"/>
              <a:ext cx="680" cy="28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Bool</a:t>
              </a:r>
              <a:endParaRPr kumimoji="0" 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true</a:t>
              </a:r>
              <a:endParaRPr kumimoji="0" 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false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6167" y="2081"/>
              <a:ext cx="3353" cy="28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Tuple of (int x bool x string)</a:t>
              </a:r>
              <a:endParaRPr kumimoji="0" 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…, (-2,true,"a"), (-2,false,"a"), … 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…, (-1,true,"aa"), (-1,false,"aa"), …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endParaRPr kumimoji="0" 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(it becomes impractical to list them)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...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2457" y="2081"/>
              <a:ext cx="567" cy="2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×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5505" y="2081"/>
              <a:ext cx="567" cy="2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=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4547" y="2081"/>
              <a:ext cx="907" cy="28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String</a:t>
              </a:r>
              <a:endParaRPr kumimoji="0" 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...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"a"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"aa"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"ab"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"aaa"</a:t>
              </a:r>
              <a:b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3874" y="2081"/>
              <a:ext cx="567" cy="2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×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90600" y="48768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let t7 = (42,true,"hello“)</a:t>
            </a:r>
            <a:endParaRPr lang="en-GB" sz="2400" dirty="0" smtClean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4876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* </a:t>
            </a:r>
            <a:r>
              <a:rPr lang="en-US" sz="2400" dirty="0" err="1" smtClean="0">
                <a:solidFill>
                  <a:srgbClr val="C00000"/>
                </a:solidFill>
              </a:rPr>
              <a:t>bool</a:t>
            </a:r>
            <a:r>
              <a:rPr lang="en-US" sz="2400" dirty="0" smtClean="0">
                <a:solidFill>
                  <a:srgbClr val="C00000"/>
                </a:solidFill>
              </a:rPr>
              <a:t> * string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tuples</a:t>
            </a:r>
            <a:endParaRPr lang="en-GB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81000" y="48768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let </a:t>
            </a:r>
            <a:r>
              <a:rPr lang="en-US" sz="2400" dirty="0" err="1" smtClean="0">
                <a:solidFill>
                  <a:srgbClr val="0070C0"/>
                </a:solidFill>
              </a:rPr>
              <a:t>genericTupleFn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aTuple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 let (</a:t>
            </a:r>
            <a:r>
              <a:rPr lang="en-US" sz="2400" dirty="0" err="1" smtClean="0">
                <a:solidFill>
                  <a:srgbClr val="0070C0"/>
                </a:solidFill>
              </a:rPr>
              <a:t>x,y</a:t>
            </a:r>
            <a:r>
              <a:rPr lang="en-US" sz="2400" dirty="0" smtClean="0">
                <a:solidFill>
                  <a:srgbClr val="0070C0"/>
                </a:solidFill>
              </a:rPr>
              <a:t>) = </a:t>
            </a:r>
            <a:r>
              <a:rPr lang="en-US" sz="2400" dirty="0" err="1" smtClean="0">
                <a:solidFill>
                  <a:srgbClr val="0070C0"/>
                </a:solidFill>
              </a:rPr>
              <a:t>aTuple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 </a:t>
            </a:r>
            <a:r>
              <a:rPr lang="en-US" sz="2400" dirty="0" err="1" smtClean="0">
                <a:solidFill>
                  <a:srgbClr val="0070C0"/>
                </a:solidFill>
              </a:rPr>
              <a:t>printfn</a:t>
            </a:r>
            <a:r>
              <a:rPr lang="en-US" sz="2400" dirty="0" smtClean="0">
                <a:solidFill>
                  <a:srgbClr val="0070C0"/>
                </a:solidFill>
              </a:rPr>
              <a:t> "x is %A and y is %A" x y</a:t>
            </a:r>
            <a:endParaRPr lang="en-GB" sz="2400" dirty="0" smtClean="0">
              <a:solidFill>
                <a:srgbClr val="0070C0"/>
              </a:solidFill>
            </a:endParaRPr>
          </a:p>
          <a:p>
            <a:endParaRPr lang="en-GB" sz="2400" dirty="0" smtClean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48768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'a * 'b -&gt; unit</a:t>
            </a:r>
            <a:endParaRPr lang="en-GB" sz="2400" dirty="0" smtClean="0">
              <a:solidFill>
                <a:srgbClr val="C00000"/>
              </a:solidFill>
            </a:endParaRPr>
          </a:p>
          <a:p>
            <a:endParaRPr lang="en-GB" sz="2400" dirty="0" smtClean="0">
              <a:solidFill>
                <a:srgbClr val="C00000"/>
              </a:solidFill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30721" name="Group 1"/>
          <p:cNvGrpSpPr>
            <a:grpSpLocks noChangeAspect="1"/>
          </p:cNvGrpSpPr>
          <p:nvPr/>
        </p:nvGrpSpPr>
        <p:grpSpPr bwMode="auto">
          <a:xfrm>
            <a:off x="457200" y="1676400"/>
            <a:ext cx="8237508" cy="1600200"/>
            <a:chOff x="1837" y="8197"/>
            <a:chExt cx="8185" cy="1590"/>
          </a:xfrm>
        </p:grpSpPr>
        <p:sp>
          <p:nvSpPr>
            <p:cNvPr id="307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37" y="8197"/>
              <a:ext cx="8185" cy="15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1837" y="8329"/>
              <a:ext cx="1602" cy="1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Generic type 'a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elements</a:t>
              </a:r>
              <a:b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6527" y="8329"/>
              <a:ext cx="3495" cy="1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Tuple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of ('a x 'b)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Every possible combination of 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elements from 'a and elements from 'b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3465" y="8329"/>
              <a:ext cx="567" cy="1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×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>
              <a:off x="5830" y="8329"/>
              <a:ext cx="567" cy="1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=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4130" y="8329"/>
              <a:ext cx="1602" cy="1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Generic type 'b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elements</a:t>
              </a:r>
              <a:b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 of other complex types</a:t>
            </a:r>
            <a:endParaRPr lang="en-GB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457200" y="1676400"/>
            <a:ext cx="8237508" cy="1600200"/>
            <a:chOff x="1837" y="8197"/>
            <a:chExt cx="8185" cy="1590"/>
          </a:xfrm>
        </p:grpSpPr>
        <p:sp>
          <p:nvSpPr>
            <p:cNvPr id="307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37" y="8197"/>
              <a:ext cx="8185" cy="15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1837" y="8329"/>
              <a:ext cx="1602" cy="1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Person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elements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6527" y="8329"/>
              <a:ext cx="3495" cy="1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Tuple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of (</a:t>
              </a:r>
              <a:r>
                <a:rPr lang="en-US" b="1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Person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x </a:t>
              </a:r>
              <a:r>
                <a:rPr lang="en-US" b="1" dirty="0" smtClean="0">
                  <a:latin typeface="Constantia" pitchFamily="18" charset="0"/>
                  <a:cs typeface="Times New Roman" pitchFamily="18" charset="0"/>
                </a:rPr>
                <a:t>Birthday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Every possible combination of 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elements from 'a and elements from 'b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3465" y="8329"/>
              <a:ext cx="567" cy="1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×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>
              <a:off x="5830" y="8329"/>
              <a:ext cx="567" cy="1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=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4130" y="8329"/>
              <a:ext cx="1602" cy="1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Constantia" pitchFamily="18" charset="0"/>
                  <a:cs typeface="Times New Roman" pitchFamily="18" charset="0"/>
                </a:rPr>
                <a:t>Birthday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elements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81600" y="3429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Person * Birthday</a:t>
            </a:r>
            <a:endParaRPr lang="en-GB" sz="2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 for tuples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Tuple</a:t>
            </a:r>
            <a:r>
              <a:rPr lang="en-US" dirty="0" smtClean="0"/>
              <a:t> types don’t have explicit names. </a:t>
            </a:r>
            <a:endParaRPr lang="en-GB" dirty="0" smtClean="0"/>
          </a:p>
          <a:p>
            <a:pPr lvl="0"/>
            <a:r>
              <a:rPr lang="en-US" dirty="0" smtClean="0"/>
              <a:t>The order of the multiplication is important. </a:t>
            </a:r>
          </a:p>
          <a:p>
            <a:pPr lvl="0"/>
            <a:r>
              <a:rPr lang="en-US" dirty="0" smtClean="0"/>
              <a:t>The comma is the critical symbol for a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0"/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a single object, not two</a:t>
            </a:r>
            <a:endParaRPr lang="en-GB" dirty="0" smtClean="0"/>
          </a:p>
          <a:p>
            <a:r>
              <a:rPr lang="en-US" i="1" dirty="0" smtClean="0"/>
              <a:t>Don't mistake tuples for multiple parameters in a function</a:t>
            </a:r>
            <a:r>
              <a:rPr lang="en-US" dirty="0" smtClean="0"/>
              <a:t>.</a:t>
            </a:r>
            <a:endParaRPr lang="en-GB" dirty="0" smtClean="0"/>
          </a:p>
          <a:p>
            <a:pPr lvl="0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3340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add (</a:t>
            </a:r>
            <a:r>
              <a:rPr lang="en-US" sz="2800" dirty="0" err="1" smtClean="0">
                <a:solidFill>
                  <a:srgbClr val="0070C0"/>
                </a:solidFill>
              </a:rPr>
              <a:t>x,y</a:t>
            </a:r>
            <a:r>
              <a:rPr lang="en-US" sz="2800" dirty="0" smtClean="0">
                <a:solidFill>
                  <a:srgbClr val="0070C0"/>
                </a:solidFill>
              </a:rPr>
              <a:t>) = x + y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53340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add x y = x + y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string * string * string * string</a:t>
            </a:r>
            <a:endParaRPr lang="en-GB" sz="2400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{</a:t>
            </a:r>
            <a:r>
              <a:rPr lang="en-US" sz="2400" dirty="0" smtClean="0">
                <a:solidFill>
                  <a:srgbClr val="0070C0"/>
                </a:solidFill>
              </a:rPr>
              <a:t>address1</a:t>
            </a:r>
            <a:r>
              <a:rPr lang="en-US" sz="2400" dirty="0" smtClean="0">
                <a:solidFill>
                  <a:srgbClr val="C00000"/>
                </a:solidFill>
              </a:rPr>
              <a:t>: string; </a:t>
            </a:r>
            <a:r>
              <a:rPr lang="en-US" sz="2400" dirty="0" smtClean="0">
                <a:solidFill>
                  <a:srgbClr val="0070C0"/>
                </a:solidFill>
              </a:rPr>
              <a:t>address2</a:t>
            </a:r>
            <a:r>
              <a:rPr lang="en-US" sz="2400" dirty="0" smtClean="0">
                <a:solidFill>
                  <a:srgbClr val="C00000"/>
                </a:solidFill>
              </a:rPr>
              <a:t>: string; </a:t>
            </a:r>
            <a:r>
              <a:rPr lang="en-US" sz="2400" dirty="0" smtClean="0">
                <a:solidFill>
                  <a:srgbClr val="0070C0"/>
                </a:solidFill>
              </a:rPr>
              <a:t>town</a:t>
            </a:r>
            <a:r>
              <a:rPr lang="en-US" sz="2400" dirty="0" smtClean="0">
                <a:solidFill>
                  <a:srgbClr val="C00000"/>
                </a:solidFill>
              </a:rPr>
              <a:t>: string; </a:t>
            </a:r>
            <a:r>
              <a:rPr lang="en-US" sz="2400" dirty="0" err="1" smtClean="0">
                <a:solidFill>
                  <a:srgbClr val="0070C0"/>
                </a:solidFill>
              </a:rPr>
              <a:t>postCode</a:t>
            </a:r>
            <a:r>
              <a:rPr lang="en-US" sz="2400" dirty="0" smtClean="0">
                <a:solidFill>
                  <a:srgbClr val="C00000"/>
                </a:solidFill>
              </a:rPr>
              <a:t>: string}</a:t>
            </a:r>
            <a:endParaRPr lang="en-GB" sz="2400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908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“record” type is a labeled </a:t>
            </a:r>
            <a:r>
              <a:rPr lang="en-US" sz="2400" dirty="0" err="1" smtClean="0"/>
              <a:t>tuple</a:t>
            </a:r>
            <a:r>
              <a:rPr lang="en-US" sz="2400" dirty="0" smtClean="0"/>
              <a:t> type</a:t>
            </a:r>
            <a:endParaRPr lang="en-GB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33528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Person = {</a:t>
            </a:r>
            <a:r>
              <a:rPr lang="en-GB" sz="2400" dirty="0" err="1" smtClean="0"/>
              <a:t>first:string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last:string</a:t>
            </a:r>
            <a:r>
              <a:rPr lang="en-GB" sz="2400" dirty="0" smtClean="0"/>
              <a:t>}</a:t>
            </a:r>
            <a:br>
              <a:rPr lang="en-GB" sz="2400" dirty="0" smtClean="0"/>
            </a:br>
            <a:r>
              <a:rPr lang="en-GB" sz="2400" dirty="0" smtClean="0"/>
              <a:t>type Address =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address1: string; </a:t>
            </a:r>
          </a:p>
          <a:p>
            <a:r>
              <a:rPr lang="en-US" sz="2400" dirty="0" smtClean="0"/>
              <a:t>    address2: string; </a:t>
            </a:r>
          </a:p>
          <a:p>
            <a:r>
              <a:rPr lang="en-US" sz="2400" dirty="0" smtClean="0"/>
              <a:t>    town: string;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postCode</a:t>
            </a:r>
            <a:r>
              <a:rPr lang="en-US" sz="2400" dirty="0" smtClean="0"/>
              <a:t>: string}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construct:</a:t>
            </a:r>
          </a:p>
          <a:p>
            <a:pPr lvl="1"/>
            <a:r>
              <a:rPr lang="en-GB" dirty="0" smtClean="0"/>
              <a:t>let p = {first="Alice"; last="Jones"}</a:t>
            </a:r>
          </a:p>
          <a:p>
            <a:r>
              <a:rPr lang="en-GB" dirty="0" smtClean="0"/>
              <a:t>To deconstruct:</a:t>
            </a:r>
          </a:p>
          <a:p>
            <a:pPr lvl="1"/>
            <a:r>
              <a:rPr lang="en-GB" dirty="0" smtClean="0"/>
              <a:t>let {first=f; last=l} = 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 types</a:t>
            </a:r>
            <a:endParaRPr lang="en-GB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28800" y="2590800"/>
            <a:ext cx="61324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...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-2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-1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0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1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2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…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0" y="2590800"/>
            <a:ext cx="629156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Bool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true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false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35440" y="2590800"/>
            <a:ext cx="317586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…, -2, -1, 0, 1, 2, …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true, false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91298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724515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914400" y="1676400"/>
            <a:ext cx="1143000" cy="762000"/>
          </a:xfrm>
          <a:prstGeom prst="callout1">
            <a:avLst>
              <a:gd name="adj1" fmla="val 74465"/>
              <a:gd name="adj2" fmla="val 91667"/>
              <a:gd name="adj3" fmla="val 113929"/>
              <a:gd name="adj4" fmla="val 116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One from this pile...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3733800" y="1676400"/>
            <a:ext cx="1371600" cy="762000"/>
          </a:xfrm>
          <a:prstGeom prst="callout1">
            <a:avLst>
              <a:gd name="adj1" fmla="val 71607"/>
              <a:gd name="adj2" fmla="val 26588"/>
              <a:gd name="adj3" fmla="val 118214"/>
              <a:gd name="adj4" fmla="val -20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... OR one from this pile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1" name="Line Callout 1 (No Border) 10"/>
          <p:cNvSpPr/>
          <p:nvPr/>
        </p:nvSpPr>
        <p:spPr>
          <a:xfrm>
            <a:off x="7010400" y="1676400"/>
            <a:ext cx="1524000" cy="762000"/>
          </a:xfrm>
          <a:prstGeom prst="callout1">
            <a:avLst>
              <a:gd name="adj1" fmla="val 71607"/>
              <a:gd name="adj2" fmla="val 26588"/>
              <a:gd name="adj3" fmla="val 169643"/>
              <a:gd name="adj4" fmla="val -486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4gb + 2 available values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 types</a:t>
            </a:r>
            <a:endParaRPr lang="en-GB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28800" y="2590800"/>
            <a:ext cx="61324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...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-2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-1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0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1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2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…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0" y="2590800"/>
            <a:ext cx="629156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Bool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true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false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35440" y="2590800"/>
            <a:ext cx="317586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Sum of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 + </a:t>
            </a:r>
            <a:r>
              <a:rPr lang="en-US" b="1" dirty="0" err="1" smtClean="0">
                <a:solidFill>
                  <a:srgbClr val="00B050"/>
                </a:solidFill>
                <a:latin typeface="Constantia" pitchFamily="18" charset="0"/>
                <a:ea typeface="Calibri" pitchFamily="34" charset="0"/>
                <a:cs typeface="Times New Roman" pitchFamily="18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1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…, -2, -1, 0, 1, 2, …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true, false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91298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724515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914400" y="1676400"/>
            <a:ext cx="1143000" cy="762000"/>
          </a:xfrm>
          <a:prstGeom prst="callout1">
            <a:avLst>
              <a:gd name="adj1" fmla="val 74465"/>
              <a:gd name="adj2" fmla="val 91667"/>
              <a:gd name="adj3" fmla="val 113929"/>
              <a:gd name="adj4" fmla="val 116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One from this pile...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3733800" y="1676400"/>
            <a:ext cx="1371600" cy="762000"/>
          </a:xfrm>
          <a:prstGeom prst="callout1">
            <a:avLst>
              <a:gd name="adj1" fmla="val 71607"/>
              <a:gd name="adj2" fmla="val 26588"/>
              <a:gd name="adj3" fmla="val 118214"/>
              <a:gd name="adj4" fmla="val -20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... OR one from this pile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 types</a:t>
            </a:r>
            <a:endParaRPr lang="en-GB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28800" y="2590800"/>
            <a:ext cx="61324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...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-2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-1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0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1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2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…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0" y="2590800"/>
            <a:ext cx="629156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Bool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true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false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35440" y="2590800"/>
            <a:ext cx="317586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Sum of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 + </a:t>
            </a:r>
            <a:r>
              <a:rPr lang="en-US" b="1" dirty="0" err="1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…, -2, -1, 0, 1, 2, …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true, false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91298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724515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914400" y="1676400"/>
            <a:ext cx="1143000" cy="762000"/>
          </a:xfrm>
          <a:prstGeom prst="callout1">
            <a:avLst>
              <a:gd name="adj1" fmla="val 74465"/>
              <a:gd name="adj2" fmla="val 91667"/>
              <a:gd name="adj3" fmla="val 113929"/>
              <a:gd name="adj4" fmla="val 116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Tag these with “I”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3733800" y="1676400"/>
            <a:ext cx="1371600" cy="762000"/>
          </a:xfrm>
          <a:prstGeom prst="callout1">
            <a:avLst>
              <a:gd name="adj1" fmla="val 80179"/>
              <a:gd name="adj2" fmla="val 14683"/>
              <a:gd name="adj3" fmla="val 118214"/>
              <a:gd name="adj4" fmla="val -20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Tag these with “B”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38100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type </a:t>
            </a:r>
            <a:r>
              <a:rPr lang="en-GB" dirty="0" err="1" smtClean="0">
                <a:solidFill>
                  <a:srgbClr val="C00000"/>
                </a:solidFill>
              </a:rPr>
              <a:t>IntOrBool</a:t>
            </a:r>
            <a:r>
              <a:rPr lang="en-GB" dirty="0" smtClean="0">
                <a:solidFill>
                  <a:srgbClr val="C00000"/>
                </a:solidFill>
              </a:rPr>
              <a:t> =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| I of 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  | B of </a:t>
            </a:r>
            <a:r>
              <a:rPr lang="en-GB" dirty="0" err="1" smtClean="0">
                <a:solidFill>
                  <a:srgbClr val="C00000"/>
                </a:solidFill>
              </a:rPr>
              <a:t>bool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 type with three choices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828800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IntOrBoolOrString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I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B of </a:t>
            </a:r>
            <a:r>
              <a:rPr lang="en-GB" sz="2800" dirty="0" err="1" smtClean="0"/>
              <a:t>bool</a:t>
            </a:r>
            <a:endParaRPr lang="en-GB" sz="2800" dirty="0" smtClean="0"/>
          </a:p>
          <a:p>
            <a:r>
              <a:rPr lang="en-GB" sz="2800" dirty="0" smtClean="0"/>
              <a:t>  | S of string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1828800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IntOrBoolOrString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</a:t>
            </a:r>
            <a:r>
              <a:rPr lang="en-GB" sz="2800" dirty="0" err="1" smtClean="0"/>
              <a:t>Int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</a:t>
            </a:r>
            <a:r>
              <a:rPr lang="en-GB" sz="2800" dirty="0" err="1" smtClean="0"/>
              <a:t>Bool</a:t>
            </a:r>
            <a:r>
              <a:rPr lang="en-GB" sz="2800" dirty="0" smtClean="0"/>
              <a:t> of </a:t>
            </a:r>
            <a:r>
              <a:rPr lang="en-GB" sz="2800" dirty="0" err="1" smtClean="0"/>
              <a:t>bool</a:t>
            </a:r>
            <a:endParaRPr lang="en-GB" sz="2800" dirty="0" smtClean="0"/>
          </a:p>
          <a:p>
            <a:r>
              <a:rPr lang="en-GB" sz="2800" dirty="0" smtClean="0"/>
              <a:t>  | String of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>
            <a:off x="1828800" y="1371600"/>
            <a:ext cx="5410200" cy="54102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things that are very different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1905000"/>
            <a:ext cx="20574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Expressions</a:t>
            </a:r>
          </a:p>
          <a:p>
            <a:pPr algn="ctr"/>
            <a:r>
              <a:rPr lang="en-GB" sz="1400" dirty="0" smtClean="0"/>
              <a:t>rather than statements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4114800"/>
            <a:ext cx="2057400" cy="2057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Pattern matching</a:t>
            </a:r>
          </a:p>
          <a:p>
            <a:pPr algn="ctr"/>
            <a:r>
              <a:rPr lang="en-GB" sz="1400" dirty="0" smtClean="0"/>
              <a:t>for control flow</a:t>
            </a:r>
            <a:endParaRPr lang="en-GB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1905000"/>
            <a:ext cx="2057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Function-oriented</a:t>
            </a:r>
          </a:p>
          <a:p>
            <a:pPr algn="ctr"/>
            <a:r>
              <a:rPr lang="en-GB" sz="1400" dirty="0" smtClean="0"/>
              <a:t>Not object oriented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4114800"/>
            <a:ext cx="2057400" cy="2057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Algebraic Types</a:t>
            </a:r>
          </a:p>
          <a:p>
            <a:pPr algn="ctr"/>
            <a:r>
              <a:rPr lang="en-GB" sz="1400" dirty="0" smtClean="0"/>
              <a:t>for domain models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1" animBg="1"/>
      <p:bldP spid="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 types of complex types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82880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MixedType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</a:t>
            </a:r>
            <a:r>
              <a:rPr lang="en-GB" sz="2800" dirty="0" err="1" smtClean="0"/>
              <a:t>Tup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r>
              <a:rPr lang="en-GB" sz="2800" dirty="0" smtClean="0"/>
              <a:t> *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P of Person</a:t>
            </a:r>
          </a:p>
          <a:p>
            <a:r>
              <a:rPr lang="en-GB" sz="2800" dirty="0" smtClean="0"/>
              <a:t>  | L of </a:t>
            </a:r>
            <a:r>
              <a:rPr lang="en-GB" sz="2800" dirty="0" err="1" smtClean="0"/>
              <a:t>int</a:t>
            </a:r>
            <a:r>
              <a:rPr lang="en-GB" sz="2800" dirty="0" smtClean="0"/>
              <a:t> list</a:t>
            </a:r>
          </a:p>
          <a:p>
            <a:r>
              <a:rPr lang="en-GB" sz="2800" dirty="0" smtClean="0"/>
              <a:t>  | U of </a:t>
            </a:r>
            <a:r>
              <a:rPr lang="en-GB" sz="2800" dirty="0" err="1" smtClean="0"/>
              <a:t>IntOrBool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 types with no related domain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828800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DaysOfWeek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Sunday</a:t>
            </a:r>
          </a:p>
          <a:p>
            <a:r>
              <a:rPr lang="en-GB" sz="2800" dirty="0" smtClean="0"/>
              <a:t>  | Monday</a:t>
            </a:r>
          </a:p>
          <a:p>
            <a:r>
              <a:rPr lang="en-GB" sz="2800" dirty="0" smtClean="0"/>
              <a:t>  | Tuesday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533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PaymentMethod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Cash</a:t>
            </a:r>
          </a:p>
          <a:p>
            <a:r>
              <a:rPr lang="en-GB" sz="2800" dirty="0" smtClean="0"/>
              <a:t>  | Cheque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Card of </a:t>
            </a:r>
            <a:r>
              <a:rPr lang="en-GB" sz="2800" dirty="0" err="1" smtClean="0"/>
              <a:t>CardType</a:t>
            </a:r>
            <a:r>
              <a:rPr lang="en-GB" sz="2800" dirty="0" smtClean="0"/>
              <a:t> *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Discriminated Unions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</a:t>
            </a:r>
            <a:r>
              <a:rPr lang="en-GB" dirty="0" err="1" smtClean="0"/>
              <a:t>IntOrBool</a:t>
            </a:r>
            <a:r>
              <a:rPr lang="en-GB" dirty="0" smtClean="0"/>
              <a:t> = I of </a:t>
            </a:r>
            <a:r>
              <a:rPr lang="en-GB" dirty="0" err="1" smtClean="0"/>
              <a:t>int</a:t>
            </a:r>
            <a:r>
              <a:rPr lang="en-GB" dirty="0" smtClean="0"/>
              <a:t> | B of </a:t>
            </a:r>
            <a:r>
              <a:rPr lang="en-GB" dirty="0" err="1" smtClean="0"/>
              <a:t>bool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To construct:</a:t>
            </a:r>
          </a:p>
          <a:p>
            <a:pPr lvl="1"/>
            <a:r>
              <a:rPr lang="en-GB" dirty="0" smtClean="0"/>
              <a:t>let </a:t>
            </a:r>
            <a:r>
              <a:rPr lang="en-GB" dirty="0" err="1" smtClean="0"/>
              <a:t>i</a:t>
            </a:r>
            <a:r>
              <a:rPr lang="en-GB" dirty="0" smtClean="0"/>
              <a:t> = I 99                // use the "I" constructor</a:t>
            </a:r>
          </a:p>
          <a:p>
            <a:pPr lvl="1"/>
            <a:r>
              <a:rPr lang="nn-NO" i="1" dirty="0" smtClean="0"/>
              <a:t>val i : IntOrBool = I 99</a:t>
            </a:r>
            <a:br>
              <a:rPr lang="nn-NO" i="1" dirty="0" smtClean="0"/>
            </a:br>
            <a:endParaRPr lang="en-GB" i="1" dirty="0" smtClean="0"/>
          </a:p>
          <a:p>
            <a:pPr lvl="1"/>
            <a:r>
              <a:rPr lang="en-GB" dirty="0" smtClean="0"/>
              <a:t>let b = B true          // use the "B" constructor</a:t>
            </a:r>
          </a:p>
          <a:p>
            <a:pPr lvl="1"/>
            <a:r>
              <a:rPr lang="en-GB" i="1" dirty="0" err="1" smtClean="0"/>
              <a:t>val</a:t>
            </a:r>
            <a:r>
              <a:rPr lang="en-GB" i="1" dirty="0" smtClean="0"/>
              <a:t> b : </a:t>
            </a:r>
            <a:r>
              <a:rPr lang="en-GB" i="1" dirty="0" err="1" smtClean="0"/>
              <a:t>IntOrBool</a:t>
            </a:r>
            <a:r>
              <a:rPr lang="en-GB" i="1" dirty="0" smtClean="0"/>
              <a:t> = B true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Discriminated Unions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deconstruct </a:t>
            </a:r>
            <a:r>
              <a:rPr lang="en-GB" sz="2800" dirty="0" err="1" smtClean="0"/>
              <a:t>someDU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match x with</a:t>
            </a:r>
          </a:p>
          <a:p>
            <a:r>
              <a:rPr lang="en-GB" sz="2800" dirty="0" smtClean="0"/>
              <a:t>      | a lambda for pattern1</a:t>
            </a:r>
          </a:p>
          <a:p>
            <a:r>
              <a:rPr lang="en-GB" sz="2800" dirty="0" smtClean="0"/>
              <a:t>      | a lambda for pattern2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Discriminated Unions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640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deconstruct x = </a:t>
            </a:r>
          </a:p>
          <a:p>
            <a:r>
              <a:rPr lang="en-GB" sz="2800" dirty="0" smtClean="0"/>
              <a:t>    match x with</a:t>
            </a:r>
          </a:p>
          <a:p>
            <a:r>
              <a:rPr lang="en-GB" sz="2800" dirty="0" smtClean="0"/>
              <a:t>      | I </a:t>
            </a:r>
            <a:r>
              <a:rPr lang="en-GB" sz="2800" dirty="0" err="1" smtClean="0"/>
              <a:t>i</a:t>
            </a:r>
            <a:r>
              <a:rPr lang="en-GB" sz="2800" dirty="0" smtClean="0"/>
              <a:t> -&gt; </a:t>
            </a:r>
          </a:p>
          <a:p>
            <a:r>
              <a:rPr lang="en-GB" sz="2800" dirty="0" smtClean="0"/>
              <a:t>            </a:t>
            </a:r>
            <a:r>
              <a:rPr lang="en-GB" sz="2800" dirty="0" err="1" smtClean="0"/>
              <a:t>printfn</a:t>
            </a:r>
            <a:r>
              <a:rPr lang="en-GB" sz="2800" dirty="0" smtClean="0"/>
              <a:t> "Matched with </a:t>
            </a:r>
            <a:r>
              <a:rPr lang="en-GB" sz="2800" dirty="0" err="1" smtClean="0"/>
              <a:t>int</a:t>
            </a:r>
            <a:r>
              <a:rPr lang="en-GB" sz="2800" dirty="0" smtClean="0"/>
              <a:t>=%</a:t>
            </a:r>
            <a:r>
              <a:rPr lang="en-GB" sz="2800" dirty="0" err="1" smtClean="0"/>
              <a:t>i</a:t>
            </a:r>
            <a:r>
              <a:rPr lang="en-GB" sz="2800" dirty="0" smtClean="0"/>
              <a:t>" </a:t>
            </a:r>
            <a:r>
              <a:rPr lang="en-GB" sz="2800" dirty="0" err="1" smtClean="0"/>
              <a:t>i</a:t>
            </a:r>
            <a:endParaRPr lang="en-GB" sz="2800" dirty="0" smtClean="0"/>
          </a:p>
          <a:p>
            <a:r>
              <a:rPr lang="en-GB" sz="2800" dirty="0" smtClean="0"/>
              <a:t>      | B </a:t>
            </a:r>
            <a:r>
              <a:rPr lang="en-GB" sz="2800" dirty="0" err="1" smtClean="0"/>
              <a:t>b</a:t>
            </a:r>
            <a:r>
              <a:rPr lang="en-GB" sz="2800" dirty="0" smtClean="0"/>
              <a:t> -&gt; </a:t>
            </a:r>
          </a:p>
          <a:p>
            <a:r>
              <a:rPr lang="en-GB" sz="2800" dirty="0" smtClean="0"/>
              <a:t>            </a:t>
            </a:r>
            <a:r>
              <a:rPr lang="en-GB" sz="2800" dirty="0" err="1" smtClean="0"/>
              <a:t>printfn</a:t>
            </a:r>
            <a:r>
              <a:rPr lang="en-GB" sz="2800" dirty="0" smtClean="0"/>
              <a:t> "Matched with </a:t>
            </a:r>
            <a:r>
              <a:rPr lang="en-GB" sz="2800" dirty="0" err="1" smtClean="0"/>
              <a:t>bool</a:t>
            </a:r>
            <a:r>
              <a:rPr lang="en-GB" sz="2800" dirty="0" smtClean="0"/>
              <a:t>=%b" b</a:t>
            </a:r>
          </a:p>
          <a:p>
            <a:endParaRPr lang="en-GB" sz="2800" dirty="0" smtClean="0"/>
          </a:p>
          <a:p>
            <a:r>
              <a:rPr lang="en-GB" sz="2800" dirty="0" smtClean="0"/>
              <a:t>// try it</a:t>
            </a:r>
          </a:p>
          <a:p>
            <a:r>
              <a:rPr lang="en-GB" sz="2800" dirty="0" smtClean="0"/>
              <a:t>deconstruct </a:t>
            </a:r>
            <a:r>
              <a:rPr lang="en-GB" sz="2800" dirty="0" err="1" smtClean="0"/>
              <a:t>i</a:t>
            </a:r>
            <a:endParaRPr lang="en-GB" sz="2800" dirty="0" smtClean="0"/>
          </a:p>
          <a:p>
            <a:r>
              <a:rPr lang="en-GB" sz="2800" dirty="0" smtClean="0"/>
              <a:t>deconstruct b</a:t>
            </a:r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DU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295400"/>
            <a:ext cx="449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Time = </a:t>
            </a:r>
          </a:p>
          <a:p>
            <a:r>
              <a:rPr lang="en-GB" sz="2400" dirty="0" smtClean="0"/>
              <a:t>    | Minutes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  | Hours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  | Days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toSeconds</a:t>
            </a:r>
            <a:r>
              <a:rPr lang="en-GB" sz="2400" dirty="0" smtClean="0"/>
              <a:t> time = </a:t>
            </a:r>
          </a:p>
          <a:p>
            <a:r>
              <a:rPr lang="en-GB" sz="2400" dirty="0" smtClean="0"/>
              <a:t>    match time with</a:t>
            </a:r>
          </a:p>
          <a:p>
            <a:r>
              <a:rPr lang="en-GB" sz="2400" dirty="0" smtClean="0"/>
              <a:t>    | Minutes m -&gt; m * 60</a:t>
            </a:r>
          </a:p>
          <a:p>
            <a:r>
              <a:rPr lang="pt-BR" sz="2400" dirty="0" smtClean="0"/>
              <a:t>    | Hours h -&gt; h * 60 * 60</a:t>
            </a:r>
          </a:p>
          <a:p>
            <a:r>
              <a:rPr lang="en-GB" sz="2400" dirty="0" smtClean="0"/>
              <a:t>    | Days d -&gt; d * 60 * 60 * 24</a:t>
            </a:r>
          </a:p>
          <a:p>
            <a:endParaRPr lang="en-GB" sz="2400" dirty="0" smtClean="0"/>
          </a:p>
          <a:p>
            <a:r>
              <a:rPr lang="en-GB" sz="2400" dirty="0" smtClean="0"/>
              <a:t>let h1 = Hours 4</a:t>
            </a:r>
          </a:p>
          <a:p>
            <a:r>
              <a:rPr lang="en-GB" sz="2400" dirty="0" smtClean="0"/>
              <a:t>h1 |&gt; </a:t>
            </a:r>
            <a:r>
              <a:rPr lang="en-GB" sz="2400" dirty="0" err="1" smtClean="0"/>
              <a:t>toSeconds</a:t>
            </a:r>
            <a:r>
              <a:rPr lang="en-GB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case DUs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133600"/>
            <a:ext cx="449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Minutes = Minutes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type Hours = Hours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m4 = Minutes 4</a:t>
            </a:r>
          </a:p>
          <a:p>
            <a:r>
              <a:rPr lang="en-GB" sz="2400" dirty="0" smtClean="0"/>
              <a:t>let h4 = Hours 4</a:t>
            </a:r>
          </a:p>
          <a:p>
            <a:endParaRPr lang="en-GB" sz="2400" dirty="0" smtClean="0"/>
          </a:p>
          <a:p>
            <a:r>
              <a:rPr lang="en-GB" sz="2400" dirty="0" smtClean="0"/>
              <a:t>m4 &lt; h4</a:t>
            </a:r>
          </a:p>
          <a:p>
            <a:endParaRPr lang="en-GB" sz="2400" dirty="0" smtClean="0"/>
          </a:p>
          <a:p>
            <a:r>
              <a:rPr lang="en-GB" sz="2400" dirty="0" smtClean="0"/>
              <a:t>let m5 = Minutes 5</a:t>
            </a:r>
          </a:p>
          <a:p>
            <a:r>
              <a:rPr lang="en-GB" sz="2400" dirty="0" smtClean="0"/>
              <a:t>m4 &lt; m5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295400"/>
            <a:ext cx="3145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type Something = </a:t>
            </a:r>
            <a:b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   | Tag of 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295400"/>
            <a:ext cx="314597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type Something = </a:t>
            </a:r>
            <a:b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   Tag of T</a:t>
            </a:r>
            <a:endParaRPr lang="en-GB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05000" y="1295400"/>
            <a:ext cx="3733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type Something = Tag of T</a:t>
            </a:r>
            <a:b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case DUs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133600"/>
            <a:ext cx="617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CustomerId</a:t>
            </a:r>
            <a:r>
              <a:rPr lang="en-GB" sz="2400" dirty="0" smtClean="0"/>
              <a:t> = </a:t>
            </a:r>
            <a:r>
              <a:rPr lang="en-GB" sz="2400" dirty="0" err="1" smtClean="0"/>
              <a:t>CustomerId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 err="1" smtClean="0"/>
              <a:t>OrderId</a:t>
            </a:r>
            <a:r>
              <a:rPr lang="en-GB" sz="2400" dirty="0" smtClean="0"/>
              <a:t> = </a:t>
            </a:r>
            <a:r>
              <a:rPr lang="en-GB" sz="2400" dirty="0" err="1" smtClean="0"/>
              <a:t>OrderId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c1 = </a:t>
            </a:r>
            <a:r>
              <a:rPr lang="en-GB" sz="2400" dirty="0" err="1" smtClean="0"/>
              <a:t>CustomerId</a:t>
            </a:r>
            <a:r>
              <a:rPr lang="en-GB" sz="2400" dirty="0" smtClean="0"/>
              <a:t> 123456</a:t>
            </a:r>
          </a:p>
          <a:p>
            <a:r>
              <a:rPr lang="en-GB" sz="2400" dirty="0" smtClean="0"/>
              <a:t>let o1 = </a:t>
            </a:r>
            <a:r>
              <a:rPr lang="en-GB" sz="2400" dirty="0" err="1" smtClean="0"/>
              <a:t>OrderId</a:t>
            </a:r>
            <a:r>
              <a:rPr lang="en-GB" sz="2400" dirty="0" smtClean="0"/>
              <a:t> 123456</a:t>
            </a:r>
          </a:p>
          <a:p>
            <a:endParaRPr lang="en-GB" sz="2400" dirty="0" smtClean="0"/>
          </a:p>
          <a:p>
            <a:r>
              <a:rPr lang="en-GB" sz="2400" dirty="0" smtClean="0"/>
              <a:t>c1 = o1</a:t>
            </a:r>
          </a:p>
          <a:p>
            <a:endParaRPr lang="en-GB" sz="2400" dirty="0" smtClean="0"/>
          </a:p>
          <a:p>
            <a:r>
              <a:rPr lang="en-GB" sz="2400" dirty="0" smtClean="0"/>
              <a:t>c1 + 42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3a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Temperature type in C and F </a:t>
            </a:r>
          </a:p>
          <a:p>
            <a:r>
              <a:rPr lang="en-GB" dirty="0" err="1" smtClean="0"/>
              <a:t>isFever</a:t>
            </a:r>
            <a:r>
              <a:rPr lang="en-GB" dirty="0" smtClean="0"/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3b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getTime</a:t>
            </a:r>
            <a:r>
              <a:rPr lang="en-GB" dirty="0" smtClean="0"/>
              <a:t> 5 Days Ago</a:t>
            </a:r>
          </a:p>
          <a:p>
            <a:r>
              <a:rPr lang="en-GB" dirty="0" err="1" smtClean="0"/>
              <a:t>getTime</a:t>
            </a:r>
            <a:r>
              <a:rPr lang="en-GB" dirty="0" smtClean="0"/>
              <a:t> 1 Hour Hence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in OO </a:t>
            </a:r>
            <a:r>
              <a:rPr lang="en-GB" dirty="0" err="1" smtClean="0"/>
              <a:t>vs</a:t>
            </a:r>
            <a:r>
              <a:rPr lang="en-GB" dirty="0" smtClean="0"/>
              <a:t> FP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OOP</a:t>
            </a:r>
          </a:p>
          <a:p>
            <a:pPr lvl="1"/>
            <a:r>
              <a:rPr lang="en-GB" dirty="0" smtClean="0"/>
              <a:t>Types are same as classes</a:t>
            </a:r>
          </a:p>
          <a:p>
            <a:pPr lvl="1"/>
            <a:r>
              <a:rPr lang="en-GB" dirty="0" smtClean="0"/>
              <a:t>Try to use polymorphism everywhere. Avoid needing to know actual class</a:t>
            </a:r>
          </a:p>
          <a:p>
            <a:r>
              <a:rPr lang="en-GB" dirty="0" smtClean="0"/>
              <a:t>In FP</a:t>
            </a:r>
          </a:p>
          <a:p>
            <a:pPr lvl="1"/>
            <a:r>
              <a:rPr lang="en-GB" dirty="0" smtClean="0"/>
              <a:t>Types are NOT the same as classes</a:t>
            </a:r>
          </a:p>
          <a:p>
            <a:pPr lvl="1"/>
            <a:r>
              <a:rPr lang="en-GB" dirty="0" smtClean="0"/>
              <a:t>Always want to know actual type (unless generic)</a:t>
            </a:r>
          </a:p>
          <a:p>
            <a:pPr lvl="1"/>
            <a:r>
              <a:rPr lang="en-GB" dirty="0" smtClean="0"/>
              <a:t>No behaviour attached to the type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3c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Design a blackjack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Algebraic Types: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Product types</a:t>
            </a:r>
          </a:p>
          <a:p>
            <a:pPr lvl="1"/>
            <a:r>
              <a:rPr lang="en-GB" dirty="0" err="1" smtClean="0"/>
              <a:t>Tuple</a:t>
            </a:r>
            <a:endParaRPr lang="en-GB" dirty="0" smtClean="0"/>
          </a:p>
          <a:p>
            <a:pPr lvl="1"/>
            <a:r>
              <a:rPr lang="en-GB" dirty="0" smtClean="0"/>
              <a:t>Record</a:t>
            </a:r>
          </a:p>
          <a:p>
            <a:r>
              <a:rPr lang="en-GB" dirty="0" smtClean="0"/>
              <a:t>Sum type</a:t>
            </a:r>
          </a:p>
          <a:p>
            <a:pPr lvl="1"/>
            <a:r>
              <a:rPr lang="en-GB" smtClean="0"/>
              <a:t>Discriminated </a:t>
            </a:r>
            <a:r>
              <a:rPr lang="en-GB" dirty="0" smtClean="0"/>
              <a:t>Union</a:t>
            </a:r>
          </a:p>
          <a:p>
            <a:r>
              <a:rPr lang="en-GB" dirty="0" smtClean="0"/>
              <a:t>Constructors</a:t>
            </a:r>
          </a:p>
          <a:p>
            <a:r>
              <a:rPr lang="en-GB" dirty="0" smtClean="0"/>
              <a:t>Deconstruction using patterns</a:t>
            </a:r>
          </a:p>
          <a:p>
            <a:r>
              <a:rPr lang="en-GB" dirty="0" smtClean="0"/>
              <a:t>DUs are really useful!</a:t>
            </a:r>
          </a:p>
          <a:p>
            <a:r>
              <a:rPr lang="en-GB" dirty="0" smtClean="0"/>
              <a:t>Combining types to make bigger types</a:t>
            </a:r>
          </a:p>
          <a:p>
            <a:r>
              <a:rPr lang="en-GB" dirty="0" smtClean="0"/>
              <a:t>Comparison and equality for free</a:t>
            </a:r>
          </a:p>
          <a:p>
            <a:r>
              <a:rPr lang="en-GB" dirty="0" smtClean="0"/>
              <a:t>Mini language to represent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types for in FP?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 annotation to a value </a:t>
            </a:r>
          </a:p>
          <a:p>
            <a:pPr lvl="1"/>
            <a:r>
              <a:rPr lang="en-GB" dirty="0" smtClean="0"/>
              <a:t>helps the compiler do checking</a:t>
            </a:r>
          </a:p>
          <a:p>
            <a:r>
              <a:rPr lang="en-GB" dirty="0" smtClean="0"/>
              <a:t>Domains for functions to act upon </a:t>
            </a:r>
          </a:p>
          <a:p>
            <a:pPr lvl="1"/>
            <a:r>
              <a:rPr lang="en-GB" dirty="0" smtClean="0"/>
              <a:t>a type is a data </a:t>
            </a:r>
            <a:r>
              <a:rPr lang="en-GB" dirty="0" err="1" smtClean="0"/>
              <a:t>modeling</a:t>
            </a:r>
            <a:r>
              <a:rPr lang="en-GB" dirty="0" smtClean="0"/>
              <a:t> tool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Sum and Product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new types in F# are constructed from other types </a:t>
            </a:r>
          </a:p>
          <a:p>
            <a:r>
              <a:rPr lang="en-GB" dirty="0" smtClean="0"/>
              <a:t>Two basic operations: </a:t>
            </a:r>
            <a:r>
              <a:rPr lang="en-GB" b="1" dirty="0" smtClean="0">
                <a:solidFill>
                  <a:srgbClr val="C00000"/>
                </a:solidFill>
              </a:rPr>
              <a:t>sum</a:t>
            </a:r>
            <a:r>
              <a:rPr lang="en-GB" dirty="0" smtClean="0"/>
              <a:t> and </a:t>
            </a:r>
            <a:r>
              <a:rPr lang="en-GB" b="1" dirty="0" smtClean="0">
                <a:solidFill>
                  <a:srgbClr val="C00000"/>
                </a:solidFill>
              </a:rPr>
              <a:t>product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define </a:t>
            </a:r>
            <a:r>
              <a:rPr lang="en-GB" dirty="0" err="1" smtClean="0">
                <a:solidFill>
                  <a:srgbClr val="0070C0"/>
                </a:solidFill>
              </a:rPr>
              <a:t>typeZ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plus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GB" dirty="0" smtClean="0"/>
              <a:t>define </a:t>
            </a:r>
            <a:r>
              <a:rPr lang="en-GB" dirty="0" err="1" smtClean="0">
                <a:solidFill>
                  <a:srgbClr val="0070C0"/>
                </a:solidFill>
              </a:rPr>
              <a:t>typeW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times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typeZ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the domain</a:t>
            </a:r>
            <a:endParaRPr lang="en-GB" dirty="0"/>
          </a:p>
        </p:txBody>
      </p:sp>
      <p:sp>
        <p:nvSpPr>
          <p:cNvPr id="4" name="AutoShape 12"/>
          <p:cNvSpPr>
            <a:spLocks noChangeAspect="1" noChangeArrowheads="1" noTextEdit="1"/>
          </p:cNvSpPr>
          <p:nvPr/>
        </p:nvSpPr>
        <p:spPr bwMode="auto">
          <a:xfrm>
            <a:off x="381000" y="1219200"/>
            <a:ext cx="8351806" cy="2819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33400" y="1371600"/>
            <a:ext cx="8351806" cy="2819400"/>
            <a:chOff x="1440" y="1588"/>
            <a:chExt cx="8243" cy="2782"/>
          </a:xfrm>
        </p:grpSpPr>
        <p:sp>
          <p:nvSpPr>
            <p:cNvPr id="6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3170" y="3562"/>
              <a:ext cx="3836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AddPair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aPair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</a:t>
              </a:r>
              <a:r>
                <a:rPr lang="en-US" i="1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Pair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x+y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-1,1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0,1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1,1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2,1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3,1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3504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(pairs</a:t>
              </a:r>
              <a:r>
                <a:rPr kumimoji="0" lang="en-US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of integers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 (integers)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Line Callout 1 (No Border) 16"/>
          <p:cNvSpPr/>
          <p:nvPr/>
        </p:nvSpPr>
        <p:spPr>
          <a:xfrm>
            <a:off x="1219200" y="4800600"/>
            <a:ext cx="1981200" cy="838200"/>
          </a:xfrm>
          <a:prstGeom prst="callout1">
            <a:avLst>
              <a:gd name="adj1" fmla="val 16894"/>
              <a:gd name="adj2" fmla="val 25183"/>
              <a:gd name="adj3" fmla="val -108836"/>
              <a:gd name="adj4" fmla="val 11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How can </a:t>
            </a:r>
            <a:r>
              <a:rPr lang="en-GB" dirty="0" smtClean="0">
                <a:solidFill>
                  <a:srgbClr val="C00000"/>
                </a:solidFill>
              </a:rPr>
              <a:t>we</a:t>
            </a:r>
            <a:r>
              <a:rPr lang="en-GB" dirty="0" smtClean="0">
                <a:solidFill>
                  <a:srgbClr val="FF0000"/>
                </a:solidFill>
              </a:rPr>
              <a:t> represent this?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904999" y="2590800"/>
            <a:ext cx="537046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...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-2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-1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0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1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2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…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140110" y="2590800"/>
            <a:ext cx="537046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…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-2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-1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0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1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2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…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335440" y="2590800"/>
            <a:ext cx="317586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Tuple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 of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 x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…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..., (-2,-2), (-2,-1), (-2,0), (-2,1), (-2,2), …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..., (-1,-2), (-1,-1), (-1,0), (-1,1), (-1,2), ...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 ..., (0,-2), (0,-1), (0,0), (0,1), (0,2), …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..., (1,-2), (1,-1), (1,0), (1,1), (1,2), …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…, (2,-2), (2,-1), (2,0), (2,1), (2,2), …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...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491298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724515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914400" y="1676400"/>
            <a:ext cx="1143000" cy="762000"/>
          </a:xfrm>
          <a:prstGeom prst="callout1">
            <a:avLst>
              <a:gd name="adj1" fmla="val 74465"/>
              <a:gd name="adj2" fmla="val 91667"/>
              <a:gd name="adj3" fmla="val 113929"/>
              <a:gd name="adj4" fmla="val 116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One from this pile...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" name="Line Callout 1 (No Border) 12"/>
          <p:cNvSpPr/>
          <p:nvPr/>
        </p:nvSpPr>
        <p:spPr>
          <a:xfrm>
            <a:off x="3733800" y="1676400"/>
            <a:ext cx="1371600" cy="762000"/>
          </a:xfrm>
          <a:prstGeom prst="callout1">
            <a:avLst>
              <a:gd name="adj1" fmla="val 71607"/>
              <a:gd name="adj2" fmla="val 26588"/>
              <a:gd name="adj3" fmla="val 118214"/>
              <a:gd name="adj4" fmla="val -20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... and one from this pile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828800" y="2590800"/>
            <a:ext cx="61324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Bool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true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false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048000" y="2590800"/>
            <a:ext cx="629156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Bool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true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false</a:t>
            </a:r>
            <a:b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335440" y="2590800"/>
            <a:ext cx="3175865" cy="27061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Tuple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 of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 x </a:t>
            </a:r>
            <a:r>
              <a:rPr lang="en-US" b="1" dirty="0" err="1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true,true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),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true,false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),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false,true</a:t>
            </a: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), (</a:t>
            </a:r>
            <a:r>
              <a:rPr lang="en-US" sz="1400" dirty="0" err="1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false,false</a:t>
            </a:r>
            <a:r>
              <a:rPr lang="en-US" sz="1400" dirty="0" smtClean="0">
                <a:latin typeface="Constantia" pitchFamily="18" charset="0"/>
                <a:ea typeface="Calibri" pitchFamily="34" charset="0"/>
                <a:cs typeface="Times New Roman" pitchFamily="18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491298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724515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914400" y="1676400"/>
            <a:ext cx="1143000" cy="762000"/>
          </a:xfrm>
          <a:prstGeom prst="callout1">
            <a:avLst>
              <a:gd name="adj1" fmla="val 74465"/>
              <a:gd name="adj2" fmla="val 91667"/>
              <a:gd name="adj3" fmla="val 113929"/>
              <a:gd name="adj4" fmla="val 116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One from this pile...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" name="Line Callout 1 (No Border) 12"/>
          <p:cNvSpPr/>
          <p:nvPr/>
        </p:nvSpPr>
        <p:spPr>
          <a:xfrm>
            <a:off x="3733800" y="1676400"/>
            <a:ext cx="1371600" cy="762000"/>
          </a:xfrm>
          <a:prstGeom prst="callout1">
            <a:avLst>
              <a:gd name="adj1" fmla="val 71607"/>
              <a:gd name="adj2" fmla="val 26588"/>
              <a:gd name="adj3" fmla="val 118214"/>
              <a:gd name="adj4" fmla="val -20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... and one from this pile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Tuple</a:t>
            </a:r>
            <a:r>
              <a:rPr lang="en-GB" dirty="0" smtClean="0"/>
              <a:t>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"</a:t>
            </a:r>
            <a:r>
              <a:rPr lang="en-GB" dirty="0" err="1" smtClean="0"/>
              <a:t>int</a:t>
            </a:r>
            <a:r>
              <a:rPr lang="en-GB" dirty="0" smtClean="0"/>
              <a:t> times </a:t>
            </a:r>
            <a:r>
              <a:rPr lang="en-GB" dirty="0" err="1" smtClean="0"/>
              <a:t>int</a:t>
            </a:r>
            <a:r>
              <a:rPr lang="en-GB" dirty="0" smtClean="0"/>
              <a:t>" type is called "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* 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/>
              <a:t>" </a:t>
            </a:r>
          </a:p>
          <a:p>
            <a:pPr lvl="1">
              <a:buNone/>
            </a:pPr>
            <a:r>
              <a:rPr lang="en-GB" dirty="0" smtClean="0"/>
              <a:t>let t1 = (2,3)</a:t>
            </a:r>
          </a:p>
          <a:p>
            <a:pPr lvl="1">
              <a:buNone/>
            </a:pPr>
            <a:r>
              <a:rPr lang="en-GB" dirty="0" smtClean="0"/>
              <a:t>let t2 = (-2,7)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“</a:t>
            </a:r>
            <a:r>
              <a:rPr lang="en-GB" dirty="0" err="1" smtClean="0"/>
              <a:t>bool</a:t>
            </a:r>
            <a:r>
              <a:rPr lang="en-GB" dirty="0" smtClean="0"/>
              <a:t> times </a:t>
            </a:r>
            <a:r>
              <a:rPr lang="en-GB" dirty="0" err="1" smtClean="0"/>
              <a:t>bool</a:t>
            </a:r>
            <a:r>
              <a:rPr lang="en-GB" dirty="0" smtClean="0"/>
              <a:t>" type is "</a:t>
            </a:r>
            <a:r>
              <a:rPr lang="en-GB" dirty="0" err="1" smtClean="0">
                <a:solidFill>
                  <a:srgbClr val="C00000"/>
                </a:solidFill>
              </a:rPr>
              <a:t>bool</a:t>
            </a:r>
            <a:r>
              <a:rPr lang="en-GB" dirty="0" smtClean="0">
                <a:solidFill>
                  <a:srgbClr val="C00000"/>
                </a:solidFill>
              </a:rPr>
              <a:t> * </a:t>
            </a:r>
            <a:r>
              <a:rPr lang="en-GB" dirty="0" err="1" smtClean="0">
                <a:solidFill>
                  <a:srgbClr val="C00000"/>
                </a:solidFill>
              </a:rPr>
              <a:t>bool</a:t>
            </a:r>
            <a:r>
              <a:rPr lang="en-GB" dirty="0" smtClean="0"/>
              <a:t>" </a:t>
            </a:r>
          </a:p>
          <a:p>
            <a:pPr lvl="1">
              <a:buNone/>
            </a:pPr>
            <a:r>
              <a:rPr lang="en-GB" dirty="0" smtClean="0"/>
              <a:t>let t3 = (</a:t>
            </a:r>
            <a:r>
              <a:rPr lang="en-GB" dirty="0" err="1" smtClean="0"/>
              <a:t>true,false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On-screen Show (4:3)</PresentationFormat>
  <Paragraphs>316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Algebraic Types</vt:lpstr>
      <vt:lpstr>Four things that are very different</vt:lpstr>
      <vt:lpstr>Types in OO vs FP</vt:lpstr>
      <vt:lpstr>What are types for in FP?</vt:lpstr>
      <vt:lpstr>Sum and Product types</vt:lpstr>
      <vt:lpstr>Extending the domain</vt:lpstr>
      <vt:lpstr>Tuples</vt:lpstr>
      <vt:lpstr>Tuples</vt:lpstr>
      <vt:lpstr>Tuple types</vt:lpstr>
      <vt:lpstr>Triple tuples</vt:lpstr>
      <vt:lpstr>Generic tuples</vt:lpstr>
      <vt:lpstr>Tuples of other complex types</vt:lpstr>
      <vt:lpstr>Key points for tuples</vt:lpstr>
      <vt:lpstr>Records</vt:lpstr>
      <vt:lpstr>Records</vt:lpstr>
      <vt:lpstr>Sum types</vt:lpstr>
      <vt:lpstr>Sum types</vt:lpstr>
      <vt:lpstr>Sum types</vt:lpstr>
      <vt:lpstr>Sum type with three choices</vt:lpstr>
      <vt:lpstr>Sum types of complex types</vt:lpstr>
      <vt:lpstr>Sum types with no related domain</vt:lpstr>
      <vt:lpstr>Discriminated Unions</vt:lpstr>
      <vt:lpstr>Discriminated Unions</vt:lpstr>
      <vt:lpstr>Discriminated Unions</vt:lpstr>
      <vt:lpstr>Another DU example</vt:lpstr>
      <vt:lpstr>Single case DUs</vt:lpstr>
      <vt:lpstr>Single case DUs</vt:lpstr>
      <vt:lpstr>Coding: Part 3a</vt:lpstr>
      <vt:lpstr>Coding: Part 3b</vt:lpstr>
      <vt:lpstr>Coding: Part 3c</vt:lpstr>
      <vt:lpstr>Algebraic Types: Review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2013-10-07T22:10:51Z</dcterms:created>
  <dcterms:modified xsi:type="dcterms:W3CDTF">2013-10-07T22:13:19Z</dcterms:modified>
</cp:coreProperties>
</file>