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8"/>
  </p:notesMasterIdLst>
  <p:sldIdLst>
    <p:sldId id="256" r:id="rId2"/>
    <p:sldId id="265" r:id="rId3"/>
    <p:sldId id="272" r:id="rId4"/>
    <p:sldId id="273" r:id="rId5"/>
    <p:sldId id="274" r:id="rId6"/>
    <p:sldId id="267" r:id="rId7"/>
    <p:sldId id="266" r:id="rId8"/>
    <p:sldId id="268" r:id="rId9"/>
    <p:sldId id="269" r:id="rId10"/>
    <p:sldId id="270" r:id="rId11"/>
    <p:sldId id="271" r:id="rId12"/>
    <p:sldId id="275" r:id="rId13"/>
    <p:sldId id="276" r:id="rId14"/>
    <p:sldId id="277" r:id="rId15"/>
    <p:sldId id="278" r:id="rId16"/>
    <p:sldId id="281" r:id="rId17"/>
    <p:sldId id="279" r:id="rId18"/>
    <p:sldId id="280" r:id="rId19"/>
    <p:sldId id="282" r:id="rId20"/>
    <p:sldId id="283" r:id="rId21"/>
    <p:sldId id="284" r:id="rId22"/>
    <p:sldId id="285" r:id="rId23"/>
    <p:sldId id="287" r:id="rId24"/>
    <p:sldId id="288" r:id="rId25"/>
    <p:sldId id="289" r:id="rId26"/>
    <p:sldId id="290" r:id="rId27"/>
    <p:sldId id="291" r:id="rId28"/>
    <p:sldId id="292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4" r:id="rId39"/>
    <p:sldId id="303" r:id="rId40"/>
    <p:sldId id="305" r:id="rId41"/>
    <p:sldId id="306" r:id="rId42"/>
    <p:sldId id="309" r:id="rId43"/>
    <p:sldId id="310" r:id="rId44"/>
    <p:sldId id="307" r:id="rId45"/>
    <p:sldId id="312" r:id="rId46"/>
    <p:sldId id="31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67" autoAdjust="0"/>
  </p:normalViewPr>
  <p:slideViewPr>
    <p:cSldViewPr>
      <p:cViewPr varScale="1">
        <p:scale>
          <a:sx n="88" d="100"/>
          <a:sy n="88" d="100"/>
        </p:scale>
        <p:origin x="-22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FA7F7-39FB-4B81-B135-455F55CA0B6E}" type="datetimeFigureOut">
              <a:rPr lang="en-GB" smtClean="0"/>
              <a:pPr/>
              <a:t>07/10/2013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8448-4BA0-439A-B1C1-AC6ACE59F87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series/designing-with-typ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Based on </a:t>
            </a:r>
            <a:r>
              <a:rPr lang="en-GB" smtClean="0">
                <a:hlinkClick r:id="rId3"/>
              </a:rPr>
              <a:t>http://fsharpforfunandprofit.com/series/designing-with-types.html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Designing for correctness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Making a design more transparent </a:t>
            </a:r>
            <a:br>
              <a:rPr lang="en-GB" dirty="0" smtClean="0"/>
            </a:br>
            <a:r>
              <a:rPr lang="en-GB" dirty="0" smtClean="0"/>
              <a:t>and improving correctness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“Option” type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1752600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Option&lt;'T&gt; = </a:t>
            </a:r>
          </a:p>
          <a:p>
            <a:r>
              <a:rPr lang="en-GB" sz="2800" dirty="0" smtClean="0"/>
              <a:t>    | Some of 'T</a:t>
            </a:r>
          </a:p>
          <a:p>
            <a:r>
              <a:rPr lang="en-GB" sz="2800" dirty="0" smtClean="0"/>
              <a:t>    | None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3505200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type </a:t>
            </a:r>
            <a:r>
              <a:rPr lang="en-GB" sz="2000" dirty="0" err="1" smtClean="0"/>
              <a:t>PersonalName</a:t>
            </a:r>
            <a:r>
              <a:rPr lang="en-GB" sz="2000" dirty="0" smtClean="0"/>
              <a:t> = </a:t>
            </a:r>
          </a:p>
          <a:p>
            <a:r>
              <a:rPr lang="en-GB" sz="2000" dirty="0" smtClean="0"/>
              <a:t>    {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FirstName</a:t>
            </a:r>
            <a:r>
              <a:rPr lang="en-GB" sz="2000" dirty="0" smtClean="0"/>
              <a:t>: string;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MiddleInitial</a:t>
            </a:r>
            <a:r>
              <a:rPr lang="en-GB" sz="2000" dirty="0" smtClean="0"/>
              <a:t>: Option&lt;string&gt;;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LastName</a:t>
            </a:r>
            <a:r>
              <a:rPr lang="en-GB" sz="2000" dirty="0" smtClean="0"/>
              <a:t>: string;</a:t>
            </a:r>
          </a:p>
          <a:p>
            <a:r>
              <a:rPr lang="en-GB" sz="2000" dirty="0" smtClean="0"/>
              <a:t>  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3505200"/>
            <a:ext cx="62484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type </a:t>
            </a:r>
            <a:r>
              <a:rPr lang="en-GB" sz="2000" dirty="0" err="1" smtClean="0"/>
              <a:t>PersonalName</a:t>
            </a:r>
            <a:r>
              <a:rPr lang="en-GB" sz="2000" dirty="0" smtClean="0"/>
              <a:t> = </a:t>
            </a:r>
          </a:p>
          <a:p>
            <a:r>
              <a:rPr lang="en-GB" sz="2000" dirty="0" smtClean="0"/>
              <a:t>    {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FirstName</a:t>
            </a:r>
            <a:r>
              <a:rPr lang="en-GB" sz="2000" dirty="0" smtClean="0"/>
              <a:t>: string;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MiddleInitial</a:t>
            </a:r>
            <a:r>
              <a:rPr lang="en-GB" sz="2000" dirty="0" smtClean="0"/>
              <a:t>: string option;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LastName</a:t>
            </a:r>
            <a:r>
              <a:rPr lang="en-GB" sz="2000" dirty="0" smtClean="0"/>
              <a:t>: string;</a:t>
            </a:r>
          </a:p>
          <a:p>
            <a:r>
              <a:rPr lang="en-GB" sz="2000" dirty="0" smtClean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 type in use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1295400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type </a:t>
            </a:r>
            <a:r>
              <a:rPr lang="en-GB" sz="2000" dirty="0" err="1" smtClean="0"/>
              <a:t>PersonalName</a:t>
            </a:r>
            <a:r>
              <a:rPr lang="en-GB" sz="2000" dirty="0" smtClean="0"/>
              <a:t> = </a:t>
            </a:r>
          </a:p>
          <a:p>
            <a:r>
              <a:rPr lang="en-GB" sz="2000" dirty="0" smtClean="0"/>
              <a:t>    {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FirstName</a:t>
            </a:r>
            <a:r>
              <a:rPr lang="en-GB" sz="2000" dirty="0" smtClean="0"/>
              <a:t>: string;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MiddleInitial</a:t>
            </a:r>
            <a:r>
              <a:rPr lang="en-GB" sz="2000" dirty="0" smtClean="0"/>
              <a:t>: string option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LastName</a:t>
            </a:r>
            <a:r>
              <a:rPr lang="en-GB" sz="2000" dirty="0" smtClean="0"/>
              <a:t>: string;</a:t>
            </a:r>
          </a:p>
          <a:p>
            <a:r>
              <a:rPr lang="en-GB" sz="2000" dirty="0" smtClean="0"/>
              <a:t>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3733800"/>
            <a:ext cx="624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let john = {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FirstName</a:t>
            </a:r>
            <a:r>
              <a:rPr lang="en-GB" sz="2000" dirty="0" smtClean="0"/>
              <a:t>="John"; 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MiddleInitial</a:t>
            </a:r>
            <a:r>
              <a:rPr lang="en-GB" sz="2000" dirty="0" smtClean="0"/>
              <a:t>="Q"; 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LastName</a:t>
            </a:r>
            <a:r>
              <a:rPr lang="en-GB" sz="2000" dirty="0" smtClean="0"/>
              <a:t>="Public"</a:t>
            </a:r>
          </a:p>
          <a:p>
            <a:r>
              <a:rPr lang="en-GB" sz="2000" dirty="0" smtClean="0"/>
              <a:t>  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3733800"/>
            <a:ext cx="6248400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let john = {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FirstName</a:t>
            </a:r>
            <a:r>
              <a:rPr lang="en-GB" sz="2000" dirty="0" smtClean="0"/>
              <a:t>="John"; 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MiddleInitial</a:t>
            </a:r>
            <a:r>
              <a:rPr lang="en-GB" sz="2000" dirty="0" smtClean="0"/>
              <a:t>=</a:t>
            </a:r>
            <a:r>
              <a:rPr lang="en-GB" sz="2000" dirty="0" smtClean="0">
                <a:solidFill>
                  <a:srgbClr val="FF0000"/>
                </a:solidFill>
              </a:rPr>
              <a:t>Some "Q"</a:t>
            </a:r>
            <a:r>
              <a:rPr lang="en-GB" sz="2000" dirty="0" smtClean="0"/>
              <a:t>; 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LastName</a:t>
            </a:r>
            <a:r>
              <a:rPr lang="en-GB" sz="2000" dirty="0" smtClean="0"/>
              <a:t>="Public"</a:t>
            </a:r>
          </a:p>
          <a:p>
            <a:r>
              <a:rPr lang="en-GB" sz="2000" dirty="0" smtClean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Wrapping primitive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2286000"/>
          </a:xfrm>
        </p:spPr>
        <p:txBody>
          <a:bodyPr/>
          <a:lstStyle/>
          <a:p>
            <a:r>
              <a:rPr lang="en-GB" dirty="0" smtClean="0"/>
              <a:t>Is an </a:t>
            </a:r>
            <a:r>
              <a:rPr lang="en-GB" dirty="0" err="1" smtClean="0"/>
              <a:t>EmailAddress</a:t>
            </a:r>
            <a:r>
              <a:rPr lang="en-GB" dirty="0" smtClean="0"/>
              <a:t> just a string?</a:t>
            </a:r>
          </a:p>
          <a:p>
            <a:r>
              <a:rPr lang="en-GB" dirty="0" smtClean="0"/>
              <a:t>Is an </a:t>
            </a:r>
            <a:r>
              <a:rPr lang="en-GB" dirty="0" err="1" smtClean="0"/>
              <a:t>ZipCode</a:t>
            </a:r>
            <a:r>
              <a:rPr lang="en-GB" dirty="0" smtClean="0"/>
              <a:t> just a string?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Let’s use single case DUs to keep them distinct!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8100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dirty="0" err="1" smtClean="0"/>
              <a:t>EmailAddress</a:t>
            </a:r>
            <a:r>
              <a:rPr lang="en-GB" sz="2400" dirty="0" smtClean="0"/>
              <a:t> = </a:t>
            </a:r>
            <a:r>
              <a:rPr lang="en-GB" sz="2400" dirty="0" err="1" smtClean="0"/>
              <a:t>EmailAddress</a:t>
            </a:r>
            <a:r>
              <a:rPr lang="en-GB" sz="2400" dirty="0" smtClean="0"/>
              <a:t> of string</a:t>
            </a:r>
          </a:p>
          <a:p>
            <a:r>
              <a:rPr lang="en-GB" sz="2400" dirty="0" smtClean="0"/>
              <a:t>type </a:t>
            </a:r>
            <a:r>
              <a:rPr lang="en-GB" sz="2400" dirty="0" err="1" smtClean="0"/>
              <a:t>ZipCode</a:t>
            </a:r>
            <a:r>
              <a:rPr lang="en-GB" sz="2400" dirty="0" smtClean="0"/>
              <a:t> = </a:t>
            </a:r>
            <a:r>
              <a:rPr lang="en-GB" sz="2400" dirty="0" err="1" smtClean="0"/>
              <a:t>ZipCode</a:t>
            </a:r>
            <a:r>
              <a:rPr lang="en-GB" sz="2400" dirty="0" smtClean="0"/>
              <a:t> of string</a:t>
            </a:r>
          </a:p>
          <a:p>
            <a:r>
              <a:rPr lang="en-GB" sz="2400" dirty="0" smtClean="0"/>
              <a:t>type </a:t>
            </a:r>
            <a:r>
              <a:rPr lang="en-GB" sz="2400" dirty="0" err="1" smtClean="0"/>
              <a:t>StateCode</a:t>
            </a:r>
            <a:r>
              <a:rPr lang="en-GB" sz="2400" dirty="0" smtClean="0"/>
              <a:t> = </a:t>
            </a:r>
            <a:r>
              <a:rPr lang="en-GB" sz="2400" dirty="0" err="1" smtClean="0"/>
              <a:t>StateCode</a:t>
            </a:r>
            <a:r>
              <a:rPr lang="en-GB" sz="2400" dirty="0" smtClean="0"/>
              <a:t> of string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Wrapping primitive types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71600"/>
            <a:ext cx="5715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dirty="0" err="1" smtClean="0"/>
              <a:t>EmailAddress</a:t>
            </a:r>
            <a:r>
              <a:rPr lang="en-GB" sz="2400" dirty="0" smtClean="0"/>
              <a:t> = </a:t>
            </a:r>
            <a:r>
              <a:rPr lang="en-GB" sz="2400" dirty="0" err="1" smtClean="0"/>
              <a:t>EmailAddress</a:t>
            </a:r>
            <a:r>
              <a:rPr lang="en-GB" sz="2400" dirty="0" smtClean="0"/>
              <a:t> of string</a:t>
            </a:r>
          </a:p>
          <a:p>
            <a:r>
              <a:rPr lang="en-GB" sz="2400" dirty="0" smtClean="0"/>
              <a:t>type </a:t>
            </a:r>
            <a:r>
              <a:rPr lang="en-GB" sz="2400" dirty="0" err="1" smtClean="0"/>
              <a:t>ZipCode</a:t>
            </a:r>
            <a:r>
              <a:rPr lang="en-GB" sz="2400" dirty="0" smtClean="0"/>
              <a:t> = </a:t>
            </a:r>
            <a:r>
              <a:rPr lang="en-GB" sz="2400" dirty="0" err="1" smtClean="0"/>
              <a:t>ZipCode</a:t>
            </a:r>
            <a:r>
              <a:rPr lang="en-GB" sz="2400" dirty="0" smtClean="0"/>
              <a:t> of string</a:t>
            </a:r>
          </a:p>
          <a:p>
            <a:r>
              <a:rPr lang="en-GB" sz="2400" dirty="0" smtClean="0"/>
              <a:t>type </a:t>
            </a:r>
            <a:r>
              <a:rPr lang="en-GB" sz="2400" dirty="0" err="1" smtClean="0"/>
              <a:t>StateCode</a:t>
            </a:r>
            <a:r>
              <a:rPr lang="en-GB" sz="2400" dirty="0" smtClean="0"/>
              <a:t> = </a:t>
            </a:r>
            <a:r>
              <a:rPr lang="en-GB" sz="2400" dirty="0" err="1" smtClean="0"/>
              <a:t>StateCode</a:t>
            </a:r>
            <a:r>
              <a:rPr lang="en-GB" sz="2400" dirty="0" smtClean="0"/>
              <a:t> of string</a:t>
            </a:r>
          </a:p>
          <a:p>
            <a:endParaRPr lang="en-GB" sz="2400" dirty="0" smtClean="0"/>
          </a:p>
          <a:p>
            <a:r>
              <a:rPr lang="en-GB" sz="2400" dirty="0" smtClean="0"/>
              <a:t>type </a:t>
            </a:r>
            <a:r>
              <a:rPr lang="en-GB" sz="2400" dirty="0" err="1" smtClean="0"/>
              <a:t>EmailContactInfo</a:t>
            </a:r>
            <a:r>
              <a:rPr lang="en-GB" sz="2400" dirty="0" smtClean="0"/>
              <a:t> = </a:t>
            </a:r>
          </a:p>
          <a:p>
            <a:r>
              <a:rPr lang="en-GB" sz="2400" dirty="0" smtClean="0"/>
              <a:t>    {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EmailAddress</a:t>
            </a:r>
            <a:r>
              <a:rPr lang="en-GB" sz="2400" dirty="0" smtClean="0"/>
              <a:t>: </a:t>
            </a:r>
            <a:r>
              <a:rPr lang="en-GB" sz="2400" dirty="0" err="1" smtClean="0"/>
              <a:t>EmailAddress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IsEmailVerified</a:t>
            </a:r>
            <a:r>
              <a:rPr lang="en-GB" sz="2400" dirty="0" smtClean="0"/>
              <a:t>: </a:t>
            </a:r>
            <a:r>
              <a:rPr lang="en-GB" sz="2400" dirty="0" err="1" smtClean="0"/>
              <a:t>bool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}</a:t>
            </a:r>
          </a:p>
          <a:p>
            <a:endParaRPr lang="en-GB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76800" y="2820412"/>
            <a:ext cx="3124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dirty="0" err="1" smtClean="0"/>
              <a:t>PostalAddress</a:t>
            </a:r>
            <a:r>
              <a:rPr lang="en-GB" sz="2400" dirty="0" smtClean="0"/>
              <a:t> = </a:t>
            </a:r>
          </a:p>
          <a:p>
            <a:r>
              <a:rPr lang="en-GB" sz="2400" dirty="0" smtClean="0"/>
              <a:t>    {</a:t>
            </a:r>
          </a:p>
          <a:p>
            <a:r>
              <a:rPr lang="en-GB" sz="2400" dirty="0" smtClean="0"/>
              <a:t>    Address1: string;</a:t>
            </a:r>
          </a:p>
          <a:p>
            <a:r>
              <a:rPr lang="en-GB" sz="2400" dirty="0" smtClean="0"/>
              <a:t>    Address2: string;</a:t>
            </a:r>
          </a:p>
          <a:p>
            <a:r>
              <a:rPr lang="en-GB" sz="2400" dirty="0" smtClean="0"/>
              <a:t>    City: string;</a:t>
            </a:r>
          </a:p>
          <a:p>
            <a:r>
              <a:rPr lang="en-GB" sz="2400" dirty="0" smtClean="0"/>
              <a:t>    State: </a:t>
            </a:r>
            <a:r>
              <a:rPr lang="en-GB" sz="2400" dirty="0" err="1" smtClean="0"/>
              <a:t>StateCode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Zip: </a:t>
            </a:r>
            <a:r>
              <a:rPr lang="en-GB" sz="2400" dirty="0" err="1" smtClean="0"/>
              <a:t>ZipCode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}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Validating the </a:t>
            </a:r>
            <a:r>
              <a:rPr lang="en-GB" dirty="0" err="1" smtClean="0"/>
              <a:t>EmailAddress</a:t>
            </a:r>
            <a:r>
              <a:rPr lang="en-GB" dirty="0" smtClean="0"/>
              <a:t> type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524000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let </a:t>
            </a:r>
            <a:r>
              <a:rPr lang="en-GB" sz="2000" dirty="0" err="1" smtClean="0"/>
              <a:t>createEmailAddress</a:t>
            </a:r>
            <a:r>
              <a:rPr lang="en-GB" sz="2000" dirty="0" smtClean="0"/>
              <a:t> (s:string) = </a:t>
            </a:r>
          </a:p>
          <a:p>
            <a:r>
              <a:rPr lang="en-GB" sz="2000" dirty="0" smtClean="0"/>
              <a:t>    if </a:t>
            </a:r>
            <a:r>
              <a:rPr lang="en-GB" sz="2000" dirty="0" err="1" smtClean="0"/>
              <a:t>System.Text.RegularExpressions.Regex.IsMatch</a:t>
            </a:r>
            <a:r>
              <a:rPr lang="en-GB" sz="2000" dirty="0" smtClean="0"/>
              <a:t>(s,@"^\S+@\S+\.\S+$") </a:t>
            </a:r>
          </a:p>
          <a:p>
            <a:r>
              <a:rPr lang="en-GB" sz="2000" dirty="0" smtClean="0"/>
              <a:t>        then (</a:t>
            </a:r>
            <a:r>
              <a:rPr lang="en-GB" sz="2000" dirty="0" err="1" smtClean="0"/>
              <a:t>EmailAddress</a:t>
            </a:r>
            <a:r>
              <a:rPr lang="en-GB" sz="2000" dirty="0" smtClean="0"/>
              <a:t> s)</a:t>
            </a:r>
          </a:p>
          <a:p>
            <a:r>
              <a:rPr lang="en-GB" sz="2000" dirty="0" smtClean="0"/>
              <a:t>        else ?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524000"/>
            <a:ext cx="81534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let </a:t>
            </a:r>
            <a:r>
              <a:rPr lang="en-GB" sz="2000" b="1" dirty="0" err="1" smtClean="0"/>
              <a:t>createEmailAddress</a:t>
            </a:r>
            <a:r>
              <a:rPr lang="en-GB" sz="2000" dirty="0" smtClean="0"/>
              <a:t> (s:string) = </a:t>
            </a:r>
          </a:p>
          <a:p>
            <a:r>
              <a:rPr lang="en-GB" sz="2000" dirty="0" smtClean="0"/>
              <a:t>    if </a:t>
            </a:r>
            <a:r>
              <a:rPr lang="en-GB" sz="2000" dirty="0" err="1" smtClean="0"/>
              <a:t>System.Text.RegularExpressions.Regex.IsMatch</a:t>
            </a:r>
            <a:r>
              <a:rPr lang="en-GB" sz="2000" dirty="0" smtClean="0"/>
              <a:t>(s,@"^\S+@\S+\.\S+$") </a:t>
            </a:r>
          </a:p>
          <a:p>
            <a:r>
              <a:rPr lang="en-GB" sz="2000" dirty="0" smtClean="0"/>
              <a:t>        then Some (</a:t>
            </a:r>
            <a:r>
              <a:rPr lang="en-GB" sz="2000" dirty="0" err="1" smtClean="0"/>
              <a:t>EmailAddress</a:t>
            </a:r>
            <a:r>
              <a:rPr lang="en-GB" sz="2000" dirty="0" smtClean="0"/>
              <a:t> s)</a:t>
            </a:r>
          </a:p>
          <a:p>
            <a:r>
              <a:rPr lang="en-GB" sz="2000" dirty="0" smtClean="0"/>
              <a:t>        else None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352800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createEmailAddress</a:t>
            </a:r>
            <a:r>
              <a:rPr lang="en-GB" sz="2000" dirty="0" smtClean="0"/>
              <a:t> "a@example.com"</a:t>
            </a:r>
          </a:p>
          <a:p>
            <a:r>
              <a:rPr lang="en-GB" sz="2000" dirty="0" err="1" smtClean="0"/>
              <a:t>createEmailAddress</a:t>
            </a:r>
            <a:r>
              <a:rPr lang="en-GB" sz="2000" dirty="0" smtClean="0"/>
              <a:t> "example.com"</a:t>
            </a:r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Validating the </a:t>
            </a:r>
            <a:r>
              <a:rPr lang="en-GB" dirty="0" err="1" smtClean="0"/>
              <a:t>StateCode</a:t>
            </a:r>
            <a:r>
              <a:rPr lang="en-GB" dirty="0" smtClean="0"/>
              <a:t> type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87031"/>
            <a:ext cx="533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let </a:t>
            </a:r>
            <a:r>
              <a:rPr lang="en-GB" sz="2000" b="1" dirty="0" err="1" smtClean="0"/>
              <a:t>createStateCode</a:t>
            </a:r>
            <a:r>
              <a:rPr lang="en-GB" sz="2000" dirty="0" smtClean="0"/>
              <a:t> (s:string) = </a:t>
            </a:r>
          </a:p>
          <a:p>
            <a:r>
              <a:rPr lang="en-GB" sz="2000" dirty="0" smtClean="0"/>
              <a:t>    let s' = </a:t>
            </a:r>
            <a:r>
              <a:rPr lang="en-GB" sz="2000" dirty="0" err="1" smtClean="0"/>
              <a:t>s.ToUpper</a:t>
            </a:r>
            <a:r>
              <a:rPr lang="en-GB" sz="2000" dirty="0" smtClean="0"/>
              <a:t>()</a:t>
            </a:r>
          </a:p>
          <a:p>
            <a:r>
              <a:rPr lang="nn-NO" sz="2000" dirty="0" smtClean="0"/>
              <a:t>    let stateCodes = ["AZ";"CA";"NY"] //etc</a:t>
            </a:r>
          </a:p>
          <a:p>
            <a:r>
              <a:rPr lang="en-GB" sz="2000" dirty="0" smtClean="0"/>
              <a:t>    if </a:t>
            </a:r>
            <a:r>
              <a:rPr lang="en-GB" sz="2000" dirty="0" err="1" smtClean="0"/>
              <a:t>stateCodes</a:t>
            </a:r>
            <a:r>
              <a:rPr lang="en-GB" sz="2000" dirty="0" smtClean="0"/>
              <a:t> |&gt; </a:t>
            </a:r>
            <a:r>
              <a:rPr lang="en-GB" sz="2000" dirty="0" err="1" smtClean="0"/>
              <a:t>List.exists</a:t>
            </a:r>
            <a:r>
              <a:rPr lang="en-GB" sz="2000" dirty="0" smtClean="0"/>
              <a:t> ((=) s')</a:t>
            </a:r>
          </a:p>
          <a:p>
            <a:r>
              <a:rPr lang="en-GB" sz="2000" dirty="0" smtClean="0"/>
              <a:t>        then Some (</a:t>
            </a:r>
            <a:r>
              <a:rPr lang="en-GB" sz="2000" dirty="0" err="1" smtClean="0"/>
              <a:t>StateCode</a:t>
            </a:r>
            <a:r>
              <a:rPr lang="en-GB" sz="2000" dirty="0" smtClean="0"/>
              <a:t> s')</a:t>
            </a:r>
          </a:p>
          <a:p>
            <a:r>
              <a:rPr lang="en-GB" sz="2000" dirty="0" smtClean="0"/>
              <a:t>        else None</a:t>
            </a: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937337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createStateCode</a:t>
            </a:r>
            <a:r>
              <a:rPr lang="en-GB" sz="2000" dirty="0" smtClean="0"/>
              <a:t> "CA"</a:t>
            </a:r>
          </a:p>
          <a:p>
            <a:r>
              <a:rPr lang="en-GB" sz="2000" dirty="0" err="1" smtClean="0"/>
              <a:t>createStateCode</a:t>
            </a:r>
            <a:r>
              <a:rPr lang="en-GB" sz="2000" dirty="0" smtClean="0"/>
              <a:t> "XX"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should we wrap?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to “wrap" into single case unions?</a:t>
            </a:r>
          </a:p>
          <a:p>
            <a:r>
              <a:rPr lang="en-GB" dirty="0" smtClean="0"/>
              <a:t>When to "unwrap" single case unions?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Interacting with the outside world</a:t>
            </a:r>
            <a:endParaRPr lang="en-GB" dirty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048000" y="2362200"/>
            <a:ext cx="2590800" cy="26867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1"/>
                </a:solidFill>
                <a:latin typeface="Constantia" pitchFamily="18" charset="0"/>
                <a:ea typeface="Calibri" pitchFamily="34" charset="0"/>
                <a:cs typeface="Times New Roman" pitchFamily="18" charset="0"/>
              </a:rPr>
              <a:t>Beautiful, clean, internal model</a:t>
            </a:r>
            <a:endParaRPr lang="en-US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38800" y="1828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Nasty, unclean outside world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" y="3200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Nasty, unclean outside world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4648200" y="5486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Nasty, unclean outside world</a:t>
            </a:r>
            <a:endParaRPr lang="en-GB" dirty="0"/>
          </a:p>
        </p:txBody>
      </p:sp>
      <p:grpSp>
        <p:nvGrpSpPr>
          <p:cNvPr id="37" name="Group 36"/>
          <p:cNvGrpSpPr/>
          <p:nvPr/>
        </p:nvGrpSpPr>
        <p:grpSpPr>
          <a:xfrm>
            <a:off x="2819400" y="2362200"/>
            <a:ext cx="3733800" cy="2823865"/>
            <a:chOff x="2819400" y="2362200"/>
            <a:chExt cx="3733800" cy="2823865"/>
          </a:xfrm>
        </p:grpSpPr>
        <p:grpSp>
          <p:nvGrpSpPr>
            <p:cNvPr id="34" name="Group 33"/>
            <p:cNvGrpSpPr/>
            <p:nvPr/>
          </p:nvGrpSpPr>
          <p:grpSpPr>
            <a:xfrm>
              <a:off x="2819400" y="2362200"/>
              <a:ext cx="2819400" cy="2743200"/>
              <a:chOff x="2819400" y="2362200"/>
              <a:chExt cx="2819400" cy="27432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048000" y="2362200"/>
                <a:ext cx="2590800" cy="2686756"/>
              </a:xfrm>
              <a:prstGeom prst="ellipse">
                <a:avLst/>
              </a:prstGeom>
              <a:ln w="7620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dirty="0" smtClean="0">
                    <a:solidFill>
                      <a:schemeClr val="tx1"/>
                    </a:solidFill>
                    <a:latin typeface="Constantia" pitchFamily="18" charset="0"/>
                    <a:ea typeface="Calibri" pitchFamily="34" charset="0"/>
                    <a:cs typeface="Times New Roman" pitchFamily="18" charset="0"/>
                  </a:rPr>
                  <a:t>Beautiful, clean, internal model</a:t>
                </a:r>
                <a:endParaRPr lang="en-US" sz="3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57800" y="2895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800600" y="47244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819400" y="3505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562600" y="29718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Gate with filters</a:t>
              </a:r>
              <a:endParaRPr lang="en-GB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5400" y="47244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Gate with filters</a:t>
              </a:r>
              <a:endParaRPr lang="en-GB" sz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90800" y="2819400"/>
            <a:ext cx="3276600" cy="2438400"/>
            <a:chOff x="2590800" y="2819400"/>
            <a:chExt cx="3276600" cy="2438400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5029200" y="2819400"/>
              <a:ext cx="838200" cy="457200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4648200" y="4572000"/>
              <a:ext cx="609600" cy="685800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590800" y="3657600"/>
              <a:ext cx="838200" cy="76200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Interacting with the outside world</a:t>
            </a:r>
            <a:endParaRPr lang="en-GB" dirty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1593632" y="1573215"/>
            <a:ext cx="6026368" cy="865538"/>
            <a:chOff x="1915" y="6327"/>
            <a:chExt cx="5142" cy="739"/>
          </a:xfrm>
        </p:grpSpPr>
        <p:sp>
          <p:nvSpPr>
            <p:cNvPr id="2055" name="AutoShape 7"/>
            <p:cNvSpPr>
              <a:spLocks noChangeAspect="1" noChangeArrowheads="1" noTextEdit="1"/>
            </p:cNvSpPr>
            <p:nvPr/>
          </p:nvSpPr>
          <p:spPr bwMode="auto">
            <a:xfrm>
              <a:off x="1915" y="6327"/>
              <a:ext cx="5142" cy="73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1915" y="6469"/>
              <a:ext cx="1012" cy="46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Input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3445" y="6469"/>
              <a:ext cx="1875" cy="467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Transformation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5791" y="6469"/>
              <a:ext cx="1013" cy="46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Output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" name="AutoShape 3"/>
            <p:cNvSpPr>
              <a:spLocks noChangeShapeType="1"/>
            </p:cNvSpPr>
            <p:nvPr/>
          </p:nvSpPr>
          <p:spPr bwMode="auto">
            <a:xfrm>
              <a:off x="2927" y="6739"/>
              <a:ext cx="49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2050" name="AutoShape 2"/>
            <p:cNvSpPr>
              <a:spLocks noChangeShapeType="1"/>
            </p:cNvSpPr>
            <p:nvPr/>
          </p:nvSpPr>
          <p:spPr bwMode="auto">
            <a:xfrm>
              <a:off x="5343" y="6739"/>
              <a:ext cx="44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</p:grp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4" name="Group 12"/>
          <p:cNvGrpSpPr>
            <a:grpSpLocks noChangeAspect="1"/>
          </p:cNvGrpSpPr>
          <p:nvPr/>
        </p:nvGrpSpPr>
        <p:grpSpPr bwMode="auto">
          <a:xfrm>
            <a:off x="762000" y="3048000"/>
            <a:ext cx="7814135" cy="1143000"/>
            <a:chOff x="1440" y="1803"/>
            <a:chExt cx="8051" cy="1177"/>
          </a:xfrm>
        </p:grpSpPr>
        <p:sp>
          <p:nvSpPr>
            <p:cNvPr id="2070" name="AutoShape 22"/>
            <p:cNvSpPr>
              <a:spLocks noChangeAspect="1" noChangeArrowheads="1" noTextEdit="1"/>
            </p:cNvSpPr>
            <p:nvPr/>
          </p:nvSpPr>
          <p:spPr bwMode="auto">
            <a:xfrm>
              <a:off x="1440" y="1803"/>
              <a:ext cx="8051" cy="11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1460" y="1989"/>
              <a:ext cx="1102" cy="8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Input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2795" y="1989"/>
              <a:ext cx="1715" cy="850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Transformation to internal model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4744" y="1989"/>
              <a:ext cx="1138" cy="8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18000" tIns="10800" rIns="18000" bIns="1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Internal Model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AutoShape 18"/>
            <p:cNvSpPr>
              <a:spLocks noChangeShapeType="1"/>
            </p:cNvSpPr>
            <p:nvPr/>
          </p:nvSpPr>
          <p:spPr bwMode="auto">
            <a:xfrm>
              <a:off x="2562" y="2414"/>
              <a:ext cx="20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2065" name="AutoShape 17"/>
            <p:cNvSpPr>
              <a:spLocks noChangeShapeType="1"/>
            </p:cNvSpPr>
            <p:nvPr/>
          </p:nvSpPr>
          <p:spPr bwMode="auto">
            <a:xfrm>
              <a:off x="5882" y="2414"/>
              <a:ext cx="20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8277" y="1989"/>
              <a:ext cx="1103" cy="8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Output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AutoShape 15"/>
            <p:cNvSpPr>
              <a:spLocks noChangeShapeType="1"/>
            </p:cNvSpPr>
            <p:nvPr/>
          </p:nvSpPr>
          <p:spPr bwMode="auto">
            <a:xfrm>
              <a:off x="4535" y="2414"/>
              <a:ext cx="20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6116" y="1989"/>
              <a:ext cx="1927" cy="850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Transformation from internal model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AutoShape 13"/>
            <p:cNvSpPr>
              <a:spLocks noChangeShapeType="1"/>
            </p:cNvSpPr>
            <p:nvPr/>
          </p:nvSpPr>
          <p:spPr bwMode="auto">
            <a:xfrm>
              <a:off x="8068" y="2414"/>
              <a:ext cx="20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</p:grpSp>
      <p:sp>
        <p:nvSpPr>
          <p:cNvPr id="24" name="Line Callout 1 (No Border) 23"/>
          <p:cNvSpPr/>
          <p:nvPr/>
        </p:nvSpPr>
        <p:spPr>
          <a:xfrm>
            <a:off x="1828800" y="4648200"/>
            <a:ext cx="2438400" cy="457200"/>
          </a:xfrm>
          <a:prstGeom prst="callout1">
            <a:avLst>
              <a:gd name="adj1" fmla="val -14107"/>
              <a:gd name="adj2" fmla="val 35276"/>
              <a:gd name="adj3" fmla="val -163215"/>
              <a:gd name="adj4" fmla="val 3339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validation and wrapping happens here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5" name="Line Callout 1 (No Border) 24"/>
          <p:cNvSpPr/>
          <p:nvPr/>
        </p:nvSpPr>
        <p:spPr>
          <a:xfrm>
            <a:off x="5181600" y="4648200"/>
            <a:ext cx="2438400" cy="457200"/>
          </a:xfrm>
          <a:prstGeom prst="callout1">
            <a:avLst>
              <a:gd name="adj1" fmla="val -14107"/>
              <a:gd name="adj2" fmla="val 35276"/>
              <a:gd name="adj3" fmla="val -163215"/>
              <a:gd name="adj4" fmla="val 3339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unwrapping happens here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Coding: Part 4a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Construct these validated types from raw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6248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type Contact = </a:t>
            </a:r>
          </a:p>
          <a:p>
            <a:r>
              <a:rPr lang="en-GB" sz="2000" dirty="0" smtClean="0"/>
              <a:t>    {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FirstName</a:t>
            </a:r>
            <a:r>
              <a:rPr lang="en-GB" sz="2000" dirty="0" smtClean="0"/>
              <a:t>: string;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MiddleInitial</a:t>
            </a:r>
            <a:r>
              <a:rPr lang="en-GB" sz="2000" dirty="0" smtClean="0"/>
              <a:t>: string;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LastName</a:t>
            </a:r>
            <a:r>
              <a:rPr lang="en-GB" sz="2000" dirty="0" smtClean="0"/>
              <a:t>: string;</a:t>
            </a:r>
          </a:p>
          <a:p>
            <a:endParaRPr lang="en-GB" sz="2000" dirty="0" smtClean="0"/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EmailAddress</a:t>
            </a:r>
            <a:r>
              <a:rPr lang="en-GB" sz="2000" dirty="0" smtClean="0"/>
              <a:t>: string;</a:t>
            </a:r>
          </a:p>
          <a:p>
            <a:r>
              <a:rPr lang="en-GB" sz="2000" dirty="0" smtClean="0"/>
              <a:t>    // true if ownership of email address is confirmed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IsEmailVerified</a:t>
            </a:r>
            <a:r>
              <a:rPr lang="en-GB" sz="2000" dirty="0" smtClean="0"/>
              <a:t>: </a:t>
            </a:r>
            <a:r>
              <a:rPr lang="en-GB" sz="2000" dirty="0" err="1" smtClean="0"/>
              <a:t>bool</a:t>
            </a:r>
            <a:r>
              <a:rPr lang="en-GB" sz="2000" dirty="0" smtClean="0"/>
              <a:t>;</a:t>
            </a:r>
          </a:p>
          <a:p>
            <a:endParaRPr lang="en-GB" sz="2000" dirty="0" smtClean="0"/>
          </a:p>
          <a:p>
            <a:r>
              <a:rPr lang="en-GB" sz="2000" dirty="0" smtClean="0"/>
              <a:t>    Address1: string;</a:t>
            </a:r>
          </a:p>
          <a:p>
            <a:r>
              <a:rPr lang="en-GB" sz="2000" dirty="0" smtClean="0"/>
              <a:t>    Address2: string;</a:t>
            </a:r>
          </a:p>
          <a:p>
            <a:r>
              <a:rPr lang="en-GB" sz="2000" dirty="0" smtClean="0"/>
              <a:t>    City: string;</a:t>
            </a:r>
          </a:p>
          <a:p>
            <a:r>
              <a:rPr lang="en-GB" sz="2000" dirty="0" smtClean="0"/>
              <a:t>    State: string;</a:t>
            </a:r>
          </a:p>
          <a:p>
            <a:r>
              <a:rPr lang="en-GB" sz="2000" dirty="0" smtClean="0"/>
              <a:t>    Zip: string;</a:t>
            </a:r>
          </a:p>
          <a:p>
            <a:r>
              <a:rPr lang="en-GB" sz="2000" dirty="0" smtClean="0"/>
              <a:t>    //true if validated against address service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IsAddressValid</a:t>
            </a:r>
            <a:r>
              <a:rPr lang="en-GB" sz="2000" dirty="0" smtClean="0"/>
              <a:t>: </a:t>
            </a:r>
            <a:r>
              <a:rPr lang="en-GB" sz="2000" dirty="0" err="1" smtClean="0"/>
              <a:t>bool</a:t>
            </a:r>
            <a:r>
              <a:rPr lang="en-GB" sz="2000" dirty="0" smtClean="0"/>
              <a:t>; </a:t>
            </a:r>
          </a:p>
          <a:p>
            <a:r>
              <a:rPr lang="en-GB" sz="2000" dirty="0" smtClean="0"/>
              <a:t>    }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 </a:t>
            </a:r>
            <a:r>
              <a:rPr lang="en-GB" dirty="0" err="1" smtClean="0"/>
              <a:t>createZipCode</a:t>
            </a:r>
            <a:r>
              <a:rPr lang="en-GB" dirty="0" smtClean="0"/>
              <a:t> (s:string) =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createEmailContactInfo</a:t>
            </a:r>
            <a:r>
              <a:rPr lang="en-GB" dirty="0" smtClean="0"/>
              <a:t> email </a:t>
            </a:r>
            <a:r>
              <a:rPr lang="en-GB" dirty="0" err="1" smtClean="0"/>
              <a:t>isVerified</a:t>
            </a:r>
            <a:r>
              <a:rPr lang="en-GB" dirty="0" smtClean="0"/>
              <a:t> =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createPostalAddress</a:t>
            </a:r>
            <a:r>
              <a:rPr lang="en-GB" dirty="0" smtClean="0"/>
              <a:t> addr1 addr2 etc = 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createPersonalName</a:t>
            </a:r>
            <a:r>
              <a:rPr lang="en-GB" dirty="0" smtClean="0"/>
              <a:t> first middle last = 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createContact</a:t>
            </a:r>
            <a:r>
              <a:rPr lang="en-GB" dirty="0" smtClean="0"/>
              <a:t> name email address =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3657600" cy="3733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400" dirty="0" smtClean="0"/>
              <a:t>type </a:t>
            </a:r>
            <a:r>
              <a:rPr lang="en-GB" sz="1400" dirty="0" err="1" smtClean="0"/>
              <a:t>PersonalName</a:t>
            </a:r>
            <a:r>
              <a:rPr lang="en-GB" sz="1400" dirty="0" smtClean="0"/>
              <a:t> = </a:t>
            </a:r>
          </a:p>
          <a:p>
            <a:pPr>
              <a:buNone/>
            </a:pPr>
            <a:r>
              <a:rPr lang="en-GB" sz="1400" dirty="0" smtClean="0"/>
              <a:t>    {</a:t>
            </a:r>
          </a:p>
          <a:p>
            <a:pPr>
              <a:buNone/>
            </a:pPr>
            <a:r>
              <a:rPr lang="en-GB" sz="1400" dirty="0" smtClean="0"/>
              <a:t>    </a:t>
            </a:r>
            <a:r>
              <a:rPr lang="en-GB" sz="1400" dirty="0" err="1" smtClean="0"/>
              <a:t>FirstName</a:t>
            </a:r>
            <a:r>
              <a:rPr lang="en-GB" sz="1400" dirty="0" smtClean="0"/>
              <a:t>: string;</a:t>
            </a:r>
          </a:p>
          <a:p>
            <a:pPr>
              <a:buNone/>
            </a:pPr>
            <a:r>
              <a:rPr lang="en-GB" sz="1400" dirty="0" smtClean="0"/>
              <a:t>    </a:t>
            </a:r>
            <a:r>
              <a:rPr lang="en-GB" sz="1400" dirty="0" err="1" smtClean="0"/>
              <a:t>MiddleInitial</a:t>
            </a:r>
            <a:r>
              <a:rPr lang="en-GB" sz="1400" dirty="0" smtClean="0"/>
              <a:t>: string option;</a:t>
            </a:r>
          </a:p>
          <a:p>
            <a:pPr>
              <a:buNone/>
            </a:pPr>
            <a:r>
              <a:rPr lang="en-GB" sz="1400" dirty="0" smtClean="0"/>
              <a:t>    </a:t>
            </a:r>
            <a:r>
              <a:rPr lang="en-GB" sz="1400" dirty="0" err="1" smtClean="0"/>
              <a:t>LastName</a:t>
            </a:r>
            <a:r>
              <a:rPr lang="en-GB" sz="1400" dirty="0" smtClean="0"/>
              <a:t>: string;</a:t>
            </a:r>
          </a:p>
          <a:p>
            <a:pPr>
              <a:buNone/>
            </a:pPr>
            <a:r>
              <a:rPr lang="en-GB" sz="1400" dirty="0" smtClean="0"/>
              <a:t>    }</a:t>
            </a:r>
          </a:p>
          <a:p>
            <a:pPr>
              <a:buNone/>
            </a:pPr>
            <a:endParaRPr lang="en-GB" sz="1400" dirty="0" smtClean="0"/>
          </a:p>
          <a:p>
            <a:pPr>
              <a:buNone/>
            </a:pPr>
            <a:r>
              <a:rPr lang="en-GB" sz="1400" dirty="0" smtClean="0"/>
              <a:t>type </a:t>
            </a:r>
            <a:r>
              <a:rPr lang="en-GB" sz="1400" dirty="0" err="1" smtClean="0"/>
              <a:t>EmailAddress</a:t>
            </a:r>
            <a:r>
              <a:rPr lang="en-GB" sz="1400" dirty="0" smtClean="0"/>
              <a:t> = </a:t>
            </a:r>
            <a:r>
              <a:rPr lang="en-GB" sz="1400" dirty="0" err="1" smtClean="0"/>
              <a:t>EmailAddress</a:t>
            </a:r>
            <a:r>
              <a:rPr lang="en-GB" sz="1400" dirty="0" smtClean="0"/>
              <a:t> of string</a:t>
            </a:r>
          </a:p>
          <a:p>
            <a:pPr>
              <a:buNone/>
            </a:pPr>
            <a:endParaRPr lang="en-GB" sz="1400" dirty="0" smtClean="0"/>
          </a:p>
          <a:p>
            <a:pPr>
              <a:buNone/>
            </a:pPr>
            <a:r>
              <a:rPr lang="en-GB" sz="1400" dirty="0" smtClean="0"/>
              <a:t>type </a:t>
            </a:r>
            <a:r>
              <a:rPr lang="en-GB" sz="1400" dirty="0" err="1" smtClean="0"/>
              <a:t>EmailContactInfo</a:t>
            </a:r>
            <a:r>
              <a:rPr lang="en-GB" sz="1400" dirty="0" smtClean="0"/>
              <a:t> = </a:t>
            </a:r>
          </a:p>
          <a:p>
            <a:pPr>
              <a:buNone/>
            </a:pPr>
            <a:r>
              <a:rPr lang="en-GB" sz="1400" dirty="0" smtClean="0"/>
              <a:t>    {</a:t>
            </a:r>
          </a:p>
          <a:p>
            <a:pPr>
              <a:buNone/>
            </a:pPr>
            <a:r>
              <a:rPr lang="en-GB" sz="1400" dirty="0" smtClean="0"/>
              <a:t>    </a:t>
            </a:r>
            <a:r>
              <a:rPr lang="en-GB" sz="1400" dirty="0" err="1" smtClean="0"/>
              <a:t>EmailAddress</a:t>
            </a:r>
            <a:r>
              <a:rPr lang="en-GB" sz="1400" dirty="0" smtClean="0"/>
              <a:t>: </a:t>
            </a:r>
            <a:r>
              <a:rPr lang="en-GB" sz="1400" dirty="0" err="1" smtClean="0"/>
              <a:t>EmailAddress</a:t>
            </a:r>
            <a:r>
              <a:rPr lang="en-GB" sz="1400" dirty="0" smtClean="0"/>
              <a:t>;</a:t>
            </a:r>
          </a:p>
          <a:p>
            <a:pPr>
              <a:buNone/>
            </a:pPr>
            <a:r>
              <a:rPr lang="en-GB" sz="1400" dirty="0" smtClean="0"/>
              <a:t>    </a:t>
            </a:r>
            <a:r>
              <a:rPr lang="en-GB" sz="1400" dirty="0" err="1" smtClean="0"/>
              <a:t>IsEmailVerified</a:t>
            </a:r>
            <a:r>
              <a:rPr lang="en-GB" sz="1400" dirty="0" smtClean="0"/>
              <a:t>: </a:t>
            </a:r>
            <a:r>
              <a:rPr lang="en-GB" sz="1400" dirty="0" err="1" smtClean="0"/>
              <a:t>bool</a:t>
            </a:r>
            <a:r>
              <a:rPr lang="en-GB" sz="1400" dirty="0" smtClean="0"/>
              <a:t>;</a:t>
            </a:r>
          </a:p>
          <a:p>
            <a:pPr>
              <a:buNone/>
            </a:pPr>
            <a:r>
              <a:rPr lang="en-GB" sz="1400" dirty="0" smtClean="0"/>
              <a:t>    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71800" y="4800600"/>
            <a:ext cx="3048000" cy="185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Contact =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Name: 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PersonalName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EmailContactInfo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EmailContactInfo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PostalContactInfo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PostalContactInfo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304801"/>
            <a:ext cx="44196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ZipCode = ZipCode of string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StateCode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StateCode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string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PostalAddress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Address1: string;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Address2: string;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City: string;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State: 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StateCode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Zip: 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ZipCode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PostalContactInfo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Address: 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PostalAddress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IsAddressValid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Encoding business logic in 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 business rule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/>
          <a:lstStyle/>
          <a:p>
            <a:pPr>
              <a:buNone/>
            </a:pPr>
            <a:r>
              <a:rPr lang="en-GB" i="1" dirty="0" smtClean="0"/>
              <a:t>Business rule: A contact must have an email or a postal address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Contact = </a:t>
            </a:r>
          </a:p>
          <a:p>
            <a:r>
              <a:rPr lang="en-GB" sz="2400" dirty="0" smtClean="0"/>
              <a:t>    {</a:t>
            </a:r>
          </a:p>
          <a:p>
            <a:r>
              <a:rPr lang="en-GB" sz="2400" dirty="0" smtClean="0"/>
              <a:t>    Name: </a:t>
            </a:r>
            <a:r>
              <a:rPr lang="en-GB" sz="2400" dirty="0" err="1" smtClean="0"/>
              <a:t>PersonalName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EmailContactInfo</a:t>
            </a:r>
            <a:r>
              <a:rPr lang="en-GB" sz="2400" dirty="0" smtClean="0"/>
              <a:t>: </a:t>
            </a:r>
            <a:r>
              <a:rPr lang="en-GB" sz="2400" dirty="0" err="1" smtClean="0"/>
              <a:t>EmailContactInfo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PostalContactInfo</a:t>
            </a:r>
            <a:r>
              <a:rPr lang="en-GB" sz="2400" dirty="0" smtClean="0"/>
              <a:t>: </a:t>
            </a:r>
            <a:r>
              <a:rPr lang="en-GB" sz="2400" dirty="0" err="1" smtClean="0"/>
              <a:t>PostalContactInfo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}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77724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Contact = </a:t>
            </a:r>
          </a:p>
          <a:p>
            <a:r>
              <a:rPr lang="en-GB" sz="2400" dirty="0" smtClean="0"/>
              <a:t>    {</a:t>
            </a:r>
          </a:p>
          <a:p>
            <a:r>
              <a:rPr lang="en-GB" sz="2400" dirty="0" smtClean="0"/>
              <a:t>    Name: </a:t>
            </a:r>
            <a:r>
              <a:rPr lang="en-GB" sz="2400" dirty="0" err="1" smtClean="0"/>
              <a:t>PersonalName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EmailContactInfo</a:t>
            </a:r>
            <a:r>
              <a:rPr lang="en-GB" sz="2400" dirty="0" smtClean="0"/>
              <a:t>: </a:t>
            </a:r>
            <a:r>
              <a:rPr lang="en-GB" sz="2400" dirty="0" err="1" smtClean="0"/>
              <a:t>EmailContactInfo</a:t>
            </a:r>
            <a:r>
              <a:rPr lang="en-GB" sz="2400" dirty="0" smtClean="0"/>
              <a:t> option;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PostalContactInfo</a:t>
            </a:r>
            <a:r>
              <a:rPr lang="en-GB" sz="2400" dirty="0" smtClean="0"/>
              <a:t>: </a:t>
            </a:r>
            <a:r>
              <a:rPr lang="en-GB" sz="2400" dirty="0" err="1" smtClean="0"/>
              <a:t>PostalContactInfo</a:t>
            </a:r>
            <a:r>
              <a:rPr lang="en-GB" sz="2400" dirty="0" smtClean="0"/>
              <a:t> option;</a:t>
            </a:r>
          </a:p>
          <a:p>
            <a:r>
              <a:rPr lang="en-GB" sz="2400" dirty="0" smtClean="0"/>
              <a:t>    }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 business rule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77724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Contact = </a:t>
            </a:r>
          </a:p>
          <a:p>
            <a:r>
              <a:rPr lang="en-GB" sz="2400" dirty="0" smtClean="0"/>
              <a:t>    {</a:t>
            </a:r>
          </a:p>
          <a:p>
            <a:r>
              <a:rPr lang="en-GB" sz="2400" dirty="0" smtClean="0"/>
              <a:t>    Name: </a:t>
            </a:r>
            <a:r>
              <a:rPr lang="en-GB" sz="2400" dirty="0" err="1" smtClean="0"/>
              <a:t>PersonalName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EmailContactInfo</a:t>
            </a:r>
            <a:r>
              <a:rPr lang="en-GB" sz="2400" dirty="0" smtClean="0"/>
              <a:t>: </a:t>
            </a:r>
            <a:r>
              <a:rPr lang="en-GB" sz="2400" dirty="0" err="1" smtClean="0"/>
              <a:t>EmailContactInfo</a:t>
            </a:r>
            <a:r>
              <a:rPr lang="en-GB" sz="2400" dirty="0" smtClean="0"/>
              <a:t> option;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PostalContactInfo</a:t>
            </a:r>
            <a:r>
              <a:rPr lang="en-GB" sz="2400" dirty="0" smtClean="0"/>
              <a:t>: </a:t>
            </a:r>
            <a:r>
              <a:rPr lang="en-GB" sz="2400" dirty="0" err="1" smtClean="0"/>
              <a:t>PostalContactInfo</a:t>
            </a:r>
            <a:r>
              <a:rPr lang="en-GB" sz="2400" dirty="0" smtClean="0"/>
              <a:t> option;</a:t>
            </a:r>
          </a:p>
          <a:p>
            <a:r>
              <a:rPr lang="en-GB" sz="2400" dirty="0" smtClean="0"/>
              <a:t>    }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77724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dirty="0" err="1" smtClean="0"/>
              <a:t>ContactInfo</a:t>
            </a:r>
            <a:r>
              <a:rPr lang="en-GB" sz="2400" dirty="0" smtClean="0"/>
              <a:t> = </a:t>
            </a:r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EmailOnly</a:t>
            </a:r>
            <a:r>
              <a:rPr lang="en-GB" sz="2400" dirty="0" smtClean="0"/>
              <a:t> of </a:t>
            </a:r>
            <a:r>
              <a:rPr lang="en-GB" sz="2400" dirty="0" err="1" smtClean="0"/>
              <a:t>EmailContactInfo</a:t>
            </a:r>
            <a:endParaRPr lang="en-GB" sz="2400" dirty="0" smtClean="0"/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PostOnly</a:t>
            </a:r>
            <a:r>
              <a:rPr lang="en-GB" sz="2400" dirty="0" smtClean="0"/>
              <a:t> of </a:t>
            </a:r>
            <a:r>
              <a:rPr lang="en-GB" sz="2400" dirty="0" err="1" smtClean="0"/>
              <a:t>PostalContactInfo</a:t>
            </a:r>
            <a:endParaRPr lang="en-GB" sz="2400" dirty="0" smtClean="0"/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EmailAndPost</a:t>
            </a:r>
            <a:r>
              <a:rPr lang="en-GB" sz="2400" dirty="0" smtClean="0"/>
              <a:t> of </a:t>
            </a:r>
            <a:r>
              <a:rPr lang="en-GB" sz="2400" dirty="0" err="1" smtClean="0"/>
              <a:t>EmailContactInfo</a:t>
            </a:r>
            <a:r>
              <a:rPr lang="en-GB" sz="2400" dirty="0" smtClean="0"/>
              <a:t> * </a:t>
            </a:r>
            <a:r>
              <a:rPr lang="en-GB" sz="2400" dirty="0" err="1" smtClean="0"/>
              <a:t>PostalContactInfo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77724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Contact = </a:t>
            </a:r>
          </a:p>
          <a:p>
            <a:r>
              <a:rPr lang="en-GB" sz="2400" dirty="0" smtClean="0"/>
              <a:t>    {</a:t>
            </a:r>
          </a:p>
          <a:p>
            <a:r>
              <a:rPr lang="en-GB" sz="2400" dirty="0" smtClean="0"/>
              <a:t>    Name: </a:t>
            </a:r>
            <a:r>
              <a:rPr lang="en-GB" sz="2400" dirty="0" err="1" smtClean="0"/>
              <a:t>PersonalName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ContactInfo</a:t>
            </a:r>
            <a:r>
              <a:rPr lang="en-GB" sz="2400" dirty="0" smtClean="0"/>
              <a:t>: </a:t>
            </a:r>
            <a:r>
              <a:rPr lang="en-GB" sz="2400" dirty="0" err="1" smtClean="0"/>
              <a:t>ContactInfo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Updating a </a:t>
            </a:r>
            <a:r>
              <a:rPr lang="en-GB" dirty="0" err="1" smtClean="0"/>
              <a:t>ContactInfo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 smtClean="0"/>
              <a:t>let </a:t>
            </a:r>
            <a:r>
              <a:rPr lang="en-GB" b="1" dirty="0" err="1" smtClean="0"/>
              <a:t>updatePostalAddress</a:t>
            </a:r>
            <a:r>
              <a:rPr lang="en-GB" dirty="0" smtClean="0"/>
              <a:t> contact </a:t>
            </a:r>
            <a:r>
              <a:rPr lang="en-GB" dirty="0" err="1" smtClean="0"/>
              <a:t>newPostalAddress</a:t>
            </a:r>
            <a:r>
              <a:rPr lang="en-GB" dirty="0" smtClean="0"/>
              <a:t> = </a:t>
            </a:r>
          </a:p>
          <a:p>
            <a:pPr>
              <a:buNone/>
            </a:pPr>
            <a:r>
              <a:rPr lang="en-GB" dirty="0" smtClean="0"/>
              <a:t>    let {Name=name; </a:t>
            </a:r>
            <a:r>
              <a:rPr lang="en-GB" dirty="0" err="1" smtClean="0"/>
              <a:t>ContactInfo</a:t>
            </a:r>
            <a:r>
              <a:rPr lang="en-GB" dirty="0" smtClean="0"/>
              <a:t>=</a:t>
            </a:r>
            <a:r>
              <a:rPr lang="en-GB" dirty="0" err="1" smtClean="0"/>
              <a:t>contactInfo</a:t>
            </a:r>
            <a:r>
              <a:rPr lang="en-GB" dirty="0" smtClean="0"/>
              <a:t>} = contact</a:t>
            </a:r>
            <a:br>
              <a:rPr lang="en-GB" dirty="0" smtClean="0"/>
            </a:br>
            <a:endParaRPr lang="en-GB" dirty="0" smtClean="0"/>
          </a:p>
          <a:p>
            <a:pPr>
              <a:buNone/>
            </a:pPr>
            <a:r>
              <a:rPr lang="en-GB" dirty="0" smtClean="0"/>
              <a:t>    let </a:t>
            </a:r>
            <a:r>
              <a:rPr lang="en-GB" dirty="0" err="1" smtClean="0"/>
              <a:t>newContactInfo</a:t>
            </a:r>
            <a:r>
              <a:rPr lang="en-GB" dirty="0" smtClean="0"/>
              <a:t> =</a:t>
            </a:r>
          </a:p>
          <a:p>
            <a:pPr>
              <a:buNone/>
            </a:pPr>
            <a:r>
              <a:rPr lang="en-GB" dirty="0" smtClean="0"/>
              <a:t>        match </a:t>
            </a:r>
            <a:r>
              <a:rPr lang="en-GB" dirty="0" err="1" smtClean="0"/>
              <a:t>contactInfo</a:t>
            </a:r>
            <a:r>
              <a:rPr lang="en-GB" dirty="0" smtClean="0"/>
              <a:t> with</a:t>
            </a:r>
          </a:p>
          <a:p>
            <a:pPr>
              <a:buNone/>
            </a:pPr>
            <a:r>
              <a:rPr lang="en-GB" dirty="0" smtClean="0"/>
              <a:t>        | </a:t>
            </a:r>
            <a:r>
              <a:rPr lang="en-GB" dirty="0" err="1" smtClean="0">
                <a:solidFill>
                  <a:srgbClr val="FF0000"/>
                </a:solidFill>
              </a:rPr>
              <a:t>EmailOnly</a:t>
            </a:r>
            <a:r>
              <a:rPr lang="en-GB" dirty="0" smtClean="0"/>
              <a:t> email -&gt;</a:t>
            </a:r>
          </a:p>
          <a:p>
            <a:pPr>
              <a:buNone/>
            </a:pPr>
            <a:r>
              <a:rPr lang="en-GB" dirty="0" smtClean="0"/>
              <a:t>            </a:t>
            </a:r>
            <a:r>
              <a:rPr lang="en-GB" dirty="0" err="1" smtClean="0"/>
              <a:t>EmailAndPost</a:t>
            </a:r>
            <a:r>
              <a:rPr lang="en-GB" dirty="0" smtClean="0"/>
              <a:t> (</a:t>
            </a:r>
            <a:r>
              <a:rPr lang="en-GB" dirty="0" err="1" smtClean="0"/>
              <a:t>email,newPostalAddress</a:t>
            </a:r>
            <a:r>
              <a:rPr lang="en-GB" dirty="0" smtClean="0"/>
              <a:t>) </a:t>
            </a:r>
          </a:p>
          <a:p>
            <a:pPr>
              <a:buNone/>
            </a:pPr>
            <a:r>
              <a:rPr lang="en-GB" dirty="0" smtClean="0"/>
              <a:t>        | </a:t>
            </a:r>
            <a:r>
              <a:rPr lang="en-GB" dirty="0" err="1" smtClean="0">
                <a:solidFill>
                  <a:srgbClr val="FF0000"/>
                </a:solidFill>
              </a:rPr>
              <a:t>PostOnly</a:t>
            </a:r>
            <a:r>
              <a:rPr lang="en-GB" dirty="0" smtClean="0"/>
              <a:t> _ -&gt; // ignore existing address</a:t>
            </a:r>
          </a:p>
          <a:p>
            <a:pPr>
              <a:buNone/>
            </a:pPr>
            <a:r>
              <a:rPr lang="en-GB" dirty="0" smtClean="0"/>
              <a:t>            </a:t>
            </a:r>
            <a:r>
              <a:rPr lang="en-GB" dirty="0" err="1" smtClean="0"/>
              <a:t>PostOnly</a:t>
            </a:r>
            <a:r>
              <a:rPr lang="en-GB" dirty="0" smtClean="0"/>
              <a:t> </a:t>
            </a:r>
            <a:r>
              <a:rPr lang="en-GB" dirty="0" err="1" smtClean="0"/>
              <a:t>newPostalAddress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        | </a:t>
            </a:r>
            <a:r>
              <a:rPr lang="en-GB" dirty="0" err="1" smtClean="0">
                <a:solidFill>
                  <a:srgbClr val="FF0000"/>
                </a:solidFill>
              </a:rPr>
              <a:t>EmailAndPost</a:t>
            </a:r>
            <a:r>
              <a:rPr lang="en-GB" dirty="0" smtClean="0"/>
              <a:t> (email,_) -&gt; // ignore existing address</a:t>
            </a:r>
          </a:p>
          <a:p>
            <a:pPr>
              <a:buNone/>
            </a:pPr>
            <a:r>
              <a:rPr lang="en-GB" dirty="0" smtClean="0"/>
              <a:t>            </a:t>
            </a:r>
            <a:r>
              <a:rPr lang="en-GB" dirty="0" err="1" smtClean="0"/>
              <a:t>EmailAndPost</a:t>
            </a:r>
            <a:r>
              <a:rPr lang="en-GB" dirty="0" smtClean="0"/>
              <a:t> (</a:t>
            </a:r>
            <a:r>
              <a:rPr lang="en-GB" dirty="0" err="1" smtClean="0"/>
              <a:t>email,newPostalAddress</a:t>
            </a:r>
            <a:r>
              <a:rPr lang="en-GB" dirty="0" smtClean="0"/>
              <a:t>) </a:t>
            </a:r>
            <a:br>
              <a:rPr lang="en-GB" dirty="0" smtClean="0"/>
            </a:br>
            <a:endParaRPr lang="en-GB" dirty="0" smtClean="0"/>
          </a:p>
          <a:p>
            <a:pPr>
              <a:buNone/>
            </a:pPr>
            <a:r>
              <a:rPr lang="en-GB" dirty="0" smtClean="0"/>
              <a:t>    // make a new contact</a:t>
            </a:r>
          </a:p>
          <a:p>
            <a:pPr>
              <a:buNone/>
            </a:pPr>
            <a:r>
              <a:rPr lang="en-GB" dirty="0" smtClean="0"/>
              <a:t>    {Name=name; </a:t>
            </a:r>
            <a:r>
              <a:rPr lang="en-GB" dirty="0" err="1" smtClean="0"/>
              <a:t>ContactInfo</a:t>
            </a:r>
            <a:r>
              <a:rPr lang="en-GB" dirty="0" smtClean="0"/>
              <a:t>=</a:t>
            </a:r>
            <a:r>
              <a:rPr lang="en-GB" dirty="0" err="1" smtClean="0"/>
              <a:t>newContactInfo</a:t>
            </a:r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machines</a:t>
            </a:r>
            <a:endParaRPr lang="en-GB" dirty="0"/>
          </a:p>
        </p:txBody>
      </p:sp>
      <p:pic>
        <p:nvPicPr>
          <p:cNvPr id="43010" name="Picture 2" descr="State transition diagram: Verified Ema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720852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machine: Shopping cart</a:t>
            </a:r>
            <a:endParaRPr lang="en-GB" dirty="0"/>
          </a:p>
        </p:txBody>
      </p:sp>
      <p:pic>
        <p:nvPicPr>
          <p:cNvPr id="64514" name="Picture 2" descr="State transition diagram: Shopping C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0"/>
            <a:ext cx="8246130" cy="22439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machine: two person game</a:t>
            </a:r>
            <a:endParaRPr lang="en-GB" dirty="0"/>
          </a:p>
        </p:txBody>
      </p:sp>
      <p:pic>
        <p:nvPicPr>
          <p:cNvPr id="62466" name="Picture 2" descr="State transition diagram: Chess ga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570839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use state machines?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Each state can have different allowable behaviour.</a:t>
            </a:r>
          </a:p>
          <a:p>
            <a:r>
              <a:rPr lang="en-GB" dirty="0" smtClean="0"/>
              <a:t>All the states are explicitly documented.</a:t>
            </a:r>
          </a:p>
          <a:p>
            <a:r>
              <a:rPr lang="en-GB" dirty="0" smtClean="0"/>
              <a:t>It is a design tool that forces you to think about every possibility that could occur.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into “atomic” chunks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28678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type </a:t>
            </a:r>
            <a:r>
              <a:rPr lang="en-GB" sz="2000" dirty="0" err="1" smtClean="0"/>
              <a:t>PersonalName</a:t>
            </a:r>
            <a:r>
              <a:rPr lang="en-GB" sz="2000" dirty="0" smtClean="0"/>
              <a:t> = </a:t>
            </a:r>
          </a:p>
          <a:p>
            <a:r>
              <a:rPr lang="en-GB" sz="2000" dirty="0" smtClean="0"/>
              <a:t>    {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FirstName</a:t>
            </a:r>
            <a:r>
              <a:rPr lang="en-GB" sz="2000" dirty="0" smtClean="0"/>
              <a:t>: string;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MiddleInitial</a:t>
            </a:r>
            <a:r>
              <a:rPr lang="en-GB" sz="2000" dirty="0" smtClean="0"/>
              <a:t>: string;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LastName</a:t>
            </a:r>
            <a:r>
              <a:rPr lang="en-GB" sz="2000" dirty="0" smtClean="0"/>
              <a:t>: string;</a:t>
            </a:r>
          </a:p>
          <a:p>
            <a:r>
              <a:rPr lang="en-GB" sz="2000" dirty="0" smtClean="0"/>
              <a:t>    }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1328678"/>
            <a:ext cx="3581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type </a:t>
            </a:r>
            <a:r>
              <a:rPr lang="en-GB" sz="2000" dirty="0" err="1" smtClean="0"/>
              <a:t>EmailAddress</a:t>
            </a:r>
            <a:r>
              <a:rPr lang="en-GB" sz="2000" dirty="0" smtClean="0"/>
              <a:t> = </a:t>
            </a:r>
          </a:p>
          <a:p>
            <a:r>
              <a:rPr lang="en-GB" sz="2000" dirty="0" smtClean="0"/>
              <a:t>    {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EmailAddress</a:t>
            </a:r>
            <a:r>
              <a:rPr lang="en-GB" sz="2000" dirty="0" smtClean="0"/>
              <a:t>: string;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IsEmailVerified</a:t>
            </a:r>
            <a:r>
              <a:rPr lang="en-GB" sz="2000" dirty="0" smtClean="0"/>
              <a:t>: </a:t>
            </a:r>
            <a:r>
              <a:rPr lang="en-GB" sz="2000" dirty="0" err="1" smtClean="0"/>
              <a:t>bool</a:t>
            </a:r>
            <a:r>
              <a:rPr lang="en-GB" sz="2000" dirty="0" smtClean="0"/>
              <a:t>;</a:t>
            </a:r>
          </a:p>
          <a:p>
            <a:r>
              <a:rPr lang="en-GB" sz="2000" dirty="0" smtClean="0"/>
              <a:t>    }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309878"/>
            <a:ext cx="289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type </a:t>
            </a:r>
            <a:r>
              <a:rPr lang="en-GB" sz="2000" dirty="0" err="1" smtClean="0"/>
              <a:t>PostalAddress</a:t>
            </a:r>
            <a:r>
              <a:rPr lang="en-GB" sz="2000" dirty="0" smtClean="0"/>
              <a:t> = </a:t>
            </a:r>
          </a:p>
          <a:p>
            <a:r>
              <a:rPr lang="en-GB" sz="2000" dirty="0" smtClean="0"/>
              <a:t>    {</a:t>
            </a:r>
          </a:p>
          <a:p>
            <a:r>
              <a:rPr lang="en-GB" sz="2000" dirty="0" smtClean="0"/>
              <a:t>    Address1: string;</a:t>
            </a:r>
          </a:p>
          <a:p>
            <a:r>
              <a:rPr lang="en-GB" sz="2000" dirty="0" smtClean="0"/>
              <a:t>    Address2: string;</a:t>
            </a:r>
          </a:p>
          <a:p>
            <a:r>
              <a:rPr lang="en-GB" sz="2000" dirty="0" smtClean="0"/>
              <a:t>    City: string;</a:t>
            </a:r>
          </a:p>
          <a:p>
            <a:r>
              <a:rPr lang="en-GB" sz="2000" dirty="0" smtClean="0"/>
              <a:t>    State: string;</a:t>
            </a:r>
          </a:p>
          <a:p>
            <a:r>
              <a:rPr lang="en-GB" sz="2000" dirty="0" smtClean="0"/>
              <a:t>    Zip: string;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IsAddressValid</a:t>
            </a:r>
            <a:r>
              <a:rPr lang="en-GB" sz="2000" dirty="0" smtClean="0"/>
              <a:t>: </a:t>
            </a:r>
            <a:r>
              <a:rPr lang="en-GB" sz="2000" dirty="0" err="1" smtClean="0"/>
              <a:t>bool</a:t>
            </a:r>
            <a:r>
              <a:rPr lang="en-GB" sz="2000" dirty="0" smtClean="0"/>
              <a:t>; </a:t>
            </a:r>
          </a:p>
          <a:p>
            <a:r>
              <a:rPr lang="en-GB" sz="2000" dirty="0" smtClean="0"/>
              <a:t>    }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3309878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type Contact = </a:t>
            </a:r>
          </a:p>
          <a:p>
            <a:r>
              <a:rPr lang="en-GB" sz="2000" dirty="0" smtClean="0"/>
              <a:t>    {</a:t>
            </a:r>
          </a:p>
          <a:p>
            <a:r>
              <a:rPr lang="en-GB" sz="2000" dirty="0" smtClean="0"/>
              <a:t>    Name: </a:t>
            </a:r>
            <a:r>
              <a:rPr lang="en-GB" sz="2000" dirty="0" err="1" smtClean="0"/>
              <a:t>PersonalName</a:t>
            </a:r>
            <a:r>
              <a:rPr lang="en-GB" sz="2000" dirty="0" smtClean="0"/>
              <a:t>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EmailAddress</a:t>
            </a:r>
            <a:r>
              <a:rPr lang="en-GB" sz="2000" dirty="0" smtClean="0"/>
              <a:t> : </a:t>
            </a:r>
            <a:r>
              <a:rPr lang="en-GB" sz="2000" dirty="0" err="1" smtClean="0"/>
              <a:t>EmailAddress</a:t>
            </a:r>
            <a:r>
              <a:rPr lang="en-GB" sz="2000" dirty="0" smtClean="0"/>
              <a:t>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PostalAddress</a:t>
            </a:r>
            <a:r>
              <a:rPr lang="en-GB" sz="2000" dirty="0" smtClean="0"/>
              <a:t>: </a:t>
            </a:r>
            <a:r>
              <a:rPr lang="en-GB" sz="2000" dirty="0" err="1" smtClean="0"/>
              <a:t>PostalAddress</a:t>
            </a:r>
            <a:r>
              <a:rPr lang="en-GB" sz="2000" dirty="0" smtClean="0"/>
              <a:t>;</a:t>
            </a:r>
          </a:p>
          <a:p>
            <a:r>
              <a:rPr lang="en-GB" sz="2000" dirty="0" smtClean="0"/>
              <a:t>    }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/>
              <a:t>ActiveCartData</a:t>
            </a:r>
            <a:r>
              <a:rPr lang="en-GB" dirty="0" smtClean="0"/>
              <a:t> = { </a:t>
            </a:r>
            <a:r>
              <a:rPr lang="en-GB" dirty="0" err="1" smtClean="0"/>
              <a:t>UnpaidItems</a:t>
            </a:r>
            <a:r>
              <a:rPr lang="en-GB" dirty="0" smtClean="0"/>
              <a:t>: string list }</a:t>
            </a:r>
          </a:p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/>
              <a:t>PaidCartData</a:t>
            </a:r>
            <a:r>
              <a:rPr lang="en-GB" dirty="0" smtClean="0"/>
              <a:t> = { </a:t>
            </a:r>
            <a:r>
              <a:rPr lang="en-GB" dirty="0" err="1" smtClean="0"/>
              <a:t>PaidItems</a:t>
            </a:r>
            <a:r>
              <a:rPr lang="en-GB" dirty="0" smtClean="0"/>
              <a:t>: string list; Payment: float }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/>
              <a:t>ShoppingCart</a:t>
            </a:r>
            <a:r>
              <a:rPr lang="en-GB" dirty="0" smtClean="0"/>
              <a:t> = </a:t>
            </a:r>
          </a:p>
          <a:p>
            <a:pPr>
              <a:buNone/>
            </a:pPr>
            <a:r>
              <a:rPr lang="en-GB" dirty="0" smtClean="0"/>
              <a:t>    | </a:t>
            </a:r>
            <a:r>
              <a:rPr lang="en-GB" dirty="0" err="1" smtClean="0"/>
              <a:t>EmptyCart</a:t>
            </a:r>
            <a:r>
              <a:rPr lang="en-GB" dirty="0" smtClean="0"/>
              <a:t>  // no data</a:t>
            </a:r>
          </a:p>
          <a:p>
            <a:pPr>
              <a:buNone/>
            </a:pPr>
            <a:r>
              <a:rPr lang="en-GB" dirty="0" smtClean="0"/>
              <a:t>    | </a:t>
            </a:r>
            <a:r>
              <a:rPr lang="en-GB" dirty="0" err="1" smtClean="0"/>
              <a:t>ActiveCart</a:t>
            </a:r>
            <a:r>
              <a:rPr lang="en-GB" dirty="0" smtClean="0"/>
              <a:t> of </a:t>
            </a:r>
            <a:r>
              <a:rPr lang="en-GB" dirty="0" err="1" smtClean="0"/>
              <a:t>ActiveCartData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| </a:t>
            </a:r>
            <a:r>
              <a:rPr lang="en-GB" dirty="0" err="1" smtClean="0"/>
              <a:t>PaidCart</a:t>
            </a:r>
            <a:r>
              <a:rPr lang="en-GB" dirty="0" smtClean="0"/>
              <a:t> of </a:t>
            </a:r>
            <a:r>
              <a:rPr lang="en-GB" dirty="0" err="1" smtClean="0"/>
              <a:t>PaidCartData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let </a:t>
            </a:r>
            <a:r>
              <a:rPr lang="en-GB" b="1" dirty="0" err="1" smtClean="0"/>
              <a:t>addItem</a:t>
            </a:r>
            <a:r>
              <a:rPr lang="en-GB" dirty="0" smtClean="0"/>
              <a:t> cart item = </a:t>
            </a:r>
          </a:p>
          <a:p>
            <a:pPr>
              <a:buNone/>
            </a:pPr>
            <a:r>
              <a:rPr lang="en-GB" dirty="0" smtClean="0"/>
              <a:t>    match cart with</a:t>
            </a:r>
          </a:p>
          <a:p>
            <a:pPr>
              <a:buNone/>
            </a:pPr>
            <a:r>
              <a:rPr lang="en-GB" dirty="0" smtClean="0"/>
              <a:t>    | </a:t>
            </a:r>
            <a:r>
              <a:rPr lang="en-GB" dirty="0" err="1" smtClean="0">
                <a:solidFill>
                  <a:srgbClr val="FF0000"/>
                </a:solidFill>
              </a:rPr>
              <a:t>EmptyCart</a:t>
            </a:r>
            <a:r>
              <a:rPr lang="en-GB" dirty="0" smtClean="0"/>
              <a:t> -&gt; 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// create a new active cart with one item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ActiveCart</a:t>
            </a:r>
            <a:r>
              <a:rPr lang="en-GB" dirty="0" smtClean="0"/>
              <a:t> {</a:t>
            </a:r>
            <a:r>
              <a:rPr lang="en-GB" dirty="0" err="1" smtClean="0"/>
              <a:t>UnpaidItems</a:t>
            </a:r>
            <a:r>
              <a:rPr lang="en-GB" dirty="0" smtClean="0"/>
              <a:t>=[item]}</a:t>
            </a:r>
          </a:p>
          <a:p>
            <a:pPr>
              <a:buNone/>
            </a:pPr>
            <a:r>
              <a:rPr lang="en-GB" dirty="0" smtClean="0"/>
              <a:t>    | </a:t>
            </a:r>
            <a:r>
              <a:rPr lang="en-GB" dirty="0" err="1" smtClean="0">
                <a:solidFill>
                  <a:srgbClr val="FF0000"/>
                </a:solidFill>
              </a:rPr>
              <a:t>ActiveCart</a:t>
            </a:r>
            <a:r>
              <a:rPr lang="en-GB" dirty="0" smtClean="0"/>
              <a:t> {</a:t>
            </a:r>
            <a:r>
              <a:rPr lang="en-GB" dirty="0" err="1" smtClean="0"/>
              <a:t>UnpaidItems</a:t>
            </a:r>
            <a:r>
              <a:rPr lang="en-GB" dirty="0" smtClean="0"/>
              <a:t>=</a:t>
            </a:r>
            <a:r>
              <a:rPr lang="en-GB" dirty="0" err="1" smtClean="0"/>
              <a:t>existingItems</a:t>
            </a:r>
            <a:r>
              <a:rPr lang="en-GB" dirty="0" smtClean="0"/>
              <a:t>} -&gt; 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// create a new </a:t>
            </a:r>
            <a:r>
              <a:rPr lang="en-GB" dirty="0" err="1" smtClean="0">
                <a:solidFill>
                  <a:schemeClr val="accent3">
                    <a:lumMod val="75000"/>
                  </a:schemeClr>
                </a:solidFill>
              </a:rPr>
              <a:t>ActiveCart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 with the item added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ActiveCart</a:t>
            </a:r>
            <a:r>
              <a:rPr lang="en-GB" dirty="0" smtClean="0"/>
              <a:t> {</a:t>
            </a:r>
            <a:r>
              <a:rPr lang="en-GB" dirty="0" err="1" smtClean="0"/>
              <a:t>UnpaidItems</a:t>
            </a:r>
            <a:r>
              <a:rPr lang="en-GB" dirty="0" smtClean="0"/>
              <a:t> = item :: </a:t>
            </a:r>
            <a:r>
              <a:rPr lang="en-GB" dirty="0" err="1" smtClean="0"/>
              <a:t>existingItems</a:t>
            </a:r>
            <a:r>
              <a:rPr lang="en-GB" dirty="0" smtClean="0"/>
              <a:t>}</a:t>
            </a:r>
          </a:p>
          <a:p>
            <a:pPr>
              <a:buNone/>
            </a:pPr>
            <a:r>
              <a:rPr lang="en-GB" dirty="0" smtClean="0"/>
              <a:t>    | </a:t>
            </a:r>
            <a:r>
              <a:rPr lang="en-GB" dirty="0" err="1" smtClean="0">
                <a:solidFill>
                  <a:srgbClr val="FF0000"/>
                </a:solidFill>
              </a:rPr>
              <a:t>PaidCart</a:t>
            </a:r>
            <a:r>
              <a:rPr lang="en-GB" dirty="0" smtClean="0"/>
              <a:t> _ -&gt;  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// ignore</a:t>
            </a:r>
          </a:p>
          <a:p>
            <a:pPr>
              <a:buNone/>
            </a:pPr>
            <a:r>
              <a:rPr lang="en-GB" dirty="0" smtClean="0"/>
              <a:t>        cart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let </a:t>
            </a:r>
            <a:r>
              <a:rPr lang="en-GB" b="1" dirty="0" err="1" smtClean="0"/>
              <a:t>makePayment</a:t>
            </a:r>
            <a:r>
              <a:rPr lang="en-GB" dirty="0" smtClean="0"/>
              <a:t> cart payment = </a:t>
            </a:r>
          </a:p>
          <a:p>
            <a:pPr>
              <a:buNone/>
            </a:pPr>
            <a:r>
              <a:rPr lang="en-GB" dirty="0" smtClean="0"/>
              <a:t>    match cart with</a:t>
            </a:r>
          </a:p>
          <a:p>
            <a:pPr>
              <a:buNone/>
            </a:pPr>
            <a:r>
              <a:rPr lang="en-GB" dirty="0" smtClean="0"/>
              <a:t>    | </a:t>
            </a:r>
            <a:r>
              <a:rPr lang="en-GB" dirty="0" err="1" smtClean="0">
                <a:solidFill>
                  <a:srgbClr val="FF0000"/>
                </a:solidFill>
              </a:rPr>
              <a:t>EmptyCart</a:t>
            </a:r>
            <a:r>
              <a:rPr lang="en-GB" dirty="0" smtClean="0"/>
              <a:t> -&gt; 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// ignore</a:t>
            </a:r>
          </a:p>
          <a:p>
            <a:pPr>
              <a:buNone/>
            </a:pPr>
            <a:r>
              <a:rPr lang="en-GB" dirty="0" smtClean="0"/>
              <a:t>        cart</a:t>
            </a:r>
          </a:p>
          <a:p>
            <a:pPr>
              <a:buNone/>
            </a:pPr>
            <a:r>
              <a:rPr lang="en-GB" dirty="0" smtClean="0"/>
              <a:t>    | </a:t>
            </a:r>
            <a:r>
              <a:rPr lang="en-GB" dirty="0" err="1" smtClean="0">
                <a:solidFill>
                  <a:srgbClr val="FF0000"/>
                </a:solidFill>
              </a:rPr>
              <a:t>ActiveCart</a:t>
            </a:r>
            <a:r>
              <a:rPr lang="en-GB" dirty="0" smtClean="0"/>
              <a:t> {</a:t>
            </a:r>
            <a:r>
              <a:rPr lang="en-GB" dirty="0" err="1" smtClean="0"/>
              <a:t>UnpaidItems</a:t>
            </a:r>
            <a:r>
              <a:rPr lang="en-GB" dirty="0" smtClean="0"/>
              <a:t>=</a:t>
            </a:r>
            <a:r>
              <a:rPr lang="en-GB" dirty="0" err="1" smtClean="0"/>
              <a:t>existingItems</a:t>
            </a:r>
            <a:r>
              <a:rPr lang="en-GB" dirty="0" smtClean="0"/>
              <a:t>} -&gt; 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// create a new </a:t>
            </a:r>
            <a:r>
              <a:rPr lang="en-GB" dirty="0" err="1" smtClean="0">
                <a:solidFill>
                  <a:schemeClr val="accent3">
                    <a:lumMod val="75000"/>
                  </a:schemeClr>
                </a:solidFill>
              </a:rPr>
              <a:t>PaidCart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 with the payment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PaidCart</a:t>
            </a:r>
            <a:r>
              <a:rPr lang="en-GB" dirty="0" smtClean="0"/>
              <a:t> {</a:t>
            </a:r>
            <a:r>
              <a:rPr lang="en-GB" dirty="0" err="1" smtClean="0"/>
              <a:t>PaidItems</a:t>
            </a:r>
            <a:r>
              <a:rPr lang="en-GB" dirty="0" smtClean="0"/>
              <a:t> = </a:t>
            </a:r>
            <a:r>
              <a:rPr lang="en-GB" dirty="0" err="1" smtClean="0"/>
              <a:t>existingItems</a:t>
            </a:r>
            <a:r>
              <a:rPr lang="en-GB" dirty="0" smtClean="0"/>
              <a:t>; Payment=payment}</a:t>
            </a:r>
          </a:p>
          <a:p>
            <a:pPr>
              <a:buNone/>
            </a:pPr>
            <a:r>
              <a:rPr lang="en-GB" dirty="0" smtClean="0"/>
              <a:t>    | </a:t>
            </a:r>
            <a:r>
              <a:rPr lang="en-GB" dirty="0" err="1" smtClean="0">
                <a:solidFill>
                  <a:srgbClr val="FF0000"/>
                </a:solidFill>
              </a:rPr>
              <a:t>PaidCart</a:t>
            </a:r>
            <a:r>
              <a:rPr lang="en-GB" dirty="0" smtClean="0"/>
              <a:t> _ -&gt;  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// ignore</a:t>
            </a:r>
          </a:p>
          <a:p>
            <a:pPr>
              <a:buNone/>
            </a:pPr>
            <a:r>
              <a:rPr lang="en-GB" dirty="0" smtClean="0"/>
              <a:t>        cart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Coding: Part 4b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Play with shopping cart code</a:t>
            </a:r>
          </a:p>
          <a:p>
            <a:r>
              <a:rPr lang="en-GB" dirty="0" smtClean="0"/>
              <a:t>Write “</a:t>
            </a:r>
            <a:r>
              <a:rPr lang="en-GB" dirty="0" err="1" smtClean="0"/>
              <a:t>removeItem</a:t>
            </a:r>
            <a:r>
              <a:rPr lang="en-GB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to our contact...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/>
              <a:t>EmailContactInfo</a:t>
            </a:r>
            <a:r>
              <a:rPr lang="en-GB" dirty="0" smtClean="0"/>
              <a:t> = </a:t>
            </a:r>
          </a:p>
          <a:p>
            <a:pPr>
              <a:buNone/>
            </a:pPr>
            <a:r>
              <a:rPr lang="en-GB" dirty="0" smtClean="0"/>
              <a:t>    {</a:t>
            </a:r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EmailAddress</a:t>
            </a:r>
            <a:r>
              <a:rPr lang="en-GB" dirty="0" smtClean="0"/>
              <a:t>: </a:t>
            </a:r>
            <a:r>
              <a:rPr lang="en-GB" dirty="0" err="1" smtClean="0"/>
              <a:t>EmailAddress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IsEmailVerified</a:t>
            </a:r>
            <a:r>
              <a:rPr lang="en-GB" dirty="0" smtClean="0"/>
              <a:t>: </a:t>
            </a:r>
            <a:r>
              <a:rPr lang="en-GB" dirty="0" err="1" smtClean="0"/>
              <a:t>bool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    }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6482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 Business rule: </a:t>
            </a:r>
            <a:r>
              <a:rPr lang="en-GB" sz="2400" i="1" dirty="0" smtClean="0"/>
              <a:t>"Verification emails should only be sent to customers who have unverified email addresses"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Business rule: </a:t>
            </a:r>
            <a:r>
              <a:rPr lang="en-GB" sz="2400" i="1" dirty="0" smtClean="0"/>
              <a:t>"Password reset emails should only be sent to customers who have verified email addresses"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State-based </a:t>
            </a:r>
            <a:r>
              <a:rPr lang="en-GB" dirty="0" err="1" smtClean="0"/>
              <a:t>EmailContactInfo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/>
              <a:t>UnverifiedEmailData</a:t>
            </a:r>
            <a:r>
              <a:rPr lang="en-GB" dirty="0" smtClean="0"/>
              <a:t> = </a:t>
            </a:r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EmailAddress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/>
              <a:t>VerifiedEmailData</a:t>
            </a:r>
            <a:r>
              <a:rPr lang="en-GB" dirty="0" smtClean="0"/>
              <a:t> = </a:t>
            </a:r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EmailAddress</a:t>
            </a:r>
            <a:r>
              <a:rPr lang="en-GB" dirty="0" smtClean="0"/>
              <a:t> * </a:t>
            </a:r>
            <a:r>
              <a:rPr lang="en-GB" dirty="0" err="1" smtClean="0"/>
              <a:t>System.DateTime</a:t>
            </a:r>
            <a:r>
              <a:rPr lang="en-GB" dirty="0" smtClean="0"/>
              <a:t>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/>
              <a:t>EmailContactInfo</a:t>
            </a:r>
            <a:r>
              <a:rPr lang="en-GB" dirty="0" smtClean="0"/>
              <a:t> = </a:t>
            </a:r>
          </a:p>
          <a:p>
            <a:pPr>
              <a:buNone/>
            </a:pPr>
            <a:r>
              <a:rPr lang="en-GB" dirty="0" smtClean="0"/>
              <a:t>    | </a:t>
            </a:r>
            <a:r>
              <a:rPr lang="en-GB" dirty="0" err="1" smtClean="0"/>
              <a:t>UnverifiedState</a:t>
            </a:r>
            <a:r>
              <a:rPr lang="en-GB" dirty="0" smtClean="0"/>
              <a:t> of </a:t>
            </a:r>
            <a:r>
              <a:rPr lang="en-GB" dirty="0" err="1" smtClean="0"/>
              <a:t>UnverifiedEmailData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| </a:t>
            </a:r>
            <a:r>
              <a:rPr lang="en-GB" dirty="0" err="1" smtClean="0"/>
              <a:t>VerifiedState</a:t>
            </a:r>
            <a:r>
              <a:rPr lang="en-GB" dirty="0" smtClean="0"/>
              <a:t> of </a:t>
            </a:r>
            <a:r>
              <a:rPr lang="en-GB" dirty="0" err="1" smtClean="0"/>
              <a:t>VerifiedEmailData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State-based </a:t>
            </a:r>
            <a:r>
              <a:rPr lang="en-GB" dirty="0" err="1" smtClean="0"/>
              <a:t>EmailContactInfo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let </a:t>
            </a:r>
            <a:r>
              <a:rPr lang="en-GB" b="1" dirty="0" err="1" smtClean="0"/>
              <a:t>sendVerificationEmail</a:t>
            </a:r>
            <a:r>
              <a:rPr lang="en-GB" dirty="0" smtClean="0"/>
              <a:t> </a:t>
            </a:r>
            <a:r>
              <a:rPr lang="en-GB" dirty="0" err="1" smtClean="0"/>
              <a:t>emailContactInfo</a:t>
            </a:r>
            <a:r>
              <a:rPr lang="en-GB" dirty="0" smtClean="0"/>
              <a:t> = </a:t>
            </a:r>
          </a:p>
          <a:p>
            <a:pPr>
              <a:buNone/>
            </a:pPr>
            <a:r>
              <a:rPr lang="en-GB" dirty="0" smtClean="0"/>
              <a:t>        match </a:t>
            </a:r>
            <a:r>
              <a:rPr lang="en-GB" dirty="0" err="1" smtClean="0"/>
              <a:t>emailContactInfo</a:t>
            </a:r>
            <a:r>
              <a:rPr lang="en-GB" dirty="0" smtClean="0"/>
              <a:t> with</a:t>
            </a:r>
          </a:p>
          <a:p>
            <a:pPr>
              <a:buNone/>
            </a:pPr>
            <a:r>
              <a:rPr lang="en-GB" dirty="0" smtClean="0"/>
              <a:t>        | </a:t>
            </a:r>
            <a:r>
              <a:rPr lang="en-GB" dirty="0" err="1" smtClean="0">
                <a:solidFill>
                  <a:srgbClr val="C00000"/>
                </a:solidFill>
              </a:rPr>
              <a:t>UnverifiedState</a:t>
            </a:r>
            <a:r>
              <a:rPr lang="en-GB" dirty="0" smtClean="0"/>
              <a:t> email -&gt;</a:t>
            </a:r>
          </a:p>
          <a:p>
            <a:pPr>
              <a:buNone/>
            </a:pPr>
            <a:r>
              <a:rPr lang="en-GB" dirty="0" smtClean="0"/>
              <a:t>            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// send email</a:t>
            </a:r>
          </a:p>
          <a:p>
            <a:pPr>
              <a:buNone/>
            </a:pPr>
            <a:r>
              <a:rPr lang="en-GB" dirty="0" smtClean="0"/>
              <a:t>            </a:t>
            </a:r>
            <a:r>
              <a:rPr lang="en-GB" dirty="0" err="1" smtClean="0"/>
              <a:t>printfn</a:t>
            </a:r>
            <a:r>
              <a:rPr lang="en-GB" dirty="0" smtClean="0"/>
              <a:t> "sending email"</a:t>
            </a:r>
          </a:p>
          <a:p>
            <a:pPr>
              <a:buNone/>
            </a:pPr>
            <a:r>
              <a:rPr lang="en-GB" dirty="0" smtClean="0"/>
              <a:t>        | </a:t>
            </a:r>
            <a:r>
              <a:rPr lang="en-GB" dirty="0" err="1" smtClean="0">
                <a:solidFill>
                  <a:srgbClr val="C00000"/>
                </a:solidFill>
              </a:rPr>
              <a:t>VerifiedState</a:t>
            </a:r>
            <a:r>
              <a:rPr lang="en-GB" dirty="0" smtClean="0"/>
              <a:t> _ -&gt;</a:t>
            </a:r>
          </a:p>
          <a:p>
            <a:pPr>
              <a:buNone/>
            </a:pPr>
            <a:r>
              <a:rPr lang="en-GB" dirty="0" smtClean="0"/>
              <a:t>            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// do nothing</a:t>
            </a:r>
          </a:p>
          <a:p>
            <a:pPr>
              <a:buNone/>
            </a:pPr>
            <a:r>
              <a:rPr lang="en-GB" dirty="0" smtClean="0"/>
              <a:t>            ()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State-based </a:t>
            </a:r>
            <a:r>
              <a:rPr lang="en-GB" dirty="0" err="1" smtClean="0"/>
              <a:t>EmailContactInfo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let </a:t>
            </a:r>
            <a:r>
              <a:rPr lang="en-GB" b="1" dirty="0" err="1" smtClean="0"/>
              <a:t>sendPasswordReset</a:t>
            </a:r>
            <a:r>
              <a:rPr lang="en-GB" dirty="0" smtClean="0"/>
              <a:t> </a:t>
            </a:r>
            <a:r>
              <a:rPr lang="en-GB" dirty="0" err="1" smtClean="0"/>
              <a:t>emailContactInfo</a:t>
            </a:r>
            <a:r>
              <a:rPr lang="en-GB" dirty="0" smtClean="0"/>
              <a:t> = </a:t>
            </a:r>
          </a:p>
          <a:p>
            <a:pPr>
              <a:buNone/>
            </a:pPr>
            <a:r>
              <a:rPr lang="en-GB" dirty="0" smtClean="0"/>
              <a:t>    match </a:t>
            </a:r>
            <a:r>
              <a:rPr lang="en-GB" dirty="0" err="1" smtClean="0"/>
              <a:t>emailContactInfo</a:t>
            </a:r>
            <a:r>
              <a:rPr lang="en-GB" dirty="0" smtClean="0"/>
              <a:t> with</a:t>
            </a:r>
          </a:p>
          <a:p>
            <a:pPr>
              <a:buNone/>
            </a:pPr>
            <a:r>
              <a:rPr lang="en-GB" dirty="0" smtClean="0"/>
              <a:t>    | </a:t>
            </a:r>
            <a:r>
              <a:rPr lang="en-GB" dirty="0" err="1" smtClean="0">
                <a:solidFill>
                  <a:srgbClr val="C00000"/>
                </a:solidFill>
              </a:rPr>
              <a:t>UnverifiedState</a:t>
            </a:r>
            <a:r>
              <a:rPr lang="en-GB" dirty="0" smtClean="0"/>
              <a:t> email -&gt;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// do nothing</a:t>
            </a:r>
          </a:p>
          <a:p>
            <a:pPr>
              <a:buNone/>
            </a:pPr>
            <a:r>
              <a:rPr lang="en-GB" dirty="0" smtClean="0"/>
              <a:t>        ()</a:t>
            </a:r>
          </a:p>
          <a:p>
            <a:pPr>
              <a:buNone/>
            </a:pPr>
            <a:r>
              <a:rPr lang="en-GB" dirty="0" smtClean="0"/>
              <a:t>    | </a:t>
            </a:r>
            <a:r>
              <a:rPr lang="en-GB" dirty="0" err="1" smtClean="0">
                <a:solidFill>
                  <a:srgbClr val="C00000"/>
                </a:solidFill>
              </a:rPr>
              <a:t>VerifiedState</a:t>
            </a:r>
            <a:r>
              <a:rPr lang="en-GB" dirty="0" smtClean="0"/>
              <a:t> _ -&gt;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printfn</a:t>
            </a:r>
            <a:r>
              <a:rPr lang="en-GB" dirty="0" smtClean="0"/>
              <a:t> "sending password reset"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Coding: Part 4c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Delivery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Delivery Status</a:t>
            </a:r>
            <a:endParaRPr lang="en-GB" dirty="0"/>
          </a:p>
        </p:txBody>
      </p:sp>
      <p:pic>
        <p:nvPicPr>
          <p:cNvPr id="67586" name="Picture 2" descr="State transition diagram: Package Delive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0"/>
            <a:ext cx="8493726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Don’t be scared to go fine-grained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1219200"/>
            <a:ext cx="426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type </a:t>
            </a:r>
            <a:r>
              <a:rPr lang="en-GB" sz="2000" dirty="0" err="1" smtClean="0"/>
              <a:t>PostalContactInfo</a:t>
            </a:r>
            <a:r>
              <a:rPr lang="en-GB" sz="2000" dirty="0" smtClean="0"/>
              <a:t> = </a:t>
            </a:r>
          </a:p>
          <a:p>
            <a:r>
              <a:rPr lang="en-GB" sz="2000" dirty="0" smtClean="0"/>
              <a:t>    {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PostalAddress</a:t>
            </a:r>
            <a:r>
              <a:rPr lang="en-GB" sz="2000" dirty="0" smtClean="0"/>
              <a:t>: </a:t>
            </a:r>
            <a:r>
              <a:rPr lang="en-GB" sz="2000" dirty="0" err="1" smtClean="0"/>
              <a:t>PostalAddress</a:t>
            </a:r>
            <a:r>
              <a:rPr lang="en-GB" sz="2000" dirty="0" smtClean="0"/>
              <a:t>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IsAddressValid</a:t>
            </a:r>
            <a:r>
              <a:rPr lang="en-GB" sz="2000" dirty="0" smtClean="0"/>
              <a:t>: </a:t>
            </a:r>
            <a:r>
              <a:rPr lang="en-GB" sz="2000" dirty="0" err="1" smtClean="0"/>
              <a:t>bool</a:t>
            </a:r>
            <a:r>
              <a:rPr lang="en-GB" sz="2000" dirty="0" smtClean="0"/>
              <a:t>; </a:t>
            </a:r>
          </a:p>
          <a:p>
            <a:r>
              <a:rPr lang="en-GB" sz="2000" dirty="0" smtClean="0"/>
              <a:t>    }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4038600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type Contact = </a:t>
            </a:r>
          </a:p>
          <a:p>
            <a:r>
              <a:rPr lang="en-GB" sz="2000" dirty="0" smtClean="0"/>
              <a:t>    {</a:t>
            </a:r>
          </a:p>
          <a:p>
            <a:r>
              <a:rPr lang="en-GB" sz="2000" dirty="0" smtClean="0"/>
              <a:t>    Name: </a:t>
            </a:r>
            <a:r>
              <a:rPr lang="en-GB" sz="2000" dirty="0" err="1" smtClean="0"/>
              <a:t>PersonalName</a:t>
            </a:r>
            <a:r>
              <a:rPr lang="en-GB" sz="2000" dirty="0" smtClean="0"/>
              <a:t>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EmailAddress</a:t>
            </a:r>
            <a:r>
              <a:rPr lang="en-GB" sz="2000" dirty="0" smtClean="0"/>
              <a:t>: </a:t>
            </a:r>
            <a:r>
              <a:rPr lang="en-GB" sz="2000" dirty="0" err="1" smtClean="0"/>
              <a:t>EmailAddress</a:t>
            </a:r>
            <a:r>
              <a:rPr lang="en-GB" sz="2000" dirty="0" smtClean="0"/>
              <a:t>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PostalContactInfo</a:t>
            </a:r>
            <a:r>
              <a:rPr lang="en-GB" sz="2000" dirty="0" smtClean="0"/>
              <a:t>: </a:t>
            </a:r>
            <a:r>
              <a:rPr lang="en-GB" sz="2000" dirty="0" err="1" smtClean="0"/>
              <a:t>PostalContactInfo</a:t>
            </a:r>
            <a:r>
              <a:rPr lang="en-GB" sz="2000" dirty="0" smtClean="0"/>
              <a:t>;</a:t>
            </a:r>
          </a:p>
          <a:p>
            <a:r>
              <a:rPr lang="en-GB" sz="2000" dirty="0" smtClean="0"/>
              <a:t>    }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219200"/>
            <a:ext cx="289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type </a:t>
            </a:r>
            <a:r>
              <a:rPr lang="en-GB" sz="2000" dirty="0" err="1" smtClean="0"/>
              <a:t>PostalAddress</a:t>
            </a:r>
            <a:r>
              <a:rPr lang="en-GB" sz="2000" dirty="0" smtClean="0"/>
              <a:t> = </a:t>
            </a:r>
          </a:p>
          <a:p>
            <a:r>
              <a:rPr lang="en-GB" sz="2000" dirty="0" smtClean="0"/>
              <a:t>    {</a:t>
            </a:r>
          </a:p>
          <a:p>
            <a:r>
              <a:rPr lang="en-GB" sz="2000" dirty="0" smtClean="0"/>
              <a:t>    Address1: string;</a:t>
            </a:r>
          </a:p>
          <a:p>
            <a:r>
              <a:rPr lang="en-GB" sz="2000" dirty="0" smtClean="0"/>
              <a:t>    Address2: string;</a:t>
            </a:r>
          </a:p>
          <a:p>
            <a:r>
              <a:rPr lang="en-GB" sz="2000" dirty="0" smtClean="0"/>
              <a:t>    City: string;</a:t>
            </a:r>
          </a:p>
          <a:p>
            <a:r>
              <a:rPr lang="en-GB" sz="2000" dirty="0" smtClean="0"/>
              <a:t>    State: string;</a:t>
            </a:r>
          </a:p>
          <a:p>
            <a:r>
              <a:rPr lang="en-GB" sz="2000" dirty="0" smtClean="0"/>
              <a:t>    Zip: string;</a:t>
            </a:r>
          </a:p>
          <a:p>
            <a:r>
              <a:rPr lang="en-GB" sz="2000" dirty="0" smtClean="0"/>
              <a:t>    }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Delivery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53340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/>
              <a:t>open System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/>
              <a:t>PackageStatus</a:t>
            </a:r>
            <a:r>
              <a:rPr lang="en-GB" dirty="0" smtClean="0"/>
              <a:t> = </a:t>
            </a:r>
          </a:p>
          <a:p>
            <a:pPr>
              <a:buNone/>
            </a:pPr>
            <a:r>
              <a:rPr lang="en-GB" dirty="0" smtClean="0"/>
              <a:t>    | Undelivered</a:t>
            </a:r>
          </a:p>
          <a:p>
            <a:pPr>
              <a:buNone/>
            </a:pPr>
            <a:r>
              <a:rPr lang="en-GB" dirty="0" smtClean="0"/>
              <a:t>    | </a:t>
            </a:r>
            <a:r>
              <a:rPr lang="en-GB" dirty="0" err="1" smtClean="0"/>
              <a:t>OutForDelivery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| Delivered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type Package = </a:t>
            </a:r>
          </a:p>
          <a:p>
            <a:pPr>
              <a:buNone/>
            </a:pPr>
            <a:r>
              <a:rPr lang="en-GB" dirty="0" smtClean="0"/>
              <a:t>    {</a:t>
            </a:r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PackageId</a:t>
            </a:r>
            <a:r>
              <a:rPr lang="en-GB" dirty="0" smtClean="0"/>
              <a:t>: </a:t>
            </a:r>
            <a:r>
              <a:rPr lang="en-GB" dirty="0" err="1" smtClean="0"/>
              <a:t>int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PackageStatus</a:t>
            </a:r>
            <a:r>
              <a:rPr lang="en-GB" dirty="0" smtClean="0"/>
              <a:t>: </a:t>
            </a:r>
            <a:r>
              <a:rPr lang="en-GB" dirty="0" err="1" smtClean="0"/>
              <a:t>PackageStatus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DeliveryDate</a:t>
            </a:r>
            <a:r>
              <a:rPr lang="en-GB" dirty="0" smtClean="0"/>
              <a:t>: </a:t>
            </a:r>
            <a:r>
              <a:rPr lang="en-GB" dirty="0" err="1" smtClean="0"/>
              <a:t>DateTime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DeliverySignature</a:t>
            </a:r>
            <a:r>
              <a:rPr lang="en-GB" dirty="0" smtClean="0"/>
              <a:t>: string;</a:t>
            </a:r>
          </a:p>
          <a:p>
            <a:pPr>
              <a:buNone/>
            </a:pPr>
            <a:r>
              <a:rPr lang="en-GB" dirty="0" smtClean="0"/>
              <a:t>    }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Constrained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219200"/>
            <a:ext cx="48006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type String50 = String50 of string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type String100 = String100 of string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dirty="0" err="1" smtClean="0"/>
              <a:t>PersonalName</a:t>
            </a:r>
            <a:r>
              <a:rPr lang="en-GB" sz="2400" dirty="0" smtClean="0"/>
              <a:t> = </a:t>
            </a:r>
          </a:p>
          <a:p>
            <a:r>
              <a:rPr lang="en-GB" sz="2400" dirty="0" smtClean="0"/>
              <a:t>    {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: string;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: string;</a:t>
            </a:r>
          </a:p>
          <a:p>
            <a:r>
              <a:rPr lang="en-GB" sz="2400" dirty="0" smtClean="0"/>
              <a:t>    }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2286000"/>
            <a:ext cx="441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type </a:t>
            </a:r>
            <a:r>
              <a:rPr lang="en-GB" sz="2400" dirty="0" err="1" smtClean="0">
                <a:solidFill>
                  <a:srgbClr val="C00000"/>
                </a:solidFill>
              </a:rPr>
              <a:t>PersonalName</a:t>
            </a:r>
            <a:r>
              <a:rPr lang="en-GB" sz="2400" dirty="0" smtClean="0">
                <a:solidFill>
                  <a:srgbClr val="C00000"/>
                </a:solidFill>
              </a:rPr>
              <a:t> = </a:t>
            </a:r>
          </a:p>
          <a:p>
            <a:r>
              <a:rPr lang="en-GB" sz="2400" dirty="0" smtClean="0">
                <a:solidFill>
                  <a:srgbClr val="C00000"/>
                </a:solidFill>
              </a:rPr>
              <a:t>    {</a:t>
            </a:r>
          </a:p>
          <a:p>
            <a:r>
              <a:rPr lang="en-GB" sz="2400" dirty="0" smtClean="0">
                <a:solidFill>
                  <a:srgbClr val="C00000"/>
                </a:solidFill>
              </a:rPr>
              <a:t>    </a:t>
            </a:r>
            <a:r>
              <a:rPr lang="en-GB" sz="2400" dirty="0" err="1" smtClean="0">
                <a:solidFill>
                  <a:srgbClr val="C00000"/>
                </a:solidFill>
              </a:rPr>
              <a:t>FirstName</a:t>
            </a:r>
            <a:r>
              <a:rPr lang="en-GB" sz="2400" dirty="0" smtClean="0">
                <a:solidFill>
                  <a:srgbClr val="C00000"/>
                </a:solidFill>
              </a:rPr>
              <a:t>: String50;</a:t>
            </a:r>
          </a:p>
          <a:p>
            <a:r>
              <a:rPr lang="en-GB" sz="2400" dirty="0" smtClean="0">
                <a:solidFill>
                  <a:srgbClr val="C00000"/>
                </a:solidFill>
              </a:rPr>
              <a:t>    </a:t>
            </a:r>
            <a:r>
              <a:rPr lang="en-GB" sz="2400" dirty="0" err="1" smtClean="0">
                <a:solidFill>
                  <a:srgbClr val="C00000"/>
                </a:solidFill>
              </a:rPr>
              <a:t>LastName</a:t>
            </a:r>
            <a:r>
              <a:rPr lang="en-GB" sz="2400" dirty="0" smtClean="0">
                <a:solidFill>
                  <a:srgbClr val="C00000"/>
                </a:solidFill>
              </a:rPr>
              <a:t>: String100;</a:t>
            </a:r>
          </a:p>
          <a:p>
            <a:r>
              <a:rPr lang="en-GB" sz="2400" dirty="0" smtClean="0">
                <a:solidFill>
                  <a:srgbClr val="C00000"/>
                </a:solidFill>
              </a:rPr>
              <a:t>    }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Constrained integers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let mutable </a:t>
            </a:r>
            <a:r>
              <a:rPr lang="en-GB" sz="2400" dirty="0" err="1" smtClean="0"/>
              <a:t>itemQty</a:t>
            </a:r>
            <a:r>
              <a:rPr lang="en-GB" sz="2400" dirty="0" smtClean="0"/>
              <a:t> = 1  // don't do this at home!</a:t>
            </a:r>
          </a:p>
          <a:p>
            <a:endParaRPr lang="en-GB" sz="2400" dirty="0" smtClean="0"/>
          </a:p>
          <a:p>
            <a:r>
              <a:rPr lang="en-GB" sz="2400" dirty="0" smtClean="0"/>
              <a:t>let </a:t>
            </a:r>
            <a:r>
              <a:rPr lang="en-GB" sz="2400" dirty="0" err="1" smtClean="0"/>
              <a:t>incrementClicked</a:t>
            </a:r>
            <a:r>
              <a:rPr lang="en-GB" sz="2400" dirty="0" smtClean="0"/>
              <a:t>() = 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itemQty</a:t>
            </a:r>
            <a:r>
              <a:rPr lang="en-GB" sz="2400" dirty="0" smtClean="0"/>
              <a:t> &lt;- </a:t>
            </a:r>
            <a:r>
              <a:rPr lang="en-GB" sz="2400" dirty="0" err="1" smtClean="0"/>
              <a:t>itemQty</a:t>
            </a:r>
            <a:r>
              <a:rPr lang="en-GB" sz="2400" dirty="0" smtClean="0"/>
              <a:t> + 1</a:t>
            </a:r>
          </a:p>
          <a:p>
            <a:endParaRPr lang="en-GB" sz="2400" dirty="0" smtClean="0"/>
          </a:p>
          <a:p>
            <a:r>
              <a:rPr lang="en-GB" sz="2400" dirty="0" smtClean="0"/>
              <a:t>let </a:t>
            </a:r>
            <a:r>
              <a:rPr lang="en-GB" sz="2400" dirty="0" err="1" smtClean="0"/>
              <a:t>decrementClicked</a:t>
            </a:r>
            <a:r>
              <a:rPr lang="en-GB" sz="2400" dirty="0" smtClean="0"/>
              <a:t>() = 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itemQty</a:t>
            </a:r>
            <a:r>
              <a:rPr lang="en-GB" sz="2400" dirty="0" smtClean="0"/>
              <a:t> &lt;- </a:t>
            </a:r>
            <a:r>
              <a:rPr lang="en-GB" sz="2400" dirty="0" err="1" smtClean="0"/>
              <a:t>itemQty</a:t>
            </a:r>
            <a:r>
              <a:rPr lang="en-GB" sz="2400" dirty="0" smtClean="0"/>
              <a:t> - 1</a:t>
            </a:r>
            <a:endParaRPr lang="en-GB" sz="2400" dirty="0"/>
          </a:p>
        </p:txBody>
      </p:sp>
      <p:pic>
        <p:nvPicPr>
          <p:cNvPr id="88066" name="Picture 2" descr="State transition diagram: Package Delive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95800"/>
            <a:ext cx="4454005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Constrained integers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495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type </a:t>
            </a:r>
            <a:r>
              <a:rPr lang="en-GB" sz="2000" dirty="0" err="1" smtClean="0"/>
              <a:t>PositiveInteger</a:t>
            </a:r>
            <a:r>
              <a:rPr lang="en-GB" sz="2000" dirty="0" smtClean="0"/>
              <a:t> = </a:t>
            </a:r>
            <a:r>
              <a:rPr lang="en-GB" sz="2000" dirty="0" err="1" smtClean="0"/>
              <a:t>PositiveInteger</a:t>
            </a:r>
            <a:r>
              <a:rPr lang="en-GB" sz="2000" dirty="0" smtClean="0"/>
              <a:t> of </a:t>
            </a:r>
            <a:r>
              <a:rPr lang="en-GB" sz="2000" dirty="0" err="1" smtClean="0"/>
              <a:t>int</a:t>
            </a:r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let </a:t>
            </a:r>
            <a:r>
              <a:rPr lang="en-GB" sz="2000" dirty="0" err="1" smtClean="0"/>
              <a:t>createPositiveInteger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= </a:t>
            </a:r>
          </a:p>
          <a:p>
            <a:r>
              <a:rPr lang="en-GB" sz="2000" dirty="0" smtClean="0"/>
              <a:t>    if (</a:t>
            </a:r>
            <a:r>
              <a:rPr lang="en-GB" sz="2000" dirty="0" err="1" smtClean="0"/>
              <a:t>i</a:t>
            </a:r>
            <a:r>
              <a:rPr lang="en-GB" sz="2000" dirty="0" smtClean="0"/>
              <a:t> &gt; 0 &amp;&amp; </a:t>
            </a:r>
            <a:r>
              <a:rPr lang="en-GB" sz="2000" dirty="0" err="1" smtClean="0"/>
              <a:t>i</a:t>
            </a:r>
            <a:r>
              <a:rPr lang="en-GB" sz="2000" dirty="0" smtClean="0"/>
              <a:t> &lt; 100)</a:t>
            </a:r>
          </a:p>
          <a:p>
            <a:r>
              <a:rPr lang="en-GB" sz="2000" dirty="0" smtClean="0"/>
              <a:t>    then Some (</a:t>
            </a:r>
            <a:r>
              <a:rPr lang="en-GB" sz="2000" dirty="0" err="1" smtClean="0"/>
              <a:t>PositiveInteger</a:t>
            </a:r>
            <a:r>
              <a:rPr lang="en-GB" sz="2000" dirty="0" smtClean="0"/>
              <a:t>  </a:t>
            </a:r>
            <a:r>
              <a:rPr lang="en-GB" sz="2000" dirty="0" err="1" smtClean="0"/>
              <a:t>i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    else None</a:t>
            </a:r>
          </a:p>
          <a:p>
            <a:endParaRPr lang="en-GB" sz="2000" dirty="0" smtClean="0"/>
          </a:p>
          <a:p>
            <a:r>
              <a:rPr lang="en-GB" sz="2000" dirty="0" smtClean="0"/>
              <a:t>let increment (</a:t>
            </a:r>
            <a:r>
              <a:rPr lang="en-GB" sz="2000" dirty="0" err="1" smtClean="0"/>
              <a:t>PositiveInteger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) = 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createPositiveInteger</a:t>
            </a:r>
            <a:r>
              <a:rPr lang="en-GB" sz="2000" dirty="0" smtClean="0"/>
              <a:t> (</a:t>
            </a:r>
            <a:r>
              <a:rPr lang="en-GB" sz="2000" dirty="0" err="1" smtClean="0"/>
              <a:t>i</a:t>
            </a:r>
            <a:r>
              <a:rPr lang="en-GB" sz="2000" dirty="0" smtClean="0"/>
              <a:t> + 1)</a:t>
            </a:r>
          </a:p>
          <a:p>
            <a:endParaRPr lang="en-GB" sz="2000" dirty="0" smtClean="0"/>
          </a:p>
          <a:p>
            <a:r>
              <a:rPr lang="en-GB" sz="2000" dirty="0" smtClean="0"/>
              <a:t>let decrement (</a:t>
            </a:r>
            <a:r>
              <a:rPr lang="en-GB" sz="2000" dirty="0" err="1" smtClean="0"/>
              <a:t>PositiveInteger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) = 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createPositiveInteger</a:t>
            </a:r>
            <a:r>
              <a:rPr lang="en-GB" sz="2000" dirty="0" smtClean="0"/>
              <a:t> (</a:t>
            </a:r>
            <a:r>
              <a:rPr lang="en-GB" sz="2000" dirty="0" err="1" smtClean="0"/>
              <a:t>i</a:t>
            </a:r>
            <a:r>
              <a:rPr lang="en-GB" sz="2000" dirty="0" smtClean="0"/>
              <a:t> - 1)</a:t>
            </a:r>
          </a:p>
          <a:p>
            <a:endParaRPr lang="en-GB" sz="2000" dirty="0" smtClean="0"/>
          </a:p>
          <a:p>
            <a:r>
              <a:rPr lang="en-GB" sz="2000" dirty="0" smtClean="0"/>
              <a:t>    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4343400"/>
            <a:ext cx="441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let mutable </a:t>
            </a:r>
            <a:r>
              <a:rPr lang="en-GB" sz="2000" dirty="0" err="1" smtClean="0"/>
              <a:t>itemQty</a:t>
            </a:r>
            <a:r>
              <a:rPr lang="en-GB" sz="2000" dirty="0" smtClean="0"/>
              <a:t> = </a:t>
            </a:r>
            <a:r>
              <a:rPr lang="en-GB" sz="2000" dirty="0" err="1" smtClean="0"/>
              <a:t>PositiveInteger</a:t>
            </a:r>
            <a:r>
              <a:rPr lang="en-GB" sz="2000" dirty="0" smtClean="0"/>
              <a:t> 1</a:t>
            </a:r>
          </a:p>
          <a:p>
            <a:endParaRPr lang="en-GB" sz="2000" dirty="0" smtClean="0"/>
          </a:p>
          <a:p>
            <a:r>
              <a:rPr lang="en-GB" sz="2000" dirty="0" smtClean="0"/>
              <a:t>let </a:t>
            </a:r>
            <a:r>
              <a:rPr lang="en-GB" sz="2000" dirty="0" err="1" smtClean="0"/>
              <a:t>incrementClicked</a:t>
            </a:r>
            <a:r>
              <a:rPr lang="en-GB" sz="2000" dirty="0" smtClean="0"/>
              <a:t>() = 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itemQty</a:t>
            </a:r>
            <a:r>
              <a:rPr lang="en-GB" sz="2000" dirty="0" smtClean="0"/>
              <a:t> &lt;- increment </a:t>
            </a:r>
            <a:r>
              <a:rPr lang="en-GB" sz="2000" dirty="0" err="1" smtClean="0"/>
              <a:t>itemQty</a:t>
            </a:r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let </a:t>
            </a:r>
            <a:r>
              <a:rPr lang="en-GB" sz="2000" dirty="0" err="1" smtClean="0"/>
              <a:t>decrementClicked</a:t>
            </a:r>
            <a:r>
              <a:rPr lang="en-GB" sz="2000" dirty="0" smtClean="0"/>
              <a:t>() = </a:t>
            </a:r>
          </a:p>
          <a:p>
            <a:r>
              <a:rPr lang="en-GB" sz="2000" dirty="0" smtClean="0"/>
              <a:t>     </a:t>
            </a:r>
            <a:r>
              <a:rPr lang="en-GB" sz="2000" dirty="0" err="1" smtClean="0"/>
              <a:t>itemQty</a:t>
            </a:r>
            <a:r>
              <a:rPr lang="en-GB" sz="2000" dirty="0" smtClean="0"/>
              <a:t> &lt;- decrement </a:t>
            </a:r>
            <a:r>
              <a:rPr lang="en-GB" sz="2000" dirty="0" err="1" smtClean="0"/>
              <a:t>itemQty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Designing for correctness: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Fine grained types to document the code</a:t>
            </a:r>
          </a:p>
          <a:p>
            <a:r>
              <a:rPr lang="en-GB" dirty="0" smtClean="0"/>
              <a:t>Fine grained types for “atomicity”</a:t>
            </a:r>
          </a:p>
          <a:p>
            <a:r>
              <a:rPr lang="en-GB" dirty="0" smtClean="0"/>
              <a:t>The Option type</a:t>
            </a:r>
          </a:p>
          <a:p>
            <a:r>
              <a:rPr lang="en-GB" dirty="0" smtClean="0"/>
              <a:t>Wrapping types in single case DUs to control validation</a:t>
            </a:r>
          </a:p>
          <a:p>
            <a:r>
              <a:rPr lang="en-GB" dirty="0" smtClean="0"/>
              <a:t>Protecting the “inside” from the “outside”</a:t>
            </a:r>
          </a:p>
          <a:p>
            <a:r>
              <a:rPr lang="en-GB" dirty="0" smtClean="0"/>
              <a:t>Encoding business rules in types</a:t>
            </a:r>
          </a:p>
          <a:p>
            <a:r>
              <a:rPr lang="en-GB" dirty="0" smtClean="0"/>
              <a:t>Modelling with state machines</a:t>
            </a:r>
          </a:p>
          <a:p>
            <a:r>
              <a:rPr lang="en-GB" dirty="0" smtClean="0"/>
              <a:t>Constrained strings and integers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4191000" cy="3733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800" dirty="0" smtClean="0"/>
              <a:t>type </a:t>
            </a:r>
            <a:r>
              <a:rPr lang="en-GB" sz="1800" dirty="0" err="1" smtClean="0"/>
              <a:t>PersonalName</a:t>
            </a:r>
            <a:r>
              <a:rPr lang="en-GB" sz="1800" dirty="0" smtClean="0"/>
              <a:t> = </a:t>
            </a:r>
          </a:p>
          <a:p>
            <a:pPr>
              <a:buNone/>
            </a:pPr>
            <a:r>
              <a:rPr lang="en-GB" sz="1800" dirty="0" smtClean="0"/>
              <a:t>    {</a:t>
            </a:r>
          </a:p>
          <a:p>
            <a:pPr>
              <a:buNone/>
            </a:pPr>
            <a:r>
              <a:rPr lang="en-GB" sz="1800" dirty="0" smtClean="0"/>
              <a:t>    </a:t>
            </a:r>
            <a:r>
              <a:rPr lang="en-GB" sz="1800" dirty="0" err="1" smtClean="0"/>
              <a:t>FirstName</a:t>
            </a:r>
            <a:r>
              <a:rPr lang="en-GB" sz="1800" dirty="0" smtClean="0"/>
              <a:t>: String50;</a:t>
            </a:r>
          </a:p>
          <a:p>
            <a:pPr>
              <a:buNone/>
            </a:pPr>
            <a:r>
              <a:rPr lang="en-GB" sz="1800" dirty="0" smtClean="0"/>
              <a:t>    </a:t>
            </a:r>
            <a:r>
              <a:rPr lang="en-GB" sz="1800" dirty="0" err="1" smtClean="0"/>
              <a:t>MiddleInitial</a:t>
            </a:r>
            <a:r>
              <a:rPr lang="en-GB" sz="1800" dirty="0" smtClean="0"/>
              <a:t>: String1 option;</a:t>
            </a:r>
          </a:p>
          <a:p>
            <a:pPr>
              <a:buNone/>
            </a:pPr>
            <a:r>
              <a:rPr lang="en-GB" sz="1800" dirty="0" smtClean="0"/>
              <a:t>    </a:t>
            </a:r>
            <a:r>
              <a:rPr lang="en-GB" sz="1800" dirty="0" err="1" smtClean="0"/>
              <a:t>LastName</a:t>
            </a:r>
            <a:r>
              <a:rPr lang="en-GB" sz="1800" dirty="0" smtClean="0"/>
              <a:t>: String100;</a:t>
            </a:r>
          </a:p>
          <a:p>
            <a:pPr>
              <a:buNone/>
            </a:pPr>
            <a:r>
              <a:rPr lang="en-GB" sz="1800" dirty="0" smtClean="0"/>
              <a:t>    }</a:t>
            </a:r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type </a:t>
            </a:r>
            <a:r>
              <a:rPr lang="en-GB" sz="1800" dirty="0" err="1" smtClean="0"/>
              <a:t>EmailAddress</a:t>
            </a:r>
            <a:r>
              <a:rPr lang="en-GB" sz="1800" dirty="0" smtClean="0"/>
              <a:t> = </a:t>
            </a:r>
            <a:br>
              <a:rPr lang="en-GB" sz="1800" dirty="0" smtClean="0"/>
            </a:br>
            <a:r>
              <a:rPr lang="en-GB" sz="1800" dirty="0" err="1" smtClean="0"/>
              <a:t>EmailAddress</a:t>
            </a:r>
            <a:r>
              <a:rPr lang="en-GB" sz="1800" dirty="0" smtClean="0"/>
              <a:t> of String100</a:t>
            </a:r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type </a:t>
            </a:r>
            <a:r>
              <a:rPr lang="en-GB" sz="1800" dirty="0" err="1" smtClean="0"/>
              <a:t>EmailContactInfo</a:t>
            </a:r>
            <a:r>
              <a:rPr lang="en-GB" sz="1800" dirty="0" smtClean="0"/>
              <a:t> = </a:t>
            </a:r>
          </a:p>
          <a:p>
            <a:pPr>
              <a:buNone/>
            </a:pPr>
            <a:r>
              <a:rPr lang="en-GB" sz="1800" dirty="0" smtClean="0"/>
              <a:t>    | Unverified of </a:t>
            </a:r>
            <a:r>
              <a:rPr lang="en-GB" sz="1800" dirty="0" err="1" smtClean="0"/>
              <a:t>EmailAddress</a:t>
            </a:r>
            <a:r>
              <a:rPr lang="en-GB" sz="1800" dirty="0" smtClean="0"/>
              <a:t> </a:t>
            </a:r>
          </a:p>
          <a:p>
            <a:pPr>
              <a:buNone/>
            </a:pPr>
            <a:r>
              <a:rPr lang="en-GB" sz="1800" dirty="0" smtClean="0"/>
              <a:t>    | Verified of </a:t>
            </a:r>
            <a:r>
              <a:rPr lang="en-GB" sz="1800" dirty="0" err="1" smtClean="0"/>
              <a:t>EmailAddress</a:t>
            </a:r>
            <a:r>
              <a:rPr lang="en-GB" sz="1800" dirty="0" smtClean="0"/>
              <a:t> * </a:t>
            </a:r>
            <a:r>
              <a:rPr lang="en-GB" sz="1800" dirty="0" err="1" smtClean="0"/>
              <a:t>DateTime</a:t>
            </a:r>
            <a:endParaRPr lang="en-GB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09800" y="4876800"/>
            <a:ext cx="4343400" cy="1858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Contact =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Name: </a:t>
            </a:r>
            <a:r>
              <a:rPr kumimoji="0" lang="en-GB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PersonalName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GB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EmailContactInfo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EmailContactInfo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GB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PostalContactInfo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PostalContactInfo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304801"/>
            <a:ext cx="44196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nl-NL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ZipCode = ZipCode of </a:t>
            </a:r>
            <a:r>
              <a:rPr lang="en-GB" dirty="0" smtClean="0"/>
              <a:t>String5</a:t>
            </a:r>
            <a:endParaRPr kumimoji="0" lang="nl-NL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StateCode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GB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StateCode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dirty="0" smtClean="0"/>
              <a:t>of String2 </a:t>
            </a: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PostalAddress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Address1: String50;  Address2</a:t>
            </a:r>
            <a:r>
              <a:rPr lang="en-GB" dirty="0" smtClean="0"/>
              <a:t>: String50;</a:t>
            </a: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City</a:t>
            </a:r>
            <a:r>
              <a:rPr lang="en-GB" dirty="0" smtClean="0"/>
              <a:t>: String50;</a:t>
            </a: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State: </a:t>
            </a:r>
            <a:r>
              <a:rPr kumimoji="0" lang="en-GB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StateCode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Zip: </a:t>
            </a:r>
            <a:r>
              <a:rPr kumimoji="0" lang="en-GB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ZipCode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PostalContactInfo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| </a:t>
            </a:r>
            <a:r>
              <a:rPr kumimoji="0" lang="en-GB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InvalidAddress</a:t>
            </a:r>
            <a:r>
              <a:rPr lang="en-GB" dirty="0" smtClean="0"/>
              <a:t> of </a:t>
            </a:r>
            <a:r>
              <a:rPr lang="en-GB" dirty="0" err="1" smtClean="0"/>
              <a:t>PostalAddress</a:t>
            </a:r>
            <a:r>
              <a:rPr lang="en-GB" dirty="0" smtClean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 dirty="0" smtClean="0"/>
              <a:t>    | </a:t>
            </a:r>
            <a:r>
              <a:rPr lang="en-GB" dirty="0" err="1" smtClean="0"/>
              <a:t>ValidAddress</a:t>
            </a:r>
            <a:r>
              <a:rPr lang="en-GB" dirty="0" smtClean="0"/>
              <a:t> of </a:t>
            </a:r>
            <a:r>
              <a:rPr lang="en-GB" dirty="0" err="1" smtClean="0"/>
              <a:t>PostalAddress</a:t>
            </a:r>
            <a:r>
              <a:rPr lang="en-GB" dirty="0" smtClean="0"/>
              <a:t> * </a:t>
            </a:r>
            <a:r>
              <a:rPr lang="en-GB" dirty="0" err="1" smtClean="0"/>
              <a:t>DateTime</a:t>
            </a:r>
            <a:r>
              <a:rPr lang="en-GB" dirty="0" smtClean="0"/>
              <a:t>;</a:t>
            </a: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Don’t be scared to go fine-grained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828800"/>
            <a:ext cx="426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type </a:t>
            </a:r>
            <a:r>
              <a:rPr lang="en-GB" sz="2000" dirty="0" err="1" smtClean="0"/>
              <a:t>EmailContactInfo</a:t>
            </a:r>
            <a:r>
              <a:rPr lang="en-GB" sz="2000" dirty="0" smtClean="0"/>
              <a:t> = </a:t>
            </a:r>
          </a:p>
          <a:p>
            <a:r>
              <a:rPr lang="en-GB" sz="2000" dirty="0" smtClean="0"/>
              <a:t>    {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EmailAddress</a:t>
            </a:r>
            <a:r>
              <a:rPr lang="en-GB" sz="2000" dirty="0" smtClean="0"/>
              <a:t>: string;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IsEmailVerified</a:t>
            </a:r>
            <a:r>
              <a:rPr lang="en-GB" sz="2000" dirty="0" smtClean="0"/>
              <a:t>: </a:t>
            </a:r>
            <a:r>
              <a:rPr lang="en-GB" sz="2000" dirty="0" err="1" smtClean="0"/>
              <a:t>bool</a:t>
            </a:r>
            <a:r>
              <a:rPr lang="en-GB" sz="2000" dirty="0" smtClean="0"/>
              <a:t>;</a:t>
            </a:r>
          </a:p>
          <a:p>
            <a:r>
              <a:rPr lang="en-GB" sz="2000" dirty="0" smtClean="0"/>
              <a:t>    }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4038600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type Contact = </a:t>
            </a:r>
          </a:p>
          <a:p>
            <a:r>
              <a:rPr lang="en-GB" sz="2000" dirty="0" smtClean="0"/>
              <a:t>    {</a:t>
            </a:r>
          </a:p>
          <a:p>
            <a:r>
              <a:rPr lang="en-GB" sz="2000" dirty="0" smtClean="0"/>
              <a:t>    Name: </a:t>
            </a:r>
            <a:r>
              <a:rPr lang="en-GB" sz="2000" dirty="0" err="1" smtClean="0"/>
              <a:t>PersonalName</a:t>
            </a:r>
            <a:r>
              <a:rPr lang="en-GB" sz="2000" dirty="0" smtClean="0"/>
              <a:t>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EmailContactInfo</a:t>
            </a:r>
            <a:r>
              <a:rPr lang="en-GB" sz="2000" dirty="0" smtClean="0"/>
              <a:t>: </a:t>
            </a:r>
            <a:r>
              <a:rPr lang="en-GB" sz="2000" dirty="0" err="1" smtClean="0"/>
              <a:t>EmailContactInfo</a:t>
            </a:r>
            <a:r>
              <a:rPr lang="en-GB" sz="2000" dirty="0" smtClean="0"/>
              <a:t>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PostalContactInfo</a:t>
            </a:r>
            <a:r>
              <a:rPr lang="en-GB" sz="2000" dirty="0" smtClean="0"/>
              <a:t>: </a:t>
            </a:r>
            <a:r>
              <a:rPr lang="en-GB" sz="2000" dirty="0" err="1" smtClean="0"/>
              <a:t>PostalContactInfo</a:t>
            </a:r>
            <a:r>
              <a:rPr lang="en-GB" sz="2000" dirty="0" smtClean="0"/>
              <a:t>;</a:t>
            </a:r>
          </a:p>
          <a:p>
            <a:r>
              <a:rPr lang="en-GB" sz="2000" dirty="0" smtClean="0"/>
              <a:t>    }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Required vs. Optional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810000"/>
            <a:ext cx="7239000" cy="1782763"/>
          </a:xfrm>
        </p:spPr>
        <p:txBody>
          <a:bodyPr>
            <a:normAutofit/>
          </a:bodyPr>
          <a:lstStyle/>
          <a:p>
            <a:r>
              <a:rPr lang="en-GB" dirty="0" smtClean="0"/>
              <a:t>How can we represent </a:t>
            </a:r>
            <a:r>
              <a:rPr lang="en-GB" u="sng" dirty="0" smtClean="0"/>
              <a:t>optional</a:t>
            </a:r>
            <a:r>
              <a:rPr lang="en-GB" dirty="0" smtClean="0"/>
              <a:t> values?</a:t>
            </a:r>
          </a:p>
          <a:p>
            <a:r>
              <a:rPr lang="en-GB" dirty="0" smtClean="0"/>
              <a:t>Optional not the same as null!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828800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type </a:t>
            </a:r>
            <a:r>
              <a:rPr lang="en-GB" sz="2000" dirty="0" err="1" smtClean="0"/>
              <a:t>PersonalName</a:t>
            </a:r>
            <a:r>
              <a:rPr lang="en-GB" sz="2000" dirty="0" smtClean="0"/>
              <a:t> = </a:t>
            </a:r>
          </a:p>
          <a:p>
            <a:r>
              <a:rPr lang="en-GB" sz="2000" dirty="0" smtClean="0"/>
              <a:t>    {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FirstName</a:t>
            </a:r>
            <a:r>
              <a:rPr lang="en-GB" sz="2000" dirty="0" smtClean="0"/>
              <a:t>: string;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MiddleInitial</a:t>
            </a:r>
            <a:r>
              <a:rPr lang="en-GB" sz="2000" dirty="0" smtClean="0"/>
              <a:t>: string;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LastName</a:t>
            </a:r>
            <a:r>
              <a:rPr lang="en-GB" sz="2000" dirty="0" smtClean="0"/>
              <a:t>: string;</a:t>
            </a:r>
          </a:p>
          <a:p>
            <a:r>
              <a:rPr lang="en-GB" sz="2000" dirty="0" smtClean="0"/>
              <a:t>    }</a:t>
            </a:r>
          </a:p>
        </p:txBody>
      </p:sp>
      <p:sp>
        <p:nvSpPr>
          <p:cNvPr id="5" name="Line Callout 1 (No Border) 4"/>
          <p:cNvSpPr/>
          <p:nvPr/>
        </p:nvSpPr>
        <p:spPr>
          <a:xfrm>
            <a:off x="4191000" y="2057400"/>
            <a:ext cx="1295400" cy="457200"/>
          </a:xfrm>
          <a:prstGeom prst="callout1">
            <a:avLst>
              <a:gd name="adj1" fmla="val 66369"/>
              <a:gd name="adj2" fmla="val 15850"/>
              <a:gd name="adj3" fmla="val 112500"/>
              <a:gd name="adj4" fmla="val -383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Required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Line Callout 1 (No Border) 5"/>
          <p:cNvSpPr/>
          <p:nvPr/>
        </p:nvSpPr>
        <p:spPr>
          <a:xfrm>
            <a:off x="4191000" y="3048000"/>
            <a:ext cx="1295400" cy="457200"/>
          </a:xfrm>
          <a:prstGeom prst="callout1">
            <a:avLst>
              <a:gd name="adj1" fmla="val 66369"/>
              <a:gd name="adj2" fmla="val 15850"/>
              <a:gd name="adj3" fmla="val 55357"/>
              <a:gd name="adj4" fmla="val -433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Required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" name="Line Callout 1 (No Border) 6"/>
          <p:cNvSpPr/>
          <p:nvPr/>
        </p:nvSpPr>
        <p:spPr>
          <a:xfrm>
            <a:off x="4495800" y="2514600"/>
            <a:ext cx="1295400" cy="457200"/>
          </a:xfrm>
          <a:prstGeom prst="callout1">
            <a:avLst>
              <a:gd name="adj1" fmla="val 66369"/>
              <a:gd name="adj2" fmla="val 15850"/>
              <a:gd name="adj3" fmla="val 91071"/>
              <a:gd name="adj4" fmla="val -475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Optional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sum type to represent missing values</a:t>
            </a:r>
            <a:endParaRPr lang="en-GB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295400" y="2590800"/>
            <a:ext cx="613245" cy="2706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...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-2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-1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0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1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2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…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14600" y="2590800"/>
            <a:ext cx="1162556" cy="2706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onstantia" pitchFamily="18" charset="0"/>
                <a:cs typeface="Times New Roman" pitchFamily="18" charset="0"/>
              </a:rPr>
              <a:t>Nothing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tantia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35440" y="2590800"/>
            <a:ext cx="3175865" cy="2706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Sum of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 + Nothing)</a:t>
            </a:r>
            <a:endParaRPr lang="en-US" sz="1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…, -2, -1, 0, 1, 2, …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Nothing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957898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724515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304800" y="1676400"/>
            <a:ext cx="1143000" cy="762000"/>
          </a:xfrm>
          <a:prstGeom prst="callout1">
            <a:avLst>
              <a:gd name="adj1" fmla="val 74465"/>
              <a:gd name="adj2" fmla="val 91667"/>
              <a:gd name="adj3" fmla="val 113929"/>
              <a:gd name="adj4" fmla="val 1164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One from this pile...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3733800" y="1676400"/>
            <a:ext cx="1371600" cy="762000"/>
          </a:xfrm>
          <a:prstGeom prst="callout1">
            <a:avLst>
              <a:gd name="adj1" fmla="val 71607"/>
              <a:gd name="adj2" fmla="val 26588"/>
              <a:gd name="adj3" fmla="val 118214"/>
              <a:gd name="adj4" fmla="val -200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... OR one from this pile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Optional Integers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dirty="0" err="1" smtClean="0"/>
              <a:t>OptionalInt</a:t>
            </a:r>
            <a:r>
              <a:rPr lang="en-GB" sz="2400" dirty="0" smtClean="0"/>
              <a:t> = </a:t>
            </a:r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SomeInt</a:t>
            </a:r>
            <a:r>
              <a:rPr lang="en-GB" sz="2400" dirty="0" smtClean="0"/>
              <a:t> of </a:t>
            </a:r>
            <a:r>
              <a:rPr lang="en-GB" sz="2400" dirty="0" err="1" smtClean="0"/>
              <a:t>int</a:t>
            </a:r>
            <a:endParaRPr lang="en-GB" sz="2400" dirty="0" smtClean="0"/>
          </a:p>
          <a:p>
            <a:r>
              <a:rPr lang="en-GB" sz="2400" dirty="0" smtClean="0"/>
              <a:t>    | Nothing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6670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let </a:t>
            </a:r>
            <a:r>
              <a:rPr lang="en-GB" sz="2400" dirty="0" err="1" smtClean="0"/>
              <a:t>testIfThereIsSomething</a:t>
            </a:r>
            <a:r>
              <a:rPr lang="en-GB" sz="2400" dirty="0" smtClean="0"/>
              <a:t> option = </a:t>
            </a:r>
          </a:p>
          <a:p>
            <a:r>
              <a:rPr lang="en-GB" sz="2400" dirty="0" smtClean="0"/>
              <a:t>    match option with</a:t>
            </a:r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SomeInt</a:t>
            </a:r>
            <a:r>
              <a:rPr lang="en-GB" sz="2400" dirty="0" smtClean="0"/>
              <a:t> </a:t>
            </a:r>
            <a:r>
              <a:rPr lang="en-GB" sz="2400" dirty="0" err="1" smtClean="0"/>
              <a:t>i</a:t>
            </a:r>
            <a:r>
              <a:rPr lang="en-GB" sz="2400" dirty="0" smtClean="0"/>
              <a:t> -&gt;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"Yes there is something=%</a:t>
            </a:r>
            <a:r>
              <a:rPr lang="en-GB" sz="2400" dirty="0" err="1" smtClean="0"/>
              <a:t>i</a:t>
            </a:r>
            <a:r>
              <a:rPr lang="en-GB" sz="2400" dirty="0" smtClean="0"/>
              <a:t>" </a:t>
            </a:r>
            <a:r>
              <a:rPr lang="en-GB" sz="2400" dirty="0" err="1" smtClean="0"/>
              <a:t>i</a:t>
            </a:r>
            <a:endParaRPr lang="en-GB" sz="2400" dirty="0" smtClean="0"/>
          </a:p>
          <a:p>
            <a:r>
              <a:rPr lang="en-GB" sz="2400" dirty="0" smtClean="0"/>
              <a:t>    | Nothing -&gt;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"No there is nothing"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495800"/>
            <a:ext cx="495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let present = </a:t>
            </a:r>
            <a:r>
              <a:rPr lang="en-GB" sz="2400" dirty="0" err="1" smtClean="0"/>
              <a:t>SomeInt</a:t>
            </a:r>
            <a:r>
              <a:rPr lang="en-GB" sz="2400" dirty="0" smtClean="0"/>
              <a:t> 42</a:t>
            </a:r>
          </a:p>
          <a:p>
            <a:r>
              <a:rPr lang="en-GB" sz="2400" dirty="0" smtClean="0"/>
              <a:t>let missing = Nothing</a:t>
            </a:r>
          </a:p>
          <a:p>
            <a:endParaRPr lang="en-GB" sz="2400" dirty="0" smtClean="0"/>
          </a:p>
          <a:p>
            <a:r>
              <a:rPr lang="en-GB" sz="2400" dirty="0" err="1" smtClean="0"/>
              <a:t>testIfThereIsSomething</a:t>
            </a:r>
            <a:r>
              <a:rPr lang="en-GB" sz="2400" dirty="0" smtClean="0"/>
              <a:t> present</a:t>
            </a:r>
          </a:p>
          <a:p>
            <a:r>
              <a:rPr lang="en-GB" sz="2400" dirty="0" err="1" smtClean="0"/>
              <a:t>testIfThereIsSomething</a:t>
            </a:r>
            <a:r>
              <a:rPr lang="en-GB" sz="2400" dirty="0" smtClean="0"/>
              <a:t> missing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Optional types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371600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OptionalInt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SomeInt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2971800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OptionalString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SomeString</a:t>
            </a:r>
            <a:r>
              <a:rPr lang="en-GB" sz="2800" dirty="0" smtClean="0"/>
              <a:t> of string</a:t>
            </a:r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4648200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Optional&lt;'T&gt; = </a:t>
            </a:r>
          </a:p>
          <a:p>
            <a:r>
              <a:rPr lang="en-GB" sz="2800" dirty="0" smtClean="0"/>
              <a:t>    | Something of 'T</a:t>
            </a:r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2043</Words>
  <Application>Microsoft Office PowerPoint</Application>
  <PresentationFormat>On-screen Show (4:3)</PresentationFormat>
  <Paragraphs>540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Designing for correctness</vt:lpstr>
      <vt:lpstr>Slide 2</vt:lpstr>
      <vt:lpstr>Break into “atomic” chunks</vt:lpstr>
      <vt:lpstr>Don’t be scared to go fine-grained</vt:lpstr>
      <vt:lpstr>Don’t be scared to go fine-grained</vt:lpstr>
      <vt:lpstr>Required vs. Optional</vt:lpstr>
      <vt:lpstr>A sum type to represent missing values</vt:lpstr>
      <vt:lpstr>Optional Integers</vt:lpstr>
      <vt:lpstr>Generic Optional types</vt:lpstr>
      <vt:lpstr>Built-in “Option” type</vt:lpstr>
      <vt:lpstr>Option type in use</vt:lpstr>
      <vt:lpstr>Wrapping primitive types</vt:lpstr>
      <vt:lpstr>Wrapping primitive types</vt:lpstr>
      <vt:lpstr>Validating the EmailAddress type</vt:lpstr>
      <vt:lpstr>Validating the StateCode type</vt:lpstr>
      <vt:lpstr>When should we wrap?</vt:lpstr>
      <vt:lpstr>Interacting with the outside world</vt:lpstr>
      <vt:lpstr>Interacting with the outside world</vt:lpstr>
      <vt:lpstr>Coding: Part 4a</vt:lpstr>
      <vt:lpstr>Coding tasks</vt:lpstr>
      <vt:lpstr>Slide 21</vt:lpstr>
      <vt:lpstr>Making illegal states unrepresentable</vt:lpstr>
      <vt:lpstr>Adding a business rule</vt:lpstr>
      <vt:lpstr>Adding a business rule</vt:lpstr>
      <vt:lpstr>Updating a ContactInfo</vt:lpstr>
      <vt:lpstr>State machines</vt:lpstr>
      <vt:lpstr>State machine: Shopping cart</vt:lpstr>
      <vt:lpstr>State machine: two person game</vt:lpstr>
      <vt:lpstr>Why use state machines?</vt:lpstr>
      <vt:lpstr>Shopping cart example</vt:lpstr>
      <vt:lpstr>Shopping cart example</vt:lpstr>
      <vt:lpstr>Shopping cart example</vt:lpstr>
      <vt:lpstr>Coding: Part 4b</vt:lpstr>
      <vt:lpstr>Back to our contact...</vt:lpstr>
      <vt:lpstr>State-based EmailContactInfo</vt:lpstr>
      <vt:lpstr>State-based EmailContactInfo</vt:lpstr>
      <vt:lpstr>State-based EmailContactInfo</vt:lpstr>
      <vt:lpstr>Coding: Part 4c</vt:lpstr>
      <vt:lpstr>Delivery Status</vt:lpstr>
      <vt:lpstr>Delivery Status</vt:lpstr>
      <vt:lpstr>Constrained strings</vt:lpstr>
      <vt:lpstr>Constrained integers</vt:lpstr>
      <vt:lpstr>Constrained integers</vt:lpstr>
      <vt:lpstr>Designing for correctness: Review</vt:lpstr>
      <vt:lpstr>Slide 45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2013-10-07T22:11:12Z</dcterms:created>
  <dcterms:modified xsi:type="dcterms:W3CDTF">2013-10-07T22:13:54Z</dcterms:modified>
</cp:coreProperties>
</file>