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00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283" r:id="rId20"/>
    <p:sldId id="306" r:id="rId21"/>
    <p:sldId id="305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88" d="100"/>
          <a:sy n="88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series/a-recipe-for-a-functional-app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Based on </a:t>
            </a:r>
            <a:r>
              <a:rPr lang="en-GB" smtClean="0">
                <a:hlinkClick r:id="rId3"/>
              </a:rPr>
              <a:t>http://fsharpforfunandprofit.com/series/a-recipe-for-a-functional-app.html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Handling a complete use 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Error handling in practice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function that represents a step</a:t>
            </a:r>
            <a:endParaRPr lang="en-GB" dirty="0"/>
          </a:p>
        </p:txBody>
      </p:sp>
      <p:pic>
        <p:nvPicPr>
          <p:cNvPr id="78850" name="Picture 2" descr="The validation function with a two outpu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9639747" cy="160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95600" y="30480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Result&lt;'</a:t>
            </a:r>
            <a:r>
              <a:rPr lang="en-GB" sz="2400" dirty="0" err="1" smtClean="0"/>
              <a:t>TSuccess,'TFailure</a:t>
            </a:r>
            <a:r>
              <a:rPr lang="en-GB" sz="2400" dirty="0" smtClean="0"/>
              <a:t>&gt; = </a:t>
            </a:r>
          </a:p>
          <a:p>
            <a:r>
              <a:rPr lang="en-GB" sz="2400" dirty="0" smtClean="0"/>
              <a:t>    | Success of '</a:t>
            </a:r>
            <a:r>
              <a:rPr lang="en-GB" sz="2400" dirty="0" err="1" smtClean="0"/>
              <a:t>TSuccess</a:t>
            </a:r>
            <a:endParaRPr lang="en-GB" sz="2400" dirty="0" smtClean="0"/>
          </a:p>
          <a:p>
            <a:r>
              <a:rPr lang="en-GB" sz="2400" dirty="0" smtClean="0"/>
              <a:t>    | Failure of '</a:t>
            </a:r>
            <a:r>
              <a:rPr lang="en-GB" sz="2400" dirty="0" err="1" smtClean="0"/>
              <a:t>TFailure</a:t>
            </a:r>
            <a:endParaRPr lang="en-GB" sz="2400" dirty="0"/>
          </a:p>
        </p:txBody>
      </p:sp>
      <p:pic>
        <p:nvPicPr>
          <p:cNvPr id="78852" name="Picture 4" descr="The validation function with a success/failure outpu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399" y="4495800"/>
            <a:ext cx="983224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type Request = {</a:t>
            </a:r>
            <a:r>
              <a:rPr lang="en-GB" dirty="0" err="1" smtClean="0"/>
              <a:t>name:string</a:t>
            </a:r>
            <a:r>
              <a:rPr lang="en-GB" dirty="0" smtClean="0"/>
              <a:t>; </a:t>
            </a:r>
            <a:r>
              <a:rPr lang="en-GB" dirty="0" err="1" smtClean="0"/>
              <a:t>email:string</a:t>
            </a: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let </a:t>
            </a:r>
            <a:r>
              <a:rPr lang="en-GB" b="1" dirty="0" err="1" smtClean="0"/>
              <a:t>validateInput</a:t>
            </a:r>
            <a:r>
              <a:rPr lang="en-GB" dirty="0" smtClean="0"/>
              <a:t> input =</a:t>
            </a:r>
          </a:p>
          <a:p>
            <a:pPr>
              <a:buNone/>
            </a:pPr>
            <a:r>
              <a:rPr lang="en-GB" dirty="0" smtClean="0"/>
              <a:t>   if input.name = "" then </a:t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olidFill>
                  <a:srgbClr val="C00000"/>
                </a:solidFill>
              </a:rPr>
              <a:t>Failure</a:t>
            </a:r>
            <a:r>
              <a:rPr lang="en-GB" dirty="0" smtClean="0"/>
              <a:t> "Name must not be blank"</a:t>
            </a:r>
          </a:p>
          <a:p>
            <a:pPr>
              <a:buNone/>
            </a:pPr>
            <a:r>
              <a:rPr lang="en-GB" dirty="0" smtClean="0"/>
              <a:t>   else if </a:t>
            </a:r>
            <a:r>
              <a:rPr lang="en-GB" dirty="0" err="1" smtClean="0"/>
              <a:t>input.email</a:t>
            </a:r>
            <a:r>
              <a:rPr lang="en-GB" dirty="0" smtClean="0"/>
              <a:t> = "" then </a:t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olidFill>
                  <a:srgbClr val="C00000"/>
                </a:solidFill>
              </a:rPr>
              <a:t>Failure</a:t>
            </a:r>
            <a:r>
              <a:rPr lang="en-GB" dirty="0" smtClean="0"/>
              <a:t> "Email must not be blank"</a:t>
            </a:r>
          </a:p>
          <a:p>
            <a:pPr>
              <a:buNone/>
            </a:pPr>
            <a:r>
              <a:rPr lang="en-GB" dirty="0" smtClean="0"/>
              <a:t>   else </a:t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olidFill>
                  <a:srgbClr val="C00000"/>
                </a:solidFill>
              </a:rPr>
              <a:t>Success</a:t>
            </a:r>
            <a:r>
              <a:rPr lang="en-GB" dirty="0" smtClean="0"/>
              <a:t> input  // happy path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steps</a:t>
            </a:r>
            <a:endParaRPr lang="en-GB" dirty="0"/>
          </a:p>
        </p:txBody>
      </p:sp>
      <p:pic>
        <p:nvPicPr>
          <p:cNvPr id="79874" name="Picture 2" descr="Connecting validation function with update fun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7954936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Railway oriented programming</a:t>
            </a:r>
            <a:endParaRPr lang="en-GB" dirty="0"/>
          </a:p>
        </p:txBody>
      </p:sp>
      <p:pic>
        <p:nvPicPr>
          <p:cNvPr id="80898" name="Picture 2" descr="A railway swi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57500" cy="895351"/>
          </a:xfrm>
          <a:prstGeom prst="rect">
            <a:avLst/>
          </a:prstGeom>
          <a:noFill/>
        </p:spPr>
      </p:pic>
      <p:pic>
        <p:nvPicPr>
          <p:cNvPr id="80900" name="Picture 4" descr="2 railway switches disconnect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399" y="2666999"/>
            <a:ext cx="5364479" cy="1255777"/>
          </a:xfrm>
          <a:prstGeom prst="rect">
            <a:avLst/>
          </a:prstGeom>
          <a:noFill/>
        </p:spPr>
      </p:pic>
      <p:pic>
        <p:nvPicPr>
          <p:cNvPr id="80902" name="Picture 6" descr="2 railway switches connect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886200"/>
            <a:ext cx="4791455" cy="1048513"/>
          </a:xfrm>
          <a:prstGeom prst="rect">
            <a:avLst/>
          </a:prstGeom>
          <a:noFill/>
        </p:spPr>
      </p:pic>
      <p:pic>
        <p:nvPicPr>
          <p:cNvPr id="80904" name="Picture 8" descr="3 railway switches connect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5181600"/>
            <a:ext cx="60960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2946" name="Picture 2" descr="Opaque func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705618" cy="1371600"/>
          </a:xfrm>
          <a:prstGeom prst="rect">
            <a:avLst/>
          </a:prstGeom>
          <a:noFill/>
        </p:spPr>
      </p:pic>
      <p:pic>
        <p:nvPicPr>
          <p:cNvPr id="82948" name="Picture 4" descr="Transparent func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57600"/>
            <a:ext cx="7705618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composition</a:t>
            </a:r>
            <a:endParaRPr lang="en-GB" dirty="0"/>
          </a:p>
        </p:txBody>
      </p:sp>
      <p:pic>
        <p:nvPicPr>
          <p:cNvPr id="83970" name="Picture 2" descr="Composition of one-track func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1981199"/>
            <a:ext cx="7344570" cy="940105"/>
          </a:xfrm>
          <a:prstGeom prst="rect">
            <a:avLst/>
          </a:prstGeom>
          <a:noFill/>
        </p:spPr>
      </p:pic>
      <p:pic>
        <p:nvPicPr>
          <p:cNvPr id="83972" name="Picture 4" descr="Composition of two-track func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971800"/>
            <a:ext cx="7344571" cy="1292646"/>
          </a:xfrm>
          <a:prstGeom prst="rect">
            <a:avLst/>
          </a:prstGeom>
          <a:noFill/>
        </p:spPr>
      </p:pic>
      <p:pic>
        <p:nvPicPr>
          <p:cNvPr id="83974" name="Picture 6" descr="Composition of two-track func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572000"/>
            <a:ext cx="7344569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Converting switches to two-track inputs</a:t>
            </a:r>
            <a:endParaRPr lang="en-GB" dirty="0"/>
          </a:p>
        </p:txBody>
      </p:sp>
      <p:pic>
        <p:nvPicPr>
          <p:cNvPr id="84994" name="Picture 2" descr="Bind adap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371600"/>
            <a:ext cx="6389437" cy="2057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3733800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 </a:t>
            </a:r>
            <a:r>
              <a:rPr lang="en-GB" sz="2000" b="1" dirty="0" smtClean="0"/>
              <a:t>bind</a:t>
            </a:r>
            <a:r>
              <a:rPr lang="en-GB" sz="2000" dirty="0" smtClean="0"/>
              <a:t> </a:t>
            </a:r>
            <a:r>
              <a:rPr lang="en-GB" sz="2000" dirty="0" err="1" smtClean="0"/>
              <a:t>switchFunction</a:t>
            </a:r>
            <a:r>
              <a:rPr lang="en-GB" sz="2000" dirty="0" smtClean="0"/>
              <a:t> = </a:t>
            </a:r>
          </a:p>
          <a:p>
            <a:r>
              <a:rPr lang="en-GB" sz="2000" dirty="0" smtClean="0"/>
              <a:t>    fun </a:t>
            </a:r>
            <a:r>
              <a:rPr lang="en-GB" sz="2000" dirty="0" err="1" smtClean="0"/>
              <a:t>twoTrackInput</a:t>
            </a:r>
            <a:r>
              <a:rPr lang="en-GB" sz="2000" dirty="0" smtClean="0"/>
              <a:t> -&gt; </a:t>
            </a:r>
          </a:p>
          <a:p>
            <a:r>
              <a:rPr lang="en-GB" sz="2000" dirty="0" smtClean="0"/>
              <a:t>        match </a:t>
            </a:r>
            <a:r>
              <a:rPr lang="en-GB" sz="2000" dirty="0" err="1" smtClean="0"/>
              <a:t>twoTrackInput</a:t>
            </a:r>
            <a:r>
              <a:rPr lang="en-GB" sz="2000" dirty="0" smtClean="0"/>
              <a:t> with</a:t>
            </a:r>
          </a:p>
          <a:p>
            <a:r>
              <a:rPr lang="en-GB" sz="2000" dirty="0" smtClean="0"/>
              <a:t>        | </a:t>
            </a:r>
            <a:r>
              <a:rPr lang="en-GB" sz="2000" dirty="0" smtClean="0">
                <a:solidFill>
                  <a:srgbClr val="C00000"/>
                </a:solidFill>
              </a:rPr>
              <a:t>Success</a:t>
            </a:r>
            <a:r>
              <a:rPr lang="en-GB" sz="2000" dirty="0" smtClean="0"/>
              <a:t> s -&gt; </a:t>
            </a:r>
            <a:r>
              <a:rPr lang="en-GB" sz="2000" dirty="0" err="1" smtClean="0"/>
              <a:t>switchFunction</a:t>
            </a:r>
            <a:r>
              <a:rPr lang="en-GB" sz="2000" dirty="0" smtClean="0"/>
              <a:t> s</a:t>
            </a:r>
          </a:p>
          <a:p>
            <a:r>
              <a:rPr lang="en-GB" sz="2000" dirty="0" smtClean="0"/>
              <a:t>        | </a:t>
            </a:r>
            <a:r>
              <a:rPr lang="en-GB" sz="2000" dirty="0" smtClean="0">
                <a:solidFill>
                  <a:srgbClr val="C00000"/>
                </a:solidFill>
              </a:rPr>
              <a:t>Failure</a:t>
            </a:r>
            <a:r>
              <a:rPr lang="en-GB" sz="2000" dirty="0" smtClean="0"/>
              <a:t> f -&gt; Failure f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Creating two-track functions from one-track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let </a:t>
            </a:r>
            <a:r>
              <a:rPr lang="en-GB" sz="2800" dirty="0" err="1" smtClean="0"/>
              <a:t>canonicalizeEmail</a:t>
            </a:r>
            <a:r>
              <a:rPr lang="en-GB" sz="2800" dirty="0" smtClean="0"/>
              <a:t> input = </a:t>
            </a:r>
            <a:br>
              <a:rPr lang="en-GB" sz="2800" dirty="0" smtClean="0"/>
            </a:br>
            <a:r>
              <a:rPr lang="en-GB" sz="2800" dirty="0" smtClean="0"/>
              <a:t>{ input with email = </a:t>
            </a:r>
            <a:r>
              <a:rPr lang="en-GB" sz="2800" dirty="0" err="1" smtClean="0"/>
              <a:t>input.email.Trim</a:t>
            </a:r>
            <a:r>
              <a:rPr lang="en-GB" sz="2800" dirty="0" smtClean="0"/>
              <a:t>().</a:t>
            </a:r>
            <a:r>
              <a:rPr lang="en-GB" sz="2800" dirty="0" err="1" smtClean="0"/>
              <a:t>ToLower</a:t>
            </a:r>
            <a:r>
              <a:rPr lang="en-GB" sz="2800" dirty="0" smtClean="0"/>
              <a:t>() }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89092" name="Picture 4" descr="mapping a simple fun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352800"/>
            <a:ext cx="6636769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let </a:t>
            </a:r>
            <a:r>
              <a:rPr lang="en-GB" b="1" dirty="0" smtClean="0"/>
              <a:t>map</a:t>
            </a:r>
            <a:r>
              <a:rPr lang="en-GB" dirty="0" smtClean="0"/>
              <a:t> </a:t>
            </a:r>
            <a:r>
              <a:rPr lang="en-GB" dirty="0" err="1" smtClean="0"/>
              <a:t>oneTrackFunction</a:t>
            </a:r>
            <a:r>
              <a:rPr lang="en-GB" dirty="0" smtClean="0"/>
              <a:t> </a:t>
            </a:r>
            <a:r>
              <a:rPr lang="en-GB" dirty="0" err="1" smtClean="0"/>
              <a:t>twoTrackInput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match </a:t>
            </a:r>
            <a:r>
              <a:rPr lang="en-GB" dirty="0" err="1" smtClean="0"/>
              <a:t>twoTrackInput</a:t>
            </a:r>
            <a:r>
              <a:rPr lang="en-GB" dirty="0" smtClean="0"/>
              <a:t> with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smtClean="0">
                <a:solidFill>
                  <a:srgbClr val="C00000"/>
                </a:solidFill>
              </a:rPr>
              <a:t>Success</a:t>
            </a:r>
            <a:r>
              <a:rPr lang="en-GB" dirty="0" smtClean="0"/>
              <a:t> s -&gt; Success (</a:t>
            </a:r>
            <a:r>
              <a:rPr lang="en-GB" dirty="0" err="1" smtClean="0"/>
              <a:t>oneTrackFunction</a:t>
            </a:r>
            <a:r>
              <a:rPr lang="en-GB" dirty="0" smtClean="0"/>
              <a:t> s)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smtClean="0">
                <a:solidFill>
                  <a:srgbClr val="C00000"/>
                </a:solidFill>
              </a:rPr>
              <a:t>Failure</a:t>
            </a:r>
            <a:r>
              <a:rPr lang="en-GB" dirty="0" smtClean="0"/>
              <a:t> f -&gt; Failure f</a:t>
            </a:r>
            <a:endParaRPr lang="en-GB" dirty="0"/>
          </a:p>
        </p:txBody>
      </p:sp>
      <p:pic>
        <p:nvPicPr>
          <p:cNvPr id="94210" name="Picture 2" descr="mapping a simple fun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6144451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5a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Railroad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use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user submits some data</a:t>
            </a:r>
          </a:p>
          <a:p>
            <a:r>
              <a:rPr lang="en-GB" dirty="0" smtClean="0"/>
              <a:t>Check to see that the name and email are valid.</a:t>
            </a:r>
          </a:p>
          <a:p>
            <a:r>
              <a:rPr lang="en-GB" dirty="0" smtClean="0"/>
              <a:t>The appropriate user record in a database is updated with the new name and email.</a:t>
            </a:r>
          </a:p>
          <a:p>
            <a:r>
              <a:rPr lang="en-GB" dirty="0" smtClean="0"/>
              <a:t>If the email has changed, send a verification email to that address.</a:t>
            </a:r>
          </a:p>
          <a:p>
            <a:r>
              <a:rPr lang="en-GB" dirty="0" smtClean="0"/>
              <a:t>Display the result of the operation to the user.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railway track functions:</a:t>
            </a:r>
            <a:br>
              <a:rPr lang="en-GB" dirty="0" smtClean="0"/>
            </a:br>
            <a:r>
              <a:rPr lang="en-GB" dirty="0" smtClean="0"/>
              <a:t>complete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// the two-track type</a:t>
            </a:r>
          </a:p>
          <a:p>
            <a:pPr>
              <a:buNone/>
            </a:pPr>
            <a:r>
              <a:rPr lang="en-GB" sz="1600" dirty="0" smtClean="0"/>
              <a:t>type Result&lt;'</a:t>
            </a:r>
            <a:r>
              <a:rPr lang="en-GB" sz="1600" dirty="0" err="1" smtClean="0"/>
              <a:t>TSuccess,'TFailure</a:t>
            </a:r>
            <a:r>
              <a:rPr lang="en-GB" sz="1600" dirty="0" smtClean="0"/>
              <a:t>&gt; = </a:t>
            </a:r>
          </a:p>
          <a:p>
            <a:pPr>
              <a:buNone/>
            </a:pPr>
            <a:r>
              <a:rPr lang="en-GB" sz="1600" dirty="0" smtClean="0"/>
              <a:t>    | Success of '</a:t>
            </a:r>
            <a:r>
              <a:rPr lang="en-GB" sz="1600" dirty="0" err="1" smtClean="0"/>
              <a:t>TSuccess</a:t>
            </a:r>
            <a:endParaRPr lang="en-GB" sz="1600" dirty="0" smtClean="0"/>
          </a:p>
          <a:p>
            <a:pPr>
              <a:buNone/>
            </a:pPr>
            <a:r>
              <a:rPr lang="en-GB" sz="1600" dirty="0" smtClean="0"/>
              <a:t>    | Failure of '</a:t>
            </a:r>
            <a:r>
              <a:rPr lang="en-GB" sz="1600" dirty="0" err="1" smtClean="0"/>
              <a:t>TFailure</a:t>
            </a:r>
            <a:endParaRPr lang="en-GB" sz="1600" dirty="0" smtClean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// convert a single value into a two-track result</a:t>
            </a:r>
          </a:p>
          <a:p>
            <a:pPr>
              <a:buNone/>
            </a:pPr>
            <a:r>
              <a:rPr lang="en-GB" sz="1600" dirty="0" smtClean="0"/>
              <a:t>let </a:t>
            </a:r>
            <a:r>
              <a:rPr lang="en-GB" sz="1600" b="1" dirty="0" smtClean="0"/>
              <a:t>succeed</a:t>
            </a:r>
            <a:r>
              <a:rPr lang="en-GB" sz="1600" dirty="0" smtClean="0"/>
              <a:t> x = </a:t>
            </a:r>
          </a:p>
          <a:p>
            <a:pPr>
              <a:buNone/>
            </a:pPr>
            <a:r>
              <a:rPr lang="en-GB" sz="1600" dirty="0" smtClean="0"/>
              <a:t>    Success x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// convert a single value into a two-track result</a:t>
            </a:r>
          </a:p>
          <a:p>
            <a:pPr>
              <a:buNone/>
            </a:pPr>
            <a:r>
              <a:rPr lang="en-GB" sz="1600" dirty="0" smtClean="0"/>
              <a:t>let </a:t>
            </a:r>
            <a:r>
              <a:rPr lang="en-GB" sz="1600" b="1" dirty="0" smtClean="0"/>
              <a:t>fail</a:t>
            </a:r>
            <a:r>
              <a:rPr lang="en-GB" sz="1600" dirty="0" smtClean="0"/>
              <a:t> x = </a:t>
            </a:r>
          </a:p>
          <a:p>
            <a:pPr>
              <a:buNone/>
            </a:pPr>
            <a:r>
              <a:rPr lang="en-GB" sz="1600" dirty="0" smtClean="0"/>
              <a:t>    Failure x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// apply either a success function or failure function</a:t>
            </a:r>
          </a:p>
          <a:p>
            <a:pPr>
              <a:buNone/>
            </a:pPr>
            <a:r>
              <a:rPr lang="en-GB" sz="1600" dirty="0" smtClean="0"/>
              <a:t>let </a:t>
            </a:r>
            <a:r>
              <a:rPr lang="en-GB" sz="1600" b="1" dirty="0" smtClean="0"/>
              <a:t>either</a:t>
            </a:r>
            <a:r>
              <a:rPr lang="en-GB" sz="1600" dirty="0" smtClean="0"/>
              <a:t> </a:t>
            </a:r>
            <a:r>
              <a:rPr lang="en-GB" sz="1600" dirty="0" err="1" smtClean="0"/>
              <a:t>successFunc</a:t>
            </a:r>
            <a:r>
              <a:rPr lang="en-GB" sz="1600" dirty="0" smtClean="0"/>
              <a:t> </a:t>
            </a:r>
            <a:r>
              <a:rPr lang="en-GB" sz="1600" dirty="0" err="1" smtClean="0"/>
              <a:t>failureFunc</a:t>
            </a:r>
            <a:r>
              <a:rPr lang="en-GB" sz="1600" dirty="0" smtClean="0"/>
              <a:t> </a:t>
            </a:r>
            <a:r>
              <a:rPr lang="en-GB" sz="1600" dirty="0" err="1" smtClean="0"/>
              <a:t>twoTrackInput</a:t>
            </a:r>
            <a:r>
              <a:rPr lang="en-GB" sz="1600" dirty="0" smtClean="0"/>
              <a:t> =</a:t>
            </a:r>
          </a:p>
          <a:p>
            <a:pPr>
              <a:buNone/>
            </a:pPr>
            <a:r>
              <a:rPr lang="en-GB" sz="1600" dirty="0" smtClean="0"/>
              <a:t>    match </a:t>
            </a:r>
            <a:r>
              <a:rPr lang="en-GB" sz="1600" dirty="0" err="1" smtClean="0"/>
              <a:t>twoTrackInput</a:t>
            </a:r>
            <a:r>
              <a:rPr lang="en-GB" sz="1600" dirty="0" smtClean="0"/>
              <a:t> with</a:t>
            </a:r>
          </a:p>
          <a:p>
            <a:pPr>
              <a:buNone/>
            </a:pPr>
            <a:r>
              <a:rPr lang="en-GB" sz="1600" dirty="0" smtClean="0"/>
              <a:t>    | </a:t>
            </a:r>
            <a:r>
              <a:rPr lang="en-GB" sz="1600" dirty="0" smtClean="0">
                <a:solidFill>
                  <a:srgbClr val="C00000"/>
                </a:solidFill>
              </a:rPr>
              <a:t>Success</a:t>
            </a:r>
            <a:r>
              <a:rPr lang="en-GB" sz="1600" dirty="0" smtClean="0"/>
              <a:t> s -&gt; </a:t>
            </a:r>
            <a:r>
              <a:rPr lang="en-GB" sz="1600" dirty="0" err="1" smtClean="0"/>
              <a:t>successFunc</a:t>
            </a:r>
            <a:r>
              <a:rPr lang="en-GB" sz="1600" dirty="0" smtClean="0"/>
              <a:t> s</a:t>
            </a:r>
          </a:p>
          <a:p>
            <a:pPr>
              <a:buNone/>
            </a:pPr>
            <a:r>
              <a:rPr lang="en-GB" sz="1600" dirty="0" smtClean="0"/>
              <a:t>    | </a:t>
            </a:r>
            <a:r>
              <a:rPr lang="en-GB" sz="1600" dirty="0" smtClean="0">
                <a:solidFill>
                  <a:srgbClr val="C00000"/>
                </a:solidFill>
              </a:rPr>
              <a:t>Failure</a:t>
            </a:r>
            <a:r>
              <a:rPr lang="en-GB" sz="1600" dirty="0" smtClean="0"/>
              <a:t> f -&gt; </a:t>
            </a:r>
            <a:r>
              <a:rPr lang="en-GB" sz="1600" dirty="0" err="1" smtClean="0"/>
              <a:t>failureFunc</a:t>
            </a:r>
            <a:r>
              <a:rPr lang="en-GB" sz="1600" dirty="0" smtClean="0"/>
              <a:t> f</a:t>
            </a:r>
          </a:p>
          <a:p>
            <a:pPr>
              <a:buNone/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railway track functions:</a:t>
            </a:r>
            <a:br>
              <a:rPr lang="en-GB" dirty="0" smtClean="0"/>
            </a:br>
            <a:r>
              <a:rPr lang="en-GB" dirty="0" smtClean="0"/>
              <a:t>complete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convert a switch function into a two-track function</a:t>
            </a:r>
          </a:p>
          <a:p>
            <a:pPr>
              <a:buNone/>
            </a:pPr>
            <a:r>
              <a:rPr lang="en-GB" dirty="0" smtClean="0"/>
              <a:t>let bind f = </a:t>
            </a:r>
          </a:p>
          <a:p>
            <a:pPr>
              <a:buNone/>
            </a:pPr>
            <a:r>
              <a:rPr lang="en-GB" dirty="0" smtClean="0"/>
              <a:t>    either f fail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convert a one-track function into a two-track function</a:t>
            </a:r>
          </a:p>
          <a:p>
            <a:pPr>
              <a:buNone/>
            </a:pPr>
            <a:r>
              <a:rPr lang="en-GB" dirty="0" smtClean="0"/>
              <a:t>let map f = </a:t>
            </a:r>
          </a:p>
          <a:p>
            <a:pPr>
              <a:buNone/>
            </a:pPr>
            <a:r>
              <a:rPr lang="en-GB" dirty="0" smtClean="0"/>
              <a:t>    either (f &gt;&gt; succeed) fail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// convert a dead-end function into a one-track function</a:t>
            </a:r>
          </a:p>
          <a:p>
            <a:pPr>
              <a:buNone/>
            </a:pPr>
            <a:r>
              <a:rPr lang="en-GB" dirty="0" smtClean="0"/>
              <a:t>let tee f = </a:t>
            </a:r>
          </a:p>
          <a:p>
            <a:pPr>
              <a:buNone/>
            </a:pPr>
            <a:r>
              <a:rPr lang="en-GB" dirty="0" smtClean="0"/>
              <a:t>    f x; 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Use-case: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GB" dirty="0" smtClean="0"/>
              <a:t>Success/Failure type</a:t>
            </a:r>
          </a:p>
          <a:p>
            <a:r>
              <a:rPr lang="en-GB" dirty="0" smtClean="0"/>
              <a:t>Railroad oriented programming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Happy path</a:t>
            </a:r>
            <a:endParaRPr lang="en-GB" dirty="0"/>
          </a:p>
        </p:txBody>
      </p:sp>
      <p:pic>
        <p:nvPicPr>
          <p:cNvPr id="1026" name="Picture 2" descr="Recipe Happy Pa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676400"/>
            <a:ext cx="4495800" cy="4310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could go wrong</a:t>
            </a:r>
            <a:endParaRPr lang="en-GB" dirty="0"/>
          </a:p>
        </p:txBody>
      </p:sp>
      <p:pic>
        <p:nvPicPr>
          <p:cNvPr id="68610" name="Picture 2" descr="Recipe Error Pa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905000"/>
            <a:ext cx="6412869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Imperative error handling</a:t>
            </a:r>
            <a:endParaRPr lang="en-GB" dirty="0"/>
          </a:p>
        </p:txBody>
      </p:sp>
      <p:pic>
        <p:nvPicPr>
          <p:cNvPr id="69634" name="Picture 2" descr="A imperative data fl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90800"/>
            <a:ext cx="97536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error handling</a:t>
            </a:r>
            <a:endParaRPr lang="en-GB" dirty="0"/>
          </a:p>
        </p:txBody>
      </p:sp>
      <p:pic>
        <p:nvPicPr>
          <p:cNvPr id="70658" name="Picture 2" descr="A function with one outp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8001001" cy="1056134"/>
          </a:xfrm>
          <a:prstGeom prst="rect">
            <a:avLst/>
          </a:prstGeom>
          <a:noFill/>
        </p:spPr>
      </p:pic>
      <p:pic>
        <p:nvPicPr>
          <p:cNvPr id="70660" name="Picture 4" descr="A functional data fl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" y="3429000"/>
            <a:ext cx="7894587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error handling</a:t>
            </a:r>
            <a:endParaRPr lang="en-GB" dirty="0"/>
          </a:p>
        </p:txBody>
      </p:sp>
      <p:pic>
        <p:nvPicPr>
          <p:cNvPr id="71682" name="Picture 2" descr="A function with many outpu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200"/>
            <a:ext cx="7121488" cy="1524000"/>
          </a:xfrm>
          <a:prstGeom prst="rect">
            <a:avLst/>
          </a:prstGeom>
          <a:noFill/>
        </p:spPr>
      </p:pic>
      <p:pic>
        <p:nvPicPr>
          <p:cNvPr id="71684" name="Picture 4" descr="A function with many outpu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209800"/>
            <a:ext cx="7239000" cy="1780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UseCaseResult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 | Success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ValidationError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UpdateError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  | </a:t>
            </a:r>
            <a:r>
              <a:rPr lang="en-GB" dirty="0" err="1" smtClean="0"/>
              <a:t>SmtpError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Simplifying the error handling</a:t>
            </a:r>
            <a:endParaRPr lang="en-GB" dirty="0"/>
          </a:p>
        </p:txBody>
      </p:sp>
      <p:pic>
        <p:nvPicPr>
          <p:cNvPr id="75778" name="Picture 2" descr="A function with a 2 case union outp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803605" cy="129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2971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UseCaseResult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| Success </a:t>
            </a:r>
          </a:p>
          <a:p>
            <a:r>
              <a:rPr lang="en-GB" sz="2400" dirty="0" smtClean="0"/>
              <a:t>    | Failure</a:t>
            </a:r>
            <a:endParaRPr lang="en-GB" sz="2400" dirty="0"/>
          </a:p>
        </p:txBody>
      </p:sp>
      <p:pic>
        <p:nvPicPr>
          <p:cNvPr id="75780" name="Picture 4" descr="A function with two outpu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343400"/>
            <a:ext cx="7390083" cy="1285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(4:3)</PresentationFormat>
  <Paragraphs>110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Handling a complete use case</vt:lpstr>
      <vt:lpstr>A simple use case</vt:lpstr>
      <vt:lpstr>Happy path</vt:lpstr>
      <vt:lpstr>Things that could go wrong</vt:lpstr>
      <vt:lpstr>Imperative error handling</vt:lpstr>
      <vt:lpstr>Functional error handling</vt:lpstr>
      <vt:lpstr>Functional error handling</vt:lpstr>
      <vt:lpstr>Output type</vt:lpstr>
      <vt:lpstr>Simplifying the error handling</vt:lpstr>
      <vt:lpstr>A function that represents a step</vt:lpstr>
      <vt:lpstr>Validation example</vt:lpstr>
      <vt:lpstr>Connecting the steps</vt:lpstr>
      <vt:lpstr>Railway oriented programming</vt:lpstr>
      <vt:lpstr>Slide 14</vt:lpstr>
      <vt:lpstr>Basic composition</vt:lpstr>
      <vt:lpstr>Converting switches to two-track inputs</vt:lpstr>
      <vt:lpstr>Creating two-track functions from one-track functions</vt:lpstr>
      <vt:lpstr>Slide 18</vt:lpstr>
      <vt:lpstr>Coding: Part 5a</vt:lpstr>
      <vt:lpstr>The railway track functions: complete code</vt:lpstr>
      <vt:lpstr>The railway track functions: complete code</vt:lpstr>
      <vt:lpstr>Use-case: Review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2013-10-07T22:11:45Z</dcterms:created>
  <dcterms:modified xsi:type="dcterms:W3CDTF">2013-10-07T22:13:44Z</dcterms:modified>
</cp:coreProperties>
</file>