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2" r:id="rId4"/>
    <p:sldId id="257" r:id="rId5"/>
    <p:sldId id="260" r:id="rId6"/>
    <p:sldId id="265" r:id="rId7"/>
    <p:sldId id="258" r:id="rId8"/>
    <p:sldId id="271" r:id="rId9"/>
    <p:sldId id="263" r:id="rId10"/>
    <p:sldId id="266" r:id="rId11"/>
    <p:sldId id="267" r:id="rId12"/>
    <p:sldId id="268" r:id="rId13"/>
    <p:sldId id="269" r:id="rId14"/>
    <p:sldId id="273" r:id="rId15"/>
    <p:sldId id="274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r>
              <a:rPr lang="en-GB" dirty="0" smtClean="0"/>
              <a:t> using F#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a.k.a. “compile time unit tests”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1: Email address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</a:p>
          <a:p>
            <a:pPr lvl="1"/>
            <a:r>
              <a:rPr lang="en-GB" dirty="0" smtClean="0"/>
              <a:t>An email address can never be null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IsValid</a:t>
            </a:r>
            <a:r>
              <a:rPr lang="en-GB" dirty="0" smtClean="0"/>
              <a:t>” if the email conforms to RFC format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IsVerified</a:t>
            </a:r>
            <a:r>
              <a:rPr lang="en-GB" dirty="0" smtClean="0"/>
              <a:t>” if the email has been sent to customer to confirm ownership</a:t>
            </a:r>
          </a:p>
          <a:p>
            <a:pPr lvl="1"/>
            <a:r>
              <a:rPr lang="en-GB" dirty="0" smtClean="0"/>
              <a:t>A new email must have </a:t>
            </a:r>
            <a:r>
              <a:rPr lang="en-GB" dirty="0" err="1" smtClean="0"/>
              <a:t>IsVerified</a:t>
            </a:r>
            <a:r>
              <a:rPr lang="en-GB" dirty="0" smtClean="0"/>
              <a:t> and </a:t>
            </a:r>
            <a:r>
              <a:rPr lang="en-GB" dirty="0" err="1" smtClean="0"/>
              <a:t>IsValid</a:t>
            </a:r>
            <a:r>
              <a:rPr lang="en-GB" dirty="0" smtClean="0"/>
              <a:t> both false.</a:t>
            </a:r>
          </a:p>
          <a:p>
            <a:pPr lvl="1"/>
            <a:r>
              <a:rPr lang="en-GB" dirty="0" smtClean="0"/>
              <a:t>Can't have </a:t>
            </a:r>
            <a:r>
              <a:rPr lang="en-GB" dirty="0" err="1" smtClean="0"/>
              <a:t>IsVerified</a:t>
            </a:r>
            <a:r>
              <a:rPr lang="en-GB" dirty="0" smtClean="0"/>
              <a:t> if </a:t>
            </a:r>
            <a:r>
              <a:rPr lang="en-GB" dirty="0" err="1" smtClean="0"/>
              <a:t>IsValid</a:t>
            </a:r>
            <a:r>
              <a:rPr lang="en-GB" dirty="0" smtClean="0"/>
              <a:t> is false.</a:t>
            </a:r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2: Contact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Consists of name, email, postal address</a:t>
            </a:r>
          </a:p>
          <a:p>
            <a:r>
              <a:rPr lang="en-GB" dirty="0" smtClean="0"/>
              <a:t>Requirements</a:t>
            </a:r>
          </a:p>
          <a:p>
            <a:pPr lvl="1"/>
            <a:r>
              <a:rPr lang="en-GB" dirty="0" smtClean="0"/>
              <a:t>Contact must  have first and last name, but middle is optional</a:t>
            </a:r>
          </a:p>
          <a:p>
            <a:pPr lvl="1"/>
            <a:r>
              <a:rPr lang="en-GB" dirty="0" smtClean="0"/>
              <a:t>Must have a email or address or both, but not neither.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AddressIsValid</a:t>
            </a:r>
            <a:r>
              <a:rPr lang="en-GB" dirty="0" smtClean="0"/>
              <a:t>” must be updated using a third party service when the address is changed.</a:t>
            </a:r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3: Shopping Cart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 Shopping Cart can be Empty, Active or </a:t>
            </a:r>
            <a:r>
              <a:rPr lang="en-GB" dirty="0" err="1" smtClean="0"/>
              <a:t>PaidFor</a:t>
            </a:r>
            <a:endParaRPr lang="en-GB" dirty="0" smtClean="0"/>
          </a:p>
          <a:p>
            <a:pPr lvl="1"/>
            <a:r>
              <a:rPr lang="en-GB" dirty="0" smtClean="0"/>
              <a:t>When you add an item to an Empty cart, it becomes Active</a:t>
            </a:r>
          </a:p>
          <a:p>
            <a:pPr lvl="1"/>
            <a:r>
              <a:rPr lang="en-GB" dirty="0" smtClean="0"/>
              <a:t>When you remove the last item from an Active cart, it becomes Empty</a:t>
            </a:r>
          </a:p>
          <a:p>
            <a:pPr lvl="1"/>
            <a:r>
              <a:rPr lang="en-GB" dirty="0" smtClean="0"/>
              <a:t>When you pay for an Active cart, it becomes </a:t>
            </a:r>
            <a:r>
              <a:rPr lang="en-GB" dirty="0" err="1" smtClean="0"/>
              <a:t>PaidFor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You can add an item only to carts that are Empty or Active</a:t>
            </a:r>
          </a:p>
          <a:p>
            <a:pPr lvl="1"/>
            <a:r>
              <a:rPr lang="en-GB" dirty="0" smtClean="0"/>
              <a:t>You can remove an item only from carts that are Active</a:t>
            </a:r>
          </a:p>
          <a:p>
            <a:pPr lvl="1"/>
            <a:r>
              <a:rPr lang="en-GB" dirty="0" smtClean="0"/>
              <a:t>You can only pay for carts that are Active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Shopping Cart state diagram</a:t>
            </a:r>
            <a:endParaRPr lang="en-GB" dirty="0"/>
          </a:p>
        </p:txBody>
      </p:sp>
      <p:pic>
        <p:nvPicPr>
          <p:cNvPr id="2050" name="Picture 2" descr="Shopping C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8099993" cy="2057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5257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These kinds of state-oriented models are very common in business systems.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is wrong solution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2286000" y="2206791"/>
            <a:ext cx="4076700" cy="2060320"/>
            <a:chOff x="990600" y="1743252"/>
            <a:chExt cx="4076700" cy="2060320"/>
          </a:xfrm>
        </p:grpSpPr>
        <p:sp>
          <p:nvSpPr>
            <p:cNvPr id="4" name="TextBox 3"/>
            <p:cNvSpPr txBox="1"/>
            <p:nvPr/>
          </p:nvSpPr>
          <p:spPr>
            <a:xfrm>
              <a:off x="1952625" y="1743252"/>
              <a:ext cx="2362200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IShoppingCartStateV1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Add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Remove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Pay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3429000"/>
              <a:ext cx="13716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err="1" smtClean="0"/>
                <a:t>EmptyState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38400" y="3434240"/>
              <a:ext cx="13716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err="1" smtClean="0"/>
                <a:t>ActiveState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86200" y="3434240"/>
              <a:ext cx="11811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PaidState</a:t>
              </a:r>
              <a:endParaRPr lang="en-GB" dirty="0"/>
            </a:p>
          </p:txBody>
        </p:sp>
        <p:cxnSp>
          <p:nvCxnSpPr>
            <p:cNvPr id="9" name="Elbow Connector 8"/>
            <p:cNvCxnSpPr>
              <a:stCxn id="4" idx="2"/>
              <a:endCxn id="5" idx="0"/>
            </p:cNvCxnSpPr>
            <p:nvPr/>
          </p:nvCxnSpPr>
          <p:spPr>
            <a:xfrm rot="5400000">
              <a:off x="2162354" y="2457628"/>
              <a:ext cx="485419" cy="1457325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4" idx="2"/>
              <a:endCxn id="6" idx="0"/>
            </p:cNvCxnSpPr>
            <p:nvPr/>
          </p:nvCxnSpPr>
          <p:spPr>
            <a:xfrm rot="5400000">
              <a:off x="2883634" y="3184148"/>
              <a:ext cx="490659" cy="95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4" idx="2"/>
              <a:endCxn id="7" idx="0"/>
            </p:cNvCxnSpPr>
            <p:nvPr/>
          </p:nvCxnSpPr>
          <p:spPr>
            <a:xfrm rot="16200000" flipH="1">
              <a:off x="3559908" y="2517397"/>
              <a:ext cx="490659" cy="13430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40927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is wrong solution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2286000" y="2209800"/>
            <a:ext cx="4076700" cy="2215727"/>
            <a:chOff x="4495800" y="4245321"/>
            <a:chExt cx="4076700" cy="2215727"/>
          </a:xfrm>
        </p:grpSpPr>
        <p:sp>
          <p:nvSpPr>
            <p:cNvPr id="26" name="TextBox 25"/>
            <p:cNvSpPr txBox="1"/>
            <p:nvPr/>
          </p:nvSpPr>
          <p:spPr>
            <a:xfrm>
              <a:off x="5457825" y="4245321"/>
              <a:ext cx="23622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mtClean="0"/>
                <a:t>IShoppingCartStateV2</a:t>
              </a:r>
              <a:endParaRPr lang="en-GB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95800" y="5255479"/>
              <a:ext cx="1371600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err="1" smtClean="0"/>
                <a:t>EmptyState</a:t>
              </a:r>
              <a:endParaRPr lang="en-GB" dirty="0" smtClean="0"/>
            </a:p>
            <a:p>
              <a:r>
                <a:rPr lang="en-GB" dirty="0" smtClean="0"/>
                <a:t>- Add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43600" y="5260719"/>
              <a:ext cx="1371600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err="1" smtClean="0"/>
                <a:t>ActiveState</a:t>
              </a:r>
              <a:endParaRPr lang="en-GB" dirty="0" smtClean="0"/>
            </a:p>
            <a:p>
              <a:pPr marL="285750" indent="-285750">
                <a:buFontTx/>
                <a:buChar char="-"/>
              </a:pPr>
              <a:r>
                <a:rPr lang="en-GB" dirty="0"/>
                <a:t>Add</a:t>
              </a:r>
            </a:p>
            <a:p>
              <a:pPr marL="285750" indent="-285750">
                <a:buFontTx/>
                <a:buChar char="-"/>
              </a:pPr>
              <a:r>
                <a:rPr lang="en-GB" dirty="0"/>
                <a:t>Remove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Pay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91400" y="5260719"/>
              <a:ext cx="11811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PaidState</a:t>
              </a:r>
              <a:endParaRPr lang="en-GB" dirty="0"/>
            </a:p>
          </p:txBody>
        </p:sp>
        <p:cxnSp>
          <p:nvCxnSpPr>
            <p:cNvPr id="30" name="Elbow Connector 29"/>
            <p:cNvCxnSpPr>
              <a:stCxn id="26" idx="2"/>
              <a:endCxn id="27" idx="0"/>
            </p:cNvCxnSpPr>
            <p:nvPr/>
          </p:nvCxnSpPr>
          <p:spPr>
            <a:xfrm rot="5400000">
              <a:off x="5589850" y="4206404"/>
              <a:ext cx="640826" cy="1457325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6" idx="2"/>
              <a:endCxn id="28" idx="0"/>
            </p:cNvCxnSpPr>
            <p:nvPr/>
          </p:nvCxnSpPr>
          <p:spPr>
            <a:xfrm rot="5400000">
              <a:off x="6311130" y="4932924"/>
              <a:ext cx="646066" cy="95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6" idx="2"/>
              <a:endCxn id="29" idx="0"/>
            </p:cNvCxnSpPr>
            <p:nvPr/>
          </p:nvCxnSpPr>
          <p:spPr>
            <a:xfrm rot="16200000" flipH="1">
              <a:off x="6987404" y="4266173"/>
              <a:ext cx="646066" cy="13430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497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Immutability makes code much simpler</a:t>
            </a:r>
          </a:p>
          <a:p>
            <a:r>
              <a:rPr lang="en-GB" dirty="0" smtClean="0"/>
              <a:t>The power of F#</a:t>
            </a:r>
          </a:p>
          <a:p>
            <a:pPr lvl="1"/>
            <a:r>
              <a:rPr lang="en-GB" dirty="0" smtClean="0"/>
              <a:t>Union types are incredibly useful</a:t>
            </a:r>
          </a:p>
          <a:p>
            <a:pPr lvl="1"/>
            <a:r>
              <a:rPr lang="en-GB" dirty="0" smtClean="0"/>
              <a:t>Options, pattern matching</a:t>
            </a:r>
          </a:p>
          <a:p>
            <a:pPr lvl="1"/>
            <a:r>
              <a:rPr lang="en-GB" dirty="0" smtClean="0"/>
              <a:t>F# can do type-safe designs that C#/Java/etc can’t.</a:t>
            </a:r>
          </a:p>
          <a:p>
            <a:pPr lvl="1"/>
            <a:r>
              <a:rPr lang="en-GB" dirty="0" smtClean="0"/>
              <a:t>No need for unit tests in many cases</a:t>
            </a:r>
          </a:p>
          <a:p>
            <a:r>
              <a:rPr lang="en-GB" dirty="0" smtClean="0"/>
              <a:t>“Requirements-driven design”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F# myths and benefits </a:t>
            </a:r>
          </a:p>
          <a:p>
            <a:r>
              <a:rPr lang="en-GB" dirty="0" smtClean="0"/>
              <a:t>Demonstration of algebraic types and options</a:t>
            </a:r>
          </a:p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 smtClean="0"/>
          </a:p>
          <a:p>
            <a:pPr lvl="1"/>
            <a:r>
              <a:rPr lang="en-GB" dirty="0" smtClean="0"/>
              <a:t>Example 1: Email</a:t>
            </a:r>
          </a:p>
          <a:p>
            <a:pPr lvl="1"/>
            <a:r>
              <a:rPr lang="en-GB" dirty="0" smtClean="0"/>
              <a:t>Example 2: Customer contact info</a:t>
            </a:r>
          </a:p>
          <a:p>
            <a:pPr lvl="1"/>
            <a:r>
              <a:rPr lang="en-GB" dirty="0" smtClean="0"/>
              <a:t>Example 3: Shopping cart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and 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F# is FOSS (Apache license)</a:t>
            </a:r>
          </a:p>
          <a:p>
            <a:r>
              <a:rPr lang="en-GB" dirty="0" smtClean="0"/>
              <a:t>Don’t use windows?</a:t>
            </a:r>
          </a:p>
          <a:p>
            <a:pPr lvl="1"/>
            <a:r>
              <a:rPr lang="en-GB" dirty="0" smtClean="0"/>
              <a:t>F# on Mono</a:t>
            </a:r>
          </a:p>
          <a:p>
            <a:r>
              <a:rPr lang="en-GB" dirty="0"/>
              <a:t>Don’t use </a:t>
            </a:r>
            <a:r>
              <a:rPr lang="en-GB" dirty="0" smtClean="0"/>
              <a:t>.NET?</a:t>
            </a:r>
          </a:p>
          <a:p>
            <a:pPr lvl="1"/>
            <a:r>
              <a:rPr lang="en-GB" dirty="0" err="1" smtClean="0"/>
              <a:t>Ocaml</a:t>
            </a:r>
            <a:r>
              <a:rPr lang="en-GB" dirty="0" smtClean="0"/>
              <a:t> – identical syntax</a:t>
            </a:r>
          </a:p>
          <a:p>
            <a:pPr lvl="1"/>
            <a:r>
              <a:rPr lang="en-GB" smtClean="0"/>
              <a:t>Standard ML</a:t>
            </a:r>
            <a:endParaRPr lang="en-GB" dirty="0" smtClean="0"/>
          </a:p>
          <a:p>
            <a:pPr lvl="1"/>
            <a:r>
              <a:rPr lang="en-GB" dirty="0" err="1" smtClean="0"/>
              <a:t>Scala</a:t>
            </a:r>
            <a:r>
              <a:rPr lang="en-GB" dirty="0" smtClean="0"/>
              <a:t> on the JVM</a:t>
            </a:r>
          </a:p>
          <a:p>
            <a:pPr lvl="1"/>
            <a:r>
              <a:rPr lang="en-GB" dirty="0" smtClean="0"/>
              <a:t>Haskell – </a:t>
            </a:r>
            <a:r>
              <a:rPr lang="en-GB" dirty="0" err="1" smtClean="0"/>
              <a:t>hardcore</a:t>
            </a:r>
            <a:r>
              <a:rPr lang="en-GB" dirty="0" smtClean="0"/>
              <a:t>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370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Myths about F#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Too mathematical</a:t>
            </a:r>
          </a:p>
          <a:p>
            <a:pPr lvl="1"/>
            <a:r>
              <a:rPr lang="en-GB" dirty="0" smtClean="0"/>
              <a:t>No maths anywhere!</a:t>
            </a:r>
          </a:p>
          <a:p>
            <a:r>
              <a:rPr lang="en-GB" dirty="0" smtClean="0"/>
              <a:t>Too academic (</a:t>
            </a:r>
            <a:r>
              <a:rPr lang="en-GB" dirty="0" err="1" smtClean="0"/>
              <a:t>catamorphism</a:t>
            </a:r>
            <a:r>
              <a:rPr lang="en-GB" dirty="0" smtClean="0"/>
              <a:t>! </a:t>
            </a:r>
            <a:r>
              <a:rPr lang="en-GB" dirty="0" err="1" smtClean="0"/>
              <a:t>functor</a:t>
            </a:r>
            <a:r>
              <a:rPr lang="en-GB" dirty="0" smtClean="0"/>
              <a:t>!)</a:t>
            </a:r>
          </a:p>
          <a:p>
            <a:pPr lvl="1"/>
            <a:r>
              <a:rPr lang="en-GB" dirty="0" smtClean="0"/>
              <a:t>Concepts developed in universities. But the language itself is not academic.</a:t>
            </a:r>
          </a:p>
          <a:p>
            <a:r>
              <a:rPr lang="en-GB" dirty="0" smtClean="0"/>
              <a:t>Too difficult to learn</a:t>
            </a:r>
          </a:p>
          <a:p>
            <a:pPr lvl="1"/>
            <a:r>
              <a:rPr lang="en-GB" dirty="0" smtClean="0"/>
              <a:t>Different, yes. Hard, no. </a:t>
            </a:r>
          </a:p>
          <a:p>
            <a:pPr lvl="1"/>
            <a:r>
              <a:rPr lang="en-GB" dirty="0" smtClean="0"/>
              <a:t>Fun and mind blowing, yes!</a:t>
            </a:r>
          </a:p>
          <a:p>
            <a:pPr lvl="1"/>
            <a:r>
              <a:rPr lang="en-GB" dirty="0" smtClean="0"/>
              <a:t>It will change the way you think.</a:t>
            </a:r>
          </a:p>
          <a:p>
            <a:r>
              <a:rPr lang="en-GB" dirty="0" smtClean="0"/>
              <a:t>Too slow</a:t>
            </a:r>
          </a:p>
          <a:p>
            <a:pPr lvl="1"/>
            <a:r>
              <a:rPr lang="en-GB" dirty="0" smtClean="0"/>
              <a:t>No. At least as fast as C# or Java.</a:t>
            </a:r>
          </a:p>
          <a:p>
            <a:r>
              <a:rPr lang="en-GB" dirty="0" smtClean="0"/>
              <a:t>Not applicable to normal problems</a:t>
            </a:r>
          </a:p>
          <a:p>
            <a:pPr lvl="1"/>
            <a:r>
              <a:rPr lang="en-GB" dirty="0" smtClean="0"/>
              <a:t>Not at all. Very useful general purpose language.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F#?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Conciseness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F# is not cluttered up with coding "noise" such as curly brackets, semicolons and so on. </a:t>
            </a:r>
          </a:p>
          <a:p>
            <a:pPr lvl="1"/>
            <a:r>
              <a:rPr lang="en-GB" dirty="0" smtClean="0"/>
              <a:t>Type inference is very cool.</a:t>
            </a:r>
          </a:p>
          <a:p>
            <a:r>
              <a:rPr lang="en-GB" b="1" dirty="0" smtClean="0"/>
              <a:t>Convenience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Complex type definitions are easy. </a:t>
            </a:r>
          </a:p>
          <a:p>
            <a:pPr lvl="1"/>
            <a:r>
              <a:rPr lang="en-GB" dirty="0" smtClean="0"/>
              <a:t>Immutability and equality out of the box. </a:t>
            </a:r>
          </a:p>
          <a:p>
            <a:r>
              <a:rPr lang="en-GB" b="1" dirty="0" smtClean="0"/>
              <a:t>Correctness</a:t>
            </a:r>
            <a:r>
              <a:rPr lang="en-GB" dirty="0" smtClean="0"/>
              <a:t>.</a:t>
            </a:r>
            <a:r>
              <a:rPr lang="en-GB" b="1" dirty="0" smtClean="0"/>
              <a:t> </a:t>
            </a:r>
          </a:p>
          <a:p>
            <a:pPr lvl="1"/>
            <a:r>
              <a:rPr lang="en-GB" dirty="0" smtClean="0"/>
              <a:t>You can encode business logic using the type system so that it is actually impossible to write incorrect code. </a:t>
            </a:r>
          </a:p>
          <a:p>
            <a:r>
              <a:rPr lang="en-GB" b="1" dirty="0" smtClean="0"/>
              <a:t>Concurrency</a:t>
            </a:r>
            <a:r>
              <a:rPr lang="en-GB" dirty="0" smtClean="0"/>
              <a:t>. </a:t>
            </a:r>
          </a:p>
          <a:p>
            <a:pPr lvl="1"/>
            <a:r>
              <a:rPr lang="en-GB" dirty="0" err="1" smtClean="0"/>
              <a:t>Async</a:t>
            </a:r>
            <a:r>
              <a:rPr lang="en-GB" dirty="0" smtClean="0"/>
              <a:t> is really easy.</a:t>
            </a:r>
            <a:endParaRPr lang="en-GB" b="1" dirty="0" smtClean="0"/>
          </a:p>
          <a:p>
            <a:r>
              <a:rPr lang="en-GB" b="1" dirty="0" smtClean="0"/>
              <a:t>Completeness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It can do everything that C# can do, including full OO support. </a:t>
            </a:r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F#?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>
                <a:solidFill>
                  <a:schemeClr val="bg1">
                    <a:lumMod val="65000"/>
                  </a:schemeClr>
                </a:solidFill>
              </a:rPr>
              <a:t>Conciseness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F# is not cluttered up with coding "noise" such as curly brackets, semicolons and so on. 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Type inference is very cool.</a:t>
            </a:r>
          </a:p>
          <a:p>
            <a:r>
              <a:rPr lang="en-GB" b="1" dirty="0" smtClean="0">
                <a:solidFill>
                  <a:schemeClr val="bg1">
                    <a:lumMod val="65000"/>
                  </a:schemeClr>
                </a:solidFill>
              </a:rPr>
              <a:t>Convenience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Complex type definitions are easy. 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Immutability and equality out of the box. 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Correctness</a:t>
            </a:r>
            <a:r>
              <a:rPr lang="en-GB" dirty="0" smtClean="0">
                <a:solidFill>
                  <a:srgbClr val="C00000"/>
                </a:solidFill>
              </a:rPr>
              <a:t>.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You can encode business logic using the type system so that it is actually impossible to write incorrect code. </a:t>
            </a:r>
          </a:p>
          <a:p>
            <a:r>
              <a:rPr lang="en-GB" b="1" dirty="0" smtClean="0">
                <a:solidFill>
                  <a:schemeClr val="bg1">
                    <a:lumMod val="65000"/>
                  </a:schemeClr>
                </a:solidFill>
              </a:rPr>
              <a:t>Concurrency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lvl="1"/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Async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is really easy.</a:t>
            </a:r>
            <a:endParaRPr lang="en-GB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b="1" dirty="0" smtClean="0">
                <a:solidFill>
                  <a:schemeClr val="bg1">
                    <a:lumMod val="65000"/>
                  </a:schemeClr>
                </a:solidFill>
              </a:rPr>
              <a:t>Completeness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It can do everything that C# can do, including full OO support. </a:t>
            </a:r>
            <a:endParaRPr lang="en-GB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key concepts in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Function-oriented</a:t>
            </a:r>
            <a:r>
              <a:rPr lang="en-GB" dirty="0" smtClean="0"/>
              <a:t> rather than object-oriented</a:t>
            </a:r>
          </a:p>
          <a:p>
            <a:pPr lvl="1"/>
            <a:r>
              <a:rPr lang="en-GB" dirty="0" smtClean="0"/>
              <a:t>No classes, no methods</a:t>
            </a:r>
          </a:p>
          <a:p>
            <a:pPr lvl="1"/>
            <a:r>
              <a:rPr lang="en-GB" dirty="0" smtClean="0"/>
              <a:t>Think of using static methods and </a:t>
            </a:r>
            <a:r>
              <a:rPr lang="en-GB" dirty="0" err="1" smtClean="0"/>
              <a:t>structs</a:t>
            </a:r>
            <a:r>
              <a:rPr lang="en-GB" dirty="0" smtClean="0"/>
              <a:t> everywhere</a:t>
            </a:r>
          </a:p>
          <a:p>
            <a:r>
              <a:rPr lang="en-GB" b="1" dirty="0" smtClean="0"/>
              <a:t>Expressions</a:t>
            </a:r>
            <a:r>
              <a:rPr lang="en-GB" dirty="0" smtClean="0"/>
              <a:t> rather than statements</a:t>
            </a:r>
          </a:p>
          <a:p>
            <a:pPr lvl="1"/>
            <a:r>
              <a:rPr lang="en-GB" dirty="0" smtClean="0"/>
              <a:t>Think SQL or LINQ. </a:t>
            </a:r>
          </a:p>
          <a:p>
            <a:pPr lvl="1"/>
            <a:r>
              <a:rPr lang="en-GB" dirty="0" smtClean="0"/>
              <a:t>This is hard to get used to!</a:t>
            </a:r>
          </a:p>
          <a:p>
            <a:r>
              <a:rPr lang="en-GB" b="1" dirty="0" smtClean="0"/>
              <a:t>Algebraic types</a:t>
            </a:r>
            <a:r>
              <a:rPr lang="en-GB" dirty="0" smtClean="0"/>
              <a:t> for creating domain models</a:t>
            </a:r>
          </a:p>
          <a:p>
            <a:pPr lvl="1"/>
            <a:r>
              <a:rPr lang="en-GB" dirty="0" smtClean="0"/>
              <a:t>This is new for most people</a:t>
            </a:r>
          </a:p>
          <a:p>
            <a:r>
              <a:rPr lang="en-GB" b="1" dirty="0" smtClean="0"/>
              <a:t>Pattern matching</a:t>
            </a:r>
            <a:r>
              <a:rPr lang="en-GB" dirty="0" smtClean="0"/>
              <a:t> for flow of control</a:t>
            </a:r>
          </a:p>
          <a:p>
            <a:pPr lvl="1"/>
            <a:r>
              <a:rPr lang="en-GB" dirty="0" smtClean="0"/>
              <a:t>This is also new for most people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key concepts in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>
                <a:solidFill>
                  <a:schemeClr val="bg1">
                    <a:lumMod val="65000"/>
                  </a:schemeClr>
                </a:solidFill>
              </a:rPr>
              <a:t>Function-oriented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rather than object-oriented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No classes, no methods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Think of using static methods and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structs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everywhere</a:t>
            </a:r>
          </a:p>
          <a:p>
            <a:r>
              <a:rPr lang="en-GB" b="1" dirty="0" smtClean="0">
                <a:solidFill>
                  <a:schemeClr val="bg1">
                    <a:lumMod val="65000"/>
                  </a:schemeClr>
                </a:solidFill>
              </a:rPr>
              <a:t>Expressions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rather than statements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Think SQL or LINQ. 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This is hard to get used to!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Algebraic types</a:t>
            </a:r>
            <a:r>
              <a:rPr lang="en-GB" dirty="0" smtClean="0">
                <a:solidFill>
                  <a:srgbClr val="C00000"/>
                </a:solidFill>
              </a:rPr>
              <a:t> for creating domain models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This is new for most people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Pattern matching</a:t>
            </a:r>
            <a:r>
              <a:rPr lang="en-GB" dirty="0" smtClean="0">
                <a:solidFill>
                  <a:srgbClr val="C00000"/>
                </a:solidFill>
              </a:rPr>
              <a:t> for flow of control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This is also new for most people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Algebraic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[Code demonstration of algebraic types]</a:t>
            </a:r>
          </a:p>
          <a:p>
            <a:r>
              <a:rPr lang="en-GB" dirty="0" smtClean="0"/>
              <a:t>Cool things you saw</a:t>
            </a:r>
          </a:p>
          <a:p>
            <a:pPr lvl="1"/>
            <a:r>
              <a:rPr lang="en-GB" dirty="0" smtClean="0"/>
              <a:t>Immutable by default</a:t>
            </a:r>
          </a:p>
          <a:p>
            <a:pPr lvl="1"/>
            <a:r>
              <a:rPr lang="en-GB" dirty="0" smtClean="0"/>
              <a:t>Equality and comparison for free</a:t>
            </a:r>
          </a:p>
          <a:p>
            <a:pPr lvl="1"/>
            <a:r>
              <a:rPr lang="en-GB" dirty="0" smtClean="0"/>
              <a:t>Type inference!</a:t>
            </a:r>
          </a:p>
          <a:p>
            <a:pPr lvl="1"/>
            <a:r>
              <a:rPr lang="en-GB" dirty="0" smtClean="0"/>
              <a:t>Exhaustive pattern matching to handle requirements changes</a:t>
            </a:r>
          </a:p>
          <a:p>
            <a:pPr lvl="1"/>
            <a:r>
              <a:rPr lang="en-GB" dirty="0" smtClean="0"/>
              <a:t>Option vs. null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814</Words>
  <Application>Microsoft Office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Making illegal states unrepresentable using F#</vt:lpstr>
      <vt:lpstr>Overview of presentation</vt:lpstr>
      <vt:lpstr>F# and alternatives</vt:lpstr>
      <vt:lpstr>Myths about F#</vt:lpstr>
      <vt:lpstr>Why use F#?</vt:lpstr>
      <vt:lpstr>Why use F#?</vt:lpstr>
      <vt:lpstr>Four key concepts in F#</vt:lpstr>
      <vt:lpstr>Four key concepts in F#</vt:lpstr>
      <vt:lpstr>Introduction to Algebraic types</vt:lpstr>
      <vt:lpstr>Example 1: Email address</vt:lpstr>
      <vt:lpstr>Example 2: Contact Info</vt:lpstr>
      <vt:lpstr>Example 3: Shopping Cart</vt:lpstr>
      <vt:lpstr>Shopping Cart state diagram</vt:lpstr>
      <vt:lpstr>Inheritance is wrong solution</vt:lpstr>
      <vt:lpstr>Inheritance is wrong solution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illegal states unrepresentable</dc:title>
  <dc:creator>swlaschin</dc:creator>
  <cp:lastModifiedBy>Scott Wlaschin</cp:lastModifiedBy>
  <cp:revision>60</cp:revision>
  <dcterms:created xsi:type="dcterms:W3CDTF">2006-08-16T00:00:00Z</dcterms:created>
  <dcterms:modified xsi:type="dcterms:W3CDTF">2012-09-04T13:36:24Z</dcterms:modified>
</cp:coreProperties>
</file>