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 varScale="1">
        <p:scale>
          <a:sx n="103" d="100"/>
          <a:sy n="103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2CCF9D-EB4C-4115-90C8-5A9B4488DC07}" type="datetimeFigureOut">
              <a:rPr lang="en-GB" smtClean="0"/>
              <a:t>02/10/2012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4211C6-750B-4AA9-86AC-EEF7FAD09F8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BDD</a:t>
            </a:r>
            <a:br>
              <a:rPr lang="en-GB" dirty="0" smtClean="0"/>
            </a:br>
            <a:r>
              <a:rPr lang="en-GB" sz="3200" dirty="0" smtClean="0"/>
              <a:t>(Behavioural Driven Development)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Why. What. </a:t>
            </a:r>
            <a:r>
              <a:rPr lang="en-GB" smtClean="0"/>
              <a:t>Where. </a:t>
            </a:r>
            <a:r>
              <a:rPr lang="en-GB" dirty="0" smtClean="0"/>
              <a:t>How.</a:t>
            </a:r>
          </a:p>
          <a:p>
            <a:r>
              <a:rPr lang="en-GB" dirty="0" smtClean="0"/>
              <a:t>(and related ramblings)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43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BDD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Documentation</a:t>
            </a:r>
          </a:p>
          <a:p>
            <a:pPr lvl="1"/>
            <a:r>
              <a:rPr lang="en-GB" dirty="0" smtClean="0"/>
              <a:t>Concise</a:t>
            </a:r>
          </a:p>
          <a:p>
            <a:pPr lvl="1"/>
            <a:r>
              <a:rPr lang="en-GB" dirty="0" smtClean="0"/>
              <a:t>Easy to read</a:t>
            </a:r>
          </a:p>
          <a:p>
            <a:pPr lvl="1"/>
            <a:r>
              <a:rPr lang="en-GB" dirty="0" smtClean="0"/>
              <a:t>Easy to understand</a:t>
            </a:r>
          </a:p>
          <a:p>
            <a:pPr lvl="1"/>
            <a:r>
              <a:rPr lang="en-GB" dirty="0" smtClean="0"/>
              <a:t>Up-to-date</a:t>
            </a:r>
          </a:p>
          <a:p>
            <a:r>
              <a:rPr lang="en-GB" dirty="0" smtClean="0"/>
              <a:t>Regression test suite</a:t>
            </a:r>
          </a:p>
          <a:p>
            <a:pPr lvl="1"/>
            <a:r>
              <a:rPr lang="en-GB" dirty="0" smtClean="0"/>
              <a:t>Easy to spot bugs</a:t>
            </a:r>
          </a:p>
          <a:p>
            <a:pPr lvl="1"/>
            <a:r>
              <a:rPr lang="en-GB" dirty="0" smtClean="0"/>
              <a:t>Safe to refactor, even large structural changes</a:t>
            </a:r>
          </a:p>
          <a:p>
            <a:r>
              <a:rPr lang="en-GB" dirty="0" smtClean="0"/>
              <a:t>Velocity</a:t>
            </a:r>
          </a:p>
          <a:p>
            <a:pPr lvl="1"/>
            <a:r>
              <a:rPr lang="en-GB" dirty="0" smtClean="0"/>
              <a:t>Easier to see how long new features take</a:t>
            </a:r>
          </a:p>
          <a:p>
            <a:pPr lvl="1"/>
            <a:r>
              <a:rPr lang="en-GB" dirty="0" smtClean="0"/>
              <a:t>Easier to predict project timelines</a:t>
            </a:r>
          </a:p>
          <a:p>
            <a:r>
              <a:rPr lang="en-GB" dirty="0" smtClean="0"/>
              <a:t>Focus</a:t>
            </a:r>
          </a:p>
          <a:p>
            <a:pPr lvl="1"/>
            <a:r>
              <a:rPr lang="en-GB" dirty="0" smtClean="0"/>
              <a:t>Maintain drive on important features</a:t>
            </a:r>
          </a:p>
          <a:p>
            <a:pPr lvl="1"/>
            <a:r>
              <a:rPr lang="en-GB" dirty="0" smtClean="0"/>
              <a:t>Avoid feature drift</a:t>
            </a:r>
          </a:p>
          <a:p>
            <a:r>
              <a:rPr lang="en-GB" smtClean="0"/>
              <a:t>Deliver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88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&amp; Frameworks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Microsoft .NET</a:t>
            </a:r>
          </a:p>
          <a:p>
            <a:pPr lvl="1"/>
            <a:r>
              <a:rPr lang="en-GB" dirty="0" err="1" smtClean="0"/>
              <a:t>SpecFlow</a:t>
            </a:r>
            <a:r>
              <a:rPr lang="en-GB" dirty="0" smtClean="0"/>
              <a:t> and </a:t>
            </a:r>
            <a:r>
              <a:rPr lang="en-GB" dirty="0" err="1" smtClean="0"/>
              <a:t>NBehave</a:t>
            </a:r>
            <a:endParaRPr lang="en-GB" dirty="0" smtClean="0"/>
          </a:p>
          <a:p>
            <a:pPr lvl="1"/>
            <a:r>
              <a:rPr lang="en-GB" dirty="0" err="1" smtClean="0"/>
              <a:t>NUnit</a:t>
            </a:r>
            <a:r>
              <a:rPr lang="en-GB" dirty="0" smtClean="0"/>
              <a:t> and </a:t>
            </a:r>
            <a:r>
              <a:rPr lang="en-GB" dirty="0" err="1" smtClean="0"/>
              <a:t>xUnit</a:t>
            </a:r>
            <a:endParaRPr lang="en-GB" dirty="0" smtClean="0"/>
          </a:p>
          <a:p>
            <a:r>
              <a:rPr lang="en-GB" dirty="0" smtClean="0"/>
              <a:t>Ruby on Rails</a:t>
            </a:r>
          </a:p>
          <a:p>
            <a:pPr lvl="1"/>
            <a:r>
              <a:rPr lang="en-GB" dirty="0" smtClean="0"/>
              <a:t>Cucumber (the original)</a:t>
            </a:r>
          </a:p>
          <a:p>
            <a:r>
              <a:rPr lang="en-GB" dirty="0" smtClean="0"/>
              <a:t>Java</a:t>
            </a:r>
          </a:p>
          <a:p>
            <a:pPr lvl="1"/>
            <a:r>
              <a:rPr lang="en-GB" dirty="0" err="1" smtClean="0"/>
              <a:t>JBehave</a:t>
            </a:r>
            <a:endParaRPr lang="en-GB" dirty="0" smtClean="0"/>
          </a:p>
          <a:p>
            <a:pPr lvl="1"/>
            <a:r>
              <a:rPr lang="en-GB" dirty="0" err="1" smtClean="0"/>
              <a:t>JUnit</a:t>
            </a:r>
            <a:endParaRPr lang="en-GB" dirty="0" smtClean="0"/>
          </a:p>
          <a:p>
            <a:r>
              <a:rPr lang="en-GB" dirty="0" smtClean="0"/>
              <a:t>PHP</a:t>
            </a:r>
          </a:p>
          <a:p>
            <a:pPr lvl="1"/>
            <a:r>
              <a:rPr lang="en-GB" dirty="0" err="1" smtClean="0"/>
              <a:t>Behat</a:t>
            </a:r>
            <a:endParaRPr lang="en-GB" dirty="0" smtClean="0"/>
          </a:p>
          <a:p>
            <a:pPr lvl="1"/>
            <a:r>
              <a:rPr lang="en-GB" dirty="0" smtClean="0"/>
              <a:t>Cucumber with Cuke4PHP</a:t>
            </a:r>
          </a:p>
          <a:p>
            <a:r>
              <a:rPr lang="en-GB" dirty="0" smtClean="0"/>
              <a:t>Python</a:t>
            </a:r>
          </a:p>
          <a:p>
            <a:pPr lvl="1"/>
            <a:r>
              <a:rPr lang="en-GB" dirty="0" smtClean="0"/>
              <a:t>Lettuce</a:t>
            </a:r>
          </a:p>
          <a:p>
            <a:r>
              <a:rPr lang="en-GB" dirty="0" smtClean="0"/>
              <a:t>JavaScript</a:t>
            </a:r>
          </a:p>
          <a:p>
            <a:pPr lvl="1"/>
            <a:r>
              <a:rPr lang="en-GB" dirty="0" smtClean="0"/>
              <a:t>Jasmine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5452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- Questions -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BDD?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Building software is kind of easy.</a:t>
            </a:r>
          </a:p>
          <a:p>
            <a:pPr lvl="1"/>
            <a:r>
              <a:rPr lang="en-GB" dirty="0" smtClean="0"/>
              <a:t>Mature IDEs</a:t>
            </a:r>
          </a:p>
          <a:p>
            <a:pPr lvl="1"/>
            <a:r>
              <a:rPr lang="en-GB" dirty="0" smtClean="0"/>
              <a:t>Mature frameworks, APIs and communities</a:t>
            </a:r>
          </a:p>
          <a:p>
            <a:r>
              <a:rPr lang="en-GB" dirty="0" smtClean="0"/>
              <a:t>Building software that adds real value is hard:</a:t>
            </a:r>
          </a:p>
          <a:p>
            <a:pPr lvl="1"/>
            <a:r>
              <a:rPr lang="en-GB" dirty="0" smtClean="0"/>
              <a:t>Requirements are hard to understand</a:t>
            </a:r>
          </a:p>
          <a:p>
            <a:pPr lvl="1"/>
            <a:r>
              <a:rPr lang="en-GB" dirty="0" smtClean="0"/>
              <a:t>Requirements are harder to communicate</a:t>
            </a:r>
            <a:endParaRPr lang="en-GB" dirty="0"/>
          </a:p>
          <a:p>
            <a:r>
              <a:rPr lang="en-GB" dirty="0" smtClean="0"/>
              <a:t>Requirements change:</a:t>
            </a:r>
          </a:p>
          <a:p>
            <a:pPr lvl="1"/>
            <a:r>
              <a:rPr lang="en-GB" dirty="0" smtClean="0"/>
              <a:t>Seldom documented</a:t>
            </a:r>
          </a:p>
          <a:p>
            <a:pPr lvl="1"/>
            <a:r>
              <a:rPr lang="en-GB" dirty="0" smtClean="0"/>
              <a:t>Seldom understood</a:t>
            </a:r>
          </a:p>
          <a:p>
            <a:pPr lvl="1"/>
            <a:r>
              <a:rPr lang="en-GB" dirty="0" smtClean="0"/>
              <a:t>Hard to see requirement clash</a:t>
            </a:r>
          </a:p>
          <a:p>
            <a:r>
              <a:rPr lang="en-GB" dirty="0" smtClean="0"/>
              <a:t>Making changes:</a:t>
            </a:r>
          </a:p>
          <a:p>
            <a:pPr lvl="1"/>
            <a:r>
              <a:rPr lang="en-GB" dirty="0" smtClean="0"/>
              <a:t>Side effects</a:t>
            </a:r>
          </a:p>
          <a:p>
            <a:pPr lvl="1"/>
            <a:r>
              <a:rPr lang="en-GB" dirty="0" smtClean="0"/>
              <a:t>Feature drift</a:t>
            </a:r>
          </a:p>
          <a:p>
            <a:r>
              <a:rPr lang="en-GB" dirty="0" smtClean="0"/>
              <a:t>Project planning:</a:t>
            </a:r>
          </a:p>
          <a:p>
            <a:pPr lvl="1"/>
            <a:r>
              <a:rPr lang="en-GB" dirty="0" smtClean="0"/>
              <a:t>Hard to estimate timelines</a:t>
            </a:r>
          </a:p>
        </p:txBody>
      </p:sp>
    </p:spTree>
    <p:extLst>
      <p:ext uri="{BB962C8B-B14F-4D97-AF65-F5344CB8AC3E}">
        <p14:creationId xmlns:p14="http://schemas.microsoft.com/office/powerpoint/2010/main" val="135011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(Yet another) Agile methodology</a:t>
            </a:r>
          </a:p>
          <a:p>
            <a:r>
              <a:rPr lang="en-GB" dirty="0" smtClean="0"/>
              <a:t>Draws inspiration from Test Drive Development</a:t>
            </a:r>
          </a:p>
          <a:p>
            <a:r>
              <a:rPr lang="en-GB" dirty="0" smtClean="0"/>
              <a:t>Key concepts:</a:t>
            </a:r>
          </a:p>
          <a:p>
            <a:pPr lvl="1"/>
            <a:r>
              <a:rPr lang="en-GB" dirty="0" smtClean="0"/>
              <a:t>Conversation (developer, tester, sponsor)</a:t>
            </a:r>
          </a:p>
          <a:p>
            <a:pPr lvl="1"/>
            <a:r>
              <a:rPr lang="en-GB" dirty="0" smtClean="0"/>
              <a:t>Shared, human readable language and Documentation</a:t>
            </a:r>
          </a:p>
          <a:p>
            <a:pPr lvl="1"/>
            <a:r>
              <a:rPr lang="en-GB" dirty="0" smtClean="0"/>
              <a:t>Short iterative development cycles – one feature/behaviour at a time</a:t>
            </a:r>
          </a:p>
          <a:p>
            <a:pPr lvl="1"/>
            <a:r>
              <a:rPr lang="en-GB" dirty="0" smtClean="0"/>
              <a:t>Acceptance and Regression tests</a:t>
            </a:r>
          </a:p>
          <a:p>
            <a:pPr lvl="1"/>
            <a:r>
              <a:rPr lang="en-GB" dirty="0" smtClean="0"/>
              <a:t>Outside-in development</a:t>
            </a:r>
          </a:p>
          <a:p>
            <a:r>
              <a:rPr lang="en-GB" dirty="0" smtClean="0"/>
              <a:t>Exploration of the problem domain</a:t>
            </a:r>
          </a:p>
          <a:p>
            <a:r>
              <a:rPr lang="en-GB" dirty="0" smtClean="0"/>
              <a:t>Maps business rules to real code</a:t>
            </a:r>
          </a:p>
          <a:p>
            <a:pPr lvl="1"/>
            <a:r>
              <a:rPr lang="en-GB" dirty="0" smtClean="0"/>
              <a:t>Changes are transparent</a:t>
            </a:r>
          </a:p>
        </p:txBody>
      </p:sp>
    </p:spTree>
    <p:extLst>
      <p:ext uri="{BB962C8B-B14F-4D97-AF65-F5344CB8AC3E}">
        <p14:creationId xmlns:p14="http://schemas.microsoft.com/office/powerpoint/2010/main" val="178030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does BDD fit?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Complicated software developments</a:t>
            </a:r>
          </a:p>
          <a:p>
            <a:r>
              <a:rPr lang="en-GB" dirty="0" smtClean="0"/>
              <a:t>Long-lived software developments</a:t>
            </a:r>
          </a:p>
          <a:p>
            <a:r>
              <a:rPr lang="en-GB" dirty="0" smtClean="0"/>
              <a:t>Great as a standalone development process</a:t>
            </a:r>
          </a:p>
          <a:p>
            <a:r>
              <a:rPr lang="en-GB" dirty="0" smtClean="0"/>
              <a:t>Great as a part of a larger development process (or chain of processes)</a:t>
            </a:r>
          </a:p>
          <a:p>
            <a:r>
              <a:rPr lang="en-GB" dirty="0" smtClean="0"/>
              <a:t>At the start of a software development</a:t>
            </a:r>
          </a:p>
          <a:p>
            <a:r>
              <a:rPr lang="en-GB" dirty="0" smtClean="0"/>
              <a:t>During a software development</a:t>
            </a:r>
          </a:p>
          <a:p>
            <a:r>
              <a:rPr lang="en-GB" dirty="0" smtClean="0"/>
              <a:t>As a response to change or bugs in an existing software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65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Standalone process</a:t>
            </a:r>
            <a:endParaRPr lang="en-GB" dirty="0"/>
          </a:p>
        </p:txBody>
      </p:sp>
      <p:sp>
        <p:nvSpPr>
          <p:cNvPr id="4" name="Smiley Face 3"/>
          <p:cNvSpPr/>
          <p:nvPr/>
        </p:nvSpPr>
        <p:spPr>
          <a:xfrm>
            <a:off x="1569543" y="4529541"/>
            <a:ext cx="792088" cy="720080"/>
          </a:xfrm>
          <a:prstGeom prst="smileyFac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miley Face 5"/>
          <p:cNvSpPr/>
          <p:nvPr/>
        </p:nvSpPr>
        <p:spPr>
          <a:xfrm>
            <a:off x="439663" y="4529541"/>
            <a:ext cx="792088" cy="72008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527714" y="1916832"/>
            <a:ext cx="2664296" cy="1409362"/>
          </a:xfrm>
          <a:prstGeom prst="wedgeRoundRectCallout">
            <a:avLst>
              <a:gd name="adj1" fmla="val -18243"/>
              <a:gd name="adj2" fmla="val 1337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000" b="1" dirty="0" smtClean="0">
                <a:solidFill>
                  <a:schemeClr val="tx2"/>
                </a:solidFill>
              </a:rPr>
              <a:t>Conversation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8" name="Right Arrow Callout 7"/>
          <p:cNvSpPr/>
          <p:nvPr/>
        </p:nvSpPr>
        <p:spPr>
          <a:xfrm>
            <a:off x="3347864" y="1916832"/>
            <a:ext cx="2736304" cy="140936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6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2"/>
                </a:solidFill>
              </a:rPr>
              <a:t>Documentation</a:t>
            </a:r>
          </a:p>
          <a:p>
            <a:pPr algn="ctr"/>
            <a:r>
              <a:rPr lang="en-GB" sz="2000" b="1" dirty="0" smtClean="0">
                <a:solidFill>
                  <a:schemeClr val="tx2"/>
                </a:solidFill>
              </a:rPr>
              <a:t>(Gherkin)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9" name="Down Arrow Callout 8"/>
          <p:cNvSpPr/>
          <p:nvPr/>
        </p:nvSpPr>
        <p:spPr>
          <a:xfrm>
            <a:off x="6228184" y="1916832"/>
            <a:ext cx="1944216" cy="2633498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2"/>
                </a:solidFill>
              </a:rPr>
              <a:t>Development</a:t>
            </a:r>
          </a:p>
          <a:p>
            <a:pPr algn="ctr"/>
            <a:r>
              <a:rPr lang="en-GB" sz="2000" b="1" dirty="0" smtClean="0">
                <a:solidFill>
                  <a:schemeClr val="tx2"/>
                </a:solidFill>
              </a:rPr>
              <a:t>+ Testing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771800" y="4529541"/>
            <a:ext cx="4860541" cy="86409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2"/>
                </a:solidFill>
              </a:rPr>
              <a:t>Delivery + Evaluation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of a larger process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39516" y="1899736"/>
            <a:ext cx="3096344" cy="2160240"/>
            <a:chOff x="2699792" y="2492896"/>
            <a:chExt cx="3096344" cy="2160240"/>
          </a:xfrm>
        </p:grpSpPr>
        <p:sp>
          <p:nvSpPr>
            <p:cNvPr id="10" name="Rounded Rectangle 9"/>
            <p:cNvSpPr/>
            <p:nvPr/>
          </p:nvSpPr>
          <p:spPr>
            <a:xfrm>
              <a:off x="2699792" y="2492896"/>
              <a:ext cx="3096344" cy="21602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3. BDD</a:t>
              </a:r>
              <a:endParaRPr lang="en-GB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2885192" y="2750942"/>
              <a:ext cx="2629136" cy="1182114"/>
              <a:chOff x="439663" y="1916832"/>
              <a:chExt cx="7732737" cy="3476805"/>
            </a:xfrm>
          </p:grpSpPr>
          <p:sp>
            <p:nvSpPr>
              <p:cNvPr id="3" name="Smiley Face 2"/>
              <p:cNvSpPr/>
              <p:nvPr/>
            </p:nvSpPr>
            <p:spPr>
              <a:xfrm>
                <a:off x="1569543" y="4529541"/>
                <a:ext cx="792088" cy="720080"/>
              </a:xfrm>
              <a:prstGeom prst="smileyFac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Smiley Face 3"/>
              <p:cNvSpPr/>
              <p:nvPr/>
            </p:nvSpPr>
            <p:spPr>
              <a:xfrm>
                <a:off x="439663" y="4529541"/>
                <a:ext cx="792088" cy="72008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ounded Rectangular Callout 4"/>
              <p:cNvSpPr/>
              <p:nvPr/>
            </p:nvSpPr>
            <p:spPr>
              <a:xfrm>
                <a:off x="527714" y="1916832"/>
                <a:ext cx="2664296" cy="1409362"/>
              </a:xfrm>
              <a:prstGeom prst="wedgeRoundRectCallout">
                <a:avLst>
                  <a:gd name="adj1" fmla="val -18243"/>
                  <a:gd name="adj2" fmla="val 13375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GB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Right Arrow Callout 5"/>
              <p:cNvSpPr/>
              <p:nvPr/>
            </p:nvSpPr>
            <p:spPr>
              <a:xfrm>
                <a:off x="3347864" y="1916832"/>
                <a:ext cx="2736304" cy="1409362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569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GB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" name="Down Arrow Callout 6"/>
              <p:cNvSpPr/>
              <p:nvPr/>
            </p:nvSpPr>
            <p:spPr>
              <a:xfrm>
                <a:off x="6228184" y="1916832"/>
                <a:ext cx="1944216" cy="2633498"/>
              </a:xfrm>
              <a:prstGeom prst="downArrow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GB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Left Arrow 7"/>
              <p:cNvSpPr/>
              <p:nvPr/>
            </p:nvSpPr>
            <p:spPr>
              <a:xfrm>
                <a:off x="2771800" y="4529541"/>
                <a:ext cx="4860541" cy="864096"/>
              </a:xfrm>
              <a:prstGeom prst="lef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 smtClean="0">
                    <a:solidFill>
                      <a:schemeClr val="tx2"/>
                    </a:solidFill>
                  </a:rPr>
                  <a:t> </a:t>
                </a:r>
                <a:endParaRPr lang="en-GB" sz="2000" b="1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3" name="Rounded Rectangle 12"/>
          <p:cNvSpPr/>
          <p:nvPr/>
        </p:nvSpPr>
        <p:spPr>
          <a:xfrm>
            <a:off x="755576" y="2706615"/>
            <a:ext cx="1872208" cy="97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2. </a:t>
            </a:r>
            <a:r>
              <a:rPr lang="en-GB" dirty="0" smtClean="0"/>
              <a:t>Deployment</a:t>
            </a:r>
          </a:p>
          <a:p>
            <a:pPr algn="ctr"/>
            <a:r>
              <a:rPr lang="en-GB" dirty="0" smtClean="0"/>
              <a:t>Automation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941615" y="3963981"/>
            <a:ext cx="1602134" cy="97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1. Build</a:t>
            </a:r>
          </a:p>
          <a:p>
            <a:pPr algn="ctr"/>
            <a:r>
              <a:rPr lang="en-GB" dirty="0" smtClean="0"/>
              <a:t>Automation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6208266" y="4451846"/>
            <a:ext cx="1892126" cy="97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5. Integration</a:t>
            </a:r>
          </a:p>
          <a:p>
            <a:pPr algn="ctr"/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4191950" y="5054467"/>
            <a:ext cx="1820210" cy="97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6. Performance</a:t>
            </a:r>
          </a:p>
          <a:p>
            <a:pPr algn="ctr"/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2196395" y="5192537"/>
            <a:ext cx="1602134" cy="97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7. Load</a:t>
            </a:r>
          </a:p>
          <a:p>
            <a:pPr algn="ctr"/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6210226" y="3056037"/>
            <a:ext cx="1890166" cy="97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4b. Black-box</a:t>
            </a:r>
          </a:p>
          <a:p>
            <a:pPr algn="ctr"/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6210226" y="1910989"/>
            <a:ext cx="1890166" cy="97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4a. Exploratory</a:t>
            </a:r>
          </a:p>
          <a:p>
            <a:pPr algn="ctr"/>
            <a:r>
              <a:rPr lang="en-GB" dirty="0" smtClean="0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BDD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Conversation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Developers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Sponsors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Testers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Documentation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Use cases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Examples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Gherkin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Acceptance tests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Evaluation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Change what is bad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Keep what is good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Feed changes back in again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4997953" y="2636965"/>
            <a:ext cx="3096344" cy="2160240"/>
            <a:chOff x="2699792" y="2492896"/>
            <a:chExt cx="3096344" cy="2160240"/>
          </a:xfrm>
        </p:grpSpPr>
        <p:sp>
          <p:nvSpPr>
            <p:cNvPr id="6" name="Rounded Rectangle 5"/>
            <p:cNvSpPr/>
            <p:nvPr/>
          </p:nvSpPr>
          <p:spPr>
            <a:xfrm>
              <a:off x="2699792" y="2492896"/>
              <a:ext cx="3096344" cy="21602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3200" b="1" dirty="0" smtClean="0">
                  <a:solidFill>
                    <a:schemeClr val="accent5">
                      <a:lumMod val="50000"/>
                    </a:schemeClr>
                  </a:solidFill>
                </a:rPr>
                <a:t>3. BDD</a:t>
              </a:r>
              <a:endParaRPr lang="en-GB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885192" y="2750942"/>
              <a:ext cx="2629136" cy="1182114"/>
              <a:chOff x="439663" y="1916832"/>
              <a:chExt cx="7732737" cy="3476805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1569543" y="4529541"/>
                <a:ext cx="792088" cy="720080"/>
              </a:xfrm>
              <a:prstGeom prst="smileyFace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439663" y="4529541"/>
                <a:ext cx="792088" cy="72008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ounded Rectangular Callout 9"/>
              <p:cNvSpPr/>
              <p:nvPr/>
            </p:nvSpPr>
            <p:spPr>
              <a:xfrm>
                <a:off x="527714" y="1916832"/>
                <a:ext cx="2664296" cy="1409362"/>
              </a:xfrm>
              <a:prstGeom prst="wedgeRoundRectCallout">
                <a:avLst>
                  <a:gd name="adj1" fmla="val -18243"/>
                  <a:gd name="adj2" fmla="val 133755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GB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Right Arrow Callout 10"/>
              <p:cNvSpPr/>
              <p:nvPr/>
            </p:nvSpPr>
            <p:spPr>
              <a:xfrm>
                <a:off x="3347864" y="1916832"/>
                <a:ext cx="2736304" cy="1409362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7569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GB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Down Arrow Callout 11"/>
              <p:cNvSpPr/>
              <p:nvPr/>
            </p:nvSpPr>
            <p:spPr>
              <a:xfrm>
                <a:off x="6228184" y="1916832"/>
                <a:ext cx="1944216" cy="2633498"/>
              </a:xfrm>
              <a:prstGeom prst="downArrow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b="1" dirty="0" smtClean="0">
                  <a:solidFill>
                    <a:schemeClr val="tx2"/>
                  </a:solidFill>
                </a:endParaRPr>
              </a:p>
              <a:p>
                <a:pPr algn="ctr"/>
                <a:endParaRPr lang="en-GB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Left Arrow 12"/>
              <p:cNvSpPr/>
              <p:nvPr/>
            </p:nvSpPr>
            <p:spPr>
              <a:xfrm>
                <a:off x="2771800" y="4529541"/>
                <a:ext cx="4860541" cy="864096"/>
              </a:xfrm>
              <a:prstGeom prst="lef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 smtClean="0">
                    <a:solidFill>
                      <a:schemeClr val="tx2"/>
                    </a:solidFill>
                  </a:rPr>
                  <a:t> </a:t>
                </a:r>
                <a:endParaRPr lang="en-GB" sz="20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56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wait! Gherkin?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Domain Specific Language (DSL)</a:t>
            </a:r>
          </a:p>
          <a:p>
            <a:pPr lvl="1"/>
            <a:r>
              <a:rPr lang="en-GB" dirty="0" smtClean="0"/>
              <a:t>Specific to the realm of BDD</a:t>
            </a:r>
          </a:p>
          <a:p>
            <a:pPr lvl="1"/>
            <a:r>
              <a:rPr lang="en-GB" dirty="0" smtClean="0"/>
              <a:t>Simple</a:t>
            </a:r>
          </a:p>
          <a:p>
            <a:pPr lvl="1"/>
            <a:r>
              <a:rPr lang="en-GB" dirty="0" smtClean="0"/>
              <a:t>Human readable</a:t>
            </a:r>
          </a:p>
          <a:p>
            <a:pPr lvl="1"/>
            <a:r>
              <a:rPr lang="en-GB" dirty="0" smtClean="0"/>
              <a:t>Localization</a:t>
            </a:r>
          </a:p>
          <a:p>
            <a:pPr lvl="1"/>
            <a:r>
              <a:rPr lang="en-GB" dirty="0" smtClean="0"/>
              <a:t>Easily extends to include problem domain language</a:t>
            </a:r>
          </a:p>
          <a:p>
            <a:r>
              <a:rPr lang="en-GB" dirty="0" smtClean="0"/>
              <a:t>Used to document use cases</a:t>
            </a:r>
          </a:p>
          <a:p>
            <a:r>
              <a:rPr lang="en-GB" dirty="0" smtClean="0"/>
              <a:t>Used to document specifications (by example)</a:t>
            </a:r>
          </a:p>
          <a:p>
            <a:r>
              <a:rPr lang="en-GB" dirty="0" smtClean="0"/>
              <a:t>Used as starting point for Acceptance tests</a:t>
            </a:r>
          </a:p>
          <a:p>
            <a:pPr lvl="1"/>
            <a:r>
              <a:rPr lang="en-GB" dirty="0" smtClean="0"/>
              <a:t>Easy to map to executable code</a:t>
            </a:r>
          </a:p>
          <a:p>
            <a:r>
              <a:rPr lang="en-GB" dirty="0" smtClean="0"/>
              <a:t>Decoupling</a:t>
            </a:r>
          </a:p>
          <a:p>
            <a:pPr lvl="1"/>
            <a:r>
              <a:rPr lang="en-GB" dirty="0" smtClean="0"/>
              <a:t>Keeps software testing decoupled from software structure</a:t>
            </a:r>
          </a:p>
        </p:txBody>
      </p:sp>
    </p:spTree>
    <p:extLst>
      <p:ext uri="{BB962C8B-B14F-4D97-AF65-F5344CB8AC3E}">
        <p14:creationId xmlns:p14="http://schemas.microsoft.com/office/powerpoint/2010/main" val="382172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- Example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2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106</TotalTime>
  <Words>431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BDD (Behavioural Driven Development)</vt:lpstr>
      <vt:lpstr>Why BDD?</vt:lpstr>
      <vt:lpstr>What is BDD?</vt:lpstr>
      <vt:lpstr>Where does BDD fit?</vt:lpstr>
      <vt:lpstr>Standalone process</vt:lpstr>
      <vt:lpstr>Part of a larger process</vt:lpstr>
      <vt:lpstr>How to BDD</vt:lpstr>
      <vt:lpstr>But wait! Gherkin?</vt:lpstr>
      <vt:lpstr>- Example -</vt:lpstr>
      <vt:lpstr>Benefits of BDD</vt:lpstr>
      <vt:lpstr>Tools &amp; Frameworks</vt:lpstr>
      <vt:lpstr>- Questions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(Behavioural Driven Development)</dc:title>
  <dc:creator>Matthew Ball</dc:creator>
  <cp:lastModifiedBy>Matthew Ball</cp:lastModifiedBy>
  <cp:revision>61</cp:revision>
  <dcterms:created xsi:type="dcterms:W3CDTF">2012-10-02T12:41:17Z</dcterms:created>
  <dcterms:modified xsi:type="dcterms:W3CDTF">2012-10-02T16:29:20Z</dcterms:modified>
</cp:coreProperties>
</file>