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6" r:id="rId7"/>
    <p:sldId id="267" r:id="rId8"/>
    <p:sldId id="268" r:id="rId9"/>
    <p:sldId id="262" r:id="rId10"/>
    <p:sldId id="269" r:id="rId11"/>
    <p:sldId id="277" r:id="rId12"/>
    <p:sldId id="274" r:id="rId13"/>
    <p:sldId id="271" r:id="rId14"/>
    <p:sldId id="270" r:id="rId15"/>
    <p:sldId id="278" r:id="rId16"/>
    <p:sldId id="273" r:id="rId17"/>
    <p:sldId id="279" r:id="rId18"/>
    <p:sldId id="280" r:id="rId19"/>
    <p:sldId id="26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현재 진행상황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진행도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문서화</c:v>
                </c:pt>
                <c:pt idx="1">
                  <c:v>프론트엔드</c:v>
                </c:pt>
                <c:pt idx="2">
                  <c:v>백엔드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9-4399-AA49-6AD371ED5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2082703"/>
        <c:axId val="1382083119"/>
      </c:barChart>
      <c:catAx>
        <c:axId val="138208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2083119"/>
        <c:crosses val="autoZero"/>
        <c:auto val="1"/>
        <c:lblAlgn val="ctr"/>
        <c:lblOffset val="100"/>
        <c:noMultiLvlLbl val="0"/>
      </c:catAx>
      <c:valAx>
        <c:axId val="13820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208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FFA5FB7-7014-45D2-8D43-CA955D3F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668" y="3072399"/>
            <a:ext cx="2931741" cy="46866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사진관 웹 프로젝트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35B3CD4-2804-4068-9633-BD7BF778A89B}"/>
              </a:ext>
            </a:extLst>
          </p:cNvPr>
          <p:cNvSpPr txBox="1">
            <a:spLocks/>
          </p:cNvSpPr>
          <p:nvPr/>
        </p:nvSpPr>
        <p:spPr>
          <a:xfrm>
            <a:off x="2796703" y="1986162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TeamProject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2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9904"/>
            <a:ext cx="10299469" cy="413041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AE5C5F9-2B74-4749-A999-49E55323B6A3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157354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0" y="2032858"/>
            <a:ext cx="11166789" cy="330030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85C0550-ACCD-459F-9226-EAAA6A815A86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82990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054" y="1082476"/>
            <a:ext cx="914400" cy="143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br>
              <a:rPr kumimoji="0" lang="en-US" altLang="ko-KR" sz="4400" b="0" i="0" u="none" strike="noStrike" kern="1200" cap="none" spc="0" normalizeH="0" baseline="0">
                <a:solidFill>
                  <a:srgbClr val="191B0E"/>
                </a:solidFill>
                <a:latin typeface="Franklin Gothic Book"/>
                <a:ea typeface="돋움"/>
                <a:cs typeface="Franklin Gothic Book"/>
              </a:rPr>
            </a:b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61680" y="1265495"/>
            <a:ext cx="53171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로그인 클릭 </a:t>
            </a:r>
            <a:r>
              <a:rPr lang="en-US" altLang="ko-KR" sz="1600" b="1" dirty="0">
                <a:latin typeface="맑은 고딕"/>
                <a:ea typeface="맑은 고딕"/>
              </a:rPr>
              <a:t>-&gt; </a:t>
            </a:r>
            <a:r>
              <a:rPr lang="ko-KR" altLang="en-US" sz="1600" b="1" dirty="0">
                <a:latin typeface="맑은 고딕"/>
                <a:ea typeface="맑은 고딕"/>
              </a:rPr>
              <a:t>로그인 페이지로 이동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/>
              <a:defRPr/>
            </a:pP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아이디</a:t>
            </a:r>
            <a:r>
              <a:rPr lang="en-US" altLang="ko-KR" sz="1600" b="1" dirty="0">
                <a:latin typeface="맑은 고딕"/>
                <a:ea typeface="맑은 고딕"/>
              </a:rPr>
              <a:t>/</a:t>
            </a:r>
            <a:r>
              <a:rPr lang="ko-KR" altLang="en-US" sz="1600" b="1" dirty="0">
                <a:latin typeface="맑은 고딕"/>
                <a:ea typeface="맑은 고딕"/>
              </a:rPr>
              <a:t> 비밀번호를 입력하여 로그인 시도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맑은 고딕"/>
                <a:ea typeface="맑은 고딕"/>
              </a:rPr>
              <a:t>성공 시 이전 참조 페이지 이동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맑은 고딕"/>
                <a:ea typeface="맑은 고딕"/>
              </a:rPr>
              <a:t>실패 시 알람 출력 후 다시 입력 창으로 이동</a:t>
            </a:r>
          </a:p>
          <a:p>
            <a:pPr>
              <a:defRPr/>
            </a:pPr>
            <a:endParaRPr lang="ko-KR" altLang="en-US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 startAt="3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회원가입 클릭 </a:t>
            </a:r>
            <a:r>
              <a:rPr lang="en-US" altLang="ko-KR" sz="1600" b="1" dirty="0">
                <a:latin typeface="맑은 고딕"/>
                <a:ea typeface="맑은 고딕"/>
              </a:rPr>
              <a:t>-&gt;</a:t>
            </a:r>
            <a:r>
              <a:rPr lang="ko-KR" altLang="en-US" sz="1600" b="1" dirty="0">
                <a:latin typeface="맑은 고딕"/>
                <a:ea typeface="맑은 고딕"/>
              </a:rPr>
              <a:t> 회원가입 페이지 이동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 startAt="3"/>
              <a:defRPr/>
            </a:pP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 startAt="3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정보입력</a:t>
            </a:r>
            <a:r>
              <a:rPr lang="en-US" altLang="ko-KR" sz="1600" b="1" dirty="0">
                <a:latin typeface="맑은 고딕"/>
                <a:ea typeface="맑은 고딕"/>
              </a:rPr>
              <a:t>, </a:t>
            </a:r>
            <a:r>
              <a:rPr lang="ko-KR" altLang="en-US" sz="1600" b="1" dirty="0">
                <a:latin typeface="맑은 고딕"/>
                <a:ea typeface="맑은 고딕"/>
              </a:rPr>
              <a:t>유효성 검사 후 회원가입 완료 알림 출력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 startAt="3"/>
              <a:defRPr/>
            </a:pP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AutoNum type="arabicPeriod" startAt="3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로그인 페이지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047B1-6D28-4C76-9863-6AD82CAA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082476"/>
            <a:ext cx="5317139" cy="27611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9B6EE24-9979-40E2-AEA3-5ED32284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3894626"/>
            <a:ext cx="5317139" cy="276115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3054B0FD-DC9C-4D44-8012-EEB7A0251DF3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31990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63E852-D88F-4E7D-9B5E-0153AD7E980A}"/>
              </a:ext>
            </a:extLst>
          </p:cNvPr>
          <p:cNvSpPr txBox="1"/>
          <p:nvPr/>
        </p:nvSpPr>
        <p:spPr>
          <a:xfrm>
            <a:off x="6461680" y="1265495"/>
            <a:ext cx="53171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아이콘 클릭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회원정보 페이지 이동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관리 기능 제공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쿠폰함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및 기업 정보관리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관리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관리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후기 관리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관리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4C47B9E-EB6C-4FA2-BB8A-71A7A789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7" y="1170816"/>
            <a:ext cx="5227817" cy="385115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55E912C-144F-4029-B4AF-5D5333316842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140786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735F20-86E8-49F6-92E3-36A8BF2545E4}"/>
              </a:ext>
            </a:extLst>
          </p:cNvPr>
          <p:cNvSpPr txBox="1"/>
          <p:nvPr/>
        </p:nvSpPr>
        <p:spPr>
          <a:xfrm>
            <a:off x="6461680" y="1265495"/>
            <a:ext cx="531714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페이지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사진관 등록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사진관 정보 입력 페이지 이동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입력 및 저장 후 등록한 사진관의 상세 페이지로 이동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사진관 이름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번호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DB28B-279D-4469-9FAC-9067CC61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6" y="960095"/>
            <a:ext cx="4816644" cy="569568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4F5D23C-F0F9-4492-BB2A-D5A14DA43FBD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245654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054" y="1082476"/>
            <a:ext cx="914400" cy="143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br>
              <a:rPr kumimoji="0" lang="en-US" altLang="ko-KR" sz="4400" b="0" i="0" u="none" strike="noStrike" kern="1200" cap="none" spc="0" normalizeH="0" baseline="0">
                <a:solidFill>
                  <a:srgbClr val="191B0E"/>
                </a:solidFill>
                <a:latin typeface="Franklin Gothic Book"/>
                <a:ea typeface="돋움"/>
                <a:cs typeface="Franklin Gothic Book"/>
              </a:rPr>
            </a:b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61680" y="1265495"/>
            <a:ext cx="53171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검색 버튼 클릭 </a:t>
            </a:r>
            <a:r>
              <a:rPr lang="en-US" altLang="ko-KR" sz="1600" b="1" dirty="0">
                <a:latin typeface="맑은 고딕"/>
                <a:ea typeface="맑은 고딕"/>
              </a:rPr>
              <a:t>-&gt;</a:t>
            </a:r>
            <a:r>
              <a:rPr lang="ko-KR" altLang="en-US" sz="1600" b="1" dirty="0">
                <a:latin typeface="맑은 고딕"/>
                <a:ea typeface="맑은 고딕"/>
              </a:rPr>
              <a:t> 검색 페이지 진입 </a:t>
            </a:r>
            <a:r>
              <a:rPr lang="en-US" altLang="ko-KR" sz="1600" b="1" dirty="0">
                <a:latin typeface="맑은 고딕"/>
                <a:ea typeface="맑은 고딕"/>
              </a:rPr>
              <a:t>-&gt;</a:t>
            </a:r>
            <a:r>
              <a:rPr lang="ko-KR" altLang="en-US" sz="1600" b="1" dirty="0">
                <a:latin typeface="맑은 고딕"/>
                <a:ea typeface="맑은 고딕"/>
              </a:rPr>
              <a:t> 검색 필터 지정 후 검색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1600" b="1" dirty="0">
              <a:latin typeface="맑은 고딕"/>
              <a:ea typeface="맑은 고딕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맑은 고딕"/>
                <a:ea typeface="맑은 고딕"/>
              </a:rPr>
              <a:t>조건에 맞는 검색 결과 출력 후 원하는 페이지 선택</a:t>
            </a:r>
            <a:endParaRPr lang="en-US" altLang="ko-KR" sz="1600" b="1" dirty="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 b="1" dirty="0">
                <a:latin typeface="맑은 고딕"/>
                <a:ea typeface="맑은 고딕"/>
              </a:rPr>
              <a:t>    </a:t>
            </a:r>
            <a:r>
              <a:rPr lang="ko-KR" altLang="en-US" sz="1600" b="1" dirty="0"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latin typeface="맑은 고딕"/>
                <a:ea typeface="맑은 고딕"/>
              </a:rPr>
              <a:t>-&gt;</a:t>
            </a:r>
            <a:r>
              <a:rPr lang="ko-KR" altLang="en-US" sz="1600" b="1" dirty="0">
                <a:latin typeface="맑은 고딕"/>
                <a:ea typeface="맑은 고딕"/>
              </a:rPr>
              <a:t> 상세페이지로 이동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05DDCB6-A345-4EB1-8AFE-2AD6EB57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082475"/>
            <a:ext cx="3745314" cy="3776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5F5216-60B3-47A1-B01A-0BB4F809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06" y="2823292"/>
            <a:ext cx="3531294" cy="40127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BDE62280-5D03-492A-80F9-226D541E64CE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35531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054" y="1082476"/>
            <a:ext cx="914400" cy="143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br>
              <a:rPr kumimoji="0" lang="en-US" altLang="ko-KR" sz="4400" b="0" i="0" u="none" strike="noStrike" kern="1200" cap="none" spc="0" normalizeH="0" baseline="0">
                <a:solidFill>
                  <a:srgbClr val="191B0E"/>
                </a:solidFill>
                <a:latin typeface="Franklin Gothic Book"/>
                <a:ea typeface="돋움"/>
                <a:cs typeface="Franklin Gothic Book"/>
              </a:rPr>
            </a:b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FF6387-BF21-41E3-A242-279AE961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48" y="935037"/>
            <a:ext cx="3059627" cy="5639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F9C495-3043-41E4-93E9-15BE804BE143}"/>
              </a:ext>
            </a:extLst>
          </p:cNvPr>
          <p:cNvSpPr txBox="1"/>
          <p:nvPr/>
        </p:nvSpPr>
        <p:spPr>
          <a:xfrm>
            <a:off x="6461680" y="1265495"/>
            <a:ext cx="531714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상세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장바구니 페이지 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예약 선택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-&gt;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예약 페이지 진입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ko-KR" sz="16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입력정보 입력 후 결제 버튼 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-&gt;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결제 페이지 진입</a:t>
            </a:r>
            <a:endParaRPr kumimoji="0" lang="en-US" altLang="ko-KR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예약일자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결제정보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맑은 고딕"/>
                <a:ea typeface="맑은 고딕"/>
              </a:rPr>
              <a:t>쿠폰사용</a:t>
            </a:r>
            <a:endParaRPr lang="en-US" altLang="ko-KR" sz="14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예약자정보</a:t>
            </a:r>
            <a:endParaRPr kumimoji="0" lang="en-US" altLang="ko-KR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결제금액 및 결제 방법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BA27515-DADA-4ECD-B826-43603AF7DFB2}"/>
              </a:ext>
            </a:extLst>
          </p:cNvPr>
          <p:cNvSpPr txBox="1">
            <a:spLocks/>
          </p:cNvSpPr>
          <p:nvPr/>
        </p:nvSpPr>
        <p:spPr>
          <a:xfrm>
            <a:off x="1090246" y="364943"/>
            <a:ext cx="6629401" cy="46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IA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동작구조도 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</p:spTree>
    <p:extLst>
      <p:ext uri="{BB962C8B-B14F-4D97-AF65-F5344CB8AC3E}">
        <p14:creationId xmlns:p14="http://schemas.microsoft.com/office/powerpoint/2010/main" val="127627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E2E-4767-4683-9BE7-3153855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 descr="C:\Users\dongkyung\Downloads\DB_diagram_06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70" y="1496792"/>
            <a:ext cx="9779580" cy="50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6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E2E-4767-4683-9BE7-3153855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9446D7FF-162B-4C5F-80C4-3305CC54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51518"/>
              </p:ext>
            </p:extLst>
          </p:nvPr>
        </p:nvGraphicFramePr>
        <p:xfrm>
          <a:off x="1380653" y="1739208"/>
          <a:ext cx="10007600" cy="446193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0777">
                  <a:extLst>
                    <a:ext uri="{9D8B030D-6E8A-4147-A177-3AD203B41FA5}">
                      <a16:colId xmlns:a16="http://schemas.microsoft.com/office/drawing/2014/main" val="314658795"/>
                    </a:ext>
                  </a:extLst>
                </a:gridCol>
                <a:gridCol w="1466661">
                  <a:extLst>
                    <a:ext uri="{9D8B030D-6E8A-4147-A177-3AD203B41FA5}">
                      <a16:colId xmlns:a16="http://schemas.microsoft.com/office/drawing/2014/main" val="1739459062"/>
                    </a:ext>
                  </a:extLst>
                </a:gridCol>
                <a:gridCol w="6970162">
                  <a:extLst>
                    <a:ext uri="{9D8B030D-6E8A-4147-A177-3AD203B41FA5}">
                      <a16:colId xmlns:a16="http://schemas.microsoft.com/office/drawing/2014/main" val="3029628564"/>
                    </a:ext>
                  </a:extLst>
                </a:gridCol>
              </a:tblGrid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423898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정보를 저장하고 사업자 테이블에서 참조한다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814482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정보를 저장하고 사진관 테이블을 참조한다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504990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 소개 정보를 저장하고 상품 테이블에서 참조한다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9459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테이블과 상품테이블을 참조하여 정보를 저장한다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875856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 테이블을 참조하여 상품을 저장한다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관리자가 작성한 공지사항을 저장한다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32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2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7518-1F8F-4472-A44B-F2FF13C4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 상황</a:t>
            </a:r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C6F31341-5423-4495-8569-18C5B538A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37694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FD02-6E76-475D-AA4D-2FDB4399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6595A-4FEB-415B-83E1-60B3577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구조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Diagram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진행사항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39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7518-1F8F-4472-A44B-F2FF13C4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예정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0DC4E-FF4A-44F2-A548-A369BE15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문서화 진행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정립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제작 및 연결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및 테스트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3664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370E3-2951-4E79-8597-C2717231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15C80-49F1-4838-B015-6D22ACE4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59035" cy="3581400"/>
          </a:xfrm>
        </p:spPr>
        <p:txBody>
          <a:bodyPr/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사진관의 전화 예약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영업 시간 내 예약 가능한 시스템의 단점과 현 </a:t>
            </a:r>
            <a:r>
              <a:rPr lang="ko-KR" altLang="en-US" sz="16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언택트</a:t>
            </a: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트렌드에 맞춘 예약 결제 시스템의 중요성을 느껴 사진관 예약 및 결제 홈페이지 프로젝트를 선정하게 되었습니다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사진관 예약 방식의 단점을 보완하고 현대인에게 가장 익숙한 웹 사이트를 이용하여 높은 홍보 효과를 얻기 위해서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FontTx/>
              <a:buChar char="-"/>
            </a:pPr>
            <a:endParaRPr lang="ko-KR" altLang="en-US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2DCCF-B633-4F82-BC69-B1F01530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A8D19-35B2-4248-A021-23E5C843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1.8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Tomcat 8.5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19c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 10 pro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Html5 ,css3, JS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92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46D7FF-162B-4C5F-80C4-3305CC54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35672"/>
              </p:ext>
            </p:extLst>
          </p:nvPr>
        </p:nvGraphicFramePr>
        <p:xfrm>
          <a:off x="1371599" y="2427272"/>
          <a:ext cx="10319657" cy="383249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0078">
                  <a:extLst>
                    <a:ext uri="{9D8B030D-6E8A-4147-A177-3AD203B41FA5}">
                      <a16:colId xmlns:a16="http://schemas.microsoft.com/office/drawing/2014/main" val="314658795"/>
                    </a:ext>
                  </a:extLst>
                </a:gridCol>
                <a:gridCol w="1100065">
                  <a:extLst>
                    <a:ext uri="{9D8B030D-6E8A-4147-A177-3AD203B41FA5}">
                      <a16:colId xmlns:a16="http://schemas.microsoft.com/office/drawing/2014/main" val="1739459062"/>
                    </a:ext>
                  </a:extLst>
                </a:gridCol>
                <a:gridCol w="7899514">
                  <a:extLst>
                    <a:ext uri="{9D8B030D-6E8A-4147-A177-3AD203B41FA5}">
                      <a16:colId xmlns:a16="http://schemas.microsoft.com/office/drawing/2014/main" val="3029628564"/>
                    </a:ext>
                  </a:extLst>
                </a:gridCol>
              </a:tblGrid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423898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버튼을 클릭하여 기업이나 개인고객으로 회원 등록이 가능하다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814482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등록한 아이디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입력하여 홈페이지에 로그인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504990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버튼을 클릭하여 계정 접속을 종료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9459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등록한 정보를 토대로 아이디나 비밀번호를 찾을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875856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회원탈퇴를 통해 홈페이지의 데이터베이스에서 자신의 정보를 삭제 요청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32084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2A33CD0-0CE6-466E-8617-5C71E7380B12}"/>
              </a:ext>
            </a:extLst>
          </p:cNvPr>
          <p:cNvSpPr txBox="1">
            <a:spLocks/>
          </p:cNvSpPr>
          <p:nvPr/>
        </p:nvSpPr>
        <p:spPr>
          <a:xfrm>
            <a:off x="1371600" y="1843072"/>
            <a:ext cx="1838960" cy="58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89BCE-3492-4D7D-823D-F70D2B2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06804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46D7FF-162B-4C5F-80C4-3305CC54B2A3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427272"/>
          <a:ext cx="10302240" cy="38351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465879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39459062"/>
                    </a:ext>
                  </a:extLst>
                </a:gridCol>
                <a:gridCol w="7813040">
                  <a:extLst>
                    <a:ext uri="{9D8B030D-6E8A-4147-A177-3AD203B41FA5}">
                      <a16:colId xmlns:a16="http://schemas.microsoft.com/office/drawing/2014/main" val="3029628564"/>
                    </a:ext>
                  </a:extLst>
                </a:gridCol>
              </a:tblGrid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423898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및 필터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및 필터 기능을 이용하여 조건에 적합한 사진관을 조회할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814482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 등록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 자신의 사진관 정보를 홈페이지에 등록 및 수정할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504990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기업은 이벤트 게시판에 본인 기업의 진행중인 이벤트 관련 게시물을 등록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9459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고객은 홈페이지에 게시된 공지사항 게시판에서 조회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홈페이지 관련 공지사항을 등록할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8875856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자신이 원하는 사진관을 장바구니에 넣어 임시 저장할 수 있고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장바구니를 통하여 예약 및 결제를 진행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32084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2A33CD0-0CE6-466E-8617-5C71E7380B12}"/>
              </a:ext>
            </a:extLst>
          </p:cNvPr>
          <p:cNvSpPr txBox="1">
            <a:spLocks/>
          </p:cNvSpPr>
          <p:nvPr/>
        </p:nvSpPr>
        <p:spPr>
          <a:xfrm>
            <a:off x="1371600" y="1843072"/>
            <a:ext cx="1838960" cy="58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89BCE-3492-4D7D-823D-F70D2B2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56153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46D7FF-162B-4C5F-80C4-3305CC54B2A3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427272"/>
          <a:ext cx="10302240" cy="25496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465879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39459062"/>
                    </a:ext>
                  </a:extLst>
                </a:gridCol>
                <a:gridCol w="7813040">
                  <a:extLst>
                    <a:ext uri="{9D8B030D-6E8A-4147-A177-3AD203B41FA5}">
                      <a16:colId xmlns:a16="http://schemas.microsoft.com/office/drawing/2014/main" val="3029628564"/>
                    </a:ext>
                  </a:extLst>
                </a:gridCol>
              </a:tblGrid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423898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예약 정보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촬영종류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사진관에 예약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814482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사진관에 무통장 입금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카드결제 형식으로 결제를 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504990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쿠폰발급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프로모션 코드 작성 및 적용하여 쿠폰을 생성할 수 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945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2A33CD0-0CE6-466E-8617-5C71E7380B12}"/>
              </a:ext>
            </a:extLst>
          </p:cNvPr>
          <p:cNvSpPr txBox="1">
            <a:spLocks/>
          </p:cNvSpPr>
          <p:nvPr/>
        </p:nvSpPr>
        <p:spPr>
          <a:xfrm>
            <a:off x="1371600" y="1843072"/>
            <a:ext cx="1838960" cy="58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89BCE-3492-4D7D-823D-F70D2B2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377893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46D7FF-162B-4C5F-80C4-3305CC54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366"/>
              </p:ext>
            </p:extLst>
          </p:nvPr>
        </p:nvGraphicFramePr>
        <p:xfrm>
          <a:off x="1371600" y="2427272"/>
          <a:ext cx="10293531" cy="31897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08146">
                  <a:extLst>
                    <a:ext uri="{9D8B030D-6E8A-4147-A177-3AD203B41FA5}">
                      <a16:colId xmlns:a16="http://schemas.microsoft.com/office/drawing/2014/main" val="314658795"/>
                    </a:ext>
                  </a:extLst>
                </a:gridCol>
                <a:gridCol w="8585385">
                  <a:extLst>
                    <a:ext uri="{9D8B030D-6E8A-4147-A177-3AD203B41FA5}">
                      <a16:colId xmlns:a16="http://schemas.microsoft.com/office/drawing/2014/main" val="3029628564"/>
                    </a:ext>
                  </a:extLst>
                </a:gridCol>
              </a:tblGrid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423898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페이지 로드는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이내로 완료 되어야한다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14482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배치를 복잡하지 않게 구성하여 사용자에게 편의성을 주어야한다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504990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 및 추가 기능 작업을 위하여 코드의 복잡도를 낮추고 해당 코드에 대한 주석을 필수로 작성한다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79459"/>
                  </a:ext>
                </a:extLst>
              </a:tr>
              <a:tr h="637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완료 시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이내로 예약 완료 메시지 전송이 되어야한다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79285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2A33CD0-0CE6-466E-8617-5C71E7380B12}"/>
              </a:ext>
            </a:extLst>
          </p:cNvPr>
          <p:cNvSpPr txBox="1">
            <a:spLocks/>
          </p:cNvSpPr>
          <p:nvPr/>
        </p:nvSpPr>
        <p:spPr>
          <a:xfrm>
            <a:off x="1371600" y="1843072"/>
            <a:ext cx="1838960" cy="584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비기능적</a:t>
            </a:r>
            <a:br>
              <a:rPr lang="en-US" altLang="ko-KR" sz="3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3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89BCE-3492-4D7D-823D-F70D2B2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145165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40C7-3703-4313-AE26-6502652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용어정의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E43DE6-EF23-41C3-ABDF-6B9C48C37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54575"/>
              </p:ext>
            </p:extLst>
          </p:nvPr>
        </p:nvGraphicFramePr>
        <p:xfrm>
          <a:off x="1371598" y="2171700"/>
          <a:ext cx="10306596" cy="4477298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290448">
                  <a:extLst>
                    <a:ext uri="{9D8B030D-6E8A-4147-A177-3AD203B41FA5}">
                      <a16:colId xmlns:a16="http://schemas.microsoft.com/office/drawing/2014/main" val="4144750440"/>
                    </a:ext>
                  </a:extLst>
                </a:gridCol>
                <a:gridCol w="7082845">
                  <a:extLst>
                    <a:ext uri="{9D8B030D-6E8A-4147-A177-3AD203B41FA5}">
                      <a16:colId xmlns:a16="http://schemas.microsoft.com/office/drawing/2014/main" val="2417811083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1523340818"/>
                    </a:ext>
                  </a:extLst>
                </a:gridCol>
              </a:tblGrid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    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5003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사이트를 관리하는 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어드민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282082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이용자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구분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98930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사진관을 예약 및 결제 하는 이용자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개인사용자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456717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사진관을 운영하면서 개인 고객에게 상품을 파는 이용자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903837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관리하는 이벤트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754807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(ADMIN)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관리하는 공지사항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880622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사진관등록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기업고객이 운영하는 사진관을 소개하고자 사이트에 등록하는 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1677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원하는 시간과 상품을 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요청하는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898902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예약한 시간을 말한다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925316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예약시점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예약을 요청한 시간을 말한다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99268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필터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사진관을 검색하기위해 검색 조건을 제공해주는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94373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서비스 이용한 개인 고객만 기업을 평가할 수 있는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037475"/>
                  </a:ext>
                </a:extLst>
              </a:tr>
              <a:tr h="31980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기업이벤트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in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자체적으로 관리하는 이벤트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in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1860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156</TotalTime>
  <Words>826</Words>
  <Application>Microsoft Office PowerPoint</Application>
  <PresentationFormat>와이드스크린</PresentationFormat>
  <Paragraphs>217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Franklin Gothic Book</vt:lpstr>
      <vt:lpstr>자르기</vt:lpstr>
      <vt:lpstr>PowerPoint 프레젠테이션</vt:lpstr>
      <vt:lpstr>Overview</vt:lpstr>
      <vt:lpstr>주제</vt:lpstr>
      <vt:lpstr>개발환경</vt:lpstr>
      <vt:lpstr>요구사항 정의</vt:lpstr>
      <vt:lpstr>요구사항 정의</vt:lpstr>
      <vt:lpstr>요구사항 정의</vt:lpstr>
      <vt:lpstr>요구사항 정의</vt:lpstr>
      <vt:lpstr>용어정의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DIAGRAM</vt:lpstr>
      <vt:lpstr>DB DIAGRAM</vt:lpstr>
      <vt:lpstr>현재 진행 상황</vt:lpstr>
      <vt:lpstr>진행 예정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주민기</dc:creator>
  <cp:lastModifiedBy>주민기</cp:lastModifiedBy>
  <cp:revision>20</cp:revision>
  <dcterms:created xsi:type="dcterms:W3CDTF">2021-06-15T07:59:30Z</dcterms:created>
  <dcterms:modified xsi:type="dcterms:W3CDTF">2021-06-16T08:37:17Z</dcterms:modified>
</cp:coreProperties>
</file>