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61" r:id="rId5"/>
    <p:sldId id="277" r:id="rId6"/>
    <p:sldId id="279" r:id="rId7"/>
    <p:sldId id="275" r:id="rId8"/>
    <p:sldId id="263" r:id="rId9"/>
    <p:sldId id="276" r:id="rId10"/>
    <p:sldId id="265" r:id="rId11"/>
    <p:sldId id="280" r:id="rId12"/>
    <p:sldId id="281" r:id="rId13"/>
    <p:sldId id="282" r:id="rId14"/>
    <p:sldId id="283" r:id="rId15"/>
    <p:sldId id="284" r:id="rId16"/>
    <p:sldId id="285" r:id="rId17"/>
  </p:sldIdLst>
  <p:sldSz cx="9144000" cy="6858000" type="screen4x3"/>
  <p:notesSz cx="6888163" cy="10021888"/>
  <p:defaultTextStyle>
    <a:defPPr>
      <a:defRPr lang="en-GB"/>
    </a:defPPr>
    <a:lvl1pPr algn="l" rtl="0" fontAlgn="base">
      <a:spcBef>
        <a:spcPct val="0"/>
      </a:spcBef>
      <a:spcAft>
        <a:spcPct val="0"/>
      </a:spcAft>
      <a:defRPr sz="7600" b="1" kern="1200">
        <a:solidFill>
          <a:srgbClr val="FFD624"/>
        </a:solidFill>
        <a:latin typeface="Verdana" pitchFamily="34" charset="0"/>
        <a:ea typeface="+mn-ea"/>
        <a:cs typeface="+mn-cs"/>
      </a:defRPr>
    </a:lvl1pPr>
    <a:lvl2pPr marL="457200" algn="l" rtl="0" fontAlgn="base">
      <a:spcBef>
        <a:spcPct val="0"/>
      </a:spcBef>
      <a:spcAft>
        <a:spcPct val="0"/>
      </a:spcAft>
      <a:defRPr sz="7600" b="1" kern="1200">
        <a:solidFill>
          <a:srgbClr val="FFD624"/>
        </a:solidFill>
        <a:latin typeface="Verdana" pitchFamily="34" charset="0"/>
        <a:ea typeface="+mn-ea"/>
        <a:cs typeface="+mn-cs"/>
      </a:defRPr>
    </a:lvl2pPr>
    <a:lvl3pPr marL="914400" algn="l" rtl="0" fontAlgn="base">
      <a:spcBef>
        <a:spcPct val="0"/>
      </a:spcBef>
      <a:spcAft>
        <a:spcPct val="0"/>
      </a:spcAft>
      <a:defRPr sz="7600" b="1" kern="1200">
        <a:solidFill>
          <a:srgbClr val="FFD624"/>
        </a:solidFill>
        <a:latin typeface="Verdana" pitchFamily="34" charset="0"/>
        <a:ea typeface="+mn-ea"/>
        <a:cs typeface="+mn-cs"/>
      </a:defRPr>
    </a:lvl3pPr>
    <a:lvl4pPr marL="1371600" algn="l" rtl="0" fontAlgn="base">
      <a:spcBef>
        <a:spcPct val="0"/>
      </a:spcBef>
      <a:spcAft>
        <a:spcPct val="0"/>
      </a:spcAft>
      <a:defRPr sz="7600" b="1" kern="1200">
        <a:solidFill>
          <a:srgbClr val="FFD624"/>
        </a:solidFill>
        <a:latin typeface="Verdana" pitchFamily="34" charset="0"/>
        <a:ea typeface="+mn-ea"/>
        <a:cs typeface="+mn-cs"/>
      </a:defRPr>
    </a:lvl4pPr>
    <a:lvl5pPr marL="1828800" algn="l" rtl="0" fontAlgn="base">
      <a:spcBef>
        <a:spcPct val="0"/>
      </a:spcBef>
      <a:spcAft>
        <a:spcPct val="0"/>
      </a:spcAft>
      <a:defRPr sz="7600" b="1" kern="1200">
        <a:solidFill>
          <a:srgbClr val="FFD624"/>
        </a:solidFill>
        <a:latin typeface="Verdana" pitchFamily="34" charset="0"/>
        <a:ea typeface="+mn-ea"/>
        <a:cs typeface="+mn-cs"/>
      </a:defRPr>
    </a:lvl5pPr>
    <a:lvl6pPr marL="2286000" algn="l" defTabSz="914400" rtl="0" eaLnBrk="1" latinLnBrk="0" hangingPunct="1">
      <a:defRPr sz="7600" b="1" kern="1200">
        <a:solidFill>
          <a:srgbClr val="FFD624"/>
        </a:solidFill>
        <a:latin typeface="Verdana" pitchFamily="34" charset="0"/>
        <a:ea typeface="+mn-ea"/>
        <a:cs typeface="+mn-cs"/>
      </a:defRPr>
    </a:lvl6pPr>
    <a:lvl7pPr marL="2743200" algn="l" defTabSz="914400" rtl="0" eaLnBrk="1" latinLnBrk="0" hangingPunct="1">
      <a:defRPr sz="7600" b="1" kern="1200">
        <a:solidFill>
          <a:srgbClr val="FFD624"/>
        </a:solidFill>
        <a:latin typeface="Verdana" pitchFamily="34" charset="0"/>
        <a:ea typeface="+mn-ea"/>
        <a:cs typeface="+mn-cs"/>
      </a:defRPr>
    </a:lvl7pPr>
    <a:lvl8pPr marL="3200400" algn="l" defTabSz="914400" rtl="0" eaLnBrk="1" latinLnBrk="0" hangingPunct="1">
      <a:defRPr sz="7600" b="1" kern="1200">
        <a:solidFill>
          <a:srgbClr val="FFD624"/>
        </a:solidFill>
        <a:latin typeface="Verdana" pitchFamily="34" charset="0"/>
        <a:ea typeface="+mn-ea"/>
        <a:cs typeface="+mn-cs"/>
      </a:defRPr>
    </a:lvl8pPr>
    <a:lvl9pPr marL="3657600" algn="l" defTabSz="914400" rtl="0" eaLnBrk="1" latinLnBrk="0" hangingPunct="1">
      <a:defRPr sz="7600" b="1" kern="1200">
        <a:solidFill>
          <a:srgbClr val="FFD624"/>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5" userDrawn="1">
          <p15:clr>
            <a:srgbClr val="A4A3A4"/>
          </p15:clr>
        </p15:guide>
      </p15:sldGuideLst>
    </p:ext>
    <p:ext uri="{2D200454-40CA-4A62-9FC3-DE9A4176ACB9}">
      <p15:notesGuideLst xmlns:p15="http://schemas.microsoft.com/office/powerpoint/2012/main">
        <p15:guide id="1" orient="horz" pos="3156" userDrawn="1">
          <p15:clr>
            <a:srgbClr val="A4A3A4"/>
          </p15:clr>
        </p15:guide>
        <p15:guide id="2" pos="217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AEF0"/>
    <a:srgbClr val="BAA523"/>
    <a:srgbClr val="96A519"/>
    <a:srgbClr val="3996A5"/>
    <a:srgbClr val="97BF0D"/>
    <a:srgbClr val="75195B"/>
    <a:srgbClr val="EE8032"/>
    <a:srgbClr val="EE7D32"/>
    <a:srgbClr val="3E7E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429" autoAdjust="0"/>
  </p:normalViewPr>
  <p:slideViewPr>
    <p:cSldViewPr>
      <p:cViewPr varScale="1">
        <p:scale>
          <a:sx n="82" d="100"/>
          <a:sy n="82" d="100"/>
        </p:scale>
        <p:origin x="976" y="168"/>
      </p:cViewPr>
      <p:guideLst>
        <p:guide orient="horz" pos="2160"/>
        <p:guide pos="2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3972" y="96"/>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85621" cy="501656"/>
          </a:xfrm>
          <a:prstGeom prst="rect">
            <a:avLst/>
          </a:prstGeom>
          <a:noFill/>
          <a:ln w="9525">
            <a:noFill/>
            <a:miter lim="800000"/>
            <a:headEnd/>
            <a:tailEnd/>
          </a:ln>
          <a:effectLst/>
        </p:spPr>
        <p:txBody>
          <a:bodyPr vert="horz" wrap="square" lIns="92455" tIns="46227" rIns="92455" bIns="46227" numCol="1" anchor="t" anchorCtr="0" compatLnSpc="1">
            <a:prstTxWarp prst="textNoShape">
              <a:avLst/>
            </a:prstTxWarp>
          </a:bodyPr>
          <a:lstStyle>
            <a:lvl1pPr>
              <a:defRPr sz="1200" b="0">
                <a:solidFill>
                  <a:schemeClr val="tx1"/>
                </a:solidFill>
                <a:latin typeface="Arial" charset="0"/>
              </a:defRPr>
            </a:lvl1pPr>
          </a:lstStyle>
          <a:p>
            <a:pPr>
              <a:defRPr/>
            </a:pPr>
            <a:endParaRPr lang="en-GB"/>
          </a:p>
        </p:txBody>
      </p:sp>
      <p:sp>
        <p:nvSpPr>
          <p:cNvPr id="37891" name="Rectangle 3"/>
          <p:cNvSpPr>
            <a:spLocks noGrp="1" noChangeArrowheads="1"/>
          </p:cNvSpPr>
          <p:nvPr>
            <p:ph type="dt" sz="quarter" idx="1"/>
          </p:nvPr>
        </p:nvSpPr>
        <p:spPr bwMode="auto">
          <a:xfrm>
            <a:off x="3900934" y="0"/>
            <a:ext cx="2985621" cy="501656"/>
          </a:xfrm>
          <a:prstGeom prst="rect">
            <a:avLst/>
          </a:prstGeom>
          <a:noFill/>
          <a:ln w="9525">
            <a:noFill/>
            <a:miter lim="800000"/>
            <a:headEnd/>
            <a:tailEnd/>
          </a:ln>
          <a:effectLst/>
        </p:spPr>
        <p:txBody>
          <a:bodyPr vert="horz" wrap="square" lIns="92455" tIns="46227" rIns="92455" bIns="46227" numCol="1" anchor="t" anchorCtr="0" compatLnSpc="1">
            <a:prstTxWarp prst="textNoShape">
              <a:avLst/>
            </a:prstTxWarp>
          </a:bodyPr>
          <a:lstStyle>
            <a:lvl1pPr algn="r">
              <a:defRPr sz="1200" b="0">
                <a:solidFill>
                  <a:schemeClr val="tx1"/>
                </a:solidFill>
                <a:latin typeface="Arial" charset="0"/>
              </a:defRPr>
            </a:lvl1pPr>
          </a:lstStyle>
          <a:p>
            <a:pPr>
              <a:defRPr/>
            </a:pPr>
            <a:endParaRPr lang="en-GB"/>
          </a:p>
        </p:txBody>
      </p:sp>
      <p:sp>
        <p:nvSpPr>
          <p:cNvPr id="37892" name="Rectangle 4"/>
          <p:cNvSpPr>
            <a:spLocks noGrp="1" noChangeArrowheads="1"/>
          </p:cNvSpPr>
          <p:nvPr>
            <p:ph type="ftr" sz="quarter" idx="2"/>
          </p:nvPr>
        </p:nvSpPr>
        <p:spPr bwMode="auto">
          <a:xfrm>
            <a:off x="0" y="9518630"/>
            <a:ext cx="2985621" cy="501655"/>
          </a:xfrm>
          <a:prstGeom prst="rect">
            <a:avLst/>
          </a:prstGeom>
          <a:noFill/>
          <a:ln w="9525">
            <a:noFill/>
            <a:miter lim="800000"/>
            <a:headEnd/>
            <a:tailEnd/>
          </a:ln>
          <a:effectLst/>
        </p:spPr>
        <p:txBody>
          <a:bodyPr vert="horz" wrap="square" lIns="92455" tIns="46227" rIns="92455" bIns="46227" numCol="1" anchor="b" anchorCtr="0" compatLnSpc="1">
            <a:prstTxWarp prst="textNoShape">
              <a:avLst/>
            </a:prstTxWarp>
          </a:bodyPr>
          <a:lstStyle>
            <a:lvl1pPr>
              <a:defRPr sz="1200" b="0">
                <a:solidFill>
                  <a:schemeClr val="tx1"/>
                </a:solidFill>
                <a:latin typeface="Arial" charset="0"/>
              </a:defRPr>
            </a:lvl1pPr>
          </a:lstStyle>
          <a:p>
            <a:pPr>
              <a:defRPr/>
            </a:pPr>
            <a:endParaRPr lang="en-GB"/>
          </a:p>
        </p:txBody>
      </p:sp>
      <p:sp>
        <p:nvSpPr>
          <p:cNvPr id="37893" name="Rectangle 5"/>
          <p:cNvSpPr>
            <a:spLocks noGrp="1" noChangeArrowheads="1"/>
          </p:cNvSpPr>
          <p:nvPr>
            <p:ph type="sldNum" sz="quarter" idx="3"/>
          </p:nvPr>
        </p:nvSpPr>
        <p:spPr bwMode="auto">
          <a:xfrm>
            <a:off x="3900934" y="9518630"/>
            <a:ext cx="2985621" cy="501655"/>
          </a:xfrm>
          <a:prstGeom prst="rect">
            <a:avLst/>
          </a:prstGeom>
          <a:noFill/>
          <a:ln w="9525">
            <a:noFill/>
            <a:miter lim="800000"/>
            <a:headEnd/>
            <a:tailEnd/>
          </a:ln>
          <a:effectLst/>
        </p:spPr>
        <p:txBody>
          <a:bodyPr vert="horz" wrap="square" lIns="92455" tIns="46227" rIns="92455" bIns="46227" numCol="1" anchor="b" anchorCtr="0" compatLnSpc="1">
            <a:prstTxWarp prst="textNoShape">
              <a:avLst/>
            </a:prstTxWarp>
          </a:bodyPr>
          <a:lstStyle>
            <a:lvl1pPr algn="r">
              <a:defRPr sz="1200" b="0">
                <a:solidFill>
                  <a:schemeClr val="tx1"/>
                </a:solidFill>
                <a:latin typeface="Arial" charset="0"/>
              </a:defRPr>
            </a:lvl1pPr>
          </a:lstStyle>
          <a:p>
            <a:pPr>
              <a:defRPr/>
            </a:pPr>
            <a:fld id="{5EC7A9CE-B5D3-4830-AA57-DD8049CE9F26}" type="slidenum">
              <a:rPr lang="en-GB"/>
              <a:pPr>
                <a:defRPr/>
              </a:pPr>
              <a:t>‹nr.›</a:t>
            </a:fld>
            <a:endParaRPr lang="en-GB"/>
          </a:p>
        </p:txBody>
      </p:sp>
    </p:spTree>
    <p:extLst>
      <p:ext uri="{BB962C8B-B14F-4D97-AF65-F5344CB8AC3E}">
        <p14:creationId xmlns:p14="http://schemas.microsoft.com/office/powerpoint/2010/main" val="1500096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85621" cy="501656"/>
          </a:xfrm>
          <a:prstGeom prst="rect">
            <a:avLst/>
          </a:prstGeom>
          <a:noFill/>
          <a:ln w="9525">
            <a:noFill/>
            <a:miter lim="800000"/>
            <a:headEnd/>
            <a:tailEnd/>
          </a:ln>
          <a:effectLst/>
        </p:spPr>
        <p:txBody>
          <a:bodyPr vert="horz" wrap="square" lIns="92455" tIns="46227" rIns="92455" bIns="46227" numCol="1" anchor="t" anchorCtr="0" compatLnSpc="1">
            <a:prstTxWarp prst="textNoShape">
              <a:avLst/>
            </a:prstTxWarp>
          </a:bodyPr>
          <a:lstStyle>
            <a:lvl1pPr>
              <a:defRPr sz="1200" b="0">
                <a:solidFill>
                  <a:schemeClr val="tx1"/>
                </a:solidFill>
                <a:latin typeface="Arial" charset="0"/>
              </a:defRPr>
            </a:lvl1pPr>
          </a:lstStyle>
          <a:p>
            <a:pPr>
              <a:defRPr/>
            </a:pPr>
            <a:endParaRPr lang="en-GB"/>
          </a:p>
        </p:txBody>
      </p:sp>
      <p:sp>
        <p:nvSpPr>
          <p:cNvPr id="36867" name="Rectangle 3"/>
          <p:cNvSpPr>
            <a:spLocks noGrp="1" noChangeArrowheads="1"/>
          </p:cNvSpPr>
          <p:nvPr>
            <p:ph type="dt" idx="1"/>
          </p:nvPr>
        </p:nvSpPr>
        <p:spPr bwMode="auto">
          <a:xfrm>
            <a:off x="3900934" y="0"/>
            <a:ext cx="2985621" cy="501656"/>
          </a:xfrm>
          <a:prstGeom prst="rect">
            <a:avLst/>
          </a:prstGeom>
          <a:noFill/>
          <a:ln w="9525">
            <a:noFill/>
            <a:miter lim="800000"/>
            <a:headEnd/>
            <a:tailEnd/>
          </a:ln>
          <a:effectLst/>
        </p:spPr>
        <p:txBody>
          <a:bodyPr vert="horz" wrap="square" lIns="92455" tIns="46227" rIns="92455" bIns="46227" numCol="1" anchor="t" anchorCtr="0" compatLnSpc="1">
            <a:prstTxWarp prst="textNoShape">
              <a:avLst/>
            </a:prstTxWarp>
          </a:bodyPr>
          <a:lstStyle>
            <a:lvl1pPr algn="r">
              <a:defRPr sz="1200" b="0">
                <a:solidFill>
                  <a:schemeClr val="tx1"/>
                </a:solidFill>
                <a:latin typeface="Arial" charset="0"/>
              </a:defRPr>
            </a:lvl1pPr>
          </a:lstStyle>
          <a:p>
            <a:pPr>
              <a:defRPr/>
            </a:pPr>
            <a:endParaRPr lang="en-GB"/>
          </a:p>
        </p:txBody>
      </p:sp>
      <p:sp>
        <p:nvSpPr>
          <p:cNvPr id="8196" name="Rectangle 4"/>
          <p:cNvSpPr>
            <a:spLocks noGrp="1" noRot="1" noChangeAspect="1" noChangeArrowheads="1" noTextEdit="1"/>
          </p:cNvSpPr>
          <p:nvPr>
            <p:ph type="sldImg" idx="2"/>
          </p:nvPr>
        </p:nvSpPr>
        <p:spPr bwMode="auto">
          <a:xfrm>
            <a:off x="939800" y="752475"/>
            <a:ext cx="5010150" cy="3757613"/>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688495" y="4760116"/>
            <a:ext cx="5511174" cy="4510090"/>
          </a:xfrm>
          <a:prstGeom prst="rect">
            <a:avLst/>
          </a:prstGeom>
          <a:noFill/>
          <a:ln w="9525">
            <a:noFill/>
            <a:miter lim="800000"/>
            <a:headEnd/>
            <a:tailEnd/>
          </a:ln>
          <a:effectLst/>
        </p:spPr>
        <p:txBody>
          <a:bodyPr vert="horz" wrap="square" lIns="92455" tIns="46227" rIns="92455" bIns="46227"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6870" name="Rectangle 6"/>
          <p:cNvSpPr>
            <a:spLocks noGrp="1" noChangeArrowheads="1"/>
          </p:cNvSpPr>
          <p:nvPr>
            <p:ph type="ftr" sz="quarter" idx="4"/>
          </p:nvPr>
        </p:nvSpPr>
        <p:spPr bwMode="auto">
          <a:xfrm>
            <a:off x="0" y="9518630"/>
            <a:ext cx="2985621" cy="501655"/>
          </a:xfrm>
          <a:prstGeom prst="rect">
            <a:avLst/>
          </a:prstGeom>
          <a:noFill/>
          <a:ln w="9525">
            <a:noFill/>
            <a:miter lim="800000"/>
            <a:headEnd/>
            <a:tailEnd/>
          </a:ln>
          <a:effectLst/>
        </p:spPr>
        <p:txBody>
          <a:bodyPr vert="horz" wrap="square" lIns="92455" tIns="46227" rIns="92455" bIns="46227" numCol="1" anchor="b" anchorCtr="0" compatLnSpc="1">
            <a:prstTxWarp prst="textNoShape">
              <a:avLst/>
            </a:prstTxWarp>
          </a:bodyPr>
          <a:lstStyle>
            <a:lvl1pPr>
              <a:defRPr sz="1200" b="0">
                <a:solidFill>
                  <a:schemeClr val="tx1"/>
                </a:solidFill>
                <a:latin typeface="Arial" charset="0"/>
              </a:defRPr>
            </a:lvl1pPr>
          </a:lstStyle>
          <a:p>
            <a:pPr>
              <a:defRPr/>
            </a:pPr>
            <a:endParaRPr lang="en-GB"/>
          </a:p>
        </p:txBody>
      </p:sp>
      <p:sp>
        <p:nvSpPr>
          <p:cNvPr id="36871" name="Rectangle 7"/>
          <p:cNvSpPr>
            <a:spLocks noGrp="1" noChangeArrowheads="1"/>
          </p:cNvSpPr>
          <p:nvPr>
            <p:ph type="sldNum" sz="quarter" idx="5"/>
          </p:nvPr>
        </p:nvSpPr>
        <p:spPr bwMode="auto">
          <a:xfrm>
            <a:off x="3900934" y="9518630"/>
            <a:ext cx="2985621" cy="501655"/>
          </a:xfrm>
          <a:prstGeom prst="rect">
            <a:avLst/>
          </a:prstGeom>
          <a:noFill/>
          <a:ln w="9525">
            <a:noFill/>
            <a:miter lim="800000"/>
            <a:headEnd/>
            <a:tailEnd/>
          </a:ln>
          <a:effectLst/>
        </p:spPr>
        <p:txBody>
          <a:bodyPr vert="horz" wrap="square" lIns="92455" tIns="46227" rIns="92455" bIns="46227" numCol="1" anchor="b" anchorCtr="0" compatLnSpc="1">
            <a:prstTxWarp prst="textNoShape">
              <a:avLst/>
            </a:prstTxWarp>
          </a:bodyPr>
          <a:lstStyle>
            <a:lvl1pPr algn="r">
              <a:defRPr sz="1200" b="0">
                <a:solidFill>
                  <a:schemeClr val="tx1"/>
                </a:solidFill>
                <a:latin typeface="Arial" charset="0"/>
              </a:defRPr>
            </a:lvl1pPr>
          </a:lstStyle>
          <a:p>
            <a:pPr>
              <a:defRPr/>
            </a:pPr>
            <a:fld id="{36441B25-C4D1-47DB-817D-B9C4FC5392FB}" type="slidenum">
              <a:rPr lang="en-GB"/>
              <a:pPr>
                <a:defRPr/>
              </a:pPr>
              <a:t>‹nr.›</a:t>
            </a:fld>
            <a:endParaRPr lang="en-GB"/>
          </a:p>
        </p:txBody>
      </p:sp>
    </p:spTree>
    <p:extLst>
      <p:ext uri="{BB962C8B-B14F-4D97-AF65-F5344CB8AC3E}">
        <p14:creationId xmlns:p14="http://schemas.microsoft.com/office/powerpoint/2010/main" val="807406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200" dirty="0" smtClean="0">
                <a:effectLst/>
                <a:latin typeface="Calibri" panose="020F0502020204030204" pitchFamily="34" charset="0"/>
                <a:ea typeface="Calibri" panose="020F0502020204030204" pitchFamily="34" charset="0"/>
                <a:cs typeface="Times New Roman" panose="02020603050405020304" pitchFamily="18" charset="0"/>
              </a:rPr>
              <a:t>Dames en heren, goedemiddag. </a:t>
            </a:r>
          </a:p>
          <a:p>
            <a:pPr>
              <a:lnSpc>
                <a:spcPct val="107000"/>
              </a:lnSpc>
              <a:spcAft>
                <a:spcPts val="800"/>
              </a:spcAft>
            </a:pPr>
            <a:r>
              <a:rPr lang="nl-NL" sz="1200" dirty="0" smtClean="0">
                <a:effectLst/>
                <a:latin typeface="Calibri" panose="020F0502020204030204" pitchFamily="34" charset="0"/>
                <a:ea typeface="Calibri" panose="020F0502020204030204" pitchFamily="34" charset="0"/>
                <a:cs typeface="Times New Roman" panose="02020603050405020304" pitchFamily="18" charset="0"/>
              </a:rPr>
              <a:t>Hartelijk dank voor de uitnodiging om u in de komende vijf minuten inzicht te geven in het zojuist gestarte project NOVIMAR. </a:t>
            </a:r>
          </a:p>
          <a:p>
            <a:endParaRPr lang="en-GB" dirty="0"/>
          </a:p>
        </p:txBody>
      </p:sp>
      <p:sp>
        <p:nvSpPr>
          <p:cNvPr id="4" name="Tijdelijke aanduiding voor dianummer 3"/>
          <p:cNvSpPr>
            <a:spLocks noGrp="1"/>
          </p:cNvSpPr>
          <p:nvPr>
            <p:ph type="sldNum" sz="quarter" idx="10"/>
          </p:nvPr>
        </p:nvSpPr>
        <p:spPr/>
        <p:txBody>
          <a:bodyPr/>
          <a:lstStyle/>
          <a:p>
            <a:pPr>
              <a:defRPr/>
            </a:pPr>
            <a:fld id="{36441B25-C4D1-47DB-817D-B9C4FC5392FB}" type="slidenum">
              <a:rPr lang="en-GB" smtClean="0"/>
              <a:pPr>
                <a:defRPr/>
              </a:pPr>
              <a:t>1</a:t>
            </a:fld>
            <a:endParaRPr lang="en-GB"/>
          </a:p>
        </p:txBody>
      </p:sp>
    </p:spTree>
    <p:extLst>
      <p:ext uri="{BB962C8B-B14F-4D97-AF65-F5344CB8AC3E}">
        <p14:creationId xmlns:p14="http://schemas.microsoft.com/office/powerpoint/2010/main" val="385271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smtClean="0">
                <a:solidFill>
                  <a:schemeClr val="tx1"/>
                </a:solidFill>
                <a:effectLst/>
                <a:latin typeface="Arial" charset="0"/>
                <a:ea typeface="+mn-ea"/>
                <a:cs typeface="+mn-cs"/>
              </a:rPr>
              <a:t>Toen de bedenkers van het project nadachten over de projectinhoud hadden zij vast dit beeld van de vervoersstromen over water voor ogen. Zij zullen zich afgevraagd hebben of er nog mogelijkheden zouden zijn om verdere verbeteringen in dit transport te realiseren. Immers de verwachting is dat bijvoorbeeld de containerstroom in de komende jaren alleen maar zal toenemen en daarmee de druk op bestaande infrastructuur op het land en op het water en het milieu.</a:t>
            </a:r>
            <a:endParaRPr lang="nl-NL" dirty="0"/>
          </a:p>
        </p:txBody>
      </p:sp>
      <p:sp>
        <p:nvSpPr>
          <p:cNvPr id="4" name="Tijdelijke aanduiding voor dianummer 3"/>
          <p:cNvSpPr>
            <a:spLocks noGrp="1"/>
          </p:cNvSpPr>
          <p:nvPr>
            <p:ph type="sldNum" sz="quarter" idx="10"/>
          </p:nvPr>
        </p:nvSpPr>
        <p:spPr/>
        <p:txBody>
          <a:bodyPr/>
          <a:lstStyle/>
          <a:p>
            <a:pPr>
              <a:defRPr/>
            </a:pPr>
            <a:fld id="{36441B25-C4D1-47DB-817D-B9C4FC5392FB}" type="slidenum">
              <a:rPr lang="en-GB" smtClean="0"/>
              <a:pPr>
                <a:defRPr/>
              </a:pPr>
              <a:t>2</a:t>
            </a:fld>
            <a:endParaRPr lang="en-GB"/>
          </a:p>
        </p:txBody>
      </p:sp>
    </p:spTree>
    <p:extLst>
      <p:ext uri="{BB962C8B-B14F-4D97-AF65-F5344CB8AC3E}">
        <p14:creationId xmlns:p14="http://schemas.microsoft.com/office/powerpoint/2010/main" val="3499879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smtClean="0">
                <a:solidFill>
                  <a:schemeClr val="tx1"/>
                </a:solidFill>
                <a:effectLst/>
                <a:latin typeface="Arial" charset="0"/>
                <a:ea typeface="+mn-ea"/>
                <a:cs typeface="+mn-cs"/>
              </a:rPr>
              <a:t>Bij nadere bestudering van deze vervoersstromen ontstond het beeld van konvooien van schepen en de vraag of dergelijke konvooien vervangen zouden kunnen worden door “treinen van schepen”: het </a:t>
            </a:r>
            <a:r>
              <a:rPr lang="nl-NL" sz="1200" kern="1200" dirty="0" err="1" smtClean="0">
                <a:solidFill>
                  <a:schemeClr val="tx1"/>
                </a:solidFill>
                <a:effectLst/>
                <a:latin typeface="Arial" charset="0"/>
                <a:ea typeface="+mn-ea"/>
                <a:cs typeface="+mn-cs"/>
              </a:rPr>
              <a:t>vessel</a:t>
            </a:r>
            <a:r>
              <a:rPr lang="nl-NL" sz="1200" kern="1200" dirty="0" smtClean="0">
                <a:solidFill>
                  <a:schemeClr val="tx1"/>
                </a:solidFill>
                <a:effectLst/>
                <a:latin typeface="Arial" charset="0"/>
                <a:ea typeface="+mn-ea"/>
                <a:cs typeface="+mn-cs"/>
              </a:rPr>
              <a:t> train concept was geboren. </a:t>
            </a:r>
          </a:p>
          <a:p>
            <a:r>
              <a:rPr lang="nl-NL" sz="1200" kern="1200" dirty="0" smtClean="0">
                <a:solidFill>
                  <a:schemeClr val="tx1"/>
                </a:solidFill>
                <a:effectLst/>
                <a:latin typeface="Arial" charset="0"/>
                <a:ea typeface="+mn-ea"/>
                <a:cs typeface="+mn-cs"/>
              </a:rPr>
              <a:t>Een andere vraag was of de </a:t>
            </a:r>
            <a:r>
              <a:rPr lang="nl-NL" sz="1200" kern="1200" dirty="0" err="1" smtClean="0">
                <a:solidFill>
                  <a:schemeClr val="tx1"/>
                </a:solidFill>
                <a:effectLst/>
                <a:latin typeface="Arial" charset="0"/>
                <a:ea typeface="+mn-ea"/>
                <a:cs typeface="+mn-cs"/>
              </a:rPr>
              <a:t>vessel</a:t>
            </a:r>
            <a:r>
              <a:rPr lang="nl-NL" sz="1200" kern="1200" dirty="0" smtClean="0">
                <a:solidFill>
                  <a:schemeClr val="tx1"/>
                </a:solidFill>
                <a:effectLst/>
                <a:latin typeface="Arial" charset="0"/>
                <a:ea typeface="+mn-ea"/>
                <a:cs typeface="+mn-cs"/>
              </a:rPr>
              <a:t> train een oplossing kan bieden voor het transport van goederen over vooral smallere vaarwegen die nu door de steeds groter wordende nieuwbouwschepen niet meer te bevaren zijn. Juist het maximaliseren van het gebruik van dit type vaarwegen kan een oplossing bieden voor de huidige en toekomstige congestie op de weg. </a:t>
            </a:r>
          </a:p>
          <a:p>
            <a:r>
              <a:rPr lang="nl-NL" sz="1200" kern="1200" dirty="0" smtClean="0">
                <a:solidFill>
                  <a:schemeClr val="tx1"/>
                </a:solidFill>
                <a:effectLst/>
                <a:latin typeface="Arial" charset="0"/>
                <a:ea typeface="+mn-ea"/>
                <a:cs typeface="+mn-cs"/>
              </a:rPr>
              <a:t>Tot slot de vraag of de wijze van belading en overslag verder geoptimaliseerd kan worden.</a:t>
            </a:r>
          </a:p>
          <a:p>
            <a:r>
              <a:rPr lang="nl-NL" sz="1200" kern="1200" dirty="0" smtClean="0">
                <a:solidFill>
                  <a:schemeClr val="tx1"/>
                </a:solidFill>
                <a:effectLst/>
                <a:latin typeface="Arial" charset="0"/>
                <a:ea typeface="+mn-ea"/>
                <a:cs typeface="+mn-cs"/>
              </a:rPr>
              <a:t>Het aantonen van de technische en economische haalbaarheid van het </a:t>
            </a:r>
            <a:r>
              <a:rPr lang="nl-NL" sz="1200" kern="1200" dirty="0" err="1" smtClean="0">
                <a:solidFill>
                  <a:schemeClr val="tx1"/>
                </a:solidFill>
                <a:effectLst/>
                <a:latin typeface="Arial" charset="0"/>
                <a:ea typeface="+mn-ea"/>
                <a:cs typeface="+mn-cs"/>
              </a:rPr>
              <a:t>vessel</a:t>
            </a:r>
            <a:r>
              <a:rPr lang="nl-NL" sz="1200" kern="1200" dirty="0" smtClean="0">
                <a:solidFill>
                  <a:schemeClr val="tx1"/>
                </a:solidFill>
                <a:effectLst/>
                <a:latin typeface="Arial" charset="0"/>
                <a:ea typeface="+mn-ea"/>
                <a:cs typeface="+mn-cs"/>
              </a:rPr>
              <a:t> train concept is de doelstelling van het NOVIMAR project.</a:t>
            </a:r>
          </a:p>
          <a:p>
            <a:endParaRPr lang="nl-NL" dirty="0"/>
          </a:p>
        </p:txBody>
      </p:sp>
      <p:sp>
        <p:nvSpPr>
          <p:cNvPr id="4" name="Tijdelijke aanduiding voor dianummer 3"/>
          <p:cNvSpPr>
            <a:spLocks noGrp="1"/>
          </p:cNvSpPr>
          <p:nvPr>
            <p:ph type="sldNum" sz="quarter" idx="10"/>
          </p:nvPr>
        </p:nvSpPr>
        <p:spPr/>
        <p:txBody>
          <a:bodyPr/>
          <a:lstStyle/>
          <a:p>
            <a:pPr>
              <a:defRPr/>
            </a:pPr>
            <a:fld id="{36441B25-C4D1-47DB-817D-B9C4FC5392FB}" type="slidenum">
              <a:rPr lang="en-GB" smtClean="0"/>
              <a:pPr>
                <a:defRPr/>
              </a:pPr>
              <a:t>3</a:t>
            </a:fld>
            <a:endParaRPr lang="en-GB"/>
          </a:p>
        </p:txBody>
      </p:sp>
    </p:spTree>
    <p:extLst>
      <p:ext uri="{BB962C8B-B14F-4D97-AF65-F5344CB8AC3E}">
        <p14:creationId xmlns:p14="http://schemas.microsoft.com/office/powerpoint/2010/main" val="295876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nl-NL" sz="1200" kern="1200" dirty="0" smtClean="0">
                <a:solidFill>
                  <a:schemeClr val="tx1"/>
                </a:solidFill>
                <a:effectLst/>
                <a:latin typeface="Arial" charset="0"/>
                <a:ea typeface="+mn-ea"/>
                <a:cs typeface="+mn-cs"/>
              </a:rPr>
              <a:t>Deze animatie vat het principe van het VT train concept kort samen. De </a:t>
            </a:r>
            <a:r>
              <a:rPr lang="nl-NL" sz="1200" kern="1200" dirty="0" err="1" smtClean="0">
                <a:solidFill>
                  <a:schemeClr val="tx1"/>
                </a:solidFill>
                <a:effectLst/>
                <a:latin typeface="Arial" charset="0"/>
                <a:ea typeface="+mn-ea"/>
                <a:cs typeface="+mn-cs"/>
              </a:rPr>
              <a:t>vesseltrain</a:t>
            </a:r>
            <a:r>
              <a:rPr lang="nl-NL" sz="1200" kern="1200" dirty="0" smtClean="0">
                <a:solidFill>
                  <a:schemeClr val="tx1"/>
                </a:solidFill>
                <a:effectLst/>
                <a:latin typeface="Arial" charset="0"/>
                <a:ea typeface="+mn-ea"/>
                <a:cs typeface="+mn-cs"/>
              </a:rPr>
              <a:t> bestaat uit een bemande leader </a:t>
            </a:r>
            <a:r>
              <a:rPr lang="nl-NL" sz="1200" kern="1200" dirty="0" err="1" smtClean="0">
                <a:solidFill>
                  <a:schemeClr val="tx1"/>
                </a:solidFill>
                <a:effectLst/>
                <a:latin typeface="Arial" charset="0"/>
                <a:ea typeface="+mn-ea"/>
                <a:cs typeface="+mn-cs"/>
              </a:rPr>
              <a:t>vessel</a:t>
            </a:r>
            <a:r>
              <a:rPr lang="nl-NL" sz="1200" kern="1200" dirty="0" smtClean="0">
                <a:solidFill>
                  <a:schemeClr val="tx1"/>
                </a:solidFill>
                <a:effectLst/>
                <a:latin typeface="Arial" charset="0"/>
                <a:ea typeface="+mn-ea"/>
                <a:cs typeface="+mn-cs"/>
              </a:rPr>
              <a:t> en (vrijwel) onbemande </a:t>
            </a:r>
            <a:r>
              <a:rPr lang="nl-NL" sz="1200" kern="1200" dirty="0" err="1" smtClean="0">
                <a:solidFill>
                  <a:schemeClr val="tx1"/>
                </a:solidFill>
                <a:effectLst/>
                <a:latin typeface="Arial" charset="0"/>
                <a:ea typeface="+mn-ea"/>
                <a:cs typeface="+mn-cs"/>
              </a:rPr>
              <a:t>follower</a:t>
            </a:r>
            <a:r>
              <a:rPr lang="nl-NL" sz="1200" kern="1200" dirty="0" smtClean="0">
                <a:solidFill>
                  <a:schemeClr val="tx1"/>
                </a:solidFill>
                <a:effectLst/>
                <a:latin typeface="Arial" charset="0"/>
                <a:ea typeface="+mn-ea"/>
                <a:cs typeface="+mn-cs"/>
              </a:rPr>
              <a:t> </a:t>
            </a:r>
            <a:r>
              <a:rPr lang="nl-NL" sz="1200" kern="1200" dirty="0" err="1" smtClean="0">
                <a:solidFill>
                  <a:schemeClr val="tx1"/>
                </a:solidFill>
                <a:effectLst/>
                <a:latin typeface="Arial" charset="0"/>
                <a:ea typeface="+mn-ea"/>
                <a:cs typeface="+mn-cs"/>
              </a:rPr>
              <a:t>vessels</a:t>
            </a:r>
            <a:r>
              <a:rPr lang="nl-NL" sz="1200" kern="1200" dirty="0" smtClean="0">
                <a:solidFill>
                  <a:schemeClr val="tx1"/>
                </a:solidFill>
                <a:effectLst/>
                <a:latin typeface="Arial" charset="0"/>
                <a:ea typeface="+mn-ea"/>
                <a:cs typeface="+mn-cs"/>
              </a:rPr>
              <a:t>. De trein vertrekt van de zee terminal en onderweg verlaat een van de volgers de trein en een andere volger sluit zich aan. De trein vaart vervolgens naar een stad, waar de schepen gelost worden. Het laatste deel van het transport gaat via lokaal vervoer. </a:t>
            </a:r>
          </a:p>
          <a:p>
            <a:endParaRPr lang="nl-NL" dirty="0"/>
          </a:p>
        </p:txBody>
      </p:sp>
      <p:sp>
        <p:nvSpPr>
          <p:cNvPr id="4" name="Tijdelijke aanduiding voor dianummer 3"/>
          <p:cNvSpPr>
            <a:spLocks noGrp="1"/>
          </p:cNvSpPr>
          <p:nvPr>
            <p:ph type="sldNum" sz="quarter" idx="10"/>
          </p:nvPr>
        </p:nvSpPr>
        <p:spPr/>
        <p:txBody>
          <a:bodyPr/>
          <a:lstStyle/>
          <a:p>
            <a:pPr>
              <a:defRPr/>
            </a:pPr>
            <a:fld id="{36441B25-C4D1-47DB-817D-B9C4FC5392FB}" type="slidenum">
              <a:rPr lang="en-GB" smtClean="0"/>
              <a:pPr>
                <a:defRPr/>
              </a:pPr>
              <a:t>4</a:t>
            </a:fld>
            <a:endParaRPr lang="en-GB"/>
          </a:p>
        </p:txBody>
      </p:sp>
    </p:spTree>
    <p:extLst>
      <p:ext uri="{BB962C8B-B14F-4D97-AF65-F5344CB8AC3E}">
        <p14:creationId xmlns:p14="http://schemas.microsoft.com/office/powerpoint/2010/main" val="318064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nl-NL" sz="1200" kern="1200" dirty="0" smtClean="0">
                <a:solidFill>
                  <a:schemeClr val="tx1"/>
                </a:solidFill>
                <a:effectLst/>
                <a:latin typeface="Arial" charset="0"/>
                <a:ea typeface="+mn-ea"/>
                <a:cs typeface="+mn-cs"/>
              </a:rPr>
              <a:t>In het project zullen wij met allerlei vraagstukken te maken krijgen, waar ik hierna nader op in ga. NOVIMAR wordt geleid door Netherlands Maritime Technology Foundation te Rotterdam. Het project heeft een looptijd van vier jaar. Het project heeft 22 partners uit 9 landen en wordt ondersteund door een stakeholder groep bestaande uit vertegenwoordigers van 9 organisaties. De looptijd is vier jaar en er is een Europese bijdrage van circa 8 miljoen Euro.</a:t>
            </a:r>
          </a:p>
          <a:p>
            <a:endParaRPr lang="en-US" noProof="0" dirty="0"/>
          </a:p>
        </p:txBody>
      </p:sp>
      <p:sp>
        <p:nvSpPr>
          <p:cNvPr id="4" name="Tijdelijke aanduiding voor dianummer 3"/>
          <p:cNvSpPr>
            <a:spLocks noGrp="1"/>
          </p:cNvSpPr>
          <p:nvPr>
            <p:ph type="sldNum" sz="quarter" idx="10"/>
          </p:nvPr>
        </p:nvSpPr>
        <p:spPr/>
        <p:txBody>
          <a:bodyPr/>
          <a:lstStyle/>
          <a:p>
            <a:pPr>
              <a:defRPr/>
            </a:pPr>
            <a:fld id="{36441B25-C4D1-47DB-817D-B9C4FC5392FB}" type="slidenum">
              <a:rPr lang="en-GB" smtClean="0"/>
              <a:pPr>
                <a:defRPr/>
              </a:pPr>
              <a:t>5</a:t>
            </a:fld>
            <a:endParaRPr lang="en-GB"/>
          </a:p>
        </p:txBody>
      </p:sp>
    </p:spTree>
    <p:extLst>
      <p:ext uri="{BB962C8B-B14F-4D97-AF65-F5344CB8AC3E}">
        <p14:creationId xmlns:p14="http://schemas.microsoft.com/office/powerpoint/2010/main" val="915571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smtClean="0">
                <a:solidFill>
                  <a:schemeClr val="tx1"/>
                </a:solidFill>
                <a:effectLst/>
                <a:latin typeface="Arial" charset="0"/>
                <a:ea typeface="+mn-ea"/>
                <a:cs typeface="+mn-cs"/>
              </a:rPr>
              <a:t>Wanneer wij vanuit een operationele blik het VT concept in de bestaande infrastructuur brengen dan ontstaan er interessante vraagstukken voor het NOVIMAR project, die echter ook gelden voor huidige en toekomstige smart </a:t>
            </a:r>
            <a:r>
              <a:rPr lang="nl-NL" sz="1200" kern="1200" dirty="0" err="1" smtClean="0">
                <a:solidFill>
                  <a:schemeClr val="tx1"/>
                </a:solidFill>
                <a:effectLst/>
                <a:latin typeface="Arial" charset="0"/>
                <a:ea typeface="+mn-ea"/>
                <a:cs typeface="+mn-cs"/>
              </a:rPr>
              <a:t>shipping</a:t>
            </a:r>
            <a:r>
              <a:rPr lang="nl-NL" sz="1200" kern="1200" dirty="0" smtClean="0">
                <a:solidFill>
                  <a:schemeClr val="tx1"/>
                </a:solidFill>
                <a:effectLst/>
                <a:latin typeface="Arial" charset="0"/>
                <a:ea typeface="+mn-ea"/>
                <a:cs typeface="+mn-cs"/>
              </a:rPr>
              <a:t> projecten. Voorbeelden zijn:</a:t>
            </a:r>
          </a:p>
          <a:p>
            <a:pPr lvl="0"/>
            <a:r>
              <a:rPr lang="nl-NL" sz="1200" kern="1200" dirty="0" smtClean="0">
                <a:solidFill>
                  <a:schemeClr val="tx1"/>
                </a:solidFill>
                <a:effectLst/>
                <a:latin typeface="Arial" charset="0"/>
                <a:ea typeface="+mn-ea"/>
                <a:cs typeface="+mn-cs"/>
              </a:rPr>
              <a:t>Hoe kunnen we de </a:t>
            </a:r>
            <a:r>
              <a:rPr lang="nl-NL" sz="1200" kern="1200" dirty="0" err="1" smtClean="0">
                <a:solidFill>
                  <a:schemeClr val="tx1"/>
                </a:solidFill>
                <a:effectLst/>
                <a:latin typeface="Arial" charset="0"/>
                <a:ea typeface="+mn-ea"/>
                <a:cs typeface="+mn-cs"/>
              </a:rPr>
              <a:t>vessel</a:t>
            </a:r>
            <a:r>
              <a:rPr lang="nl-NL" sz="1200" kern="1200" dirty="0" smtClean="0">
                <a:solidFill>
                  <a:schemeClr val="tx1"/>
                </a:solidFill>
                <a:effectLst/>
                <a:latin typeface="Arial" charset="0"/>
                <a:ea typeface="+mn-ea"/>
                <a:cs typeface="+mn-cs"/>
              </a:rPr>
              <a:t> train optimaal beladen rekening houden met de eindbestemming van de goederen en zodanig dat een </a:t>
            </a:r>
            <a:r>
              <a:rPr lang="nl-NL" sz="1200" kern="1200" dirty="0" err="1" smtClean="0">
                <a:solidFill>
                  <a:schemeClr val="tx1"/>
                </a:solidFill>
                <a:effectLst/>
                <a:latin typeface="Arial" charset="0"/>
                <a:ea typeface="+mn-ea"/>
                <a:cs typeface="+mn-cs"/>
              </a:rPr>
              <a:t>follower</a:t>
            </a:r>
            <a:r>
              <a:rPr lang="nl-NL" sz="1200" kern="1200" dirty="0" smtClean="0">
                <a:solidFill>
                  <a:schemeClr val="tx1"/>
                </a:solidFill>
                <a:effectLst/>
                <a:latin typeface="Arial" charset="0"/>
                <a:ea typeface="+mn-ea"/>
                <a:cs typeface="+mn-cs"/>
              </a:rPr>
              <a:t> </a:t>
            </a:r>
            <a:r>
              <a:rPr lang="nl-NL" sz="1200" kern="1200" dirty="0" err="1" smtClean="0">
                <a:solidFill>
                  <a:schemeClr val="tx1"/>
                </a:solidFill>
                <a:effectLst/>
                <a:latin typeface="Arial" charset="0"/>
                <a:ea typeface="+mn-ea"/>
                <a:cs typeface="+mn-cs"/>
              </a:rPr>
              <a:t>vessel</a:t>
            </a:r>
            <a:r>
              <a:rPr lang="nl-NL" sz="1200" kern="1200" dirty="0" smtClean="0">
                <a:solidFill>
                  <a:schemeClr val="tx1"/>
                </a:solidFill>
                <a:effectLst/>
                <a:latin typeface="Arial" charset="0"/>
                <a:ea typeface="+mn-ea"/>
                <a:cs typeface="+mn-cs"/>
              </a:rPr>
              <a:t> onderweg overgezet kan worden naar een andere trein voor verder transport?</a:t>
            </a:r>
          </a:p>
          <a:p>
            <a:pPr lvl="0"/>
            <a:r>
              <a:rPr lang="nl-NL" sz="1200" kern="1200" dirty="0" smtClean="0">
                <a:solidFill>
                  <a:schemeClr val="tx1"/>
                </a:solidFill>
                <a:effectLst/>
                <a:latin typeface="Arial" charset="0"/>
                <a:ea typeface="+mn-ea"/>
                <a:cs typeface="+mn-cs"/>
              </a:rPr>
              <a:t>Hoe kunnen we de </a:t>
            </a:r>
            <a:r>
              <a:rPr lang="nl-NL" sz="1200" kern="1200" dirty="0" err="1" smtClean="0">
                <a:solidFill>
                  <a:schemeClr val="tx1"/>
                </a:solidFill>
                <a:effectLst/>
                <a:latin typeface="Arial" charset="0"/>
                <a:ea typeface="+mn-ea"/>
                <a:cs typeface="+mn-cs"/>
              </a:rPr>
              <a:t>vessel</a:t>
            </a:r>
            <a:r>
              <a:rPr lang="nl-NL" sz="1200" kern="1200" dirty="0" smtClean="0">
                <a:solidFill>
                  <a:schemeClr val="tx1"/>
                </a:solidFill>
                <a:effectLst/>
                <a:latin typeface="Arial" charset="0"/>
                <a:ea typeface="+mn-ea"/>
                <a:cs typeface="+mn-cs"/>
              </a:rPr>
              <a:t> train veilig </a:t>
            </a:r>
            <a:r>
              <a:rPr lang="nl-NL" sz="1200" kern="1200" dirty="0" err="1" smtClean="0">
                <a:solidFill>
                  <a:schemeClr val="tx1"/>
                </a:solidFill>
                <a:effectLst/>
                <a:latin typeface="Arial" charset="0"/>
                <a:ea typeface="+mn-ea"/>
                <a:cs typeface="+mn-cs"/>
              </a:rPr>
              <a:t>ontmeren</a:t>
            </a:r>
            <a:r>
              <a:rPr lang="nl-NL" sz="1200" kern="1200" dirty="0" smtClean="0">
                <a:solidFill>
                  <a:schemeClr val="tx1"/>
                </a:solidFill>
                <a:effectLst/>
                <a:latin typeface="Arial" charset="0"/>
                <a:ea typeface="+mn-ea"/>
                <a:cs typeface="+mn-cs"/>
              </a:rPr>
              <a:t>/afmeren en sluizen, bruggen en andere bouwwerken laten passeren?</a:t>
            </a:r>
          </a:p>
          <a:p>
            <a:pPr lvl="0"/>
            <a:r>
              <a:rPr lang="nl-NL" sz="1200" kern="1200" dirty="0" smtClean="0">
                <a:solidFill>
                  <a:schemeClr val="tx1"/>
                </a:solidFill>
                <a:effectLst/>
                <a:latin typeface="Arial" charset="0"/>
                <a:ea typeface="+mn-ea"/>
                <a:cs typeface="+mn-cs"/>
              </a:rPr>
              <a:t>Hoe kunnen we de </a:t>
            </a:r>
            <a:r>
              <a:rPr lang="nl-NL" sz="1200" kern="1200" dirty="0" err="1" smtClean="0">
                <a:solidFill>
                  <a:schemeClr val="tx1"/>
                </a:solidFill>
                <a:effectLst/>
                <a:latin typeface="Arial" charset="0"/>
                <a:ea typeface="+mn-ea"/>
                <a:cs typeface="+mn-cs"/>
              </a:rPr>
              <a:t>vessel</a:t>
            </a:r>
            <a:r>
              <a:rPr lang="nl-NL" sz="1200" kern="1200" dirty="0" smtClean="0">
                <a:solidFill>
                  <a:schemeClr val="tx1"/>
                </a:solidFill>
                <a:effectLst/>
                <a:latin typeface="Arial" charset="0"/>
                <a:ea typeface="+mn-ea"/>
                <a:cs typeface="+mn-cs"/>
              </a:rPr>
              <a:t> train veilig op de vaarwegen laten opereren te midden van andere bemande en onbemande vaartuigen en welke ondersteuning van walorganisaties is noodzakelijk? </a:t>
            </a:r>
          </a:p>
          <a:p>
            <a:r>
              <a:rPr lang="nl-NL" sz="1200" kern="1200" dirty="0" smtClean="0">
                <a:solidFill>
                  <a:schemeClr val="tx1"/>
                </a:solidFill>
                <a:effectLst/>
                <a:latin typeface="Arial" charset="0"/>
                <a:ea typeface="+mn-ea"/>
                <a:cs typeface="+mn-cs"/>
              </a:rPr>
              <a:t>Hoe kunnen we calamiteiten bestrijden?</a:t>
            </a:r>
            <a:endParaRPr lang="nl-NL" dirty="0"/>
          </a:p>
        </p:txBody>
      </p:sp>
      <p:sp>
        <p:nvSpPr>
          <p:cNvPr id="4" name="Tijdelijke aanduiding voor dianummer 3"/>
          <p:cNvSpPr>
            <a:spLocks noGrp="1"/>
          </p:cNvSpPr>
          <p:nvPr>
            <p:ph type="sldNum" sz="quarter" idx="10"/>
          </p:nvPr>
        </p:nvSpPr>
        <p:spPr/>
        <p:txBody>
          <a:bodyPr/>
          <a:lstStyle/>
          <a:p>
            <a:pPr>
              <a:defRPr/>
            </a:pPr>
            <a:fld id="{36441B25-C4D1-47DB-817D-B9C4FC5392FB}" type="slidenum">
              <a:rPr lang="en-GB" smtClean="0"/>
              <a:pPr>
                <a:defRPr/>
              </a:pPr>
              <a:t>6</a:t>
            </a:fld>
            <a:endParaRPr lang="en-GB"/>
          </a:p>
        </p:txBody>
      </p:sp>
    </p:spTree>
    <p:extLst>
      <p:ext uri="{BB962C8B-B14F-4D97-AF65-F5344CB8AC3E}">
        <p14:creationId xmlns:p14="http://schemas.microsoft.com/office/powerpoint/2010/main" val="1954276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smtClean="0">
                <a:solidFill>
                  <a:schemeClr val="tx1"/>
                </a:solidFill>
                <a:effectLst/>
                <a:latin typeface="Arial" charset="0"/>
                <a:ea typeface="+mn-ea"/>
                <a:cs typeface="+mn-cs"/>
              </a:rPr>
              <a:t>Wanneer we vier jaar verder zijn dan verwacht het project antwoorden te hebben op:</a:t>
            </a:r>
          </a:p>
          <a:p>
            <a:pPr lvl="0"/>
            <a:r>
              <a:rPr lang="nl-NL" sz="1200" kern="1200" dirty="0" smtClean="0">
                <a:solidFill>
                  <a:schemeClr val="tx1"/>
                </a:solidFill>
                <a:effectLst/>
                <a:latin typeface="Arial" charset="0"/>
                <a:ea typeface="+mn-ea"/>
                <a:cs typeface="+mn-cs"/>
              </a:rPr>
              <a:t>de mogelijkheid om </a:t>
            </a:r>
            <a:r>
              <a:rPr lang="nl-NL" sz="1200" kern="1200" dirty="0" err="1" smtClean="0">
                <a:solidFill>
                  <a:schemeClr val="tx1"/>
                </a:solidFill>
                <a:effectLst/>
                <a:latin typeface="Arial" charset="0"/>
                <a:ea typeface="+mn-ea"/>
                <a:cs typeface="+mn-cs"/>
              </a:rPr>
              <a:t>modal</a:t>
            </a:r>
            <a:r>
              <a:rPr lang="nl-NL" sz="1200" kern="1200" dirty="0" smtClean="0">
                <a:solidFill>
                  <a:schemeClr val="tx1"/>
                </a:solidFill>
                <a:effectLst/>
                <a:latin typeface="Arial" charset="0"/>
                <a:ea typeface="+mn-ea"/>
                <a:cs typeface="+mn-cs"/>
              </a:rPr>
              <a:t> shift en vertragingen in transport keten te reduceren bij toepassing VT concept;</a:t>
            </a:r>
          </a:p>
          <a:p>
            <a:pPr lvl="0"/>
            <a:r>
              <a:rPr lang="nl-NL" sz="1200" kern="1200" dirty="0" smtClean="0">
                <a:solidFill>
                  <a:schemeClr val="tx1"/>
                </a:solidFill>
                <a:effectLst/>
                <a:latin typeface="Arial" charset="0"/>
                <a:ea typeface="+mn-ea"/>
                <a:cs typeface="+mn-cs"/>
              </a:rPr>
              <a:t>technische mogelijkheid om met een </a:t>
            </a:r>
            <a:r>
              <a:rPr lang="nl-NL" sz="1200" kern="1200" dirty="0" err="1" smtClean="0">
                <a:solidFill>
                  <a:schemeClr val="tx1"/>
                </a:solidFill>
                <a:effectLst/>
                <a:latin typeface="Arial" charset="0"/>
                <a:ea typeface="+mn-ea"/>
                <a:cs typeface="+mn-cs"/>
              </a:rPr>
              <a:t>vessel</a:t>
            </a:r>
            <a:r>
              <a:rPr lang="nl-NL" sz="1200" kern="1200" dirty="0" smtClean="0">
                <a:solidFill>
                  <a:schemeClr val="tx1"/>
                </a:solidFill>
                <a:effectLst/>
                <a:latin typeface="Arial" charset="0"/>
                <a:ea typeface="+mn-ea"/>
                <a:cs typeface="+mn-cs"/>
              </a:rPr>
              <a:t> train op diverse typen vaarwegen te opereren;</a:t>
            </a:r>
          </a:p>
          <a:p>
            <a:pPr lvl="0"/>
            <a:r>
              <a:rPr lang="nl-NL" sz="1200" kern="1200" dirty="0" smtClean="0">
                <a:solidFill>
                  <a:schemeClr val="tx1"/>
                </a:solidFill>
                <a:effectLst/>
                <a:latin typeface="Arial" charset="0"/>
                <a:ea typeface="+mn-ea"/>
                <a:cs typeface="+mn-cs"/>
              </a:rPr>
              <a:t>benodigde scheepsontwerpen en </a:t>
            </a:r>
            <a:r>
              <a:rPr lang="nl-NL" sz="1200" kern="1200" dirty="0" err="1" smtClean="0">
                <a:solidFill>
                  <a:schemeClr val="tx1"/>
                </a:solidFill>
                <a:effectLst/>
                <a:latin typeface="Arial" charset="0"/>
                <a:ea typeface="+mn-ea"/>
                <a:cs typeface="+mn-cs"/>
              </a:rPr>
              <a:t>RoRO</a:t>
            </a:r>
            <a:r>
              <a:rPr lang="nl-NL" sz="1200" kern="1200" dirty="0" smtClean="0">
                <a:solidFill>
                  <a:schemeClr val="tx1"/>
                </a:solidFill>
                <a:effectLst/>
                <a:latin typeface="Arial" charset="0"/>
                <a:ea typeface="+mn-ea"/>
                <a:cs typeface="+mn-cs"/>
              </a:rPr>
              <a:t> lading behandeling systemen geoptimaliseerd voor VT concept;</a:t>
            </a:r>
          </a:p>
          <a:p>
            <a:pPr lvl="0"/>
            <a:r>
              <a:rPr lang="nl-NL" sz="1200" kern="1200" dirty="0" smtClean="0">
                <a:solidFill>
                  <a:schemeClr val="tx1"/>
                </a:solidFill>
                <a:effectLst/>
                <a:latin typeface="Arial" charset="0"/>
                <a:ea typeface="+mn-ea"/>
                <a:cs typeface="+mn-cs"/>
              </a:rPr>
              <a:t>kansen die het VT concept biedt voor maritieme professionals;</a:t>
            </a:r>
          </a:p>
          <a:p>
            <a:pPr lvl="0"/>
            <a:r>
              <a:rPr lang="nl-NL" sz="1200" kern="1200" dirty="0" smtClean="0">
                <a:solidFill>
                  <a:schemeClr val="tx1"/>
                </a:solidFill>
                <a:effectLst/>
                <a:latin typeface="Arial" charset="0"/>
                <a:ea typeface="+mn-ea"/>
                <a:cs typeface="+mn-cs"/>
              </a:rPr>
              <a:t>benodigde randvoorwaarden voor de invoering van het concept.</a:t>
            </a:r>
          </a:p>
          <a:p>
            <a:pPr lvl="0"/>
            <a:r>
              <a:rPr lang="nl-NL" sz="1200" kern="1200" dirty="0" smtClean="0">
                <a:solidFill>
                  <a:schemeClr val="tx1"/>
                </a:solidFill>
                <a:effectLst/>
                <a:latin typeface="Arial" charset="0"/>
                <a:ea typeface="+mn-ea"/>
                <a:cs typeface="+mn-cs"/>
              </a:rPr>
              <a:t>een Market </a:t>
            </a:r>
            <a:r>
              <a:rPr lang="nl-NL" sz="1200" kern="1200" dirty="0" err="1" smtClean="0">
                <a:solidFill>
                  <a:schemeClr val="tx1"/>
                </a:solidFill>
                <a:effectLst/>
                <a:latin typeface="Arial" charset="0"/>
                <a:ea typeface="+mn-ea"/>
                <a:cs typeface="+mn-cs"/>
              </a:rPr>
              <a:t>uptake</a:t>
            </a:r>
            <a:r>
              <a:rPr lang="nl-NL" sz="1200" kern="1200" dirty="0" smtClean="0">
                <a:solidFill>
                  <a:schemeClr val="tx1"/>
                </a:solidFill>
                <a:effectLst/>
                <a:latin typeface="Arial" charset="0"/>
                <a:ea typeface="+mn-ea"/>
                <a:cs typeface="+mn-cs"/>
              </a:rPr>
              <a:t> </a:t>
            </a:r>
            <a:r>
              <a:rPr lang="nl-NL" sz="1200" kern="1200" dirty="0" err="1" smtClean="0">
                <a:solidFill>
                  <a:schemeClr val="tx1"/>
                </a:solidFill>
                <a:effectLst/>
                <a:latin typeface="Arial" charset="0"/>
                <a:ea typeface="+mn-ea"/>
                <a:cs typeface="+mn-cs"/>
              </a:rPr>
              <a:t>roadmap</a:t>
            </a:r>
            <a:r>
              <a:rPr lang="nl-NL" sz="1200" kern="1200" dirty="0" smtClean="0">
                <a:solidFill>
                  <a:schemeClr val="tx1"/>
                </a:solidFill>
                <a:effectLst/>
                <a:latin typeface="Arial" charset="0"/>
                <a:ea typeface="+mn-ea"/>
                <a:cs typeface="+mn-cs"/>
              </a:rPr>
              <a:t>, inclusief voorbeeld business case ten behoeve van een VT-service </a:t>
            </a:r>
            <a:r>
              <a:rPr lang="nl-NL" sz="1200" kern="1200" dirty="0" err="1" smtClean="0">
                <a:solidFill>
                  <a:schemeClr val="tx1"/>
                </a:solidFill>
                <a:effectLst/>
                <a:latin typeface="Arial" charset="0"/>
                <a:ea typeface="+mn-ea"/>
                <a:cs typeface="+mn-cs"/>
              </a:rPr>
              <a:t>start-up</a:t>
            </a:r>
            <a:r>
              <a:rPr lang="nl-NL" sz="1200" kern="1200" dirty="0" smtClean="0">
                <a:solidFill>
                  <a:schemeClr val="tx1"/>
                </a:solidFill>
                <a:effectLst/>
                <a:latin typeface="Arial" charset="0"/>
                <a:ea typeface="+mn-ea"/>
                <a:cs typeface="+mn-cs"/>
              </a:rPr>
              <a:t>.</a:t>
            </a:r>
          </a:p>
          <a:p>
            <a:pPr lvl="0"/>
            <a:r>
              <a:rPr lang="nl-NL" sz="1200" kern="1200" dirty="0" smtClean="0">
                <a:solidFill>
                  <a:schemeClr val="tx1"/>
                </a:solidFill>
                <a:effectLst/>
                <a:latin typeface="Arial" charset="0"/>
                <a:ea typeface="+mn-ea"/>
                <a:cs typeface="+mn-cs"/>
              </a:rPr>
              <a:t>Tot slot zal op de Donau met een </a:t>
            </a:r>
            <a:r>
              <a:rPr lang="nl-NL" sz="1200" kern="1200" dirty="0" err="1" smtClean="0">
                <a:solidFill>
                  <a:schemeClr val="tx1"/>
                </a:solidFill>
                <a:effectLst/>
                <a:latin typeface="Arial" charset="0"/>
                <a:ea typeface="+mn-ea"/>
                <a:cs typeface="+mn-cs"/>
              </a:rPr>
              <a:t>proof</a:t>
            </a:r>
            <a:r>
              <a:rPr lang="nl-NL" sz="1200" kern="1200" dirty="0" smtClean="0">
                <a:solidFill>
                  <a:schemeClr val="tx1"/>
                </a:solidFill>
                <a:effectLst/>
                <a:latin typeface="Arial" charset="0"/>
                <a:ea typeface="+mn-ea"/>
                <a:cs typeface="+mn-cs"/>
              </a:rPr>
              <a:t>-of-concept de levensvatbaarheid zijn aangetoond. </a:t>
            </a:r>
          </a:p>
          <a:p>
            <a:r>
              <a:rPr lang="nl-NL" sz="1200" kern="1200" dirty="0" smtClean="0">
                <a:solidFill>
                  <a:schemeClr val="tx1"/>
                </a:solidFill>
                <a:effectLst/>
                <a:latin typeface="Arial" charset="0"/>
                <a:ea typeface="+mn-ea"/>
                <a:cs typeface="+mn-cs"/>
              </a:rPr>
              <a:t>Samengevat hopen we de technische en economische haalbaarheid van de VT te hebben aangetoond zodat er marktpartijen zijn die het concept verder willen uit ontwikkelen en in de markt willen zetten.</a:t>
            </a:r>
          </a:p>
          <a:p>
            <a:endParaRPr lang="en-US" noProof="0" dirty="0"/>
          </a:p>
        </p:txBody>
      </p:sp>
      <p:sp>
        <p:nvSpPr>
          <p:cNvPr id="4" name="Tijdelijke aanduiding voor dianummer 3"/>
          <p:cNvSpPr>
            <a:spLocks noGrp="1"/>
          </p:cNvSpPr>
          <p:nvPr>
            <p:ph type="sldNum" sz="quarter" idx="10"/>
          </p:nvPr>
        </p:nvSpPr>
        <p:spPr/>
        <p:txBody>
          <a:bodyPr/>
          <a:lstStyle/>
          <a:p>
            <a:pPr>
              <a:defRPr/>
            </a:pPr>
            <a:fld id="{36441B25-C4D1-47DB-817D-B9C4FC5392FB}" type="slidenum">
              <a:rPr lang="en-GB" smtClean="0"/>
              <a:pPr>
                <a:defRPr/>
              </a:pPr>
              <a:t>7</a:t>
            </a:fld>
            <a:endParaRPr lang="en-GB"/>
          </a:p>
        </p:txBody>
      </p:sp>
    </p:spTree>
    <p:extLst>
      <p:ext uri="{BB962C8B-B14F-4D97-AF65-F5344CB8AC3E}">
        <p14:creationId xmlns:p14="http://schemas.microsoft.com/office/powerpoint/2010/main" val="160019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nl-NL" sz="1200" kern="1200" dirty="0" smtClean="0">
                <a:solidFill>
                  <a:schemeClr val="tx1"/>
                </a:solidFill>
                <a:effectLst/>
                <a:latin typeface="Arial" charset="0"/>
                <a:ea typeface="+mn-ea"/>
                <a:cs typeface="+mn-cs"/>
              </a:rPr>
              <a:t>Daarmee ben ik aan het einde gekomen van deze presentatie. Hebt u nog vragen?</a:t>
            </a:r>
          </a:p>
          <a:p>
            <a:endParaRPr lang="nl-NL" dirty="0"/>
          </a:p>
        </p:txBody>
      </p:sp>
      <p:sp>
        <p:nvSpPr>
          <p:cNvPr id="4" name="Tijdelijke aanduiding voor dianummer 3"/>
          <p:cNvSpPr>
            <a:spLocks noGrp="1"/>
          </p:cNvSpPr>
          <p:nvPr>
            <p:ph type="sldNum" sz="quarter" idx="10"/>
          </p:nvPr>
        </p:nvSpPr>
        <p:spPr/>
        <p:txBody>
          <a:bodyPr/>
          <a:lstStyle/>
          <a:p>
            <a:pPr>
              <a:defRPr/>
            </a:pPr>
            <a:fld id="{36441B25-C4D1-47DB-817D-B9C4FC5392FB}" type="slidenum">
              <a:rPr lang="en-GB" smtClean="0"/>
              <a:pPr>
                <a:defRPr/>
              </a:pPr>
              <a:t>8</a:t>
            </a:fld>
            <a:endParaRPr lang="en-GB"/>
          </a:p>
        </p:txBody>
      </p:sp>
    </p:spTree>
    <p:extLst>
      <p:ext uri="{BB962C8B-B14F-4D97-AF65-F5344CB8AC3E}">
        <p14:creationId xmlns:p14="http://schemas.microsoft.com/office/powerpoint/2010/main" val="351480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1125538"/>
            <a:ext cx="9144000" cy="5732462"/>
          </a:xfrm>
          <a:prstGeom prst="rect">
            <a:avLst/>
          </a:prstGeom>
          <a:solidFill>
            <a:srgbClr val="0F5494"/>
          </a:solidFill>
          <a:ln w="63500" algn="ctr">
            <a:solidFill>
              <a:srgbClr val="0F5494"/>
            </a:solidFill>
            <a:miter lim="800000"/>
            <a:headEnd/>
            <a:tailEnd/>
          </a:ln>
          <a:effectLst>
            <a:outerShdw dist="23000" dir="5400000" rotWithShape="0">
              <a:srgbClr val="000000">
                <a:alpha val="34999"/>
              </a:srgbClr>
            </a:outerShdw>
          </a:effectLst>
        </p:spPr>
        <p:txBody>
          <a:bodyPr anchor="ctr"/>
          <a:lstStyle/>
          <a:p>
            <a:pPr algn="ctr" defTabSz="457200" fontAlgn="auto">
              <a:spcBef>
                <a:spcPts val="0"/>
              </a:spcBef>
              <a:spcAft>
                <a:spcPts val="0"/>
              </a:spcAft>
              <a:defRPr/>
            </a:pPr>
            <a:endParaRPr lang="en-US" sz="1800" b="0">
              <a:solidFill>
                <a:schemeClr val="lt1"/>
              </a:solidFill>
              <a:latin typeface="+mn-lt"/>
            </a:endParaRPr>
          </a:p>
        </p:txBody>
      </p:sp>
      <p:sp>
        <p:nvSpPr>
          <p:cNvPr id="2" name="Title 1"/>
          <p:cNvSpPr>
            <a:spLocks noGrp="1"/>
          </p:cNvSpPr>
          <p:nvPr>
            <p:ph type="title" hasCustomPrompt="1"/>
          </p:nvPr>
        </p:nvSpPr>
        <p:spPr>
          <a:xfrm>
            <a:off x="4139952" y="1700808"/>
            <a:ext cx="4536504" cy="2088232"/>
          </a:xfrm>
        </p:spPr>
        <p:txBody>
          <a:bodyPr/>
          <a:lstStyle>
            <a:lvl1pPr>
              <a:defRPr sz="7600">
                <a:solidFill>
                  <a:srgbClr val="FFD624"/>
                </a:solidFill>
              </a:defRPr>
            </a:lvl1pPr>
          </a:lstStyle>
          <a:p>
            <a:r>
              <a:rPr lang="en-GB" dirty="0"/>
              <a:t>Title</a:t>
            </a:r>
          </a:p>
        </p:txBody>
      </p:sp>
      <p:sp>
        <p:nvSpPr>
          <p:cNvPr id="3" name="Content Placeholder 2"/>
          <p:cNvSpPr>
            <a:spLocks noGrp="1"/>
          </p:cNvSpPr>
          <p:nvPr>
            <p:ph idx="1" hasCustomPrompt="1"/>
          </p:nvPr>
        </p:nvSpPr>
        <p:spPr>
          <a:xfrm>
            <a:off x="467544" y="3933056"/>
            <a:ext cx="3744416" cy="1872208"/>
          </a:xfrm>
        </p:spPr>
        <p:txBody>
          <a:bodyPr/>
          <a:lstStyle>
            <a:lvl1pPr>
              <a:buNone/>
              <a:defRPr sz="3000" b="1" i="0">
                <a:solidFill>
                  <a:schemeClr val="bg1"/>
                </a:solidFill>
              </a:defRPr>
            </a:lvl1pPr>
            <a:lvl3pPr marL="228600" indent="-228600" algn="l">
              <a:defRPr sz="3000" b="1">
                <a:solidFill>
                  <a:schemeClr val="bg1"/>
                </a:solidFill>
              </a:defRPr>
            </a:lvl3pPr>
          </a:lstStyle>
          <a:p>
            <a:pPr lvl="0"/>
            <a:r>
              <a:rPr lang="en-US" dirty="0"/>
              <a:t>Subtitle</a:t>
            </a:r>
          </a:p>
        </p:txBody>
      </p:sp>
      <p:sp>
        <p:nvSpPr>
          <p:cNvPr id="7" name="Rectangle 4"/>
          <p:cNvSpPr>
            <a:spLocks noGrp="1" noChangeArrowheads="1"/>
          </p:cNvSpPr>
          <p:nvPr>
            <p:ph type="dt" sz="half" idx="10"/>
          </p:nvPr>
        </p:nvSpPr>
        <p:spPr>
          <a:xfrm>
            <a:off x="457200" y="6093296"/>
            <a:ext cx="2133600" cy="476250"/>
          </a:xfrm>
        </p:spPr>
        <p:txBody>
          <a:bodyPr/>
          <a:lstStyle>
            <a:lvl1pPr>
              <a:defRPr dirty="0">
                <a:solidFill>
                  <a:schemeClr val="bg1"/>
                </a:solidFill>
              </a:defRPr>
            </a:lvl1pPr>
          </a:lstStyle>
          <a:p>
            <a:pPr>
              <a:defRPr/>
            </a:pPr>
            <a:endParaRPr lang="en-GB" dirty="0"/>
          </a:p>
        </p:txBody>
      </p:sp>
      <p:sp>
        <p:nvSpPr>
          <p:cNvPr id="8" name="Rectangle 5"/>
          <p:cNvSpPr>
            <a:spLocks noGrp="1" noChangeArrowheads="1"/>
          </p:cNvSpPr>
          <p:nvPr>
            <p:ph type="ftr" sz="quarter" idx="11"/>
          </p:nvPr>
        </p:nvSpPr>
        <p:spPr>
          <a:xfrm>
            <a:off x="3124200" y="6093296"/>
            <a:ext cx="2895600" cy="476250"/>
          </a:xfrm>
        </p:spPr>
        <p:txBody>
          <a:bodyPr/>
          <a:lstStyle>
            <a:lvl1pPr>
              <a:defRPr dirty="0">
                <a:solidFill>
                  <a:schemeClr val="bg1"/>
                </a:solidFill>
              </a:defRPr>
            </a:lvl1pPr>
          </a:lstStyle>
          <a:p>
            <a:pPr>
              <a:defRPr/>
            </a:pPr>
            <a:endParaRPr lang="en-GB" dirty="0"/>
          </a:p>
        </p:txBody>
      </p:sp>
      <p:sp>
        <p:nvSpPr>
          <p:cNvPr id="9" name="Rectangle 6"/>
          <p:cNvSpPr>
            <a:spLocks noGrp="1" noChangeArrowheads="1"/>
          </p:cNvSpPr>
          <p:nvPr>
            <p:ph type="sldNum" sz="quarter" idx="12"/>
          </p:nvPr>
        </p:nvSpPr>
        <p:spPr>
          <a:xfrm>
            <a:off x="6553200" y="6093296"/>
            <a:ext cx="2133600" cy="476250"/>
          </a:xfrm>
        </p:spPr>
        <p:txBody>
          <a:bodyPr/>
          <a:lstStyle>
            <a:lvl1pPr>
              <a:defRPr smtClean="0">
                <a:solidFill>
                  <a:schemeClr val="bg1"/>
                </a:solidFill>
              </a:defRPr>
            </a:lvl1pPr>
          </a:lstStyle>
          <a:p>
            <a:pPr>
              <a:defRPr/>
            </a:pPr>
            <a:fld id="{2BB59E6E-B967-488E-B209-8B7FA0D7AF99}" type="slidenum">
              <a:rPr lang="en-GB"/>
              <a:pPr>
                <a:defRPr/>
              </a:pPr>
              <a:t>‹nr.›</a:t>
            </a:fld>
            <a:endParaRPr lang="en-GB" dirty="0"/>
          </a:p>
        </p:txBody>
      </p:sp>
      <p:pic>
        <p:nvPicPr>
          <p:cNvPr id="1026" name="Picture 2" descr="C:\DOCUME~1\lenain\LOCALS~1\Temp\7zECB.tmp\LOGO-CE for RTD EN Positive Cyan.png"/>
          <p:cNvPicPr>
            <a:picLocks noChangeAspect="1" noChangeArrowheads="1"/>
          </p:cNvPicPr>
          <p:nvPr userDrawn="1"/>
        </p:nvPicPr>
        <p:blipFill>
          <a:blip r:embed="rId2" cstate="print"/>
          <a:srcRect/>
          <a:stretch>
            <a:fillRect/>
          </a:stretch>
        </p:blipFill>
        <p:spPr bwMode="auto">
          <a:xfrm>
            <a:off x="3664800" y="324000"/>
            <a:ext cx="1811933" cy="1396800"/>
          </a:xfrm>
          <a:prstGeom prst="rect">
            <a:avLst/>
          </a:prstGeom>
          <a:noFill/>
        </p:spPr>
      </p:pic>
      <p:pic>
        <p:nvPicPr>
          <p:cNvPr id="1027" name="Picture 3" descr="C:\DOCUME~1\lenain\LOCALS~1\Temp\7zECC.tmp\Footer Box RTD EN Cyan.png"/>
          <p:cNvPicPr>
            <a:picLocks noChangeAspect="1" noChangeArrowheads="1"/>
          </p:cNvPicPr>
          <p:nvPr userDrawn="1"/>
        </p:nvPicPr>
        <p:blipFill>
          <a:blip r:embed="rId3" cstate="print"/>
          <a:srcRect/>
          <a:stretch>
            <a:fillRect/>
          </a:stretch>
        </p:blipFill>
        <p:spPr bwMode="auto">
          <a:xfrm>
            <a:off x="4219200" y="6436800"/>
            <a:ext cx="685800" cy="4572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DE98375-5C84-4176-84A5-B6A3E0825F02}" type="slidenum">
              <a:rPr lang="en-GB"/>
              <a:pPr>
                <a:defRPr/>
              </a:pPr>
              <a:t>‹nr.›</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1123950"/>
            <a:ext cx="2058988" cy="48974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1123950"/>
            <a:ext cx="6029325" cy="4897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77C7773-6390-40B5-8F3A-46FD9E5B7090}" type="slidenum">
              <a:rPr lang="en-GB"/>
              <a:pPr>
                <a:defRPr/>
              </a:pPr>
              <a:t>‹nr.›</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ectangle 3"/>
          <p:cNvSpPr/>
          <p:nvPr userDrawn="1"/>
        </p:nvSpPr>
        <p:spPr>
          <a:xfrm>
            <a:off x="0" y="0"/>
            <a:ext cx="9144000" cy="989013"/>
          </a:xfrm>
          <a:prstGeom prst="rect">
            <a:avLst/>
          </a:prstGeom>
          <a:solidFill>
            <a:srgbClr val="00AEF0"/>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b="0"/>
          </a:p>
        </p:txBody>
      </p:sp>
      <p:sp>
        <p:nvSpPr>
          <p:cNvPr id="2" name="Title 1"/>
          <p:cNvSpPr>
            <a:spLocks noGrp="1"/>
          </p:cNvSpPr>
          <p:nvPr>
            <p:ph type="title"/>
          </p:nvPr>
        </p:nvSpPr>
        <p:spPr>
          <a:xfrm>
            <a:off x="468313" y="1556271"/>
            <a:ext cx="8229600" cy="936625"/>
          </a:xfrm>
        </p:spPr>
        <p:txBody>
          <a:bodyPr/>
          <a:lstStyle/>
          <a:p>
            <a:r>
              <a:rPr lang="en-US" dirty="0"/>
              <a:t>Click to edit Master title style</a:t>
            </a:r>
            <a:endParaRPr lang="en-GB" dirty="0"/>
          </a:p>
        </p:txBody>
      </p:sp>
      <p:sp>
        <p:nvSpPr>
          <p:cNvPr id="11" name="Content Placeholder 2"/>
          <p:cNvSpPr>
            <a:spLocks noGrp="1"/>
          </p:cNvSpPr>
          <p:nvPr>
            <p:ph idx="1"/>
          </p:nvPr>
        </p:nvSpPr>
        <p:spPr>
          <a:xfrm>
            <a:off x="457200" y="2636912"/>
            <a:ext cx="8229600" cy="3384476"/>
          </a:xfrm>
        </p:spPr>
        <p:txBody>
          <a:bodyPr/>
          <a:lstStyle>
            <a:lvl1pPr marL="0" indent="-342900">
              <a:buClr>
                <a:srgbClr val="0F5494"/>
              </a:buClr>
              <a:buSzPct val="120000"/>
              <a:buFont typeface="Arial" pitchFamily="34" charset="0"/>
              <a:buChar char="•"/>
              <a:defRPr/>
            </a:lvl1pPr>
            <a:lvl2pPr>
              <a:buClr>
                <a:srgbClr val="00AEF0"/>
              </a:buClr>
              <a:tabLst>
                <a:tab pos="7623175" algn="l"/>
              </a:tabLst>
              <a:defRPr/>
            </a:lvl2pPr>
            <a:lvl3pPr>
              <a:buFontTx/>
              <a:buChar char="-"/>
              <a:defRPr/>
            </a:lvl3pPr>
          </a:lstStyle>
          <a:p>
            <a:pPr lvl="0"/>
            <a:r>
              <a:rPr lang="en-US" dirty="0"/>
              <a:t>Click to edit Master text styles</a:t>
            </a:r>
          </a:p>
          <a:p>
            <a:pPr lvl="1"/>
            <a:r>
              <a:rPr lang="en-US" dirty="0"/>
              <a:t>Second level</a:t>
            </a:r>
          </a:p>
          <a:p>
            <a:pPr lvl="2"/>
            <a:r>
              <a:rPr lang="en-US" dirty="0"/>
              <a:t>Third level</a:t>
            </a:r>
          </a:p>
          <a:p>
            <a:pPr lvl="2"/>
            <a:endParaRPr lang="en-US" dirty="0"/>
          </a:p>
        </p:txBody>
      </p:sp>
      <p:sp>
        <p:nvSpPr>
          <p:cNvPr id="17" name="Rectangle 4"/>
          <p:cNvSpPr>
            <a:spLocks noGrp="1" noChangeArrowheads="1"/>
          </p:cNvSpPr>
          <p:nvPr>
            <p:ph type="dt" sz="half" idx="10"/>
          </p:nvPr>
        </p:nvSpPr>
        <p:spPr>
          <a:xfrm>
            <a:off x="457200" y="6093296"/>
            <a:ext cx="2133600" cy="476250"/>
          </a:xfrm>
        </p:spPr>
        <p:txBody>
          <a:bodyPr/>
          <a:lstStyle>
            <a:lvl1pPr>
              <a:defRPr dirty="0">
                <a:solidFill>
                  <a:schemeClr val="tx1"/>
                </a:solidFill>
              </a:defRPr>
            </a:lvl1pPr>
          </a:lstStyle>
          <a:p>
            <a:pPr>
              <a:defRPr/>
            </a:pPr>
            <a:endParaRPr lang="en-GB"/>
          </a:p>
        </p:txBody>
      </p:sp>
      <p:sp>
        <p:nvSpPr>
          <p:cNvPr id="18" name="Rectangle 5"/>
          <p:cNvSpPr>
            <a:spLocks noGrp="1" noChangeArrowheads="1"/>
          </p:cNvSpPr>
          <p:nvPr>
            <p:ph type="ftr" sz="quarter" idx="11"/>
          </p:nvPr>
        </p:nvSpPr>
        <p:spPr>
          <a:xfrm>
            <a:off x="3124200" y="6093296"/>
            <a:ext cx="2895600" cy="476250"/>
          </a:xfrm>
        </p:spPr>
        <p:txBody>
          <a:bodyPr/>
          <a:lstStyle>
            <a:lvl1pPr>
              <a:defRPr dirty="0">
                <a:solidFill>
                  <a:schemeClr val="tx1"/>
                </a:solidFill>
              </a:defRPr>
            </a:lvl1pPr>
          </a:lstStyle>
          <a:p>
            <a:pPr>
              <a:defRPr/>
            </a:pPr>
            <a:endParaRPr lang="en-GB" dirty="0"/>
          </a:p>
        </p:txBody>
      </p:sp>
      <p:sp>
        <p:nvSpPr>
          <p:cNvPr id="19" name="Rectangle 6"/>
          <p:cNvSpPr>
            <a:spLocks noGrp="1" noChangeArrowheads="1"/>
          </p:cNvSpPr>
          <p:nvPr>
            <p:ph type="sldNum" sz="quarter" idx="12"/>
          </p:nvPr>
        </p:nvSpPr>
        <p:spPr>
          <a:xfrm>
            <a:off x="6553200" y="6093296"/>
            <a:ext cx="2133600" cy="476250"/>
          </a:xfrm>
        </p:spPr>
        <p:txBody>
          <a:bodyPr/>
          <a:lstStyle>
            <a:lvl1pPr>
              <a:defRPr smtClean="0">
                <a:solidFill>
                  <a:schemeClr val="tx1"/>
                </a:solidFill>
              </a:defRPr>
            </a:lvl1pPr>
          </a:lstStyle>
          <a:p>
            <a:pPr>
              <a:defRPr/>
            </a:pPr>
            <a:fld id="{2BB59E6E-B967-488E-B209-8B7FA0D7AF99}" type="slidenum">
              <a:rPr lang="en-GB" smtClean="0"/>
              <a:pPr>
                <a:defRPr/>
              </a:pPr>
              <a:t>‹nr.›</a:t>
            </a:fld>
            <a:endParaRPr lang="en-GB" dirty="0"/>
          </a:p>
        </p:txBody>
      </p:sp>
      <p:pic>
        <p:nvPicPr>
          <p:cNvPr id="13" name="Picture 3" descr="C:\DOCUME~1\lenain\LOCALS~1\Temp\7zECC.tmp\Footer Box RTD EN Cyan.png"/>
          <p:cNvPicPr>
            <a:picLocks noChangeAspect="1" noChangeArrowheads="1"/>
          </p:cNvPicPr>
          <p:nvPr userDrawn="1"/>
        </p:nvPicPr>
        <p:blipFill>
          <a:blip r:embed="rId2" cstate="print"/>
          <a:srcRect/>
          <a:stretch>
            <a:fillRect/>
          </a:stretch>
        </p:blipFill>
        <p:spPr bwMode="auto">
          <a:xfrm>
            <a:off x="4255200" y="6458400"/>
            <a:ext cx="610200" cy="406800"/>
          </a:xfrm>
          <a:prstGeom prst="rect">
            <a:avLst/>
          </a:prstGeom>
          <a:noFill/>
        </p:spPr>
      </p:pic>
      <p:pic>
        <p:nvPicPr>
          <p:cNvPr id="2051" name="Picture 3" descr="C:\DOCUME~1\lenain\LOCALS~1\Temp\7zECD.tmp\LOGO-CE for RTD EN Negative Cyan.png"/>
          <p:cNvPicPr>
            <a:picLocks noChangeAspect="1" noChangeArrowheads="1"/>
          </p:cNvPicPr>
          <p:nvPr userDrawn="1"/>
        </p:nvPicPr>
        <p:blipFill>
          <a:blip r:embed="rId3" cstate="print"/>
          <a:srcRect/>
          <a:stretch>
            <a:fillRect/>
          </a:stretch>
        </p:blipFill>
        <p:spPr bwMode="auto">
          <a:xfrm>
            <a:off x="3762000" y="306000"/>
            <a:ext cx="1620466" cy="12492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5E88F9B-71EE-4D5C-B44E-012EF44E925A}" type="slidenum">
              <a:rPr lang="en-GB"/>
              <a:pPr>
                <a:defRPr/>
              </a:pPr>
              <a:t>‹nr.›</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2387600"/>
            <a:ext cx="4038600" cy="363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2387600"/>
            <a:ext cx="4038600" cy="363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96CDD1B-50E0-44E8-82B7-F85F69F6D40C}" type="slidenum">
              <a:rPr lang="en-GB"/>
              <a:pPr>
                <a:defRPr/>
              </a:pPr>
              <a:t>‹nr.›</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30E8177A-0CE3-43B6-B11B-ED2E8AEAD8D3}" type="slidenum">
              <a:rPr lang="en-GB"/>
              <a:pPr>
                <a:defRPr/>
              </a:pPr>
              <a:t>‹nr.›</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BD855DDF-6655-40F2-8D9E-CA15739A7ECF}" type="slidenum">
              <a:rPr lang="en-GB"/>
              <a:pPr>
                <a:defRPr/>
              </a:pPr>
              <a:t>‹nr.›</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1DEBFC62-E3CF-4012-8A8B-ABF1C18EA022}" type="slidenum">
              <a:rPr lang="en-GB"/>
              <a:pPr>
                <a:defRPr/>
              </a:pPr>
              <a:t>‹nr.›</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788800BF-55FD-4017-8F82-94A8DE4F5750}" type="slidenum">
              <a:rPr lang="en-GB"/>
              <a:pPr>
                <a:defRPr/>
              </a:pPr>
              <a:t>‹nr.›</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84747253-C9BC-4251-8AE3-8910CE9253F2}" type="slidenum">
              <a:rPr lang="en-GB"/>
              <a:pPr>
                <a:defRPr/>
              </a:pPr>
              <a:t>‹nr.›</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123950"/>
            <a:ext cx="8229600" cy="9366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Lorem ipsum</a:t>
            </a:r>
          </a:p>
        </p:txBody>
      </p:sp>
      <p:sp>
        <p:nvSpPr>
          <p:cNvPr id="1027" name="Rectangle 3"/>
          <p:cNvSpPr>
            <a:spLocks noGrp="1" noChangeArrowheads="1"/>
          </p:cNvSpPr>
          <p:nvPr>
            <p:ph type="body" idx="1"/>
          </p:nvPr>
        </p:nvSpPr>
        <p:spPr bwMode="auto">
          <a:xfrm>
            <a:off x="457200" y="2387600"/>
            <a:ext cx="8229600" cy="3633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BE" dirty="0"/>
              <a:t>Et </a:t>
            </a:r>
            <a:r>
              <a:rPr lang="fr-BE" dirty="0" err="1"/>
              <a:t>dolor</a:t>
            </a:r>
            <a:r>
              <a:rPr lang="fr-BE" dirty="0"/>
              <a:t> </a:t>
            </a:r>
            <a:r>
              <a:rPr lang="fr-BE" dirty="0" err="1"/>
              <a:t>fragum</a:t>
            </a:r>
            <a:endParaRPr lang="en-GB" dirty="0"/>
          </a:p>
          <a:p>
            <a:pPr lvl="1"/>
            <a:r>
              <a:rPr lang="en-GB" dirty="0"/>
              <a:t>Et </a:t>
            </a:r>
            <a:r>
              <a:rPr lang="en-GB" dirty="0" err="1"/>
              <a:t>dolor</a:t>
            </a:r>
            <a:r>
              <a:rPr lang="en-GB" dirty="0"/>
              <a:t> </a:t>
            </a:r>
            <a:r>
              <a:rPr lang="en-GB" dirty="0" err="1"/>
              <a:t>fragum</a:t>
            </a:r>
            <a:endParaRPr lang="en-GB" dirty="0"/>
          </a:p>
          <a:p>
            <a:pPr lvl="2"/>
            <a:r>
              <a:rPr lang="en-GB" dirty="0"/>
              <a:t>- Et </a:t>
            </a:r>
            <a:r>
              <a:rPr lang="en-GB" dirty="0" err="1"/>
              <a:t>dolor</a:t>
            </a:r>
            <a:r>
              <a:rPr lang="en-GB" dirty="0"/>
              <a:t> </a:t>
            </a:r>
            <a:r>
              <a:rPr lang="en-GB" dirty="0" err="1"/>
              <a:t>fragum</a:t>
            </a:r>
            <a:endParaRPr lang="en-GB"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latin typeface="+mj-lt"/>
              </a:defRPr>
            </a:lvl1pPr>
          </a:lstStyle>
          <a:p>
            <a:pPr>
              <a:defRPr/>
            </a:pPr>
            <a:endParaRPr lang="en-GB"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lang="en-GB" sz="1400" b="0" kern="1200" dirty="0">
                <a:solidFill>
                  <a:schemeClr val="tx1"/>
                </a:solidFill>
                <a:latin typeface="+mj-lt"/>
                <a:ea typeface="+mn-ea"/>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defRPr>
            </a:lvl1pPr>
          </a:lstStyle>
          <a:p>
            <a:pPr>
              <a:defRPr/>
            </a:pPr>
            <a:fld id="{9C8D21B7-B314-438C-91E9-7FF9087DC078}" type="slidenum">
              <a:rPr lang="en-GB"/>
              <a:pPr>
                <a:defRPr/>
              </a:pPr>
              <a:t>‹nr.›</a:t>
            </a:fld>
            <a:endParaRPr lang="en-GB" dirty="0"/>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marL="358775" indent="-358775" algn="l" rtl="0" eaLnBrk="0" fontAlgn="base" hangingPunct="0">
        <a:spcBef>
          <a:spcPct val="0"/>
        </a:spcBef>
        <a:spcAft>
          <a:spcPct val="0"/>
        </a:spcAft>
        <a:defRPr sz="3000" b="1">
          <a:solidFill>
            <a:srgbClr val="0F5494"/>
          </a:solidFill>
          <a:latin typeface="+mj-lt"/>
          <a:ea typeface="+mj-ea"/>
          <a:cs typeface="+mj-cs"/>
        </a:defRPr>
      </a:lvl1pPr>
      <a:lvl2pPr marL="358775" indent="-358775" algn="l" rtl="0" eaLnBrk="0" fontAlgn="base" hangingPunct="0">
        <a:spcBef>
          <a:spcPct val="0"/>
        </a:spcBef>
        <a:spcAft>
          <a:spcPct val="0"/>
        </a:spcAft>
        <a:defRPr sz="3000" b="1">
          <a:solidFill>
            <a:srgbClr val="0F5494"/>
          </a:solidFill>
          <a:latin typeface="Verdana" pitchFamily="34" charset="0"/>
        </a:defRPr>
      </a:lvl2pPr>
      <a:lvl3pPr marL="358775" indent="-358775" algn="l" rtl="0" eaLnBrk="0" fontAlgn="base" hangingPunct="0">
        <a:spcBef>
          <a:spcPct val="0"/>
        </a:spcBef>
        <a:spcAft>
          <a:spcPct val="0"/>
        </a:spcAft>
        <a:defRPr sz="3000" b="1">
          <a:solidFill>
            <a:srgbClr val="0F5494"/>
          </a:solidFill>
          <a:latin typeface="Verdana" pitchFamily="34" charset="0"/>
        </a:defRPr>
      </a:lvl3pPr>
      <a:lvl4pPr marL="358775" indent="-358775" algn="l" rtl="0" eaLnBrk="0" fontAlgn="base" hangingPunct="0">
        <a:spcBef>
          <a:spcPct val="0"/>
        </a:spcBef>
        <a:spcAft>
          <a:spcPct val="0"/>
        </a:spcAft>
        <a:defRPr sz="3000" b="1">
          <a:solidFill>
            <a:srgbClr val="0F5494"/>
          </a:solidFill>
          <a:latin typeface="Verdana" pitchFamily="34" charset="0"/>
        </a:defRPr>
      </a:lvl4pPr>
      <a:lvl5pPr marL="358775" indent="-358775" algn="l" rtl="0" eaLnBrk="0" fontAlgn="base" hangingPunct="0">
        <a:spcBef>
          <a:spcPct val="0"/>
        </a:spcBef>
        <a:spcAft>
          <a:spcPct val="0"/>
        </a:spcAft>
        <a:defRPr sz="3000" b="1">
          <a:solidFill>
            <a:srgbClr val="0F5494"/>
          </a:solidFill>
          <a:latin typeface="Verdana" pitchFamily="34" charset="0"/>
        </a:defRPr>
      </a:lvl5pPr>
      <a:lvl6pPr marL="815975" algn="l" rtl="0" fontAlgn="base">
        <a:spcBef>
          <a:spcPct val="0"/>
        </a:spcBef>
        <a:spcAft>
          <a:spcPct val="0"/>
        </a:spcAft>
        <a:defRPr sz="3000" b="1">
          <a:solidFill>
            <a:srgbClr val="0F5494"/>
          </a:solidFill>
          <a:latin typeface="Verdana" pitchFamily="34" charset="0"/>
        </a:defRPr>
      </a:lvl6pPr>
      <a:lvl7pPr marL="1273175" algn="l" rtl="0" fontAlgn="base">
        <a:spcBef>
          <a:spcPct val="0"/>
        </a:spcBef>
        <a:spcAft>
          <a:spcPct val="0"/>
        </a:spcAft>
        <a:defRPr sz="3000" b="1">
          <a:solidFill>
            <a:srgbClr val="0F5494"/>
          </a:solidFill>
          <a:latin typeface="Verdana" pitchFamily="34" charset="0"/>
        </a:defRPr>
      </a:lvl7pPr>
      <a:lvl8pPr marL="1730375" algn="l" rtl="0" fontAlgn="base">
        <a:spcBef>
          <a:spcPct val="0"/>
        </a:spcBef>
        <a:spcAft>
          <a:spcPct val="0"/>
        </a:spcAft>
        <a:defRPr sz="3000" b="1">
          <a:solidFill>
            <a:srgbClr val="0F5494"/>
          </a:solidFill>
          <a:latin typeface="Verdana" pitchFamily="34" charset="0"/>
        </a:defRPr>
      </a:lvl8pPr>
      <a:lvl9pPr marL="2187575" algn="l" rtl="0" fontAlgn="base">
        <a:spcBef>
          <a:spcPct val="0"/>
        </a:spcBef>
        <a:spcAft>
          <a:spcPct val="0"/>
        </a:spcAft>
        <a:defRPr sz="3000" b="1">
          <a:solidFill>
            <a:srgbClr val="0F5494"/>
          </a:solidFill>
          <a:latin typeface="Verdana" pitchFamily="34" charset="0"/>
        </a:defRPr>
      </a:lvl9pPr>
    </p:titleStyle>
    <p:bodyStyle>
      <a:lvl1pPr marL="342900" indent="-342900" algn="l" rtl="0" eaLnBrk="0" fontAlgn="base" hangingPunct="0">
        <a:spcBef>
          <a:spcPct val="20000"/>
        </a:spcBef>
        <a:spcAft>
          <a:spcPct val="0"/>
        </a:spcAft>
        <a:buClr>
          <a:srgbClr val="0F5494"/>
        </a:buClr>
        <a:buChar char="•"/>
        <a:defRPr sz="2400" i="1">
          <a:solidFill>
            <a:srgbClr val="0F5494"/>
          </a:solidFill>
          <a:latin typeface="+mn-lt"/>
          <a:ea typeface="+mn-ea"/>
          <a:cs typeface="+mn-cs"/>
        </a:defRPr>
      </a:lvl1pPr>
      <a:lvl2pPr marL="742950" indent="-285750" algn="l" rtl="0" eaLnBrk="0" fontAlgn="base" hangingPunct="0">
        <a:spcBef>
          <a:spcPct val="20000"/>
        </a:spcBef>
        <a:spcAft>
          <a:spcPct val="0"/>
        </a:spcAft>
        <a:buClr>
          <a:srgbClr val="00AEF0"/>
        </a:buClr>
        <a:buChar char="•"/>
        <a:defRPr sz="2000" b="1">
          <a:solidFill>
            <a:srgbClr val="0F5494"/>
          </a:solidFill>
          <a:latin typeface="+mn-lt"/>
        </a:defRPr>
      </a:lvl2pPr>
      <a:lvl3pPr marL="1143000" indent="-228600" algn="l" rtl="0" eaLnBrk="0" fontAlgn="base" hangingPunct="0">
        <a:spcBef>
          <a:spcPct val="20000"/>
        </a:spcBef>
        <a:spcAft>
          <a:spcPct val="0"/>
        </a:spcAft>
        <a:defRPr sz="1400">
          <a:solidFill>
            <a:srgbClr val="0F5494"/>
          </a:solidFill>
          <a:latin typeface="+mn-lt"/>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060848"/>
            <a:ext cx="8568952" cy="1800200"/>
          </a:xfrm>
        </p:spPr>
        <p:txBody>
          <a:bodyPr/>
          <a:lstStyle/>
          <a:p>
            <a:pPr algn="ctr"/>
            <a:r>
              <a:rPr lang="en-GB" sz="4000" dirty="0"/>
              <a:t>NOVIMAR </a:t>
            </a:r>
            <a:br>
              <a:rPr lang="en-GB" sz="4000" dirty="0"/>
            </a:br>
            <a:r>
              <a:rPr lang="en-GB" sz="4000" dirty="0" err="1"/>
              <a:t>NOVel</a:t>
            </a:r>
            <a:r>
              <a:rPr lang="en-GB" sz="4000" dirty="0"/>
              <a:t> </a:t>
            </a:r>
            <a:r>
              <a:rPr lang="en-GB" sz="4000" dirty="0" err="1"/>
              <a:t>Iwt</a:t>
            </a:r>
            <a:r>
              <a:rPr lang="en-GB" sz="4000" dirty="0"/>
              <a:t> and </a:t>
            </a:r>
            <a:r>
              <a:rPr lang="en-GB" sz="4000" dirty="0" err="1"/>
              <a:t>MARitime</a:t>
            </a:r>
            <a:r>
              <a:rPr lang="en-GB" sz="4000" dirty="0"/>
              <a:t> transport concepts</a:t>
            </a:r>
          </a:p>
        </p:txBody>
      </p:sp>
      <p:sp>
        <p:nvSpPr>
          <p:cNvPr id="3" name="Content Placeholder 2"/>
          <p:cNvSpPr>
            <a:spLocks noGrp="1"/>
          </p:cNvSpPr>
          <p:nvPr>
            <p:ph idx="1"/>
          </p:nvPr>
        </p:nvSpPr>
        <p:spPr>
          <a:xfrm>
            <a:off x="1007604" y="4149080"/>
            <a:ext cx="7056784" cy="792088"/>
          </a:xfrm>
        </p:spPr>
        <p:txBody>
          <a:bodyPr/>
          <a:lstStyle/>
          <a:p>
            <a:pPr algn="ctr"/>
            <a:r>
              <a:rPr lang="en-GB" altLang="en-US" sz="2000" dirty="0" smtClean="0"/>
              <a:t>Robin Brink MSc</a:t>
            </a:r>
          </a:p>
          <a:p>
            <a:pPr algn="ctr"/>
            <a:r>
              <a:rPr lang="en-GB" altLang="en-US" sz="2000" dirty="0" smtClean="0"/>
              <a:t> </a:t>
            </a:r>
            <a:r>
              <a:rPr lang="en-GB" altLang="en-US" sz="2000" dirty="0"/>
              <a:t>Netherlands Maritime Technology Foundation</a:t>
            </a:r>
            <a:endParaRPr lang="en-GB" sz="2000" dirty="0"/>
          </a:p>
        </p:txBody>
      </p:sp>
      <p:pic>
        <p:nvPicPr>
          <p:cNvPr id="6" name="Afbeelding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0182" y="5085184"/>
            <a:ext cx="1403635" cy="1020192"/>
          </a:xfrm>
          <a:prstGeom prst="rect">
            <a:avLst/>
          </a:prstGeom>
          <a:solidFill>
            <a:schemeClr val="bg1"/>
          </a:solidFill>
        </p:spPr>
      </p:pic>
      <p:sp>
        <p:nvSpPr>
          <p:cNvPr id="5" name="Rectangle 6"/>
          <p:cNvSpPr/>
          <p:nvPr/>
        </p:nvSpPr>
        <p:spPr>
          <a:xfrm>
            <a:off x="179512" y="6338669"/>
            <a:ext cx="2880320" cy="461665"/>
          </a:xfrm>
          <a:prstGeom prst="rect">
            <a:avLst/>
          </a:prstGeom>
        </p:spPr>
        <p:txBody>
          <a:bodyPr wrap="square">
            <a:spAutoFit/>
          </a:bodyPr>
          <a:lstStyle/>
          <a:p>
            <a:r>
              <a:rPr lang="en-GB" sz="800" dirty="0">
                <a:solidFill>
                  <a:srgbClr val="FFFFFF"/>
                </a:solidFill>
              </a:rPr>
              <a:t>The project has received funding from the European’s Horizon 2020 research and innovation programme (Contract No.: 723009)</a:t>
            </a:r>
          </a:p>
        </p:txBody>
      </p:sp>
      <p:sp>
        <p:nvSpPr>
          <p:cNvPr id="7" name="Rectangle 6"/>
          <p:cNvSpPr/>
          <p:nvPr/>
        </p:nvSpPr>
        <p:spPr>
          <a:xfrm>
            <a:off x="6804248" y="6364360"/>
            <a:ext cx="2160240" cy="338554"/>
          </a:xfrm>
          <a:prstGeom prst="rect">
            <a:avLst/>
          </a:prstGeom>
        </p:spPr>
        <p:txBody>
          <a:bodyPr wrap="square">
            <a:spAutoFit/>
          </a:bodyPr>
          <a:lstStyle/>
          <a:p>
            <a:r>
              <a:rPr lang="en-GB" sz="800" dirty="0" smtClean="0">
                <a:solidFill>
                  <a:srgbClr val="FFFFFF"/>
                </a:solidFill>
              </a:rPr>
              <a:t>SMASH-UP #2 15 </a:t>
            </a:r>
            <a:r>
              <a:rPr lang="en-GB" sz="800" dirty="0" err="1" smtClean="0">
                <a:solidFill>
                  <a:srgbClr val="FFFFFF"/>
                </a:solidFill>
              </a:rPr>
              <a:t>juni</a:t>
            </a:r>
            <a:r>
              <a:rPr lang="en-GB" sz="800" dirty="0" smtClean="0">
                <a:solidFill>
                  <a:srgbClr val="FFFFFF"/>
                </a:solidFill>
              </a:rPr>
              <a:t> 2017</a:t>
            </a:r>
          </a:p>
          <a:p>
            <a:r>
              <a:rPr lang="en-GB" sz="800" dirty="0" err="1" smtClean="0">
                <a:solidFill>
                  <a:srgbClr val="FFFFFF"/>
                </a:solidFill>
              </a:rPr>
              <a:t>Scheepvaartmuseum</a:t>
            </a:r>
            <a:r>
              <a:rPr lang="en-GB" sz="800" dirty="0" smtClean="0">
                <a:solidFill>
                  <a:srgbClr val="FFFFFF"/>
                </a:solidFill>
              </a:rPr>
              <a:t>, Amsterdam</a:t>
            </a:r>
            <a:endParaRPr lang="en-GB" sz="800" dirty="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86179" y="1268760"/>
            <a:ext cx="8229600" cy="432569"/>
          </a:xfrm>
        </p:spPr>
        <p:txBody>
          <a:bodyPr/>
          <a:lstStyle/>
          <a:p>
            <a:r>
              <a:rPr lang="nl-NL" dirty="0" smtClean="0"/>
              <a:t>Partners</a:t>
            </a:r>
            <a:endParaRPr lang="nl-NL" dirty="0"/>
          </a:p>
        </p:txBody>
      </p:sp>
      <p:sp>
        <p:nvSpPr>
          <p:cNvPr id="3" name="Tijdelijke aanduiding voor inhoud 2"/>
          <p:cNvSpPr>
            <a:spLocks noGrp="1"/>
          </p:cNvSpPr>
          <p:nvPr>
            <p:ph idx="1"/>
          </p:nvPr>
        </p:nvSpPr>
        <p:spPr>
          <a:xfrm>
            <a:off x="457200" y="1701329"/>
            <a:ext cx="8229600" cy="4896023"/>
          </a:xfrm>
        </p:spPr>
        <p:txBody>
          <a:bodyPr/>
          <a:lstStyle/>
          <a:p>
            <a:r>
              <a:rPr lang="nl-NL" sz="1200" dirty="0" smtClean="0"/>
              <a:t>Netherlands Maritime Technology Foundation (NL)</a:t>
            </a:r>
          </a:p>
          <a:p>
            <a:r>
              <a:rPr lang="nl-NL" sz="1200" dirty="0" smtClean="0"/>
              <a:t>Stichting Projecten Binnenvaart (NL)</a:t>
            </a:r>
          </a:p>
          <a:p>
            <a:r>
              <a:rPr lang="nl-NL" sz="1200" dirty="0" smtClean="0"/>
              <a:t>Universiteit Antwerpen (BE)</a:t>
            </a:r>
          </a:p>
          <a:p>
            <a:r>
              <a:rPr lang="nl-NL" sz="1200" dirty="0" smtClean="0"/>
              <a:t>Stichting Maritiem Research Instituut Nederland (NL)</a:t>
            </a:r>
          </a:p>
          <a:p>
            <a:r>
              <a:rPr lang="nl-NL" sz="1200" dirty="0" err="1" smtClean="0"/>
              <a:t>ScandiNAOS</a:t>
            </a:r>
            <a:r>
              <a:rPr lang="nl-NL" sz="1200" dirty="0" smtClean="0"/>
              <a:t> AB (SE)</a:t>
            </a:r>
          </a:p>
          <a:p>
            <a:r>
              <a:rPr lang="nl-NL" sz="1200" dirty="0" smtClean="0"/>
              <a:t>Bureau </a:t>
            </a:r>
            <a:r>
              <a:rPr lang="nl-NL" sz="1200" dirty="0" err="1" smtClean="0"/>
              <a:t>Veritas</a:t>
            </a:r>
            <a:r>
              <a:rPr lang="nl-NL" sz="1200" dirty="0" smtClean="0"/>
              <a:t> – </a:t>
            </a:r>
            <a:r>
              <a:rPr lang="nl-NL" sz="1200" dirty="0" err="1" smtClean="0"/>
              <a:t>Registre</a:t>
            </a:r>
            <a:r>
              <a:rPr lang="nl-NL" sz="1200" dirty="0" smtClean="0"/>
              <a:t> International de </a:t>
            </a:r>
            <a:r>
              <a:rPr lang="nl-NL" sz="1200" dirty="0" err="1" smtClean="0"/>
              <a:t>Classification</a:t>
            </a:r>
            <a:r>
              <a:rPr lang="nl-NL" sz="1200" dirty="0" smtClean="0"/>
              <a:t> de </a:t>
            </a:r>
            <a:r>
              <a:rPr lang="nl-NL" sz="1200" dirty="0" err="1" smtClean="0"/>
              <a:t>Navires</a:t>
            </a:r>
            <a:r>
              <a:rPr lang="nl-NL" sz="1200" dirty="0" smtClean="0"/>
              <a:t> et </a:t>
            </a:r>
            <a:r>
              <a:rPr lang="nl-NL" sz="1200" dirty="0" err="1" smtClean="0"/>
              <a:t>d’Aeronefs</a:t>
            </a:r>
            <a:r>
              <a:rPr lang="nl-NL" sz="1200" dirty="0" smtClean="0"/>
              <a:t> (FR)</a:t>
            </a:r>
          </a:p>
          <a:p>
            <a:r>
              <a:rPr lang="nl-NL" sz="1200" dirty="0" smtClean="0"/>
              <a:t>Technische Universiteit Delft (NL)</a:t>
            </a:r>
          </a:p>
          <a:p>
            <a:r>
              <a:rPr lang="nl-NL" sz="1200" dirty="0" err="1" smtClean="0"/>
              <a:t>Argonics</a:t>
            </a:r>
            <a:r>
              <a:rPr lang="nl-NL" sz="1200" dirty="0" smtClean="0"/>
              <a:t> GmbH (DE)</a:t>
            </a:r>
          </a:p>
          <a:p>
            <a:r>
              <a:rPr lang="nl-NL" sz="1200" dirty="0" err="1" smtClean="0"/>
              <a:t>Entwicklungszentrum</a:t>
            </a:r>
            <a:r>
              <a:rPr lang="nl-NL" sz="1200" dirty="0" smtClean="0"/>
              <a:t> </a:t>
            </a:r>
            <a:r>
              <a:rPr lang="nl-NL" sz="1200" dirty="0" err="1" smtClean="0"/>
              <a:t>für</a:t>
            </a:r>
            <a:r>
              <a:rPr lang="nl-NL" sz="1200" dirty="0" smtClean="0"/>
              <a:t> </a:t>
            </a:r>
            <a:r>
              <a:rPr lang="nl-NL" sz="1200" dirty="0" err="1" smtClean="0"/>
              <a:t>Schiffstechnik</a:t>
            </a:r>
            <a:r>
              <a:rPr lang="nl-NL" sz="1200" dirty="0" smtClean="0"/>
              <a:t> </a:t>
            </a:r>
            <a:r>
              <a:rPr lang="nl-NL" sz="1200" dirty="0" err="1" smtClean="0"/>
              <a:t>und</a:t>
            </a:r>
            <a:r>
              <a:rPr lang="nl-NL" sz="1200" dirty="0" smtClean="0"/>
              <a:t> </a:t>
            </a:r>
            <a:r>
              <a:rPr lang="nl-NL" sz="1200" dirty="0" err="1" smtClean="0"/>
              <a:t>Transportsysteme</a:t>
            </a:r>
            <a:r>
              <a:rPr lang="nl-NL" sz="1200" dirty="0" smtClean="0"/>
              <a:t> </a:t>
            </a:r>
            <a:r>
              <a:rPr lang="nl-NL" sz="1200" dirty="0" err="1" smtClean="0"/>
              <a:t>e.V.</a:t>
            </a:r>
            <a:r>
              <a:rPr lang="nl-NL" sz="1200" dirty="0" smtClean="0"/>
              <a:t> (DE)</a:t>
            </a:r>
          </a:p>
          <a:p>
            <a:r>
              <a:rPr lang="nl-NL" sz="1200" dirty="0" err="1" smtClean="0"/>
              <a:t>Marlo</a:t>
            </a:r>
            <a:r>
              <a:rPr lang="nl-NL" sz="1200" dirty="0" smtClean="0"/>
              <a:t> AS (NO)</a:t>
            </a:r>
          </a:p>
          <a:p>
            <a:r>
              <a:rPr lang="nl-NL" sz="1200" dirty="0" smtClean="0"/>
              <a:t>University of Belgrade - </a:t>
            </a:r>
            <a:r>
              <a:rPr lang="nl-NL" sz="1200" dirty="0" err="1" smtClean="0"/>
              <a:t>Faculty</a:t>
            </a:r>
            <a:r>
              <a:rPr lang="nl-NL" sz="1200" dirty="0" smtClean="0"/>
              <a:t> of </a:t>
            </a:r>
            <a:r>
              <a:rPr lang="nl-NL" sz="1200" dirty="0" err="1" smtClean="0"/>
              <a:t>Mechanical</a:t>
            </a:r>
            <a:r>
              <a:rPr lang="nl-NL" sz="1200" dirty="0" smtClean="0"/>
              <a:t> Engineering (RS)</a:t>
            </a:r>
          </a:p>
          <a:p>
            <a:r>
              <a:rPr lang="nl-NL" sz="1200" dirty="0" err="1" smtClean="0"/>
              <a:t>Plimsoll</a:t>
            </a:r>
            <a:r>
              <a:rPr lang="nl-NL" sz="1200" dirty="0" smtClean="0"/>
              <a:t> </a:t>
            </a:r>
            <a:r>
              <a:rPr lang="nl-NL" sz="1200" dirty="0" err="1" smtClean="0"/>
              <a:t>Szolgaltato</a:t>
            </a:r>
            <a:r>
              <a:rPr lang="nl-NL" sz="1200" dirty="0" smtClean="0"/>
              <a:t> KFT (HU)</a:t>
            </a:r>
          </a:p>
          <a:p>
            <a:r>
              <a:rPr lang="nl-NL" sz="1200" dirty="0" smtClean="0"/>
              <a:t>Via Donau – </a:t>
            </a:r>
            <a:r>
              <a:rPr lang="de-AT" sz="1200" dirty="0" smtClean="0"/>
              <a:t>österreichische</a:t>
            </a:r>
            <a:r>
              <a:rPr lang="nl-NL" sz="1200" dirty="0" smtClean="0"/>
              <a:t> </a:t>
            </a:r>
            <a:r>
              <a:rPr lang="de-AT" sz="1200" dirty="0" smtClean="0"/>
              <a:t>Wasserstraßen</a:t>
            </a:r>
            <a:r>
              <a:rPr lang="nl-NL" sz="1200" dirty="0" smtClean="0"/>
              <a:t> </a:t>
            </a:r>
            <a:r>
              <a:rPr lang="nl-NL" sz="1200" dirty="0" err="1" smtClean="0"/>
              <a:t>Gesellschaft</a:t>
            </a:r>
            <a:r>
              <a:rPr lang="nl-NL" sz="1200" dirty="0" smtClean="0"/>
              <a:t> </a:t>
            </a:r>
            <a:r>
              <a:rPr lang="nl-NL" sz="1200" dirty="0" err="1" smtClean="0"/>
              <a:t>mbH</a:t>
            </a:r>
            <a:r>
              <a:rPr lang="nl-NL" sz="1200" dirty="0" smtClean="0"/>
              <a:t> (AT)</a:t>
            </a:r>
          </a:p>
          <a:p>
            <a:r>
              <a:rPr lang="nl-NL" sz="1200" dirty="0" err="1" smtClean="0"/>
              <a:t>Touax</a:t>
            </a:r>
            <a:r>
              <a:rPr lang="nl-NL" sz="1200" dirty="0" smtClean="0"/>
              <a:t> River Barges (FR)</a:t>
            </a:r>
          </a:p>
          <a:p>
            <a:r>
              <a:rPr lang="nl-NL" sz="1200" dirty="0" smtClean="0"/>
              <a:t>Stichting Bureau Telematica Binnenvaart (NL)</a:t>
            </a:r>
          </a:p>
          <a:p>
            <a:r>
              <a:rPr lang="nl-NL" sz="1200" dirty="0" smtClean="0"/>
              <a:t>Pro </a:t>
            </a:r>
            <a:r>
              <a:rPr lang="nl-NL" sz="1200" dirty="0" err="1" smtClean="0"/>
              <a:t>Danube</a:t>
            </a:r>
            <a:r>
              <a:rPr lang="nl-NL" sz="1200" dirty="0" smtClean="0"/>
              <a:t> Management GmbH (AT)</a:t>
            </a:r>
          </a:p>
          <a:p>
            <a:r>
              <a:rPr lang="nl-NL" sz="1200" dirty="0" smtClean="0"/>
              <a:t>Stichting </a:t>
            </a:r>
            <a:r>
              <a:rPr lang="nl-NL" sz="1200" dirty="0" err="1" smtClean="0"/>
              <a:t>Deltares</a:t>
            </a:r>
            <a:r>
              <a:rPr lang="nl-NL" sz="1200" dirty="0" smtClean="0"/>
              <a:t> (NL)</a:t>
            </a:r>
          </a:p>
          <a:p>
            <a:r>
              <a:rPr lang="nl-NL" sz="1200" dirty="0" smtClean="0"/>
              <a:t>Duisburger </a:t>
            </a:r>
            <a:r>
              <a:rPr lang="nl-NL" sz="1200" dirty="0" err="1" smtClean="0"/>
              <a:t>Hafen</a:t>
            </a:r>
            <a:r>
              <a:rPr lang="nl-NL" sz="1200" dirty="0" smtClean="0"/>
              <a:t> AG (DE)</a:t>
            </a:r>
          </a:p>
          <a:p>
            <a:r>
              <a:rPr lang="nl-NL" sz="1200" dirty="0" smtClean="0"/>
              <a:t>Compagnie </a:t>
            </a:r>
            <a:r>
              <a:rPr lang="nl-NL" sz="1200" dirty="0" err="1" smtClean="0"/>
              <a:t>Fluviale</a:t>
            </a:r>
            <a:r>
              <a:rPr lang="nl-NL" sz="1200" dirty="0" smtClean="0"/>
              <a:t> de Transport (FR)</a:t>
            </a:r>
          </a:p>
          <a:p>
            <a:r>
              <a:rPr lang="nl-NL" sz="1200" dirty="0" smtClean="0"/>
              <a:t>IN – </a:t>
            </a:r>
            <a:r>
              <a:rPr lang="nl-NL" sz="1200" dirty="0" err="1" smtClean="0"/>
              <a:t>Innovative</a:t>
            </a:r>
            <a:r>
              <a:rPr lang="nl-NL" sz="1200" dirty="0" smtClean="0"/>
              <a:t> </a:t>
            </a:r>
            <a:r>
              <a:rPr lang="nl-NL" sz="1200" dirty="0" err="1" smtClean="0"/>
              <a:t>Navigation</a:t>
            </a:r>
            <a:r>
              <a:rPr lang="nl-NL" sz="1200" dirty="0" smtClean="0"/>
              <a:t> </a:t>
            </a:r>
            <a:r>
              <a:rPr lang="nl-NL" sz="1200" dirty="0" err="1" smtClean="0"/>
              <a:t>Gmbh</a:t>
            </a:r>
            <a:r>
              <a:rPr lang="nl-NL" sz="1200" dirty="0" smtClean="0"/>
              <a:t> (DE)</a:t>
            </a:r>
          </a:p>
          <a:p>
            <a:r>
              <a:rPr lang="nl-NL" sz="1200" dirty="0" smtClean="0"/>
              <a:t>Van Moer Groep NV (BE)</a:t>
            </a:r>
          </a:p>
          <a:p>
            <a:r>
              <a:rPr lang="nl-NL" sz="1200" dirty="0" err="1" smtClean="0"/>
              <a:t>Autena</a:t>
            </a:r>
            <a:r>
              <a:rPr lang="nl-NL" sz="1200" dirty="0" smtClean="0"/>
              <a:t> Marine </a:t>
            </a:r>
            <a:r>
              <a:rPr lang="nl-NL" sz="1200" dirty="0" err="1" smtClean="0"/>
              <a:t>V.o.f.</a:t>
            </a:r>
            <a:r>
              <a:rPr lang="nl-NL" sz="1200" dirty="0" smtClean="0"/>
              <a:t> (NL) </a:t>
            </a:r>
          </a:p>
          <a:p>
            <a:endParaRPr lang="nl-NL" sz="1200" dirty="0" smtClean="0"/>
          </a:p>
          <a:p>
            <a:endParaRPr lang="nl-NL" sz="1200" dirty="0" smtClean="0"/>
          </a:p>
          <a:p>
            <a:endParaRPr lang="nl-NL" sz="1200" dirty="0" smtClean="0"/>
          </a:p>
          <a:p>
            <a:endParaRPr lang="nl-NL" sz="1200" dirty="0" smtClean="0"/>
          </a:p>
          <a:p>
            <a:endParaRPr lang="nl-NL" sz="1200" dirty="0" smtClean="0"/>
          </a:p>
          <a:p>
            <a:endParaRPr lang="nl-NL" sz="1200" dirty="0"/>
          </a:p>
        </p:txBody>
      </p:sp>
    </p:spTree>
    <p:extLst>
      <p:ext uri="{BB962C8B-B14F-4D97-AF65-F5344CB8AC3E}">
        <p14:creationId xmlns:p14="http://schemas.microsoft.com/office/powerpoint/2010/main" val="1214989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8313" y="1556271"/>
            <a:ext cx="8229600" cy="504577"/>
          </a:xfrm>
        </p:spPr>
        <p:txBody>
          <a:bodyPr/>
          <a:lstStyle/>
          <a:p>
            <a:r>
              <a:rPr lang="nl-NL" dirty="0" smtClean="0"/>
              <a:t>Stakeholder groep</a:t>
            </a:r>
            <a:endParaRPr lang="nl-NL" dirty="0"/>
          </a:p>
        </p:txBody>
      </p:sp>
      <p:sp>
        <p:nvSpPr>
          <p:cNvPr id="3" name="Tijdelijke aanduiding voor inhoud 2"/>
          <p:cNvSpPr>
            <a:spLocks noGrp="1"/>
          </p:cNvSpPr>
          <p:nvPr>
            <p:ph idx="1"/>
          </p:nvPr>
        </p:nvSpPr>
        <p:spPr>
          <a:xfrm>
            <a:off x="539552" y="2078128"/>
            <a:ext cx="8229600" cy="3384476"/>
          </a:xfrm>
        </p:spPr>
        <p:txBody>
          <a:bodyPr/>
          <a:lstStyle/>
          <a:p>
            <a:r>
              <a:rPr lang="nl-NL" sz="1200" dirty="0"/>
              <a:t>VBW (</a:t>
            </a:r>
            <a:r>
              <a:rPr lang="nl-NL" sz="1200" dirty="0" err="1"/>
              <a:t>Verein</a:t>
            </a:r>
            <a:r>
              <a:rPr lang="nl-NL" sz="1200" dirty="0"/>
              <a:t> </a:t>
            </a:r>
            <a:r>
              <a:rPr lang="nl-NL" sz="1200" dirty="0" err="1"/>
              <a:t>für</a:t>
            </a:r>
            <a:r>
              <a:rPr lang="nl-NL" sz="1200" dirty="0"/>
              <a:t> </a:t>
            </a:r>
            <a:r>
              <a:rPr lang="nl-NL" sz="1200" dirty="0" err="1"/>
              <a:t>europäische</a:t>
            </a:r>
            <a:r>
              <a:rPr lang="nl-NL" sz="1200" dirty="0"/>
              <a:t> </a:t>
            </a:r>
            <a:r>
              <a:rPr lang="nl-NL" sz="1200" dirty="0" err="1"/>
              <a:t>Binnenschifffahrt</a:t>
            </a:r>
            <a:r>
              <a:rPr lang="nl-NL" sz="1200" dirty="0"/>
              <a:t> </a:t>
            </a:r>
            <a:r>
              <a:rPr lang="nl-NL" sz="1200" dirty="0" err="1"/>
              <a:t>und</a:t>
            </a:r>
            <a:r>
              <a:rPr lang="nl-NL" sz="1200" dirty="0"/>
              <a:t> </a:t>
            </a:r>
            <a:r>
              <a:rPr lang="nl-NL" sz="1200" dirty="0" err="1"/>
              <a:t>Wasserstraßen</a:t>
            </a:r>
            <a:r>
              <a:rPr lang="nl-NL" sz="1200" dirty="0" smtClean="0"/>
              <a:t>) (DE)</a:t>
            </a:r>
            <a:endParaRPr lang="nl-NL" sz="1200" dirty="0"/>
          </a:p>
          <a:p>
            <a:r>
              <a:rPr lang="nl-NL" sz="1200" dirty="0"/>
              <a:t>ECSA (</a:t>
            </a:r>
            <a:r>
              <a:rPr lang="nl-NL" sz="1200" dirty="0" err="1"/>
              <a:t>Ship</a:t>
            </a:r>
            <a:r>
              <a:rPr lang="nl-NL" sz="1200" dirty="0"/>
              <a:t> </a:t>
            </a:r>
            <a:r>
              <a:rPr lang="nl-NL" sz="1200" dirty="0" err="1" smtClean="0"/>
              <a:t>owners</a:t>
            </a:r>
            <a:r>
              <a:rPr lang="nl-NL" sz="1200" dirty="0" smtClean="0"/>
              <a:t>) (BE)</a:t>
            </a:r>
            <a:endParaRPr lang="nl-NL" sz="1200" dirty="0"/>
          </a:p>
          <a:p>
            <a:r>
              <a:rPr lang="nl-NL" sz="1200" dirty="0"/>
              <a:t>ESPO (European Sea Ports </a:t>
            </a:r>
            <a:r>
              <a:rPr lang="nl-NL" sz="1200" dirty="0" err="1" smtClean="0"/>
              <a:t>Organisation</a:t>
            </a:r>
            <a:r>
              <a:rPr lang="nl-NL" sz="1200" dirty="0" smtClean="0"/>
              <a:t>) (BE</a:t>
            </a:r>
            <a:endParaRPr lang="nl-NL" sz="1200" dirty="0"/>
          </a:p>
          <a:p>
            <a:r>
              <a:rPr lang="nl-NL" sz="1200" dirty="0"/>
              <a:t>FEPORT (</a:t>
            </a:r>
            <a:r>
              <a:rPr lang="nl-NL" sz="1200" dirty="0" err="1"/>
              <a:t>Federation</a:t>
            </a:r>
            <a:r>
              <a:rPr lang="nl-NL" sz="1200" dirty="0"/>
              <a:t> of European Private Port </a:t>
            </a:r>
            <a:r>
              <a:rPr lang="nl-NL" sz="1200" dirty="0" smtClean="0"/>
              <a:t>Operators) (BE)</a:t>
            </a:r>
            <a:endParaRPr lang="nl-NL" sz="1200" dirty="0"/>
          </a:p>
          <a:p>
            <a:r>
              <a:rPr lang="nl-NL" sz="1200" dirty="0"/>
              <a:t>CLECAT (European Association </a:t>
            </a:r>
            <a:r>
              <a:rPr lang="nl-NL" sz="1200" dirty="0" err="1"/>
              <a:t>for</a:t>
            </a:r>
            <a:r>
              <a:rPr lang="nl-NL" sz="1200" dirty="0"/>
              <a:t> </a:t>
            </a:r>
            <a:r>
              <a:rPr lang="nl-NL" sz="1200" dirty="0" err="1"/>
              <a:t>forwarding</a:t>
            </a:r>
            <a:r>
              <a:rPr lang="nl-NL" sz="1200" dirty="0"/>
              <a:t>, transport, </a:t>
            </a:r>
            <a:r>
              <a:rPr lang="nl-NL" sz="1200" dirty="0" err="1"/>
              <a:t>logistics</a:t>
            </a:r>
            <a:r>
              <a:rPr lang="nl-NL" sz="1200" dirty="0"/>
              <a:t> </a:t>
            </a:r>
            <a:r>
              <a:rPr lang="nl-NL" sz="1200" dirty="0" err="1"/>
              <a:t>and</a:t>
            </a:r>
            <a:r>
              <a:rPr lang="nl-NL" sz="1200" dirty="0"/>
              <a:t> </a:t>
            </a:r>
            <a:r>
              <a:rPr lang="nl-NL" sz="1200" dirty="0" err="1"/>
              <a:t>customs</a:t>
            </a:r>
            <a:r>
              <a:rPr lang="nl-NL" sz="1200" dirty="0"/>
              <a:t> services</a:t>
            </a:r>
            <a:r>
              <a:rPr lang="nl-NL" sz="1200" dirty="0" smtClean="0"/>
              <a:t>) (BE)</a:t>
            </a:r>
            <a:endParaRPr lang="nl-NL" sz="1200" dirty="0"/>
          </a:p>
          <a:p>
            <a:r>
              <a:rPr lang="nl-NL" sz="1200" dirty="0"/>
              <a:t>ETF (European Transport </a:t>
            </a:r>
            <a:r>
              <a:rPr lang="nl-NL" sz="1200" dirty="0" err="1"/>
              <a:t>Workers</a:t>
            </a:r>
            <a:r>
              <a:rPr lang="nl-NL" sz="1200" dirty="0"/>
              <a:t> </a:t>
            </a:r>
            <a:r>
              <a:rPr lang="nl-NL" sz="1200" dirty="0" err="1" smtClean="0"/>
              <a:t>Federation</a:t>
            </a:r>
            <a:r>
              <a:rPr lang="nl-NL" sz="1200" dirty="0" smtClean="0"/>
              <a:t>) (BE)</a:t>
            </a:r>
            <a:endParaRPr lang="nl-NL" sz="1200" dirty="0"/>
          </a:p>
          <a:p>
            <a:r>
              <a:rPr lang="nl-NL" sz="1200" dirty="0"/>
              <a:t>CCNR (Central </a:t>
            </a:r>
            <a:r>
              <a:rPr lang="nl-NL" sz="1200" dirty="0" err="1"/>
              <a:t>Commission</a:t>
            </a:r>
            <a:r>
              <a:rPr lang="nl-NL" sz="1200" dirty="0"/>
              <a:t> </a:t>
            </a:r>
            <a:r>
              <a:rPr lang="nl-NL" sz="1200" dirty="0" err="1"/>
              <a:t>for</a:t>
            </a:r>
            <a:r>
              <a:rPr lang="nl-NL" sz="1200" dirty="0"/>
              <a:t> </a:t>
            </a:r>
            <a:r>
              <a:rPr lang="nl-NL" sz="1200" dirty="0" err="1"/>
              <a:t>the</a:t>
            </a:r>
            <a:r>
              <a:rPr lang="nl-NL" sz="1200" dirty="0"/>
              <a:t> </a:t>
            </a:r>
            <a:r>
              <a:rPr lang="nl-NL" sz="1200" dirty="0" err="1"/>
              <a:t>Navigation</a:t>
            </a:r>
            <a:r>
              <a:rPr lang="nl-NL" sz="1200" dirty="0"/>
              <a:t> of </a:t>
            </a:r>
            <a:r>
              <a:rPr lang="nl-NL" sz="1200" dirty="0" err="1"/>
              <a:t>the</a:t>
            </a:r>
            <a:r>
              <a:rPr lang="nl-NL" sz="1200" dirty="0"/>
              <a:t> </a:t>
            </a:r>
            <a:r>
              <a:rPr lang="nl-NL" sz="1200" dirty="0" err="1" smtClean="0"/>
              <a:t>Rhine</a:t>
            </a:r>
            <a:r>
              <a:rPr lang="nl-NL" sz="1200" dirty="0" smtClean="0"/>
              <a:t>) (FR)</a:t>
            </a:r>
            <a:endParaRPr lang="nl-NL" sz="1200" dirty="0"/>
          </a:p>
          <a:p>
            <a:r>
              <a:rPr lang="nl-NL" sz="1200" dirty="0"/>
              <a:t>B </a:t>
            </a:r>
            <a:r>
              <a:rPr lang="nl-NL" sz="1200" dirty="0" err="1" smtClean="0"/>
              <a:t>Logistics</a:t>
            </a:r>
            <a:r>
              <a:rPr lang="nl-NL" sz="1200" dirty="0" smtClean="0"/>
              <a:t> (BE)</a:t>
            </a:r>
            <a:endParaRPr lang="nl-NL" sz="1200" dirty="0"/>
          </a:p>
          <a:p>
            <a:r>
              <a:rPr lang="nl-NL" sz="1200" dirty="0"/>
              <a:t>ESN (European </a:t>
            </a:r>
            <a:r>
              <a:rPr lang="nl-NL" sz="1200" dirty="0" err="1"/>
              <a:t>Shortsea</a:t>
            </a:r>
            <a:r>
              <a:rPr lang="nl-NL" sz="1200" dirty="0"/>
              <a:t> </a:t>
            </a:r>
            <a:r>
              <a:rPr lang="nl-NL" sz="1200" dirty="0" smtClean="0"/>
              <a:t>Network)</a:t>
            </a:r>
            <a:endParaRPr lang="nl-NL" sz="1200" dirty="0"/>
          </a:p>
          <a:p>
            <a:endParaRPr lang="nl-NL" dirty="0"/>
          </a:p>
        </p:txBody>
      </p:sp>
    </p:spTree>
    <p:extLst>
      <p:ext uri="{BB962C8B-B14F-4D97-AF65-F5344CB8AC3E}">
        <p14:creationId xmlns:p14="http://schemas.microsoft.com/office/powerpoint/2010/main" val="3257346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5763" y="1412776"/>
            <a:ext cx="8229600" cy="432569"/>
          </a:xfrm>
        </p:spPr>
        <p:txBody>
          <a:bodyPr/>
          <a:lstStyle/>
          <a:p>
            <a:r>
              <a:rPr lang="nl-NL" dirty="0" err="1" smtClean="0"/>
              <a:t>Objectives</a:t>
            </a:r>
            <a:r>
              <a:rPr lang="nl-NL" dirty="0" smtClean="0"/>
              <a:t> </a:t>
            </a:r>
            <a:r>
              <a:rPr lang="nl-NL" dirty="0" err="1" smtClean="0"/>
              <a:t>and</a:t>
            </a:r>
            <a:r>
              <a:rPr lang="nl-NL" dirty="0" smtClean="0"/>
              <a:t> </a:t>
            </a:r>
            <a:r>
              <a:rPr lang="nl-NL" dirty="0" err="1" smtClean="0"/>
              <a:t>Key</a:t>
            </a:r>
            <a:r>
              <a:rPr lang="nl-NL" dirty="0" smtClean="0"/>
              <a:t> </a:t>
            </a:r>
            <a:r>
              <a:rPr lang="nl-NL" dirty="0" err="1" smtClean="0"/>
              <a:t>Results</a:t>
            </a:r>
            <a:endParaRPr lang="nl-NL"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395907157"/>
              </p:ext>
            </p:extLst>
          </p:nvPr>
        </p:nvGraphicFramePr>
        <p:xfrm>
          <a:off x="385763" y="1988840"/>
          <a:ext cx="8229600" cy="4955514"/>
        </p:xfrm>
        <a:graphic>
          <a:graphicData uri="http://schemas.openxmlformats.org/drawingml/2006/table">
            <a:tbl>
              <a:tblPr firstRow="1" bandRow="1">
                <a:tableStyleId>{5C22544A-7EE6-4342-B048-85BDC9FD1C3A}</a:tableStyleId>
              </a:tblPr>
              <a:tblGrid>
                <a:gridCol w="719311"/>
                <a:gridCol w="7510289"/>
              </a:tblGrid>
              <a:tr h="374485">
                <a:tc gridSpan="2">
                  <a:txBody>
                    <a:bodyPr/>
                    <a:lstStyle/>
                    <a:p>
                      <a:r>
                        <a:rPr lang="nl-NL" sz="1200" dirty="0" err="1" smtClean="0">
                          <a:solidFill>
                            <a:srgbClr val="0070C0"/>
                          </a:solidFill>
                        </a:rPr>
                        <a:t>Objective</a:t>
                      </a:r>
                      <a:r>
                        <a:rPr lang="nl-NL" sz="1200" dirty="0" smtClean="0">
                          <a:solidFill>
                            <a:srgbClr val="0070C0"/>
                          </a:solidFill>
                        </a:rPr>
                        <a:t> 1: new </a:t>
                      </a:r>
                      <a:r>
                        <a:rPr lang="nl-NL" sz="1200" dirty="0" err="1" smtClean="0">
                          <a:solidFill>
                            <a:srgbClr val="0070C0"/>
                          </a:solidFill>
                        </a:rPr>
                        <a:t>waterborne</a:t>
                      </a:r>
                      <a:r>
                        <a:rPr lang="nl-NL" sz="1200" dirty="0" smtClean="0">
                          <a:solidFill>
                            <a:srgbClr val="0070C0"/>
                          </a:solidFill>
                        </a:rPr>
                        <a:t> transport system</a:t>
                      </a:r>
                      <a:r>
                        <a:rPr lang="nl-NL" sz="1200" baseline="0" dirty="0" smtClean="0">
                          <a:solidFill>
                            <a:srgbClr val="0070C0"/>
                          </a:solidFill>
                        </a:rPr>
                        <a:t> </a:t>
                      </a:r>
                      <a:r>
                        <a:rPr lang="nl-NL" sz="1200" baseline="0" dirty="0" err="1" smtClean="0">
                          <a:solidFill>
                            <a:srgbClr val="0070C0"/>
                          </a:solidFill>
                        </a:rPr>
                        <a:t>based</a:t>
                      </a:r>
                      <a:r>
                        <a:rPr lang="nl-NL" sz="1200" baseline="0" dirty="0" smtClean="0">
                          <a:solidFill>
                            <a:srgbClr val="0070C0"/>
                          </a:solidFill>
                        </a:rPr>
                        <a:t> on </a:t>
                      </a:r>
                      <a:r>
                        <a:rPr lang="nl-NL" sz="1200" baseline="0" dirty="0" err="1" smtClean="0">
                          <a:solidFill>
                            <a:srgbClr val="0070C0"/>
                          </a:solidFill>
                        </a:rPr>
                        <a:t>vessel</a:t>
                      </a:r>
                      <a:r>
                        <a:rPr lang="nl-NL" sz="1200" baseline="0" dirty="0" smtClean="0">
                          <a:solidFill>
                            <a:srgbClr val="0070C0"/>
                          </a:solidFill>
                        </a:rPr>
                        <a:t> train  operations</a:t>
                      </a:r>
                      <a:endParaRPr lang="nl-NL" sz="1200" dirty="0">
                        <a:solidFill>
                          <a:srgbClr val="0070C0"/>
                        </a:solidFill>
                      </a:endParaRPr>
                    </a:p>
                  </a:txBody>
                  <a:tcPr/>
                </a:tc>
                <a:tc hMerge="1">
                  <a:txBody>
                    <a:bodyPr/>
                    <a:lstStyle/>
                    <a:p>
                      <a:endParaRPr lang="nl-NL" sz="1400" dirty="0"/>
                    </a:p>
                  </a:txBody>
                  <a:tcPr/>
                </a:tc>
              </a:tr>
              <a:tr h="374485">
                <a:tc>
                  <a:txBody>
                    <a:bodyPr/>
                    <a:lstStyle/>
                    <a:p>
                      <a:r>
                        <a:rPr lang="nl-NL" sz="1200" dirty="0" smtClean="0"/>
                        <a:t>KR 1</a:t>
                      </a:r>
                      <a:endParaRPr lang="nl-NL" sz="1200" dirty="0"/>
                    </a:p>
                  </a:txBody>
                  <a:tcPr/>
                </a:tc>
                <a:tc>
                  <a:txBody>
                    <a:bodyPr/>
                    <a:lstStyle/>
                    <a:p>
                      <a:r>
                        <a:rPr lang="nl-NL" sz="1200" dirty="0" smtClean="0"/>
                        <a:t>New </a:t>
                      </a:r>
                      <a:r>
                        <a:rPr lang="nl-NL" sz="1200" dirty="0" err="1" smtClean="0"/>
                        <a:t>waterborne</a:t>
                      </a:r>
                      <a:r>
                        <a:rPr lang="nl-NL" sz="1200" dirty="0" smtClean="0"/>
                        <a:t> transport</a:t>
                      </a:r>
                      <a:r>
                        <a:rPr lang="nl-NL" sz="1200" baseline="0" dirty="0" smtClean="0"/>
                        <a:t> system</a:t>
                      </a:r>
                      <a:endParaRPr lang="nl-NL" sz="1200" dirty="0"/>
                    </a:p>
                  </a:txBody>
                  <a:tcPr/>
                </a:tc>
              </a:tr>
              <a:tr h="374485">
                <a:tc>
                  <a:txBody>
                    <a:bodyPr/>
                    <a:lstStyle/>
                    <a:p>
                      <a:r>
                        <a:rPr lang="nl-NL" sz="1200" dirty="0" smtClean="0"/>
                        <a:t>KR 2</a:t>
                      </a:r>
                      <a:endParaRPr lang="nl-NL" sz="1200" dirty="0"/>
                    </a:p>
                  </a:txBody>
                  <a:tcPr/>
                </a:tc>
                <a:tc>
                  <a:txBody>
                    <a:bodyPr/>
                    <a:lstStyle/>
                    <a:p>
                      <a:r>
                        <a:rPr lang="nl-NL" sz="1200" dirty="0" err="1" smtClean="0"/>
                        <a:t>Simulation</a:t>
                      </a:r>
                      <a:r>
                        <a:rPr lang="nl-NL" sz="1200" dirty="0" smtClean="0"/>
                        <a:t> model </a:t>
                      </a:r>
                      <a:r>
                        <a:rPr lang="nl-NL" sz="1200" dirty="0" err="1" smtClean="0"/>
                        <a:t>for</a:t>
                      </a:r>
                      <a:r>
                        <a:rPr lang="nl-NL" sz="1200" dirty="0" smtClean="0"/>
                        <a:t> transport systems</a:t>
                      </a:r>
                      <a:endParaRPr lang="nl-NL" sz="1200" dirty="0"/>
                    </a:p>
                  </a:txBody>
                  <a:tcPr/>
                </a:tc>
              </a:tr>
              <a:tr h="374485">
                <a:tc>
                  <a:txBody>
                    <a:bodyPr/>
                    <a:lstStyle/>
                    <a:p>
                      <a:r>
                        <a:rPr lang="nl-NL" sz="1200" dirty="0" smtClean="0"/>
                        <a:t>KR 3</a:t>
                      </a:r>
                      <a:endParaRPr lang="nl-NL" sz="1200" dirty="0"/>
                    </a:p>
                  </a:txBody>
                  <a:tcPr/>
                </a:tc>
                <a:tc>
                  <a:txBody>
                    <a:bodyPr/>
                    <a:lstStyle/>
                    <a:p>
                      <a:r>
                        <a:rPr lang="nl-NL" sz="1200" dirty="0" smtClean="0"/>
                        <a:t>Transport</a:t>
                      </a:r>
                      <a:r>
                        <a:rPr lang="nl-NL" sz="1200" baseline="0" dirty="0" smtClean="0"/>
                        <a:t> system Performance Indicators </a:t>
                      </a:r>
                      <a:r>
                        <a:rPr lang="nl-NL" sz="1200" baseline="0" dirty="0" err="1" smtClean="0"/>
                        <a:t>for</a:t>
                      </a:r>
                      <a:r>
                        <a:rPr lang="nl-NL" sz="1200" baseline="0" dirty="0" smtClean="0"/>
                        <a:t> full </a:t>
                      </a:r>
                      <a:r>
                        <a:rPr lang="nl-NL" sz="1200" baseline="0" dirty="0" err="1" smtClean="0"/>
                        <a:t>cost</a:t>
                      </a:r>
                      <a:r>
                        <a:rPr lang="nl-NL" sz="1200" baseline="0" dirty="0" smtClean="0"/>
                        <a:t>-benefit analysis</a:t>
                      </a:r>
                      <a:endParaRPr lang="nl-NL" sz="1200" dirty="0"/>
                    </a:p>
                  </a:txBody>
                  <a:tcPr/>
                </a:tc>
              </a:tr>
              <a:tr h="374485">
                <a:tc>
                  <a:txBody>
                    <a:bodyPr/>
                    <a:lstStyle/>
                    <a:p>
                      <a:r>
                        <a:rPr lang="nl-NL" sz="1200" dirty="0" smtClean="0"/>
                        <a:t>KR 4</a:t>
                      </a:r>
                      <a:endParaRPr lang="nl-NL" sz="1200" dirty="0"/>
                    </a:p>
                  </a:txBody>
                  <a:tcPr/>
                </a:tc>
                <a:tc>
                  <a:txBody>
                    <a:bodyPr/>
                    <a:lstStyle/>
                    <a:p>
                      <a:r>
                        <a:rPr lang="nl-NL" sz="1200" dirty="0" smtClean="0"/>
                        <a:t>Input </a:t>
                      </a:r>
                      <a:r>
                        <a:rPr lang="nl-NL" sz="1200" dirty="0" err="1" smtClean="0"/>
                        <a:t>to</a:t>
                      </a:r>
                      <a:r>
                        <a:rPr lang="nl-NL" sz="1200" dirty="0" smtClean="0"/>
                        <a:t> </a:t>
                      </a:r>
                      <a:r>
                        <a:rPr lang="nl-NL" sz="1200" dirty="0" err="1" smtClean="0"/>
                        <a:t>regulatory</a:t>
                      </a:r>
                      <a:r>
                        <a:rPr lang="nl-NL" sz="1200" baseline="0" dirty="0" smtClean="0"/>
                        <a:t> </a:t>
                      </a:r>
                      <a:r>
                        <a:rPr lang="nl-NL" sz="1200" baseline="0" dirty="0" err="1" smtClean="0"/>
                        <a:t>developments</a:t>
                      </a:r>
                      <a:r>
                        <a:rPr lang="nl-NL" sz="1200" baseline="0" dirty="0" smtClean="0"/>
                        <a:t> </a:t>
                      </a:r>
                      <a:r>
                        <a:rPr lang="nl-NL" sz="1200" baseline="0" dirty="0" err="1" smtClean="0"/>
                        <a:t>for</a:t>
                      </a:r>
                      <a:r>
                        <a:rPr lang="nl-NL" sz="1200" baseline="0" dirty="0" smtClean="0"/>
                        <a:t> joint operations of </a:t>
                      </a:r>
                      <a:r>
                        <a:rPr lang="nl-NL" sz="1200" baseline="0" dirty="0" err="1" smtClean="0"/>
                        <a:t>conventional</a:t>
                      </a:r>
                      <a:r>
                        <a:rPr lang="nl-NL" sz="1200" baseline="0" dirty="0" smtClean="0"/>
                        <a:t> </a:t>
                      </a:r>
                      <a:r>
                        <a:rPr lang="nl-NL" sz="1200" baseline="0" dirty="0" err="1" smtClean="0"/>
                        <a:t>and</a:t>
                      </a:r>
                      <a:r>
                        <a:rPr lang="nl-NL" sz="1200" baseline="0" dirty="0" smtClean="0"/>
                        <a:t> </a:t>
                      </a:r>
                      <a:r>
                        <a:rPr lang="nl-NL" sz="1200" baseline="0" dirty="0" err="1" smtClean="0"/>
                        <a:t>unmanned</a:t>
                      </a:r>
                      <a:r>
                        <a:rPr lang="nl-NL" sz="1200" baseline="0" dirty="0" smtClean="0"/>
                        <a:t> </a:t>
                      </a:r>
                      <a:r>
                        <a:rPr lang="nl-NL" sz="1200" baseline="0" dirty="0" err="1" smtClean="0"/>
                        <a:t>vesels</a:t>
                      </a:r>
                      <a:endParaRPr lang="nl-NL" sz="1200" dirty="0"/>
                    </a:p>
                  </a:txBody>
                  <a:tcPr/>
                </a:tc>
              </a:tr>
              <a:tr h="374485">
                <a:tc>
                  <a:txBody>
                    <a:bodyPr/>
                    <a:lstStyle/>
                    <a:p>
                      <a:r>
                        <a:rPr lang="nl-NL" sz="1200" dirty="0" smtClean="0"/>
                        <a:t>KR 5</a:t>
                      </a:r>
                      <a:endParaRPr lang="nl-NL" sz="1200" dirty="0"/>
                    </a:p>
                  </a:txBody>
                  <a:tcPr/>
                </a:tc>
                <a:tc>
                  <a:txBody>
                    <a:bodyPr/>
                    <a:lstStyle/>
                    <a:p>
                      <a:r>
                        <a:rPr lang="nl-NL" sz="1200" dirty="0" err="1" smtClean="0"/>
                        <a:t>Recommendations</a:t>
                      </a:r>
                      <a:r>
                        <a:rPr lang="nl-NL" sz="1200" baseline="0" dirty="0" smtClean="0"/>
                        <a:t> </a:t>
                      </a:r>
                      <a:r>
                        <a:rPr lang="nl-NL" sz="1200" baseline="0" dirty="0" err="1" smtClean="0"/>
                        <a:t>for</a:t>
                      </a:r>
                      <a:r>
                        <a:rPr lang="nl-NL" sz="1200" baseline="0" dirty="0" smtClean="0"/>
                        <a:t> </a:t>
                      </a:r>
                      <a:r>
                        <a:rPr lang="nl-NL" sz="1200" baseline="0" dirty="0" err="1" smtClean="0"/>
                        <a:t>optimised</a:t>
                      </a:r>
                      <a:r>
                        <a:rPr lang="nl-NL" sz="1200" baseline="0" dirty="0" smtClean="0"/>
                        <a:t> </a:t>
                      </a:r>
                      <a:r>
                        <a:rPr lang="nl-NL" sz="1200" baseline="0" dirty="0" err="1" smtClean="0"/>
                        <a:t>working</a:t>
                      </a:r>
                      <a:r>
                        <a:rPr lang="nl-NL" sz="1200" baseline="0" dirty="0" smtClean="0"/>
                        <a:t> </a:t>
                      </a:r>
                      <a:r>
                        <a:rPr lang="nl-NL" sz="1200" baseline="0" dirty="0" err="1" smtClean="0"/>
                        <a:t>conditions</a:t>
                      </a:r>
                      <a:r>
                        <a:rPr lang="nl-NL" sz="1200" baseline="0" dirty="0" smtClean="0"/>
                        <a:t> </a:t>
                      </a:r>
                      <a:r>
                        <a:rPr lang="nl-NL" sz="1200" baseline="0" dirty="0" err="1" smtClean="0"/>
                        <a:t>and</a:t>
                      </a:r>
                      <a:r>
                        <a:rPr lang="nl-NL" sz="1200" baseline="0" dirty="0" smtClean="0"/>
                        <a:t> human </a:t>
                      </a:r>
                      <a:r>
                        <a:rPr lang="nl-NL" sz="1200" baseline="0" dirty="0" err="1" smtClean="0"/>
                        <a:t>reliability</a:t>
                      </a:r>
                      <a:r>
                        <a:rPr lang="nl-NL" sz="1200" baseline="0" dirty="0" smtClean="0"/>
                        <a:t>, training </a:t>
                      </a:r>
                      <a:endParaRPr lang="nl-NL" sz="1200" dirty="0"/>
                    </a:p>
                  </a:txBody>
                  <a:tcPr/>
                </a:tc>
              </a:tr>
              <a:tr h="374485">
                <a:tc gridSpan="2">
                  <a:txBody>
                    <a:bodyPr/>
                    <a:lstStyle/>
                    <a:p>
                      <a:r>
                        <a:rPr lang="nl-NL" sz="1200" b="1" dirty="0" err="1" smtClean="0">
                          <a:solidFill>
                            <a:srgbClr val="0070C0"/>
                          </a:solidFill>
                        </a:rPr>
                        <a:t>Objective</a:t>
                      </a:r>
                      <a:r>
                        <a:rPr lang="nl-NL" sz="1200" b="1" dirty="0" smtClean="0">
                          <a:solidFill>
                            <a:srgbClr val="0070C0"/>
                          </a:solidFill>
                        </a:rPr>
                        <a:t> 2: Smart </a:t>
                      </a:r>
                      <a:r>
                        <a:rPr lang="nl-NL" sz="1200" b="1" dirty="0" err="1" smtClean="0">
                          <a:solidFill>
                            <a:srgbClr val="0070C0"/>
                          </a:solidFill>
                        </a:rPr>
                        <a:t>navigation</a:t>
                      </a:r>
                      <a:r>
                        <a:rPr lang="nl-NL" sz="1200" b="1" baseline="0" dirty="0" smtClean="0">
                          <a:solidFill>
                            <a:srgbClr val="0070C0"/>
                          </a:solidFill>
                        </a:rPr>
                        <a:t> Technology </a:t>
                      </a:r>
                      <a:endParaRPr lang="nl-NL" sz="1200" b="1" dirty="0">
                        <a:solidFill>
                          <a:srgbClr val="0070C0"/>
                        </a:solidFill>
                      </a:endParaRPr>
                    </a:p>
                  </a:txBody>
                  <a:tcPr/>
                </a:tc>
                <a:tc hMerge="1">
                  <a:txBody>
                    <a:bodyPr/>
                    <a:lstStyle/>
                    <a:p>
                      <a:endParaRPr lang="nl-NL" sz="1400" dirty="0"/>
                    </a:p>
                  </a:txBody>
                  <a:tcPr/>
                </a:tc>
              </a:tr>
              <a:tr h="374485">
                <a:tc>
                  <a:txBody>
                    <a:bodyPr/>
                    <a:lstStyle/>
                    <a:p>
                      <a:r>
                        <a:rPr lang="nl-NL" sz="1200" dirty="0" smtClean="0"/>
                        <a:t>KR 6</a:t>
                      </a:r>
                      <a:endParaRPr lang="nl-NL" sz="1200" dirty="0"/>
                    </a:p>
                  </a:txBody>
                  <a:tcPr/>
                </a:tc>
                <a:tc>
                  <a:txBody>
                    <a:bodyPr/>
                    <a:lstStyle/>
                    <a:p>
                      <a:r>
                        <a:rPr lang="nl-NL" sz="1200" dirty="0" err="1" smtClean="0"/>
                        <a:t>Command</a:t>
                      </a:r>
                      <a:r>
                        <a:rPr lang="nl-NL" sz="1200" dirty="0" smtClean="0"/>
                        <a:t> </a:t>
                      </a:r>
                      <a:r>
                        <a:rPr lang="nl-NL" sz="1200" dirty="0" err="1" smtClean="0"/>
                        <a:t>and</a:t>
                      </a:r>
                      <a:r>
                        <a:rPr lang="nl-NL" sz="1200" dirty="0" smtClean="0"/>
                        <a:t> control </a:t>
                      </a:r>
                      <a:r>
                        <a:rPr lang="nl-NL" sz="1200" dirty="0" err="1" smtClean="0"/>
                        <a:t>technology</a:t>
                      </a:r>
                      <a:r>
                        <a:rPr lang="nl-NL" sz="1200" baseline="0" dirty="0" smtClean="0"/>
                        <a:t> </a:t>
                      </a:r>
                      <a:r>
                        <a:rPr lang="nl-NL" sz="1200" baseline="0" dirty="0" err="1" smtClean="0"/>
                        <a:t>for</a:t>
                      </a:r>
                      <a:r>
                        <a:rPr lang="nl-NL" sz="1200" baseline="0" dirty="0" smtClean="0"/>
                        <a:t> </a:t>
                      </a:r>
                      <a:r>
                        <a:rPr lang="nl-NL" sz="1200" baseline="0" dirty="0" err="1" smtClean="0"/>
                        <a:t>vessel</a:t>
                      </a:r>
                      <a:r>
                        <a:rPr lang="nl-NL" sz="1200" baseline="0" dirty="0" smtClean="0"/>
                        <a:t> </a:t>
                      </a:r>
                      <a:r>
                        <a:rPr lang="nl-NL" sz="1200" baseline="0" dirty="0" err="1" smtClean="0"/>
                        <a:t>trains</a:t>
                      </a:r>
                      <a:endParaRPr lang="nl-NL" sz="1200" dirty="0"/>
                    </a:p>
                  </a:txBody>
                  <a:tcPr/>
                </a:tc>
              </a:tr>
              <a:tr h="374485">
                <a:tc>
                  <a:txBody>
                    <a:bodyPr/>
                    <a:lstStyle/>
                    <a:p>
                      <a:r>
                        <a:rPr lang="nl-NL" sz="1200" dirty="0" smtClean="0"/>
                        <a:t>KR 7</a:t>
                      </a:r>
                      <a:endParaRPr lang="nl-NL" sz="1200" dirty="0"/>
                    </a:p>
                  </a:txBody>
                  <a:tcPr/>
                </a:tc>
                <a:tc>
                  <a:txBody>
                    <a:bodyPr/>
                    <a:lstStyle/>
                    <a:p>
                      <a:r>
                        <a:rPr lang="nl-NL" sz="1200" dirty="0" err="1" smtClean="0"/>
                        <a:t>Navigation</a:t>
                      </a:r>
                      <a:r>
                        <a:rPr lang="nl-NL" sz="1200" baseline="0" dirty="0" smtClean="0"/>
                        <a:t> </a:t>
                      </a:r>
                      <a:r>
                        <a:rPr lang="nl-NL" sz="1200" baseline="0" dirty="0" err="1" smtClean="0"/>
                        <a:t>aid</a:t>
                      </a:r>
                      <a:r>
                        <a:rPr lang="nl-NL" sz="1200" baseline="0" dirty="0" smtClean="0"/>
                        <a:t> </a:t>
                      </a:r>
                      <a:r>
                        <a:rPr lang="nl-NL" sz="1200" baseline="0" dirty="0" err="1" smtClean="0"/>
                        <a:t>for</a:t>
                      </a:r>
                      <a:r>
                        <a:rPr lang="nl-NL" sz="1200" baseline="0" dirty="0" smtClean="0"/>
                        <a:t> IWT </a:t>
                      </a:r>
                      <a:r>
                        <a:rPr lang="nl-NL" sz="1200" baseline="0" dirty="0" err="1" smtClean="0"/>
                        <a:t>vessels</a:t>
                      </a:r>
                      <a:r>
                        <a:rPr lang="nl-NL" sz="1200" baseline="0" dirty="0" smtClean="0"/>
                        <a:t> </a:t>
                      </a:r>
                      <a:r>
                        <a:rPr lang="nl-NL" sz="1200" baseline="0" dirty="0" err="1" smtClean="0"/>
                        <a:t>and</a:t>
                      </a:r>
                      <a:r>
                        <a:rPr lang="nl-NL" sz="1200" baseline="0" dirty="0" smtClean="0"/>
                        <a:t> </a:t>
                      </a:r>
                      <a:r>
                        <a:rPr lang="nl-NL" sz="1200" baseline="0" dirty="0" err="1" smtClean="0"/>
                        <a:t>vesseltrains</a:t>
                      </a:r>
                      <a:r>
                        <a:rPr lang="nl-NL" sz="1200" baseline="0" dirty="0" smtClean="0"/>
                        <a:t> </a:t>
                      </a:r>
                      <a:r>
                        <a:rPr lang="nl-NL" sz="1200" baseline="0" dirty="0" err="1" smtClean="0"/>
                        <a:t>advising</a:t>
                      </a:r>
                      <a:r>
                        <a:rPr lang="nl-NL" sz="1200" baseline="0" dirty="0" smtClean="0"/>
                        <a:t> speed </a:t>
                      </a:r>
                      <a:r>
                        <a:rPr lang="nl-NL" sz="1200" baseline="0" dirty="0" err="1" smtClean="0"/>
                        <a:t>and</a:t>
                      </a:r>
                      <a:r>
                        <a:rPr lang="nl-NL" sz="1200" baseline="0" dirty="0" smtClean="0"/>
                        <a:t> track on </a:t>
                      </a:r>
                      <a:r>
                        <a:rPr lang="nl-NL" sz="1200" baseline="0" dirty="0" err="1" smtClean="0"/>
                        <a:t>the</a:t>
                      </a:r>
                      <a:r>
                        <a:rPr lang="nl-NL" sz="1200" baseline="0" dirty="0" smtClean="0"/>
                        <a:t> </a:t>
                      </a:r>
                      <a:r>
                        <a:rPr lang="nl-NL" sz="1200" baseline="0" dirty="0" err="1" smtClean="0"/>
                        <a:t>river</a:t>
                      </a:r>
                      <a:r>
                        <a:rPr lang="nl-NL" sz="1200" baseline="0" dirty="0" smtClean="0"/>
                        <a:t>.</a:t>
                      </a:r>
                      <a:endParaRPr lang="nl-NL" sz="1200" dirty="0"/>
                    </a:p>
                  </a:txBody>
                  <a:tcPr/>
                </a:tc>
              </a:tr>
              <a:tr h="374485">
                <a:tc gridSpan="2">
                  <a:txBody>
                    <a:bodyPr/>
                    <a:lstStyle/>
                    <a:p>
                      <a:r>
                        <a:rPr lang="nl-NL" sz="1200" b="1" dirty="0" err="1" smtClean="0">
                          <a:solidFill>
                            <a:srgbClr val="0070C0"/>
                          </a:solidFill>
                        </a:rPr>
                        <a:t>Objective</a:t>
                      </a:r>
                      <a:r>
                        <a:rPr lang="nl-NL" sz="1200" b="1" baseline="0" dirty="0" smtClean="0">
                          <a:solidFill>
                            <a:srgbClr val="0070C0"/>
                          </a:solidFill>
                        </a:rPr>
                        <a:t> 3: Smart </a:t>
                      </a:r>
                      <a:r>
                        <a:rPr lang="nl-NL" sz="1200" b="1" baseline="0" dirty="0" err="1" smtClean="0">
                          <a:solidFill>
                            <a:srgbClr val="0070C0"/>
                          </a:solidFill>
                        </a:rPr>
                        <a:t>vessel</a:t>
                      </a:r>
                      <a:r>
                        <a:rPr lang="nl-NL" sz="1200" b="1" baseline="0" dirty="0" smtClean="0">
                          <a:solidFill>
                            <a:srgbClr val="0070C0"/>
                          </a:solidFill>
                        </a:rPr>
                        <a:t> </a:t>
                      </a:r>
                      <a:r>
                        <a:rPr lang="nl-NL" sz="1200" b="1" baseline="0" dirty="0" err="1" smtClean="0">
                          <a:solidFill>
                            <a:srgbClr val="0070C0"/>
                          </a:solidFill>
                        </a:rPr>
                        <a:t>and</a:t>
                      </a:r>
                      <a:r>
                        <a:rPr lang="nl-NL" sz="1200" b="1" baseline="0" dirty="0" smtClean="0">
                          <a:solidFill>
                            <a:srgbClr val="0070C0"/>
                          </a:solidFill>
                        </a:rPr>
                        <a:t> cargo </a:t>
                      </a:r>
                      <a:r>
                        <a:rPr lang="nl-NL" sz="1200" b="1" baseline="0" dirty="0" err="1" smtClean="0">
                          <a:solidFill>
                            <a:srgbClr val="0070C0"/>
                          </a:solidFill>
                        </a:rPr>
                        <a:t>concepts</a:t>
                      </a:r>
                      <a:endParaRPr lang="nl-NL" sz="1200" b="1" dirty="0">
                        <a:solidFill>
                          <a:srgbClr val="0070C0"/>
                        </a:solidFill>
                      </a:endParaRPr>
                    </a:p>
                  </a:txBody>
                  <a:tcPr/>
                </a:tc>
                <a:tc hMerge="1">
                  <a:txBody>
                    <a:bodyPr/>
                    <a:lstStyle/>
                    <a:p>
                      <a:endParaRPr lang="nl-NL" sz="1400" dirty="0"/>
                    </a:p>
                  </a:txBody>
                  <a:tcPr/>
                </a:tc>
              </a:tr>
              <a:tr h="461694">
                <a:tc>
                  <a:txBody>
                    <a:bodyPr/>
                    <a:lstStyle/>
                    <a:p>
                      <a:r>
                        <a:rPr lang="nl-NL" sz="1200" dirty="0" smtClean="0"/>
                        <a:t>KR 8</a:t>
                      </a:r>
                      <a:endParaRPr lang="nl-NL" sz="1200" dirty="0"/>
                    </a:p>
                  </a:txBody>
                  <a:tcPr/>
                </a:tc>
                <a:tc>
                  <a:txBody>
                    <a:bodyPr/>
                    <a:lstStyle/>
                    <a:p>
                      <a:r>
                        <a:rPr lang="nl-NL" sz="1200" dirty="0" smtClean="0"/>
                        <a:t>New </a:t>
                      </a:r>
                      <a:r>
                        <a:rPr lang="nl-NL" sz="1200" dirty="0" err="1" smtClean="0"/>
                        <a:t>and</a:t>
                      </a:r>
                      <a:r>
                        <a:rPr lang="nl-NL" sz="1200" baseline="0" dirty="0" smtClean="0"/>
                        <a:t> </a:t>
                      </a:r>
                      <a:r>
                        <a:rPr lang="nl-NL" sz="1200" baseline="0" dirty="0" err="1" smtClean="0"/>
                        <a:t>revised</a:t>
                      </a:r>
                      <a:r>
                        <a:rPr lang="nl-NL" sz="1200" baseline="0" dirty="0" smtClean="0"/>
                        <a:t> </a:t>
                      </a:r>
                      <a:r>
                        <a:rPr lang="nl-NL" sz="1200" baseline="0" dirty="0" err="1" smtClean="0"/>
                        <a:t>concepts</a:t>
                      </a:r>
                      <a:r>
                        <a:rPr lang="nl-NL" sz="1200" baseline="0" dirty="0" smtClean="0"/>
                        <a:t> </a:t>
                      </a:r>
                      <a:r>
                        <a:rPr lang="nl-NL" sz="1200" baseline="0" dirty="0" err="1" smtClean="0"/>
                        <a:t>for</a:t>
                      </a:r>
                      <a:r>
                        <a:rPr lang="nl-NL" sz="1200" baseline="0" dirty="0" smtClean="0"/>
                        <a:t> RORO cargo systems </a:t>
                      </a:r>
                      <a:r>
                        <a:rPr lang="nl-NL" sz="1200" baseline="0" dirty="0" err="1" smtClean="0"/>
                        <a:t>and</a:t>
                      </a:r>
                      <a:r>
                        <a:rPr lang="nl-NL" sz="1200" baseline="0" dirty="0" smtClean="0"/>
                        <a:t> </a:t>
                      </a:r>
                      <a:r>
                        <a:rPr lang="nl-NL" sz="1200" baseline="0" dirty="0" err="1" smtClean="0"/>
                        <a:t>vessels</a:t>
                      </a:r>
                      <a:endParaRPr lang="nl-NL" sz="1200" baseline="0" dirty="0" smtClean="0"/>
                    </a:p>
                    <a:p>
                      <a:endParaRPr lang="nl-NL" sz="1200" dirty="0"/>
                    </a:p>
                  </a:txBody>
                  <a:tcPr/>
                </a:tc>
              </a:tr>
              <a:tr h="374485">
                <a:tc gridSpan="2">
                  <a:txBody>
                    <a:bodyPr/>
                    <a:lstStyle/>
                    <a:p>
                      <a:r>
                        <a:rPr lang="nl-NL" sz="1200" b="1" dirty="0" err="1" smtClean="0">
                          <a:solidFill>
                            <a:srgbClr val="0070C0"/>
                          </a:solidFill>
                        </a:rPr>
                        <a:t>Objective</a:t>
                      </a:r>
                      <a:r>
                        <a:rPr lang="nl-NL" sz="1200" b="1" dirty="0" smtClean="0">
                          <a:solidFill>
                            <a:srgbClr val="0070C0"/>
                          </a:solidFill>
                        </a:rPr>
                        <a:t> 4:</a:t>
                      </a:r>
                      <a:r>
                        <a:rPr lang="nl-NL" sz="1200" b="1" baseline="0" dirty="0" smtClean="0">
                          <a:solidFill>
                            <a:srgbClr val="0070C0"/>
                          </a:solidFill>
                        </a:rPr>
                        <a:t> </a:t>
                      </a:r>
                      <a:r>
                        <a:rPr lang="nl-NL" sz="1200" b="1" baseline="0" dirty="0" err="1" smtClean="0">
                          <a:solidFill>
                            <a:srgbClr val="0070C0"/>
                          </a:solidFill>
                        </a:rPr>
                        <a:t>Vessel</a:t>
                      </a:r>
                      <a:r>
                        <a:rPr lang="nl-NL" sz="1200" b="1" baseline="0" dirty="0" smtClean="0">
                          <a:solidFill>
                            <a:srgbClr val="0070C0"/>
                          </a:solidFill>
                        </a:rPr>
                        <a:t> train </a:t>
                      </a:r>
                      <a:r>
                        <a:rPr lang="nl-NL" sz="1200" b="1" baseline="0" dirty="0" err="1" smtClean="0">
                          <a:solidFill>
                            <a:srgbClr val="0070C0"/>
                          </a:solidFill>
                        </a:rPr>
                        <a:t>handbook</a:t>
                      </a:r>
                      <a:endParaRPr lang="nl-NL" sz="1200" b="1" dirty="0">
                        <a:solidFill>
                          <a:srgbClr val="0070C0"/>
                        </a:solidFill>
                      </a:endParaRPr>
                    </a:p>
                  </a:txBody>
                  <a:tcPr/>
                </a:tc>
                <a:tc hMerge="1">
                  <a:txBody>
                    <a:bodyPr/>
                    <a:lstStyle/>
                    <a:p>
                      <a:endParaRPr lang="nl-NL" sz="1200" dirty="0"/>
                    </a:p>
                  </a:txBody>
                  <a:tcPr/>
                </a:tc>
              </a:tr>
              <a:tr h="374485">
                <a:tc>
                  <a:txBody>
                    <a:bodyPr/>
                    <a:lstStyle/>
                    <a:p>
                      <a:r>
                        <a:rPr lang="nl-NL" sz="1200" dirty="0" smtClean="0"/>
                        <a:t>KR 9</a:t>
                      </a:r>
                      <a:endParaRPr lang="nl-NL" sz="1200" dirty="0"/>
                    </a:p>
                  </a:txBody>
                  <a:tcPr/>
                </a:tc>
                <a:tc>
                  <a:txBody>
                    <a:bodyPr/>
                    <a:lstStyle/>
                    <a:p>
                      <a:r>
                        <a:rPr lang="nl-NL" sz="1200" dirty="0" err="1" smtClean="0"/>
                        <a:t>Vessel</a:t>
                      </a:r>
                      <a:r>
                        <a:rPr lang="nl-NL" sz="1200" dirty="0" smtClean="0"/>
                        <a:t> train </a:t>
                      </a:r>
                      <a:r>
                        <a:rPr lang="nl-NL" sz="1200" dirty="0" err="1" smtClean="0"/>
                        <a:t>handbook</a:t>
                      </a:r>
                      <a:endParaRPr lang="nl-NL" sz="1200" dirty="0"/>
                    </a:p>
                  </a:txBody>
                  <a:tcPr/>
                </a:tc>
              </a:tr>
            </a:tbl>
          </a:graphicData>
        </a:graphic>
      </p:graphicFrame>
    </p:spTree>
    <p:extLst>
      <p:ext uri="{BB962C8B-B14F-4D97-AF65-F5344CB8AC3E}">
        <p14:creationId xmlns:p14="http://schemas.microsoft.com/office/powerpoint/2010/main" val="1806052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Samenhang </a:t>
            </a:r>
            <a:r>
              <a:rPr lang="nl-NL" dirty="0" err="1" smtClean="0"/>
              <a:t>werkpaketten</a:t>
            </a:r>
            <a:endParaRPr lang="nl-NL" dirty="0"/>
          </a:p>
        </p:txBody>
      </p:sp>
      <p:pic>
        <p:nvPicPr>
          <p:cNvPr id="6" name="Tijdelijke aanduiding voor inhoud 5"/>
          <p:cNvPicPr>
            <a:picLocks noGrp="1" noChangeAspect="1"/>
          </p:cNvPicPr>
          <p:nvPr>
            <p:ph idx="1"/>
          </p:nvPr>
        </p:nvPicPr>
        <p:blipFill>
          <a:blip r:embed="rId2"/>
          <a:stretch>
            <a:fillRect/>
          </a:stretch>
        </p:blipFill>
        <p:spPr>
          <a:xfrm>
            <a:off x="899592" y="2636838"/>
            <a:ext cx="7239789" cy="3384550"/>
          </a:xfrm>
          <a:prstGeom prst="rect">
            <a:avLst/>
          </a:prstGeom>
        </p:spPr>
      </p:pic>
    </p:spTree>
    <p:extLst>
      <p:ext uri="{BB962C8B-B14F-4D97-AF65-F5344CB8AC3E}">
        <p14:creationId xmlns:p14="http://schemas.microsoft.com/office/powerpoint/2010/main" val="4077677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dirty="0"/>
          </a:p>
        </p:txBody>
      </p:sp>
      <p:pic>
        <p:nvPicPr>
          <p:cNvPr id="4" name="Afbeelding 3"/>
          <p:cNvPicPr>
            <a:picLocks noChangeAspect="1"/>
          </p:cNvPicPr>
          <p:nvPr/>
        </p:nvPicPr>
        <p:blipFill>
          <a:blip r:embed="rId3"/>
          <a:stretch>
            <a:fillRect/>
          </a:stretch>
        </p:blipFill>
        <p:spPr>
          <a:xfrm>
            <a:off x="-4572000" y="-1714500"/>
            <a:ext cx="18288000" cy="10287000"/>
          </a:xfrm>
          <a:prstGeom prst="rect">
            <a:avLst/>
          </a:prstGeom>
        </p:spPr>
      </p:pic>
      <p:pic>
        <p:nvPicPr>
          <p:cNvPr id="5" name="Afbeelding 4"/>
          <p:cNvPicPr>
            <a:picLocks noChangeAspect="1"/>
          </p:cNvPicPr>
          <p:nvPr/>
        </p:nvPicPr>
        <p:blipFill>
          <a:blip r:embed="rId4"/>
          <a:stretch>
            <a:fillRect/>
          </a:stretch>
        </p:blipFill>
        <p:spPr>
          <a:xfrm>
            <a:off x="4211960" y="4005064"/>
            <a:ext cx="4571344" cy="2590428"/>
          </a:xfrm>
          <a:prstGeom prst="rect">
            <a:avLst/>
          </a:prstGeom>
        </p:spPr>
      </p:pic>
    </p:spTree>
    <p:extLst>
      <p:ext uri="{BB962C8B-B14F-4D97-AF65-F5344CB8AC3E}">
        <p14:creationId xmlns:p14="http://schemas.microsoft.com/office/powerpoint/2010/main" val="4176380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dirty="0"/>
          </a:p>
        </p:txBody>
      </p:sp>
      <p:pic>
        <p:nvPicPr>
          <p:cNvPr id="4" name="Afbeelding 3"/>
          <p:cNvPicPr>
            <a:picLocks noChangeAspect="1"/>
          </p:cNvPicPr>
          <p:nvPr/>
        </p:nvPicPr>
        <p:blipFill>
          <a:blip r:embed="rId3"/>
          <a:stretch>
            <a:fillRect/>
          </a:stretch>
        </p:blipFill>
        <p:spPr>
          <a:xfrm>
            <a:off x="-4572000" y="-1714500"/>
            <a:ext cx="18288000" cy="10287000"/>
          </a:xfrm>
          <a:prstGeom prst="rect">
            <a:avLst/>
          </a:prstGeom>
        </p:spPr>
      </p:pic>
      <p:sp>
        <p:nvSpPr>
          <p:cNvPr id="3" name="Wolkvormige toelichting 2"/>
          <p:cNvSpPr/>
          <p:nvPr/>
        </p:nvSpPr>
        <p:spPr>
          <a:xfrm>
            <a:off x="4307188" y="1484784"/>
            <a:ext cx="3577180" cy="2088232"/>
          </a:xfrm>
          <a:prstGeom prst="cloudCallout">
            <a:avLst>
              <a:gd name="adj1" fmla="val -69088"/>
              <a:gd name="adj2" fmla="val 71708"/>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nl-NL" sz="1800" b="0"/>
          </a:p>
        </p:txBody>
      </p:sp>
      <p:pic>
        <p:nvPicPr>
          <p:cNvPr id="6" name="Afbeelding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87024" y="2204864"/>
            <a:ext cx="2193221" cy="504056"/>
          </a:xfrm>
          <a:prstGeom prst="rect">
            <a:avLst/>
          </a:prstGeom>
        </p:spPr>
      </p:pic>
    </p:spTree>
    <p:extLst>
      <p:ext uri="{BB962C8B-B14F-4D97-AF65-F5344CB8AC3E}">
        <p14:creationId xmlns:p14="http://schemas.microsoft.com/office/powerpoint/2010/main" val="2912776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
          <p:cNvGrpSpPr/>
          <p:nvPr/>
        </p:nvGrpSpPr>
        <p:grpSpPr>
          <a:xfrm>
            <a:off x="1115616" y="2132856"/>
            <a:ext cx="6336705" cy="2232250"/>
            <a:chOff x="-187105" y="2564902"/>
            <a:chExt cx="6336705" cy="2232250"/>
          </a:xfrm>
        </p:grpSpPr>
        <p:sp>
          <p:nvSpPr>
            <p:cNvPr id="19" name="Afgeronde rechthoek 4"/>
            <p:cNvSpPr/>
            <p:nvPr/>
          </p:nvSpPr>
          <p:spPr>
            <a:xfrm rot="16200000">
              <a:off x="-461764" y="3487635"/>
              <a:ext cx="1469498" cy="920180"/>
            </a:xfrm>
            <a:prstGeom prst="roundRect">
              <a:avLst>
                <a:gd name="adj" fmla="val 25073"/>
              </a:avLst>
            </a:prstGeom>
            <a:solidFill>
              <a:srgbClr val="99CCFF"/>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lnSpc>
                  <a:spcPts val="2400"/>
                </a:lnSpc>
              </a:pPr>
              <a:r>
                <a:rPr lang="en-GB" sz="1200" dirty="0">
                  <a:solidFill>
                    <a:schemeClr val="tx2"/>
                  </a:solidFill>
                  <a:cs typeface="Arial" panose="020B0604020202020204" pitchFamily="34" charset="0"/>
                </a:rPr>
                <a:t>Seaport terminal</a:t>
              </a:r>
              <a:endParaRPr lang="en-GB" sz="1200" b="1" dirty="0">
                <a:solidFill>
                  <a:schemeClr val="tx2"/>
                </a:solidFill>
                <a:cs typeface="Arial" panose="020B0604020202020204" pitchFamily="34" charset="0"/>
              </a:endParaRPr>
            </a:p>
          </p:txBody>
        </p:sp>
        <p:sp>
          <p:nvSpPr>
            <p:cNvPr id="20" name="Afgeronde rechthoek 5"/>
            <p:cNvSpPr/>
            <p:nvPr/>
          </p:nvSpPr>
          <p:spPr>
            <a:xfrm rot="16200000">
              <a:off x="4976378" y="3511666"/>
              <a:ext cx="1466419" cy="880025"/>
            </a:xfrm>
            <a:prstGeom prst="roundRect">
              <a:avLst>
                <a:gd name="adj" fmla="val 25073"/>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lnSpc>
                  <a:spcPts val="2000"/>
                </a:lnSpc>
              </a:pPr>
              <a:r>
                <a:rPr lang="en-GB" sz="1400" b="1" dirty="0">
                  <a:solidFill>
                    <a:schemeClr val="accent6">
                      <a:lumMod val="50000"/>
                    </a:schemeClr>
                  </a:solidFill>
                  <a:cs typeface="Arial" panose="020B0604020202020204" pitchFamily="34" charset="0"/>
                </a:rPr>
                <a:t>Urban Area</a:t>
              </a:r>
            </a:p>
          </p:txBody>
        </p:sp>
        <p:sp>
          <p:nvSpPr>
            <p:cNvPr id="21" name="PIJL-OMLAAG 6"/>
            <p:cNvSpPr/>
            <p:nvPr/>
          </p:nvSpPr>
          <p:spPr>
            <a:xfrm rot="12497248">
              <a:off x="1950116" y="3736352"/>
              <a:ext cx="504056" cy="764741"/>
            </a:xfrm>
            <a:prstGeom prst="downArrow">
              <a:avLst/>
            </a:prstGeom>
            <a:solidFill>
              <a:srgbClr val="99CC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endParaRPr lang="nl-NL" sz="2000" b="1" dirty="0">
                <a:solidFill>
                  <a:schemeClr val="tx2"/>
                </a:solidFill>
              </a:endParaRPr>
            </a:p>
          </p:txBody>
        </p:sp>
        <p:sp>
          <p:nvSpPr>
            <p:cNvPr id="22" name="PIJL-OMLAAG 7"/>
            <p:cNvSpPr/>
            <p:nvPr/>
          </p:nvSpPr>
          <p:spPr>
            <a:xfrm rot="9102752" flipV="1">
              <a:off x="2972410" y="3718797"/>
              <a:ext cx="504056" cy="764741"/>
            </a:xfrm>
            <a:prstGeom prst="downArrow">
              <a:avLst/>
            </a:prstGeom>
            <a:solidFill>
              <a:srgbClr val="99CC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endParaRPr lang="nl-NL" sz="2000" b="1" dirty="0">
                <a:solidFill>
                  <a:schemeClr val="tx2"/>
                </a:solidFill>
              </a:endParaRPr>
            </a:p>
          </p:txBody>
        </p:sp>
        <p:sp>
          <p:nvSpPr>
            <p:cNvPr id="23" name="PIJL-OMLAAG 8"/>
            <p:cNvSpPr/>
            <p:nvPr/>
          </p:nvSpPr>
          <p:spPr>
            <a:xfrm rot="16200000">
              <a:off x="2785302" y="2312876"/>
              <a:ext cx="504056" cy="4464495"/>
            </a:xfrm>
            <a:prstGeom prst="downArrow">
              <a:avLst/>
            </a:prstGeom>
            <a:solidFill>
              <a:srgbClr val="99CC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r>
                <a:rPr lang="nl-NL" sz="2000" dirty="0">
                  <a:solidFill>
                    <a:schemeClr val="tx2"/>
                  </a:solidFill>
                </a:rPr>
                <a:t>                  </a:t>
              </a:r>
              <a:endParaRPr lang="nl-NL" sz="2000" b="1" dirty="0">
                <a:solidFill>
                  <a:schemeClr val="tx2"/>
                </a:solidFill>
              </a:endParaRPr>
            </a:p>
          </p:txBody>
        </p:sp>
        <p:sp>
          <p:nvSpPr>
            <p:cNvPr id="24" name="Afgeronde rechthoek 9"/>
            <p:cNvSpPr/>
            <p:nvPr/>
          </p:nvSpPr>
          <p:spPr>
            <a:xfrm rot="16200000">
              <a:off x="2065881" y="2760189"/>
              <a:ext cx="1326677" cy="936103"/>
            </a:xfrm>
            <a:prstGeom prst="roundRect">
              <a:avLst>
                <a:gd name="adj" fmla="val 25073"/>
              </a:avLst>
            </a:prstGeom>
            <a:solidFill>
              <a:srgbClr val="99CCFF"/>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lnSpc>
                  <a:spcPts val="2400"/>
                </a:lnSpc>
              </a:pPr>
              <a:r>
                <a:rPr lang="en-GB" sz="1200" dirty="0">
                  <a:solidFill>
                    <a:schemeClr val="tx2"/>
                  </a:solidFill>
                  <a:cs typeface="Arial" panose="020B0604020202020204" pitchFamily="34" charset="0"/>
                </a:rPr>
                <a:t>Inland port terminal</a:t>
              </a:r>
              <a:endParaRPr lang="en-GB" sz="1200" b="1" dirty="0">
                <a:solidFill>
                  <a:schemeClr val="tx2"/>
                </a:solidFill>
                <a:cs typeface="Arial" panose="020B0604020202020204" pitchFamily="34" charset="0"/>
              </a:endParaRPr>
            </a:p>
          </p:txBody>
        </p:sp>
        <p:sp>
          <p:nvSpPr>
            <p:cNvPr id="30" name="PIJL-OMLAAG 36"/>
            <p:cNvSpPr/>
            <p:nvPr/>
          </p:nvSpPr>
          <p:spPr>
            <a:xfrm rot="16200000">
              <a:off x="793134" y="1800688"/>
              <a:ext cx="504056" cy="2320519"/>
            </a:xfrm>
            <a:prstGeom prst="downArrow">
              <a:avLst/>
            </a:prstGeom>
            <a:solidFill>
              <a:srgbClr val="99CC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r>
                <a:rPr lang="en-GB" sz="1200" b="1" dirty="0">
                  <a:solidFill>
                    <a:schemeClr val="tx2"/>
                  </a:solidFill>
                </a:rPr>
                <a:t>Sea-river ships</a:t>
              </a:r>
            </a:p>
          </p:txBody>
        </p:sp>
        <p:sp>
          <p:nvSpPr>
            <p:cNvPr id="31" name="PIJL-OMLAAG 38"/>
            <p:cNvSpPr/>
            <p:nvPr/>
          </p:nvSpPr>
          <p:spPr>
            <a:xfrm rot="16200000">
              <a:off x="4001635" y="2392847"/>
              <a:ext cx="504056" cy="2000298"/>
            </a:xfrm>
            <a:prstGeom prst="downArrow">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r>
                <a:rPr lang="nl-NL" sz="1400" dirty="0">
                  <a:solidFill>
                    <a:schemeClr val="accent6">
                      <a:lumMod val="50000"/>
                    </a:schemeClr>
                  </a:solidFill>
                </a:rPr>
                <a:t>Road</a:t>
              </a:r>
            </a:p>
          </p:txBody>
        </p:sp>
      </p:grpSp>
      <p:sp>
        <p:nvSpPr>
          <p:cNvPr id="32" name="Vijfhoek 31"/>
          <p:cNvSpPr/>
          <p:nvPr/>
        </p:nvSpPr>
        <p:spPr>
          <a:xfrm>
            <a:off x="2922393" y="4062682"/>
            <a:ext cx="203311" cy="103780"/>
          </a:xfrm>
          <a:prstGeom prst="homePlate">
            <a:avLst/>
          </a:prstGeom>
          <a:solidFill>
            <a:srgbClr val="C00000"/>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nl-NL"/>
          </a:p>
        </p:txBody>
      </p:sp>
      <p:sp>
        <p:nvSpPr>
          <p:cNvPr id="33" name="Vijfhoek 32"/>
          <p:cNvSpPr/>
          <p:nvPr/>
        </p:nvSpPr>
        <p:spPr>
          <a:xfrm>
            <a:off x="2662995" y="4059890"/>
            <a:ext cx="197582" cy="10679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nl-NL"/>
          </a:p>
        </p:txBody>
      </p:sp>
      <p:sp>
        <p:nvSpPr>
          <p:cNvPr id="34" name="Vijfhoek 33"/>
          <p:cNvSpPr/>
          <p:nvPr/>
        </p:nvSpPr>
        <p:spPr>
          <a:xfrm>
            <a:off x="2447720" y="4059673"/>
            <a:ext cx="197582" cy="10679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nl-NL"/>
          </a:p>
        </p:txBody>
      </p:sp>
      <p:sp>
        <p:nvSpPr>
          <p:cNvPr id="35" name="Vijfhoek 34"/>
          <p:cNvSpPr/>
          <p:nvPr/>
        </p:nvSpPr>
        <p:spPr>
          <a:xfrm>
            <a:off x="2228014" y="4059473"/>
            <a:ext cx="197582" cy="10679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nl-NL"/>
          </a:p>
        </p:txBody>
      </p:sp>
      <p:sp>
        <p:nvSpPr>
          <p:cNvPr id="36" name="Vijfhoek 15"/>
          <p:cNvSpPr/>
          <p:nvPr/>
        </p:nvSpPr>
        <p:spPr>
          <a:xfrm rot="3560609" flipV="1">
            <a:off x="4071173" y="2988289"/>
            <a:ext cx="182066" cy="113307"/>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nl-NL"/>
          </a:p>
        </p:txBody>
      </p:sp>
      <p:sp>
        <p:nvSpPr>
          <p:cNvPr id="7" name="Rechthoek 6"/>
          <p:cNvSpPr/>
          <p:nvPr/>
        </p:nvSpPr>
        <p:spPr>
          <a:xfrm>
            <a:off x="8028384" y="6525344"/>
            <a:ext cx="432048" cy="2606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nl-NL" sz="1800" b="0"/>
          </a:p>
        </p:txBody>
      </p:sp>
    </p:spTree>
    <p:extLst>
      <p:ext uri="{BB962C8B-B14F-4D97-AF65-F5344CB8AC3E}">
        <p14:creationId xmlns:p14="http://schemas.microsoft.com/office/powerpoint/2010/main" val="131364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fill="hold" grpId="1" nodeType="clickEffect">
                                  <p:stCondLst>
                                    <p:cond delay="0"/>
                                  </p:stCondLst>
                                  <p:childTnLst>
                                    <p:animMotion origin="layout" path="M 8.33333E-7 -1.48148E-6 L 0.10503 0.00116 " pathEditMode="relative" rAng="0" ptsTypes="AA">
                                      <p:cBhvr>
                                        <p:cTn id="18" dur="2000" fill="hold"/>
                                        <p:tgtEl>
                                          <p:spTgt spid="35"/>
                                        </p:tgtEl>
                                        <p:attrNameLst>
                                          <p:attrName>ppt_x</p:attrName>
                                          <p:attrName>ppt_y</p:attrName>
                                        </p:attrNameLst>
                                      </p:cBhvr>
                                      <p:rCtr x="5243" y="46"/>
                                    </p:animMotion>
                                  </p:childTnLst>
                                </p:cTn>
                              </p:par>
                              <p:par>
                                <p:cTn id="19" presetID="63" presetClass="path" presetSubtype="0" accel="50000" fill="hold" grpId="1" nodeType="withEffect">
                                  <p:stCondLst>
                                    <p:cond delay="0"/>
                                  </p:stCondLst>
                                  <p:childTnLst>
                                    <p:animMotion origin="layout" path="M 2.5E-6 -1.48148E-6 L 0.10416 0.00116 " pathEditMode="relative" rAng="0" ptsTypes="AA">
                                      <p:cBhvr>
                                        <p:cTn id="20" dur="2000" fill="hold"/>
                                        <p:tgtEl>
                                          <p:spTgt spid="34"/>
                                        </p:tgtEl>
                                        <p:attrNameLst>
                                          <p:attrName>ppt_x</p:attrName>
                                          <p:attrName>ppt_y</p:attrName>
                                        </p:attrNameLst>
                                      </p:cBhvr>
                                      <p:rCtr x="5208" y="46"/>
                                    </p:animMotion>
                                  </p:childTnLst>
                                </p:cTn>
                              </p:par>
                              <p:par>
                                <p:cTn id="21" presetID="63" presetClass="path" presetSubtype="0" accel="50000" fill="hold" grpId="1" nodeType="withEffect">
                                  <p:stCondLst>
                                    <p:cond delay="0"/>
                                  </p:stCondLst>
                                  <p:childTnLst>
                                    <p:animMotion origin="layout" path="M 1.38889E-6 -1.48148E-6 L 0.10451 0.00116 " pathEditMode="relative" rAng="0" ptsTypes="AA">
                                      <p:cBhvr>
                                        <p:cTn id="22" dur="2000" fill="hold"/>
                                        <p:tgtEl>
                                          <p:spTgt spid="33"/>
                                        </p:tgtEl>
                                        <p:attrNameLst>
                                          <p:attrName>ppt_x</p:attrName>
                                          <p:attrName>ppt_y</p:attrName>
                                        </p:attrNameLst>
                                      </p:cBhvr>
                                      <p:rCtr x="5226" y="46"/>
                                    </p:animMotion>
                                  </p:childTnLst>
                                </p:cTn>
                              </p:par>
                              <p:par>
                                <p:cTn id="23" presetID="63" presetClass="path" presetSubtype="0" accel="50000" fill="hold" grpId="1" nodeType="withEffect">
                                  <p:stCondLst>
                                    <p:cond delay="0"/>
                                  </p:stCondLst>
                                  <p:childTnLst>
                                    <p:animMotion origin="layout" path="M -4.44444E-6 -2.96296E-6 L 0.10556 0.00093 " pathEditMode="relative" rAng="0" ptsTypes="AA">
                                      <p:cBhvr>
                                        <p:cTn id="24" dur="2000" fill="hold"/>
                                        <p:tgtEl>
                                          <p:spTgt spid="32"/>
                                        </p:tgtEl>
                                        <p:attrNameLst>
                                          <p:attrName>ppt_x</p:attrName>
                                          <p:attrName>ppt_y</p:attrName>
                                        </p:attrNameLst>
                                      </p:cBhvr>
                                      <p:rCtr x="5278" y="46"/>
                                    </p:animMotion>
                                  </p:childTnLst>
                                </p:cTn>
                              </p:par>
                              <p:par>
                                <p:cTn id="25" presetID="63" presetClass="path" presetSubtype="0" fill="hold" grpId="2" nodeType="withEffect">
                                  <p:stCondLst>
                                    <p:cond delay="2000"/>
                                  </p:stCondLst>
                                  <p:childTnLst>
                                    <p:animMotion origin="layout" path="M 0.10416 0.00116 L 0.26354 0.0007 " pathEditMode="relative" rAng="0" ptsTypes="AA">
                                      <p:cBhvr>
                                        <p:cTn id="26" dur="2000" fill="hold"/>
                                        <p:tgtEl>
                                          <p:spTgt spid="34"/>
                                        </p:tgtEl>
                                        <p:attrNameLst>
                                          <p:attrName>ppt_x</p:attrName>
                                          <p:attrName>ppt_y</p:attrName>
                                        </p:attrNameLst>
                                      </p:cBhvr>
                                      <p:rCtr x="7969" y="-23"/>
                                    </p:animMotion>
                                  </p:childTnLst>
                                </p:cTn>
                              </p:par>
                              <p:par>
                                <p:cTn id="27" presetID="63" presetClass="path" presetSubtype="0" fill="hold" grpId="2" nodeType="withEffect">
                                  <p:stCondLst>
                                    <p:cond delay="2000"/>
                                  </p:stCondLst>
                                  <p:childTnLst>
                                    <p:animMotion origin="layout" path="M 0.10451 0.00116 L 0.26354 0.0007 " pathEditMode="relative" rAng="0" ptsTypes="AA">
                                      <p:cBhvr>
                                        <p:cTn id="28" dur="2000" fill="hold"/>
                                        <p:tgtEl>
                                          <p:spTgt spid="33"/>
                                        </p:tgtEl>
                                        <p:attrNameLst>
                                          <p:attrName>ppt_x</p:attrName>
                                          <p:attrName>ppt_y</p:attrName>
                                        </p:attrNameLst>
                                      </p:cBhvr>
                                      <p:rCtr x="7951" y="-23"/>
                                    </p:animMotion>
                                  </p:childTnLst>
                                </p:cTn>
                              </p:par>
                              <p:par>
                                <p:cTn id="29" presetID="63" presetClass="path" presetSubtype="0" fill="hold" grpId="2" nodeType="withEffect">
                                  <p:stCondLst>
                                    <p:cond delay="2000"/>
                                  </p:stCondLst>
                                  <p:childTnLst>
                                    <p:animMotion origin="layout" path="M 0.10556 0.00093 L 0.26216 -0.00092 " pathEditMode="relative" rAng="0" ptsTypes="AA">
                                      <p:cBhvr>
                                        <p:cTn id="30" dur="2000" fill="hold"/>
                                        <p:tgtEl>
                                          <p:spTgt spid="32"/>
                                        </p:tgtEl>
                                        <p:attrNameLst>
                                          <p:attrName>ppt_x</p:attrName>
                                          <p:attrName>ppt_y</p:attrName>
                                        </p:attrNameLst>
                                      </p:cBhvr>
                                      <p:rCtr x="7830" y="-93"/>
                                    </p:animMotion>
                                  </p:childTnLst>
                                </p:cTn>
                              </p:par>
                              <p:par>
                                <p:cTn id="31" presetID="8" presetClass="emph" presetSubtype="0" fill="hold" grpId="2" nodeType="withEffect">
                                  <p:stCondLst>
                                    <p:cond delay="2000"/>
                                  </p:stCondLst>
                                  <p:childTnLst>
                                    <p:animRot by="-3720000">
                                      <p:cBhvr>
                                        <p:cTn id="32" dur="500" fill="hold"/>
                                        <p:tgtEl>
                                          <p:spTgt spid="35"/>
                                        </p:tgtEl>
                                        <p:attrNameLst>
                                          <p:attrName>r</p:attrName>
                                        </p:attrNameLst>
                                      </p:cBhvr>
                                    </p:animRot>
                                  </p:childTnLst>
                                </p:cTn>
                              </p:par>
                              <p:par>
                                <p:cTn id="33" presetID="56" presetClass="path" presetSubtype="0" decel="50000" fill="hold" grpId="3" nodeType="withEffect">
                                  <p:stCondLst>
                                    <p:cond delay="2500"/>
                                  </p:stCondLst>
                                  <p:childTnLst>
                                    <p:animMotion origin="layout" path="M 0.10503 0.00116 L 0.16701 -0.16157 " pathEditMode="relative" rAng="0" ptsTypes="AA">
                                      <p:cBhvr>
                                        <p:cTn id="34" dur="2000" fill="hold"/>
                                        <p:tgtEl>
                                          <p:spTgt spid="35"/>
                                        </p:tgtEl>
                                        <p:attrNameLst>
                                          <p:attrName>ppt_x</p:attrName>
                                          <p:attrName>ppt_y</p:attrName>
                                        </p:attrNameLst>
                                      </p:cBhvr>
                                      <p:rCtr x="3090" y="-8148"/>
                                    </p:animMotion>
                                  </p:childTnLst>
                                </p:cTn>
                              </p:par>
                              <p:par>
                                <p:cTn id="35" presetID="49" presetClass="path" presetSubtype="0" accel="50000" fill="hold" grpId="1" nodeType="withEffect">
                                  <p:stCondLst>
                                    <p:cond delay="2000"/>
                                  </p:stCondLst>
                                  <p:childTnLst>
                                    <p:animMotion origin="layout" path="M 1.66667E-6 -1.48148E-6 L 0.06632 0.16065 " pathEditMode="relative" rAng="0" ptsTypes="AA">
                                      <p:cBhvr>
                                        <p:cTn id="36" dur="2000" fill="hold"/>
                                        <p:tgtEl>
                                          <p:spTgt spid="36"/>
                                        </p:tgtEl>
                                        <p:attrNameLst>
                                          <p:attrName>ppt_x</p:attrName>
                                          <p:attrName>ppt_y</p:attrName>
                                        </p:attrNameLst>
                                      </p:cBhvr>
                                      <p:rCtr x="3316" y="8032"/>
                                    </p:animMotion>
                                  </p:childTnLst>
                                </p:cTn>
                              </p:par>
                              <p:par>
                                <p:cTn id="37" presetID="8" presetClass="emph" presetSubtype="0" fill="hold" grpId="2" nodeType="withEffect">
                                  <p:stCondLst>
                                    <p:cond delay="4000"/>
                                  </p:stCondLst>
                                  <p:childTnLst>
                                    <p:animRot by="-3720000">
                                      <p:cBhvr>
                                        <p:cTn id="38" dur="500" fill="hold"/>
                                        <p:tgtEl>
                                          <p:spTgt spid="36"/>
                                        </p:tgtEl>
                                        <p:attrNameLst>
                                          <p:attrName>r</p:attrName>
                                        </p:attrNameLst>
                                      </p:cBhvr>
                                    </p:animRot>
                                  </p:childTnLst>
                                </p:cTn>
                              </p:par>
                              <p:par>
                                <p:cTn id="39" presetID="49" presetClass="path" presetSubtype="0" decel="50000" fill="hold" grpId="3" nodeType="withEffect">
                                  <p:stCondLst>
                                    <p:cond delay="4000"/>
                                  </p:stCondLst>
                                  <p:childTnLst>
                                    <p:animMotion origin="layout" path="M 0.26216 -0.00092 L 0.38594 0.00162 " pathEditMode="relative" rAng="0" ptsTypes="AA">
                                      <p:cBhvr>
                                        <p:cTn id="40" dur="2000" fill="hold"/>
                                        <p:tgtEl>
                                          <p:spTgt spid="32"/>
                                        </p:tgtEl>
                                        <p:attrNameLst>
                                          <p:attrName>ppt_x</p:attrName>
                                          <p:attrName>ppt_y</p:attrName>
                                        </p:attrNameLst>
                                      </p:cBhvr>
                                      <p:rCtr x="6181" y="116"/>
                                    </p:animMotion>
                                  </p:childTnLst>
                                </p:cTn>
                              </p:par>
                              <p:par>
                                <p:cTn id="41" presetID="49" presetClass="path" presetSubtype="0" decel="50000" fill="hold" grpId="3" nodeType="withEffect">
                                  <p:stCondLst>
                                    <p:cond delay="4000"/>
                                  </p:stCondLst>
                                  <p:childTnLst>
                                    <p:animMotion origin="layout" path="M 0.26354 0.0007 L 0.38559 0.0007 " pathEditMode="relative" rAng="0" ptsTypes="AA">
                                      <p:cBhvr>
                                        <p:cTn id="42" dur="2000" fill="hold"/>
                                        <p:tgtEl>
                                          <p:spTgt spid="34"/>
                                        </p:tgtEl>
                                        <p:attrNameLst>
                                          <p:attrName>ppt_x</p:attrName>
                                          <p:attrName>ppt_y</p:attrName>
                                        </p:attrNameLst>
                                      </p:cBhvr>
                                      <p:rCtr x="6094" y="0"/>
                                    </p:animMotion>
                                  </p:childTnLst>
                                </p:cTn>
                              </p:par>
                              <p:par>
                                <p:cTn id="43" presetID="49" presetClass="path" presetSubtype="0" decel="50000" fill="hold" grpId="3" nodeType="withEffect">
                                  <p:stCondLst>
                                    <p:cond delay="4000"/>
                                  </p:stCondLst>
                                  <p:childTnLst>
                                    <p:animMotion origin="layout" path="M 0.26354 0.0007 L 0.38767 0.0007 " pathEditMode="relative" rAng="0" ptsTypes="AA">
                                      <p:cBhvr>
                                        <p:cTn id="44" dur="2000" fill="hold"/>
                                        <p:tgtEl>
                                          <p:spTgt spid="33"/>
                                        </p:tgtEl>
                                        <p:attrNameLst>
                                          <p:attrName>ppt_x</p:attrName>
                                          <p:attrName>ppt_y</p:attrName>
                                        </p:attrNameLst>
                                      </p:cBhvr>
                                      <p:rCtr x="6198" y="0"/>
                                    </p:animMotion>
                                  </p:childTnLst>
                                </p:cTn>
                              </p:par>
                              <p:par>
                                <p:cTn id="45" presetID="49" presetClass="path" presetSubtype="0" decel="50000" fill="hold" grpId="3" nodeType="withEffect">
                                  <p:stCondLst>
                                    <p:cond delay="4000"/>
                                  </p:stCondLst>
                                  <p:childTnLst>
                                    <p:animMotion origin="layout" path="M 0.06632 0.16065 L 0.18646 0.15695 " pathEditMode="relative" rAng="0" ptsTypes="AA">
                                      <p:cBhvr>
                                        <p:cTn id="46" dur="2000" fill="hold"/>
                                        <p:tgtEl>
                                          <p:spTgt spid="36"/>
                                        </p:tgtEl>
                                        <p:attrNameLst>
                                          <p:attrName>ppt_x</p:attrName>
                                          <p:attrName>ppt_y</p:attrName>
                                        </p:attrNameLst>
                                      </p:cBhvr>
                                      <p:rCtr x="6007" y="-185"/>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nodePh="1">
                                  <p:stCondLst>
                                    <p:cond delay="0"/>
                                  </p:stCondLst>
                                  <p:endCondLst>
                                    <p:cond evt="begin" delay="0">
                                      <p:tn val="49"/>
                                    </p:cond>
                                  </p:end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2" grpId="3" animBg="1"/>
      <p:bldP spid="33" grpId="0" animBg="1"/>
      <p:bldP spid="33" grpId="1" animBg="1"/>
      <p:bldP spid="33" grpId="2" animBg="1"/>
      <p:bldP spid="33" grpId="3" animBg="1"/>
      <p:bldP spid="34" grpId="0" animBg="1"/>
      <p:bldP spid="34" grpId="1" animBg="1"/>
      <p:bldP spid="34" grpId="2" animBg="1"/>
      <p:bldP spid="34" grpId="3" animBg="1"/>
      <p:bldP spid="35" grpId="0" animBg="1"/>
      <p:bldP spid="35" grpId="1" animBg="1"/>
      <p:bldP spid="35" grpId="2" animBg="1"/>
      <p:bldP spid="35" grpId="3" animBg="1"/>
      <p:bldP spid="36" grpId="0" animBg="1"/>
      <p:bldP spid="36" grpId="1" animBg="1"/>
      <p:bldP spid="36" grpId="2" animBg="1"/>
      <p:bldP spid="36" grpId="3"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68760"/>
            <a:ext cx="8446393" cy="936625"/>
          </a:xfrm>
        </p:spPr>
        <p:txBody>
          <a:bodyPr/>
          <a:lstStyle/>
          <a:p>
            <a:r>
              <a:rPr lang="en-GB" dirty="0" smtClean="0"/>
              <a:t>NOVIMAR</a:t>
            </a:r>
            <a:endParaRPr lang="en-GB" dirty="0"/>
          </a:p>
        </p:txBody>
      </p:sp>
      <p:sp>
        <p:nvSpPr>
          <p:cNvPr id="3" name="Content Placeholder 2"/>
          <p:cNvSpPr>
            <a:spLocks noGrp="1"/>
          </p:cNvSpPr>
          <p:nvPr>
            <p:ph idx="1"/>
          </p:nvPr>
        </p:nvSpPr>
        <p:spPr>
          <a:xfrm>
            <a:off x="251520" y="2204864"/>
            <a:ext cx="4824536" cy="4104456"/>
          </a:xfrm>
        </p:spPr>
        <p:txBody>
          <a:bodyPr/>
          <a:lstStyle/>
          <a:p>
            <a:pPr lvl="0" indent="0">
              <a:buNone/>
            </a:pPr>
            <a:r>
              <a:rPr lang="nl-NL" sz="1400" i="0" dirty="0" smtClean="0"/>
              <a:t>Projectleiding: NMTF te Rotterdam</a:t>
            </a:r>
          </a:p>
          <a:p>
            <a:pPr lvl="0" indent="0">
              <a:buNone/>
            </a:pPr>
            <a:r>
              <a:rPr lang="nl-NL" sz="1400" i="0" dirty="0" smtClean="0"/>
              <a:t>22 partners uit 9 landen</a:t>
            </a:r>
          </a:p>
          <a:p>
            <a:pPr lvl="0" indent="0">
              <a:buNone/>
            </a:pPr>
            <a:r>
              <a:rPr lang="nl-NL" sz="1400" i="0" dirty="0" smtClean="0"/>
              <a:t>Stakeholder groep van 9 organisaties</a:t>
            </a:r>
          </a:p>
          <a:p>
            <a:pPr lvl="0" indent="0">
              <a:buNone/>
            </a:pPr>
            <a:r>
              <a:rPr lang="nl-NL" sz="1400" i="0" dirty="0" smtClean="0"/>
              <a:t>Juni 2017 – juni 2021 </a:t>
            </a:r>
          </a:p>
          <a:p>
            <a:pPr lvl="0" indent="0">
              <a:buNone/>
            </a:pPr>
            <a:r>
              <a:rPr lang="nl-NL" sz="1400" i="0" dirty="0" smtClean="0"/>
              <a:t>Europese bijdrage €7,9 miljoen</a:t>
            </a:r>
          </a:p>
          <a:p>
            <a:pPr lvl="0" indent="0">
              <a:buNone/>
            </a:pPr>
            <a:r>
              <a:rPr lang="nl-NL" sz="1400" i="0" dirty="0" smtClean="0"/>
              <a:t>www.novimar.eu</a:t>
            </a:r>
            <a:endParaRPr lang="en-GB" i="0" dirty="0"/>
          </a:p>
        </p:txBody>
      </p:sp>
      <p:pic>
        <p:nvPicPr>
          <p:cNvPr id="4" name="Afbeelding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2300" y="2276872"/>
            <a:ext cx="4283969" cy="4005064"/>
          </a:xfrm>
          <a:prstGeom prst="rect">
            <a:avLst/>
          </a:prstGeom>
          <a:noFill/>
        </p:spPr>
      </p:pic>
      <p:pic>
        <p:nvPicPr>
          <p:cNvPr id="5" name="Afbeelding 4"/>
          <p:cNvPicPr/>
          <p:nvPr/>
        </p:nvPicPr>
        <p:blipFill>
          <a:blip r:embed="rId4">
            <a:extLst>
              <a:ext uri="{28A0092B-C50C-407E-A947-70E740481C1C}">
                <a14:useLocalDpi xmlns:a14="http://schemas.microsoft.com/office/drawing/2010/main" val="0"/>
              </a:ext>
            </a:extLst>
          </a:blip>
          <a:srcRect/>
          <a:stretch>
            <a:fillRect/>
          </a:stretch>
        </p:blipFill>
        <p:spPr bwMode="auto">
          <a:xfrm>
            <a:off x="468313" y="4005064"/>
            <a:ext cx="3024336" cy="1872208"/>
          </a:xfrm>
          <a:prstGeom prst="rect">
            <a:avLst/>
          </a:prstGeom>
          <a:noFill/>
          <a:ln>
            <a:noFill/>
          </a:ln>
        </p:spPr>
      </p:pic>
    </p:spTree>
    <p:extLst>
      <p:ext uri="{BB962C8B-B14F-4D97-AF65-F5344CB8AC3E}">
        <p14:creationId xmlns:p14="http://schemas.microsoft.com/office/powerpoint/2010/main" val="2722093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p:cNvPicPr>
            <a:picLocks noChangeAspect="1"/>
          </p:cNvPicPr>
          <p:nvPr/>
        </p:nvPicPr>
        <p:blipFill>
          <a:blip r:embed="rId3"/>
          <a:stretch>
            <a:fillRect/>
          </a:stretch>
        </p:blipFill>
        <p:spPr>
          <a:xfrm>
            <a:off x="1054871" y="1484784"/>
            <a:ext cx="6973513" cy="4955003"/>
          </a:xfrm>
          <a:prstGeom prst="rect">
            <a:avLst/>
          </a:prstGeom>
          <a:ln w="34925">
            <a:solidFill>
              <a:schemeClr val="accent1"/>
            </a:solidFill>
          </a:ln>
        </p:spPr>
      </p:pic>
    </p:spTree>
    <p:extLst>
      <p:ext uri="{BB962C8B-B14F-4D97-AF65-F5344CB8AC3E}">
        <p14:creationId xmlns:p14="http://schemas.microsoft.com/office/powerpoint/2010/main" val="795825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412776"/>
            <a:ext cx="8229600" cy="504577"/>
          </a:xfrm>
        </p:spPr>
        <p:txBody>
          <a:bodyPr/>
          <a:lstStyle/>
          <a:p>
            <a:r>
              <a:rPr lang="nl-NL" dirty="0" smtClean="0"/>
              <a:t>Verwachte resultaten</a:t>
            </a:r>
            <a:endParaRPr lang="nl-NL" dirty="0"/>
          </a:p>
        </p:txBody>
      </p:sp>
      <p:sp>
        <p:nvSpPr>
          <p:cNvPr id="3" name="Content Placeholder 2"/>
          <p:cNvSpPr>
            <a:spLocks noGrp="1"/>
          </p:cNvSpPr>
          <p:nvPr>
            <p:ph idx="1"/>
          </p:nvPr>
        </p:nvSpPr>
        <p:spPr>
          <a:xfrm>
            <a:off x="468313" y="2636912"/>
            <a:ext cx="8229600" cy="3096444"/>
          </a:xfrm>
        </p:spPr>
        <p:txBody>
          <a:bodyPr/>
          <a:lstStyle/>
          <a:p>
            <a:pPr lvl="0"/>
            <a:endParaRPr lang="en-GB" dirty="0"/>
          </a:p>
          <a:p>
            <a:endParaRPr lang="en-GB" dirty="0"/>
          </a:p>
        </p:txBody>
      </p:sp>
      <p:sp>
        <p:nvSpPr>
          <p:cNvPr id="4" name="Content Placeholder 2"/>
          <p:cNvSpPr txBox="1">
            <a:spLocks/>
          </p:cNvSpPr>
          <p:nvPr/>
        </p:nvSpPr>
        <p:spPr bwMode="auto">
          <a:xfrm>
            <a:off x="539552" y="2132856"/>
            <a:ext cx="8229600"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342900" algn="l" rtl="0" eaLnBrk="0" fontAlgn="base" hangingPunct="0">
              <a:spcBef>
                <a:spcPct val="20000"/>
              </a:spcBef>
              <a:spcAft>
                <a:spcPct val="0"/>
              </a:spcAft>
              <a:buClr>
                <a:srgbClr val="0F5494"/>
              </a:buClr>
              <a:buSzPct val="120000"/>
              <a:buFont typeface="Arial" pitchFamily="34" charset="0"/>
              <a:buChar char="•"/>
              <a:defRPr sz="2400" i="1">
                <a:solidFill>
                  <a:srgbClr val="0F5494"/>
                </a:solidFill>
                <a:latin typeface="+mn-lt"/>
                <a:ea typeface="+mn-ea"/>
                <a:cs typeface="+mn-cs"/>
              </a:defRPr>
            </a:lvl1pPr>
            <a:lvl2pPr marL="742950" indent="-285750" algn="l" rtl="0" eaLnBrk="0" fontAlgn="base" hangingPunct="0">
              <a:spcBef>
                <a:spcPct val="20000"/>
              </a:spcBef>
              <a:spcAft>
                <a:spcPct val="0"/>
              </a:spcAft>
              <a:buClr>
                <a:srgbClr val="00AEF0"/>
              </a:buClr>
              <a:buChar char="•"/>
              <a:tabLst>
                <a:tab pos="7623175" algn="l"/>
              </a:tabLst>
              <a:defRPr sz="2000" b="1">
                <a:solidFill>
                  <a:srgbClr val="0F5494"/>
                </a:solidFill>
                <a:latin typeface="+mn-lt"/>
              </a:defRPr>
            </a:lvl2pPr>
            <a:lvl3pPr marL="1143000" indent="-228600" algn="l" rtl="0" eaLnBrk="0" fontAlgn="base" hangingPunct="0">
              <a:spcBef>
                <a:spcPct val="20000"/>
              </a:spcBef>
              <a:spcAft>
                <a:spcPct val="0"/>
              </a:spcAft>
              <a:buFontTx/>
              <a:buChar char="-"/>
              <a:defRPr sz="1400">
                <a:solidFill>
                  <a:srgbClr val="0F5494"/>
                </a:solidFill>
                <a:latin typeface="+mn-lt"/>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r>
              <a:rPr lang="en-GB" sz="1400" b="0" i="0" kern="0" dirty="0" smtClean="0"/>
              <a:t>De</a:t>
            </a:r>
            <a:r>
              <a:rPr lang="nl-NL" sz="1400" b="0" i="0" kern="0" dirty="0" smtClean="0"/>
              <a:t> mogelijkheid om </a:t>
            </a:r>
            <a:r>
              <a:rPr lang="nl-NL" sz="1400" b="0" i="0" kern="0" dirty="0" err="1" smtClean="0"/>
              <a:t>modal</a:t>
            </a:r>
            <a:r>
              <a:rPr lang="nl-NL" sz="1400" b="0" i="0" kern="0" dirty="0" smtClean="0"/>
              <a:t> shift en vertragingen in transport keten te reduceren bij toepassing VT concept.</a:t>
            </a:r>
          </a:p>
          <a:p>
            <a:r>
              <a:rPr lang="nl-NL" sz="1400" b="0" i="0" kern="0" dirty="0" smtClean="0"/>
              <a:t>De technische mogelijkheid om met een </a:t>
            </a:r>
            <a:r>
              <a:rPr lang="nl-NL" sz="1400" b="0" i="0" kern="0" dirty="0" err="1" smtClean="0"/>
              <a:t>vesseltrain</a:t>
            </a:r>
            <a:r>
              <a:rPr lang="nl-NL" sz="1400" b="0" i="0" kern="0" dirty="0" smtClean="0"/>
              <a:t> op diverse typen vaarwegen te opereren.</a:t>
            </a:r>
          </a:p>
          <a:p>
            <a:r>
              <a:rPr lang="nl-NL" sz="1400" b="0" i="0" kern="0" dirty="0" smtClean="0"/>
              <a:t>Benodigde scheepsontwerpen en </a:t>
            </a:r>
            <a:r>
              <a:rPr lang="nl-NL" sz="1400" b="0" i="0" kern="0" dirty="0" err="1" smtClean="0"/>
              <a:t>RoRO</a:t>
            </a:r>
            <a:r>
              <a:rPr lang="nl-NL" sz="1400" b="0" i="0" kern="0" dirty="0" smtClean="0"/>
              <a:t> lading behandeling systemen geoptimaliseerd voor VT concept.</a:t>
            </a:r>
          </a:p>
          <a:p>
            <a:r>
              <a:rPr lang="nl-NL" sz="1400" b="0" i="0" kern="0" dirty="0" smtClean="0"/>
              <a:t>Kansen die het VT concept biedt voor maritieme professionals.</a:t>
            </a:r>
          </a:p>
          <a:p>
            <a:r>
              <a:rPr lang="nl-NL" sz="1400" b="0" i="0" kern="0" dirty="0" smtClean="0"/>
              <a:t>Benodigde randvoorwaarden voor de invoering van het VT concept.</a:t>
            </a:r>
          </a:p>
          <a:p>
            <a:r>
              <a:rPr lang="nl-NL" sz="1400" b="0" i="0" kern="0" dirty="0" smtClean="0"/>
              <a:t>Een Market </a:t>
            </a:r>
            <a:r>
              <a:rPr lang="nl-NL" sz="1400" b="0" i="0" kern="0" dirty="0" err="1" smtClean="0"/>
              <a:t>uptake</a:t>
            </a:r>
            <a:r>
              <a:rPr lang="nl-NL" sz="1400" b="0" i="0" kern="0" dirty="0" smtClean="0"/>
              <a:t> </a:t>
            </a:r>
            <a:r>
              <a:rPr lang="nl-NL" sz="1400" b="0" i="0" kern="0" dirty="0" err="1" smtClean="0"/>
              <a:t>roadmap</a:t>
            </a:r>
            <a:r>
              <a:rPr lang="nl-NL" sz="1400" b="0" i="0" kern="0" dirty="0" smtClean="0"/>
              <a:t>, inclusief voorbeeld business case t.b.v. een VT service </a:t>
            </a:r>
            <a:r>
              <a:rPr lang="nl-NL" sz="1400" b="0" i="0" kern="0" dirty="0" err="1" smtClean="0"/>
              <a:t>start-up</a:t>
            </a:r>
            <a:r>
              <a:rPr lang="nl-NL" sz="1400" b="0" i="0" kern="0" dirty="0" smtClean="0"/>
              <a:t>.</a:t>
            </a:r>
          </a:p>
          <a:p>
            <a:r>
              <a:rPr lang="nl-NL" sz="1400" b="0" i="0" kern="0" dirty="0" err="1" smtClean="0"/>
              <a:t>Proof</a:t>
            </a:r>
            <a:r>
              <a:rPr lang="nl-NL" sz="1400" b="0" i="0" kern="0" dirty="0" smtClean="0"/>
              <a:t> of concept op de Donau.</a:t>
            </a:r>
          </a:p>
          <a:p>
            <a:endParaRPr lang="nl-NL" sz="2000" b="0" i="0" kern="0" dirty="0"/>
          </a:p>
        </p:txBody>
      </p:sp>
    </p:spTree>
    <p:extLst>
      <p:ext uri="{BB962C8B-B14F-4D97-AF65-F5344CB8AC3E}">
        <p14:creationId xmlns:p14="http://schemas.microsoft.com/office/powerpoint/2010/main" val="1078264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Vragen?</a:t>
            </a:r>
            <a:endParaRPr lang="nl-NL" dirty="0"/>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2060442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Reserve slides</a:t>
            </a:r>
            <a:endParaRPr lang="nl-NL" dirty="0"/>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968220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33176"/>
        </a:solidFill>
        <a:ln>
          <a:solidFill>
            <a:srgbClr val="133176"/>
          </a:solidFill>
        </a:ln>
      </a:spPr>
      <a:bodyPr anchor="ctr"/>
      <a:lstStyle>
        <a:defPPr algn="ctr" defTabSz="457200" fontAlgn="auto">
          <a:spcBef>
            <a:spcPts val="0"/>
          </a:spcBef>
          <a:spcAft>
            <a:spcPts val="0"/>
          </a:spcAft>
          <a:defRPr sz="1800" b="0"/>
        </a:defPPr>
      </a:lstStyle>
      <a:style>
        <a:lnRef idx="1">
          <a:schemeClr val="accent1"/>
        </a:lnRef>
        <a:fillRef idx="3">
          <a:schemeClr val="accent1"/>
        </a:fillRef>
        <a:effectRef idx="2">
          <a:schemeClr val="accent1"/>
        </a:effectRef>
        <a:fontRef idx="minor">
          <a:schemeClr val="lt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3175" marR="0" indent="0" algn="l" defTabSz="914400" rtl="0" eaLnBrk="1" fontAlgn="base" latinLnBrk="0" hangingPunct="1">
          <a:lnSpc>
            <a:spcPct val="100000"/>
          </a:lnSpc>
          <a:spcBef>
            <a:spcPct val="0"/>
          </a:spcBef>
          <a:spcAft>
            <a:spcPct val="0"/>
          </a:spcAft>
          <a:buClrTx/>
          <a:buSzTx/>
          <a:buFontTx/>
          <a:buNone/>
          <a:tabLst/>
          <a:defRPr kumimoji="0" lang="en-GB" sz="7600" b="1" i="0" u="none" strike="noStrike" cap="none" normalizeH="0" baseline="0" smtClean="0">
            <a:ln>
              <a:noFill/>
            </a:ln>
            <a:solidFill>
              <a:srgbClr val="FFD624"/>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BB76BCECE96BE448A86EAB65510F634" ma:contentTypeVersion="5" ma:contentTypeDescription="Een nieuw document maken." ma:contentTypeScope="" ma:versionID="5bfa440168a5a2d7bc99569d38d4b8f2">
  <xsd:schema xmlns:xsd="http://www.w3.org/2001/XMLSchema" xmlns:xs="http://www.w3.org/2001/XMLSchema" xmlns:p="http://schemas.microsoft.com/office/2006/metadata/properties" xmlns:ns1="http://schemas.microsoft.com/sharepoint/v3" xmlns:ns2="83c9bbf8-6dd0-48e2-b13e-159ca206127e" targetNamespace="http://schemas.microsoft.com/office/2006/metadata/properties" ma:root="true" ma:fieldsID="5b7e149580e125aa7a39514121fa27ee" ns1:_="" ns2:_="">
    <xsd:import namespace="http://schemas.microsoft.com/sharepoint/v3"/>
    <xsd:import namespace="83c9bbf8-6dd0-48e2-b13e-159ca206127e"/>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Begindatum van de planning" ma:description="Geplande begindatum is een sitekolom die door de publicatiefunctie gemaakt wordt. Het wordt gebruikt om een specifieke datum en tijd op te geven waarop de pagina voor het eerst verschijnt voor sitebezoekers." ma:hidden="true" ma:internalName="PublishingStartDate">
      <xsd:simpleType>
        <xsd:restriction base="dms:Unknown"/>
      </xsd:simpleType>
    </xsd:element>
    <xsd:element name="PublishingExpirationDate" ma:index="9" nillable="true" ma:displayName="Einddatum van de planning" ma:description="Geplande einddatum is een sitekolom die door de publicatiefunctie gemaakt wordt. Het wordt gebruikt om een specifieke datum en tijd op te geven waarop de pagina niet langer verschijnt voor sitebezoeke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3c9bbf8-6dd0-48e2-b13e-159ca206127e" elementFormDefault="qualified">
    <xsd:import namespace="http://schemas.microsoft.com/office/2006/documentManagement/types"/>
    <xsd:import namespace="http://schemas.microsoft.com/office/infopath/2007/PartnerControls"/>
    <xsd:element name="SharedWithUsers" ma:index="10"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description="" ma:internalName="SharedWithDetails" ma:readOnly="true">
      <xsd:simpleType>
        <xsd:restriction base="dms:Note">
          <xsd:maxLength value="255"/>
        </xsd:restriction>
      </xsd:simpleType>
    </xsd:element>
    <xsd:element name="LastSharedByUser" ma:index="12" nillable="true" ma:displayName="Laatst gedeeld, per gebruiker" ma:description="" ma:internalName="LastSharedByUser" ma:readOnly="true">
      <xsd:simpleType>
        <xsd:restriction base="dms:Note">
          <xsd:maxLength value="255"/>
        </xsd:restriction>
      </xsd:simpleType>
    </xsd:element>
    <xsd:element name="LastSharedByTime" ma:index="13" nillable="true" ma:displayName="Laatst gedeeld, per tijdstip"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279AB7-743A-44CD-A386-74875F193AB1}">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sharepoint/v3"/>
    <ds:schemaRef ds:uri="http://purl.org/dc/terms/"/>
    <ds:schemaRef ds:uri="http://schemas.microsoft.com/office/infopath/2007/PartnerControls"/>
    <ds:schemaRef ds:uri="83c9bbf8-6dd0-48e2-b13e-159ca206127e"/>
    <ds:schemaRef ds:uri="http://www.w3.org/XML/1998/namespace"/>
  </ds:schemaRefs>
</ds:datastoreItem>
</file>

<file path=customXml/itemProps2.xml><?xml version="1.0" encoding="utf-8"?>
<ds:datastoreItem xmlns:ds="http://schemas.openxmlformats.org/officeDocument/2006/customXml" ds:itemID="{67BE3AF9-0A14-46C0-9C7E-DD009A6C3E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3c9bbf8-6dd0-48e2-b13e-159ca20612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6F599C-AC87-48F7-827F-4D20DF0D51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3527</TotalTime>
  <Words>1234</Words>
  <Application>Microsoft Macintosh PowerPoint</Application>
  <PresentationFormat>Diavoorstelling (4:3)</PresentationFormat>
  <Paragraphs>122</Paragraphs>
  <Slides>13</Slides>
  <Notes>8</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13</vt:i4>
      </vt:variant>
    </vt:vector>
  </HeadingPairs>
  <TitlesOfParts>
    <vt:vector size="18" baseType="lpstr">
      <vt:lpstr>Arial</vt:lpstr>
      <vt:lpstr>Calibri</vt:lpstr>
      <vt:lpstr>Times New Roman</vt:lpstr>
      <vt:lpstr>Verdana</vt:lpstr>
      <vt:lpstr>Default Design</vt:lpstr>
      <vt:lpstr>NOVIMAR  NOVel Iwt and MARitime transport concepts</vt:lpstr>
      <vt:lpstr>PowerPoint-presentatie</vt:lpstr>
      <vt:lpstr>PowerPoint-presentatie</vt:lpstr>
      <vt:lpstr>PowerPoint-presentatie</vt:lpstr>
      <vt:lpstr>NOVIMAR</vt:lpstr>
      <vt:lpstr>PowerPoint-presentatie</vt:lpstr>
      <vt:lpstr>Verwachte resultaten</vt:lpstr>
      <vt:lpstr>Vragen?</vt:lpstr>
      <vt:lpstr>Reserve slides</vt:lpstr>
      <vt:lpstr>Partners</vt:lpstr>
      <vt:lpstr>Stakeholder groep</vt:lpstr>
      <vt:lpstr>Objectives and Key Results</vt:lpstr>
      <vt:lpstr>Samenhang werkpaketten</vt:lpstr>
    </vt:vector>
  </TitlesOfParts>
  <Company>European Commission</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European Commission</dc:creator>
  <cp:lastModifiedBy>Tim Steen</cp:lastModifiedBy>
  <cp:revision>229</cp:revision>
  <cp:lastPrinted>2017-06-12T07:36:03Z</cp:lastPrinted>
  <dcterms:created xsi:type="dcterms:W3CDTF">2011-10-28T10:25:18Z</dcterms:created>
  <dcterms:modified xsi:type="dcterms:W3CDTF">2017-06-30T15:14:55Z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0x0101009BB76BCECE96BE448A86EAB65510F634</vt:lpwstr>
  </property>
</Properties>
</file>